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Lst>
  <p:sldSz cx="43891200" cy="32918400"/>
  <p:notesSz cx="6858000" cy="9144000"/>
  <p:defaultTextStyle>
    <a:defPPr>
      <a:defRPr lang="en-US"/>
    </a:defPPr>
    <a:lvl1pPr marL="0" algn="l" defTabSz="3599078" rtl="0" eaLnBrk="1" latinLnBrk="0" hangingPunct="1">
      <a:defRPr sz="7085" kern="1200">
        <a:solidFill>
          <a:schemeClr val="tx1"/>
        </a:solidFill>
        <a:latin typeface="+mn-lt"/>
        <a:ea typeface="+mn-ea"/>
        <a:cs typeface="+mn-cs"/>
      </a:defRPr>
    </a:lvl1pPr>
    <a:lvl2pPr marL="1799539" algn="l" defTabSz="3599078" rtl="0" eaLnBrk="1" latinLnBrk="0" hangingPunct="1">
      <a:defRPr sz="7085" kern="1200">
        <a:solidFill>
          <a:schemeClr val="tx1"/>
        </a:solidFill>
        <a:latin typeface="+mn-lt"/>
        <a:ea typeface="+mn-ea"/>
        <a:cs typeface="+mn-cs"/>
      </a:defRPr>
    </a:lvl2pPr>
    <a:lvl3pPr marL="3599078" algn="l" defTabSz="3599078" rtl="0" eaLnBrk="1" latinLnBrk="0" hangingPunct="1">
      <a:defRPr sz="7085" kern="1200">
        <a:solidFill>
          <a:schemeClr val="tx1"/>
        </a:solidFill>
        <a:latin typeface="+mn-lt"/>
        <a:ea typeface="+mn-ea"/>
        <a:cs typeface="+mn-cs"/>
      </a:defRPr>
    </a:lvl3pPr>
    <a:lvl4pPr marL="5398618" algn="l" defTabSz="3599078" rtl="0" eaLnBrk="1" latinLnBrk="0" hangingPunct="1">
      <a:defRPr sz="7085" kern="1200">
        <a:solidFill>
          <a:schemeClr val="tx1"/>
        </a:solidFill>
        <a:latin typeface="+mn-lt"/>
        <a:ea typeface="+mn-ea"/>
        <a:cs typeface="+mn-cs"/>
      </a:defRPr>
    </a:lvl4pPr>
    <a:lvl5pPr marL="7198157" algn="l" defTabSz="3599078" rtl="0" eaLnBrk="1" latinLnBrk="0" hangingPunct="1">
      <a:defRPr sz="7085" kern="1200">
        <a:solidFill>
          <a:schemeClr val="tx1"/>
        </a:solidFill>
        <a:latin typeface="+mn-lt"/>
        <a:ea typeface="+mn-ea"/>
        <a:cs typeface="+mn-cs"/>
      </a:defRPr>
    </a:lvl5pPr>
    <a:lvl6pPr marL="8997696" algn="l" defTabSz="3599078" rtl="0" eaLnBrk="1" latinLnBrk="0" hangingPunct="1">
      <a:defRPr sz="7085" kern="1200">
        <a:solidFill>
          <a:schemeClr val="tx1"/>
        </a:solidFill>
        <a:latin typeface="+mn-lt"/>
        <a:ea typeface="+mn-ea"/>
        <a:cs typeface="+mn-cs"/>
      </a:defRPr>
    </a:lvl6pPr>
    <a:lvl7pPr marL="10797235" algn="l" defTabSz="3599078" rtl="0" eaLnBrk="1" latinLnBrk="0" hangingPunct="1">
      <a:defRPr sz="7085" kern="1200">
        <a:solidFill>
          <a:schemeClr val="tx1"/>
        </a:solidFill>
        <a:latin typeface="+mn-lt"/>
        <a:ea typeface="+mn-ea"/>
        <a:cs typeface="+mn-cs"/>
      </a:defRPr>
    </a:lvl7pPr>
    <a:lvl8pPr marL="12596774" algn="l" defTabSz="3599078" rtl="0" eaLnBrk="1" latinLnBrk="0" hangingPunct="1">
      <a:defRPr sz="7085" kern="1200">
        <a:solidFill>
          <a:schemeClr val="tx1"/>
        </a:solidFill>
        <a:latin typeface="+mn-lt"/>
        <a:ea typeface="+mn-ea"/>
        <a:cs typeface="+mn-cs"/>
      </a:defRPr>
    </a:lvl8pPr>
    <a:lvl9pPr marL="14396314" algn="l" defTabSz="3599078" rtl="0" eaLnBrk="1" latinLnBrk="0" hangingPunct="1">
      <a:defRPr sz="708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932"/>
  </p:normalViewPr>
  <p:slideViewPr>
    <p:cSldViewPr snapToGrid="0" snapToObjects="1">
      <p:cViewPr varScale="1">
        <p:scale>
          <a:sx n="22" d="100"/>
          <a:sy n="22" d="100"/>
        </p:scale>
        <p:origin x="99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130407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64651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211036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39649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18878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104226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331628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96692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1109180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1838473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1CA74-F101-B34A-BEB3-9A0F67BF933A}" type="datetimeFigureOut">
              <a:rPr lang="en-US" smtClean="0"/>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ABA02A-43D9-E74C-AF89-7281EA26CE4A}" type="slidenum">
              <a:rPr lang="en-US" smtClean="0"/>
              <a:t>‹#›</a:t>
            </a:fld>
            <a:endParaRPr lang="en-US" dirty="0"/>
          </a:p>
        </p:txBody>
      </p:sp>
    </p:spTree>
    <p:extLst>
      <p:ext uri="{BB962C8B-B14F-4D97-AF65-F5344CB8AC3E}">
        <p14:creationId xmlns:p14="http://schemas.microsoft.com/office/powerpoint/2010/main" val="1222409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061CA74-F101-B34A-BEB3-9A0F67BF933A}" type="datetimeFigureOut">
              <a:rPr lang="en-US" smtClean="0"/>
              <a:t>9/23/2019</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8ABA02A-43D9-E74C-AF89-7281EA26CE4A}" type="slidenum">
              <a:rPr lang="en-US" smtClean="0"/>
              <a:t>‹#›</a:t>
            </a:fld>
            <a:endParaRPr lang="en-US" dirty="0"/>
          </a:p>
        </p:txBody>
      </p:sp>
    </p:spTree>
    <p:extLst>
      <p:ext uri="{BB962C8B-B14F-4D97-AF65-F5344CB8AC3E}">
        <p14:creationId xmlns:p14="http://schemas.microsoft.com/office/powerpoint/2010/main" val="103120706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41973" y="1221959"/>
            <a:ext cx="29518967" cy="2921293"/>
          </a:xfrm>
          <a:noFill/>
        </p:spPr>
        <p:txBody>
          <a:bodyPr>
            <a:normAutofit fontScale="90000"/>
          </a:bodyPr>
          <a:lstStyle/>
          <a:p>
            <a:r>
              <a:rPr lang="en-US" sz="14609" b="1" dirty="0"/>
              <a:t>Clinical Education/Supervision eLearning Courses!</a:t>
            </a:r>
            <a:endParaRPr lang="en-US" sz="14609" dirty="0"/>
          </a:p>
        </p:txBody>
      </p:sp>
      <p:sp>
        <p:nvSpPr>
          <p:cNvPr id="3" name="Subtitle 2"/>
          <p:cNvSpPr>
            <a:spLocks noGrp="1"/>
          </p:cNvSpPr>
          <p:nvPr>
            <p:ph type="subTitle" idx="1"/>
          </p:nvPr>
        </p:nvSpPr>
        <p:spPr>
          <a:xfrm>
            <a:off x="16159191" y="4007162"/>
            <a:ext cx="13158649" cy="1316333"/>
          </a:xfrm>
        </p:spPr>
        <p:txBody>
          <a:bodyPr>
            <a:noAutofit/>
          </a:bodyPr>
          <a:lstStyle/>
          <a:p>
            <a:r>
              <a:rPr lang="en-US" sz="8348" dirty="0"/>
              <a:t>http://elearning.capcsd.org</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0947" y="29244922"/>
            <a:ext cx="3854528" cy="19475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19449" y="29320900"/>
            <a:ext cx="1871572" cy="18715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4008" y="489787"/>
            <a:ext cx="7157965" cy="2713067"/>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594094" y="11211630"/>
            <a:ext cx="14466846" cy="6546656"/>
          </a:xfrm>
          <a:prstGeom prst="rect">
            <a:avLst/>
          </a:prstGeom>
        </p:spPr>
      </p:pic>
      <p:sp>
        <p:nvSpPr>
          <p:cNvPr id="16" name="TextBox 15"/>
          <p:cNvSpPr txBox="1"/>
          <p:nvPr/>
        </p:nvSpPr>
        <p:spPr>
          <a:xfrm>
            <a:off x="3940562" y="5996411"/>
            <a:ext cx="16557773" cy="5873146"/>
          </a:xfrm>
          <a:prstGeom prst="rect">
            <a:avLst/>
          </a:prstGeom>
          <a:noFill/>
        </p:spPr>
        <p:txBody>
          <a:bodyPr wrap="square" rtlCol="0">
            <a:spAutoFit/>
          </a:bodyPr>
          <a:lstStyle/>
          <a:p>
            <a:r>
              <a:rPr lang="en-US" sz="6261" b="1" dirty="0">
                <a:solidFill>
                  <a:schemeClr val="accent1">
                    <a:lumMod val="75000"/>
                  </a:schemeClr>
                </a:solidFill>
              </a:rPr>
              <a:t>Training in Clinical Education/Supervision Matters!</a:t>
            </a:r>
            <a:endParaRPr lang="en-US" sz="6261" dirty="0">
              <a:solidFill>
                <a:schemeClr val="accent1">
                  <a:lumMod val="75000"/>
                </a:schemeClr>
              </a:solidFill>
            </a:endParaRPr>
          </a:p>
          <a:p>
            <a:r>
              <a:rPr lang="en-US" sz="6261" dirty="0"/>
              <a:t>Your work as a highly skilled clinical educator/supervisor of graduate students in speech-language pathology is important to the success of our profession! </a:t>
            </a:r>
          </a:p>
        </p:txBody>
      </p:sp>
      <p:sp>
        <p:nvSpPr>
          <p:cNvPr id="17" name="TextBox 16"/>
          <p:cNvSpPr txBox="1"/>
          <p:nvPr/>
        </p:nvSpPr>
        <p:spPr>
          <a:xfrm>
            <a:off x="3873713" y="18348185"/>
            <a:ext cx="15640602" cy="7800084"/>
          </a:xfrm>
          <a:prstGeom prst="rect">
            <a:avLst/>
          </a:prstGeom>
          <a:noFill/>
        </p:spPr>
        <p:txBody>
          <a:bodyPr wrap="square" rtlCol="0">
            <a:spAutoFit/>
          </a:bodyPr>
          <a:lstStyle/>
          <a:p>
            <a:r>
              <a:rPr lang="en-US" sz="6261" dirty="0"/>
              <a:t>To help meet this need, Sacred Heart University, Southern Connecticut State University, and the University of Connecticut are pleased to offer all their clinical preceptors/educators/supervisors the opportunity to participate in the CAPCSD Clinical Education/Supervision eLearning Courses </a:t>
            </a:r>
            <a:r>
              <a:rPr lang="en-US" sz="6261" b="1" u="sng" dirty="0"/>
              <a:t>at no charge!</a:t>
            </a:r>
            <a:r>
              <a:rPr lang="en-US" sz="6261" dirty="0"/>
              <a:t> </a:t>
            </a:r>
          </a:p>
        </p:txBody>
      </p:sp>
      <p:sp>
        <p:nvSpPr>
          <p:cNvPr id="20" name="Rectangle 19"/>
          <p:cNvSpPr/>
          <p:nvPr/>
        </p:nvSpPr>
        <p:spPr>
          <a:xfrm>
            <a:off x="23533390" y="18177830"/>
            <a:ext cx="16427144" cy="4909677"/>
          </a:xfrm>
          <a:prstGeom prst="rect">
            <a:avLst/>
          </a:prstGeom>
        </p:spPr>
        <p:txBody>
          <a:bodyPr wrap="square">
            <a:spAutoFit/>
          </a:bodyPr>
          <a:lstStyle/>
          <a:p>
            <a:r>
              <a:rPr lang="en-US" sz="6261" dirty="0">
                <a:ea typeface="MS Mincho" charset="-128"/>
              </a:rPr>
              <a:t>Each course has five (5) modules that may be completed independently of the others. Course modules contain readings, video tutorials and interactive learning activities that you may complete on your own schedule.  </a:t>
            </a:r>
            <a:endParaRPr lang="en-US" sz="6261" dirty="0"/>
          </a:p>
        </p:txBody>
      </p:sp>
      <p:sp>
        <p:nvSpPr>
          <p:cNvPr id="22" name="Rectangle 21"/>
          <p:cNvSpPr/>
          <p:nvPr/>
        </p:nvSpPr>
        <p:spPr>
          <a:xfrm>
            <a:off x="3911109" y="12541839"/>
            <a:ext cx="15670055" cy="4909677"/>
          </a:xfrm>
          <a:prstGeom prst="rect">
            <a:avLst/>
          </a:prstGeom>
        </p:spPr>
        <p:txBody>
          <a:bodyPr wrap="square">
            <a:spAutoFit/>
          </a:bodyPr>
          <a:lstStyle/>
          <a:p>
            <a:r>
              <a:rPr lang="en-US" sz="6261" dirty="0">
                <a:ea typeface="Garamond" charset="0"/>
                <a:cs typeface="Garamond" charset="0"/>
              </a:rPr>
              <a:t>Starting January 1, 2020, ASHA will require that preceptors, clinical supervisors and Clinical Fellowship mentors have a minimum of two hours of professional development in the area of supervision, post-certification.</a:t>
            </a:r>
          </a:p>
        </p:txBody>
      </p:sp>
      <p:sp>
        <p:nvSpPr>
          <p:cNvPr id="25" name="Rectangle 24"/>
          <p:cNvSpPr/>
          <p:nvPr/>
        </p:nvSpPr>
        <p:spPr>
          <a:xfrm>
            <a:off x="23443343" y="5996411"/>
            <a:ext cx="17823748" cy="4909677"/>
          </a:xfrm>
          <a:prstGeom prst="rect">
            <a:avLst/>
          </a:prstGeom>
        </p:spPr>
        <p:txBody>
          <a:bodyPr wrap="square">
            <a:spAutoFit/>
          </a:bodyPr>
          <a:lstStyle/>
          <a:p>
            <a:r>
              <a:rPr lang="en-US" sz="6261" b="1" dirty="0">
                <a:solidFill>
                  <a:schemeClr val="accent1">
                    <a:lumMod val="75000"/>
                  </a:schemeClr>
                </a:solidFill>
                <a:ea typeface="MS Mincho" charset="-128"/>
              </a:rPr>
              <a:t>The Following Courses Have Been Developed:</a:t>
            </a:r>
          </a:p>
          <a:p>
            <a:pPr marL="894540" indent="-894540">
              <a:buFont typeface="Arial" charset="0"/>
              <a:buChar char="•"/>
            </a:pPr>
            <a:r>
              <a:rPr lang="en-US" sz="6261" b="1" i="1" dirty="0"/>
              <a:t>Foundations of clinical education</a:t>
            </a:r>
          </a:p>
          <a:p>
            <a:pPr marL="894540" indent="-894540">
              <a:buFont typeface="Arial" charset="0"/>
              <a:buChar char="•"/>
            </a:pPr>
            <a:r>
              <a:rPr lang="en-US" sz="6261" b="1" i="1" dirty="0"/>
              <a:t>Effective clinical educator –student relationships</a:t>
            </a:r>
          </a:p>
          <a:p>
            <a:pPr marL="894540" indent="-894540">
              <a:buFont typeface="Arial" charset="0"/>
              <a:buChar char="•"/>
            </a:pPr>
            <a:r>
              <a:rPr lang="en-US" sz="6261" b="1" i="1" dirty="0"/>
              <a:t>Effective feedback</a:t>
            </a:r>
          </a:p>
          <a:p>
            <a:pPr marL="894540" indent="-894540">
              <a:buFont typeface="Arial" charset="0"/>
              <a:buChar char="•"/>
            </a:pPr>
            <a:r>
              <a:rPr lang="en-US" sz="6261" b="1" i="1" smtClean="0"/>
              <a:t>Coming Soon- Assessment </a:t>
            </a:r>
            <a:r>
              <a:rPr lang="en-US" sz="6261" b="1" i="1" dirty="0"/>
              <a:t>of student performance</a:t>
            </a:r>
          </a:p>
        </p:txBody>
      </p:sp>
      <p:sp>
        <p:nvSpPr>
          <p:cNvPr id="26" name="TextBox 25"/>
          <p:cNvSpPr txBox="1"/>
          <p:nvPr/>
        </p:nvSpPr>
        <p:spPr>
          <a:xfrm>
            <a:off x="23443343" y="23914624"/>
            <a:ext cx="14768351" cy="3946208"/>
          </a:xfrm>
          <a:prstGeom prst="rect">
            <a:avLst/>
          </a:prstGeom>
          <a:noFill/>
        </p:spPr>
        <p:txBody>
          <a:bodyPr wrap="square" rtlCol="0">
            <a:spAutoFit/>
          </a:bodyPr>
          <a:lstStyle/>
          <a:p>
            <a:r>
              <a:rPr lang="en-US" sz="6261" dirty="0"/>
              <a:t>For course enrollment codes and more information about how to register, please contact:</a:t>
            </a:r>
          </a:p>
          <a:p>
            <a:endParaRPr lang="en-US" sz="6261" dirty="0"/>
          </a:p>
        </p:txBody>
      </p:sp>
      <p:sp>
        <p:nvSpPr>
          <p:cNvPr id="31" name="TextBox 30"/>
          <p:cNvSpPr txBox="1"/>
          <p:nvPr/>
        </p:nvSpPr>
        <p:spPr>
          <a:xfrm>
            <a:off x="3940562" y="27044955"/>
            <a:ext cx="17834824" cy="2019271"/>
          </a:xfrm>
          <a:prstGeom prst="rect">
            <a:avLst/>
          </a:prstGeom>
          <a:noFill/>
        </p:spPr>
        <p:txBody>
          <a:bodyPr wrap="square" rtlCol="0">
            <a:spAutoFit/>
          </a:bodyPr>
          <a:lstStyle/>
          <a:p>
            <a:r>
              <a:rPr lang="en-US" sz="6261" dirty="0">
                <a:ea typeface="MS Mincho" charset="-128"/>
              </a:rPr>
              <a:t>AAA and ASHA CEUs are available </a:t>
            </a:r>
            <a:r>
              <a:rPr lang="en-US" sz="6261" b="1" u="sng" dirty="0">
                <a:ea typeface="MS Mincho" charset="-128"/>
              </a:rPr>
              <a:t>at no charge </a:t>
            </a:r>
            <a:r>
              <a:rPr lang="en-US" sz="6261" dirty="0">
                <a:ea typeface="MS Mincho" charset="-128"/>
              </a:rPr>
              <a:t>for successful completion of each course module! </a:t>
            </a:r>
            <a:endParaRPr lang="en-US" sz="6261" dirty="0"/>
          </a:p>
        </p:txBody>
      </p:sp>
      <p:cxnSp>
        <p:nvCxnSpPr>
          <p:cNvPr id="33" name="Straight Connector 32"/>
          <p:cNvCxnSpPr/>
          <p:nvPr/>
        </p:nvCxnSpPr>
        <p:spPr>
          <a:xfrm>
            <a:off x="8042175" y="12219440"/>
            <a:ext cx="64064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042175" y="18070053"/>
            <a:ext cx="64064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42175" y="26673242"/>
            <a:ext cx="64064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7624276" y="23790413"/>
            <a:ext cx="640648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370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TotalTime>
  <Words>209</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Garamond</vt:lpstr>
      <vt:lpstr>MS Mincho</vt:lpstr>
      <vt:lpstr>Office Theme</vt:lpstr>
      <vt:lpstr>Clinical Education/Supervision eLearning Courses!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McNamara, Kevin M.</dc:creator>
  <cp:lastModifiedBy>Mormer, Elaine A</cp:lastModifiedBy>
  <cp:revision>23</cp:revision>
  <dcterms:created xsi:type="dcterms:W3CDTF">2018-03-28T17:29:30Z</dcterms:created>
  <dcterms:modified xsi:type="dcterms:W3CDTF">2019-09-23T19:37:37Z</dcterms:modified>
</cp:coreProperties>
</file>