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72" r:id="rId9"/>
    <p:sldId id="264" r:id="rId10"/>
    <p:sldId id="265" r:id="rId11"/>
    <p:sldId id="266" r:id="rId12"/>
    <p:sldId id="267" r:id="rId13"/>
    <p:sldId id="268" r:id="rId14"/>
  </p:sldIdLst>
  <p:sldSz cx="12192000" cy="6858000"/>
  <p:notesSz cx="71024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D92DBA-6DA8-4A77-83B7-D6E5898A4C13}" type="datetimeFigureOut">
              <a:rPr lang="en-US" smtClean="0"/>
              <a:t>10/30/2018</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F83F4B19-E2E7-41EC-81C6-DE626AB8EBAB}"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8939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D92DBA-6DA8-4A77-83B7-D6E5898A4C13}"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F4B19-E2E7-41EC-81C6-DE626AB8EBAB}"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3038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D92DBA-6DA8-4A77-83B7-D6E5898A4C13}"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F4B19-E2E7-41EC-81C6-DE626AB8EBAB}"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0318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D92DBA-6DA8-4A77-83B7-D6E5898A4C13}"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F4B19-E2E7-41EC-81C6-DE626AB8EBAB}"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6198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D92DBA-6DA8-4A77-83B7-D6E5898A4C13}"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F4B19-E2E7-41EC-81C6-DE626AB8EBAB}"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1583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D92DBA-6DA8-4A77-83B7-D6E5898A4C13}" type="datetimeFigureOut">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F4B19-E2E7-41EC-81C6-DE626AB8EBAB}"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6419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D92DBA-6DA8-4A77-83B7-D6E5898A4C13}" type="datetimeFigureOut">
              <a:rPr lang="en-US" smtClean="0"/>
              <a:t>10/30/2018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3F4B19-E2E7-41EC-81C6-DE626AB8EBAB}"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6058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D92DBA-6DA8-4A77-83B7-D6E5898A4C13}" type="datetimeFigureOut">
              <a:rPr lang="en-US" smtClean="0"/>
              <a:t>10/30/2018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3F4B19-E2E7-41EC-81C6-DE626AB8EBAB}"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0401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92DBA-6DA8-4A77-83B7-D6E5898A4C13}" type="datetimeFigureOut">
              <a:rPr lang="en-US" smtClean="0"/>
              <a:t>10/30/2018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3F4B19-E2E7-41EC-81C6-DE626AB8EBAB}" type="slidenum">
              <a:rPr lang="en-US" smtClean="0"/>
              <a:t>‹#›</a:t>
            </a:fld>
            <a:endParaRPr lang="en-US"/>
          </a:p>
        </p:txBody>
      </p:sp>
    </p:spTree>
    <p:extLst>
      <p:ext uri="{BB962C8B-B14F-4D97-AF65-F5344CB8AC3E}">
        <p14:creationId xmlns:p14="http://schemas.microsoft.com/office/powerpoint/2010/main" val="3388344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D92DBA-6DA8-4A77-83B7-D6E5898A4C13}" type="datetimeFigureOut">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F4B19-E2E7-41EC-81C6-DE626AB8EBAB}"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5143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DD92DBA-6DA8-4A77-83B7-D6E5898A4C13}" type="datetimeFigureOut">
              <a:rPr lang="en-US" smtClean="0"/>
              <a:t>10/30/2018</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F83F4B19-E2E7-41EC-81C6-DE626AB8EBAB}"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308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DD92DBA-6DA8-4A77-83B7-D6E5898A4C13}" type="datetimeFigureOut">
              <a:rPr lang="en-US" smtClean="0"/>
              <a:t>10/30/2018</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83F4B19-E2E7-41EC-81C6-DE626AB8EBAB}"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9185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travelguard.com/agentlink.asp?ta_arc=334012&amp;pcode=" TargetMode="External"/><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image" Target="../media/image5.gif"/><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hyperlink" Target="tel:(608)%20302-9109" TargetMode="External"/><Relationship Id="rId2" Type="http://schemas.openxmlformats.org/officeDocument/2006/relationships/hyperlink" Target="tel:(715)%20295-9132" TargetMode="External"/><Relationship Id="rId1" Type="http://schemas.openxmlformats.org/officeDocument/2006/relationships/slideLayout" Target="../slideLayouts/slideLayout7.xml"/><Relationship Id="rId4" Type="http://schemas.openxmlformats.org/officeDocument/2006/relationships/hyperlink" Target="mailto:Janet.Janssen@aig.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aihp.memberclicks.net/assets/VirtualMarketplace/008573%20P1%208.09%20008574%20P1%208.09%20008574%20P2%2004.15%20AF%20(1).pdf" TargetMode="External"/><Relationship Id="rId2" Type="http://schemas.openxmlformats.org/officeDocument/2006/relationships/hyperlink" Target="https://aihp.memberclicks.net/assets/VirtualMarketplace/008461-008468-AF%20Lodging%20Prot%20Plan%20(1).pd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aihp.memberclicks.net/assets/VirtualMarketplace/Certificate%20of%20Insurance%20-%20Lodging%20Protection%20Plan.pdf"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aihp.memberclicks.net/assets/VirtualMarketplace/Certificate%20of%20Insurance%20-%20All%20Seasons%20Travel%20Plan.pdf"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independent-innkeeping.org/travel-guard-member-benefit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3360819-E994-4559-8C9F-1206D684F829}"/>
              </a:ext>
            </a:extLst>
          </p:cNvPr>
          <p:cNvSpPr>
            <a:spLocks noGrp="1"/>
          </p:cNvSpPr>
          <p:nvPr>
            <p:ph type="subTitle" idx="1"/>
          </p:nvPr>
        </p:nvSpPr>
        <p:spPr/>
        <p:txBody>
          <a:bodyPr>
            <a:normAutofit fontScale="62500" lnSpcReduction="20000"/>
          </a:bodyPr>
          <a:lstStyle/>
          <a:p>
            <a:r>
              <a:rPr lang="en-US" sz="4800" b="1" dirty="0"/>
              <a:t>Travel Guard – Travel Insurance</a:t>
            </a:r>
            <a:endParaRPr lang="en-US" sz="4800" dirty="0"/>
          </a:p>
          <a:p>
            <a:endParaRPr lang="en-US" dirty="0"/>
          </a:p>
        </p:txBody>
      </p:sp>
      <p:pic>
        <p:nvPicPr>
          <p:cNvPr id="5" name="Picture 4">
            <a:extLst>
              <a:ext uri="{FF2B5EF4-FFF2-40B4-BE49-F238E27FC236}">
                <a16:creationId xmlns:a16="http://schemas.microsoft.com/office/drawing/2014/main" id="{13A53BF1-CE4B-4E3C-8EB7-D2836D4E0D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6154" y="1627370"/>
            <a:ext cx="2766848" cy="1764968"/>
          </a:xfrm>
          <a:prstGeom prst="rect">
            <a:avLst/>
          </a:prstGeom>
        </p:spPr>
      </p:pic>
      <p:pic>
        <p:nvPicPr>
          <p:cNvPr id="7" name="Picture 6">
            <a:extLst>
              <a:ext uri="{FF2B5EF4-FFF2-40B4-BE49-F238E27FC236}">
                <a16:creationId xmlns:a16="http://schemas.microsoft.com/office/drawing/2014/main" id="{D9F0865D-85B7-4705-8BB4-A097834FEE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2949" y="1340753"/>
            <a:ext cx="2417811" cy="2014843"/>
          </a:xfrm>
          <a:prstGeom prst="rect">
            <a:avLst/>
          </a:prstGeom>
        </p:spPr>
      </p:pic>
    </p:spTree>
    <p:extLst>
      <p:ext uri="{BB962C8B-B14F-4D97-AF65-F5344CB8AC3E}">
        <p14:creationId xmlns:p14="http://schemas.microsoft.com/office/powerpoint/2010/main" val="3120822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980DD2-1464-4356-AA4B-46DA9E619FC3}"/>
              </a:ext>
            </a:extLst>
          </p:cNvPr>
          <p:cNvSpPr/>
          <p:nvPr/>
        </p:nvSpPr>
        <p:spPr>
          <a:xfrm>
            <a:off x="251669" y="240547"/>
            <a:ext cx="11811699" cy="5327612"/>
          </a:xfrm>
          <a:prstGeom prst="rect">
            <a:avLst/>
          </a:prstGeom>
        </p:spPr>
        <p:txBody>
          <a:bodyPr wrap="square">
            <a:spAutoFit/>
          </a:bodyPr>
          <a:lstStyle/>
          <a:p>
            <a:pPr>
              <a:lnSpc>
                <a:spcPct val="115000"/>
              </a:lnSpc>
            </a:pPr>
            <a:r>
              <a:rPr lang="en-US"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Questions guests ask about Travel Guard?</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Times New Roman" panose="02020603050405020304" pitchFamily="18" charset="0"/>
                <a:cs typeface="Calibri" panose="020F0502020204030204" pitchFamily="34" charset="0"/>
              </a:rPr>
              <a:t>While the property offering insurance cannot act as an agent for Travel Insurance – these are the types of questions that will assist the guest in making this decision.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b="1" dirty="0">
                <a:latin typeface="Calibri" panose="020F0502020204030204" pitchFamily="34" charset="0"/>
                <a:ea typeface="Times New Roman" panose="02020603050405020304" pitchFamily="18" charset="0"/>
                <a:cs typeface="Calibri" panose="020F0502020204030204" pitchFamily="34" charset="0"/>
              </a:rPr>
              <a:t>Q. Why Travel Insurance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b="1" dirty="0">
                <a:latin typeface="Calibri" panose="020F0502020204030204" pitchFamily="34" charset="0"/>
                <a:ea typeface="Times New Roman" panose="02020603050405020304" pitchFamily="18" charset="0"/>
                <a:cs typeface="Arial" panose="020B0604020202020204" pitchFamily="34" charset="0"/>
              </a:rPr>
              <a:t>A</a:t>
            </a:r>
            <a:r>
              <a:rPr lang="en-US" dirty="0">
                <a:latin typeface="Calibri" panose="020F0502020204030204" pitchFamily="34" charset="0"/>
                <a:ea typeface="Times New Roman" panose="02020603050405020304" pitchFamily="18" charset="0"/>
                <a:cs typeface="Arial" panose="020B0604020202020204" pitchFamily="34" charset="0"/>
              </a:rPr>
              <a:t>. Preparing for your trip includes covering yourself for unfortunate occurrences that threaten to interfere with even your best-laid plans. By purchasing travel insurance, you can insure yourself for covered cancellation penalties, medical costs, as well as gain access to a wide range of traveler's assistance services.</a:t>
            </a:r>
            <a:endParaRPr lang="en-US" dirty="0">
              <a:latin typeface="Times New Roman" panose="02020603050405020304" pitchFamily="18" charset="0"/>
              <a:ea typeface="Times New Roman" panose="02020603050405020304" pitchFamily="18" charset="0"/>
            </a:endParaRPr>
          </a:p>
          <a:p>
            <a:endParaRPr lang="en-US" b="1" dirty="0">
              <a:latin typeface="Calibri" panose="020F0502020204030204" pitchFamily="34" charset="0"/>
              <a:ea typeface="Times New Roman" panose="02020603050405020304" pitchFamily="18" charset="0"/>
              <a:cs typeface="Arial" panose="020B0604020202020204" pitchFamily="34" charset="0"/>
            </a:endParaRPr>
          </a:p>
          <a:p>
            <a:r>
              <a:rPr lang="en-US" b="1" dirty="0">
                <a:latin typeface="Calibri" panose="020F0502020204030204" pitchFamily="34" charset="0"/>
                <a:ea typeface="Times New Roman" panose="02020603050405020304" pitchFamily="18" charset="0"/>
                <a:cs typeface="Arial" panose="020B0604020202020204" pitchFamily="34" charset="0"/>
              </a:rPr>
              <a:t>Q. Why Buy a Travel Insurance Plan: Travel Mishaps Occur Every Day?</a:t>
            </a:r>
            <a:endParaRPr lang="en-US" dirty="0">
              <a:latin typeface="Times New Roman" panose="02020603050405020304" pitchFamily="18" charset="0"/>
              <a:ea typeface="Times New Roman" panose="02020603050405020304" pitchFamily="18" charset="0"/>
            </a:endParaRPr>
          </a:p>
          <a:p>
            <a:r>
              <a:rPr lang="en-US" b="1" dirty="0">
                <a:latin typeface="Calibri" panose="020F0502020204030204" pitchFamily="34" charset="0"/>
                <a:ea typeface="Times New Roman" panose="02020603050405020304" pitchFamily="18" charset="0"/>
                <a:cs typeface="Arial" panose="020B0604020202020204" pitchFamily="34" charset="0"/>
              </a:rPr>
              <a:t>A</a:t>
            </a:r>
            <a:r>
              <a:rPr lang="en-US" dirty="0">
                <a:latin typeface="Calibri" panose="020F0502020204030204" pitchFamily="34" charset="0"/>
                <a:ea typeface="Times New Roman" panose="02020603050405020304" pitchFamily="18" charset="0"/>
                <a:cs typeface="Arial" panose="020B0604020202020204" pitchFamily="34" charset="0"/>
              </a:rPr>
              <a:t>. For millions of travelers every year, Travel Guard is their choice when the unexpected occurs away from home. Whether you need an emergency medical evacuation from a remote corner of the world or help tracking a lost bag, Travel Guard's 24-hour toll-free travel help line is just a phone call away.</a:t>
            </a:r>
            <a:endParaRPr lang="en-US" dirty="0">
              <a:latin typeface="Times New Roman" panose="02020603050405020304" pitchFamily="18" charset="0"/>
              <a:ea typeface="Times New Roman" panose="02020603050405020304" pitchFamily="18" charset="0"/>
            </a:endParaRPr>
          </a:p>
          <a:p>
            <a:endParaRPr lang="en-US" b="1" dirty="0">
              <a:latin typeface="Calibri" panose="020F0502020204030204" pitchFamily="34" charset="0"/>
              <a:ea typeface="Times New Roman" panose="02020603050405020304" pitchFamily="18" charset="0"/>
              <a:cs typeface="Arial" panose="020B0604020202020204" pitchFamily="34" charset="0"/>
            </a:endParaRPr>
          </a:p>
          <a:p>
            <a:r>
              <a:rPr lang="en-US" b="1" dirty="0">
                <a:latin typeface="Calibri" panose="020F0502020204030204" pitchFamily="34" charset="0"/>
                <a:ea typeface="Times New Roman" panose="02020603050405020304" pitchFamily="18" charset="0"/>
                <a:cs typeface="Arial" panose="020B0604020202020204" pitchFamily="34" charset="0"/>
              </a:rPr>
              <a:t>Q.</a:t>
            </a:r>
            <a:r>
              <a:rPr lang="en-US" dirty="0">
                <a:latin typeface="Calibri" panose="020F0502020204030204" pitchFamily="34" charset="0"/>
                <a:ea typeface="Times New Roman" panose="02020603050405020304" pitchFamily="18" charset="0"/>
                <a:cs typeface="Arial" panose="020B0604020202020204" pitchFamily="34" charset="0"/>
              </a:rPr>
              <a:t> </a:t>
            </a:r>
            <a:r>
              <a:rPr lang="en-US" b="1" dirty="0">
                <a:latin typeface="Calibri" panose="020F0502020204030204" pitchFamily="34" charset="0"/>
                <a:ea typeface="Times New Roman" panose="02020603050405020304" pitchFamily="18" charset="0"/>
                <a:cs typeface="Arial" panose="020B0604020202020204" pitchFamily="34" charset="0"/>
              </a:rPr>
              <a:t>How does trip cancellation and interruption coverage apply?</a:t>
            </a:r>
            <a:endParaRPr lang="en-US" dirty="0">
              <a:latin typeface="Times New Roman" panose="02020603050405020304" pitchFamily="18" charset="0"/>
              <a:ea typeface="Times New Roman" panose="02020603050405020304" pitchFamily="18" charset="0"/>
            </a:endParaRPr>
          </a:p>
          <a:p>
            <a:r>
              <a:rPr lang="en-US" b="1" dirty="0">
                <a:latin typeface="Calibri" panose="020F0502020204030204" pitchFamily="34" charset="0"/>
                <a:ea typeface="Times New Roman" panose="02020603050405020304" pitchFamily="18" charset="0"/>
                <a:cs typeface="Arial" panose="020B0604020202020204" pitchFamily="34" charset="0"/>
              </a:rPr>
              <a:t>A.</a:t>
            </a:r>
            <a:r>
              <a:rPr lang="en-US" dirty="0">
                <a:latin typeface="Calibri" panose="020F0502020204030204" pitchFamily="34" charset="0"/>
                <a:ea typeface="Times New Roman" panose="02020603050405020304" pitchFamily="18" charset="0"/>
                <a:cs typeface="Arial" panose="020B0604020202020204" pitchFamily="34" charset="0"/>
              </a:rPr>
              <a:t> It reimburses for forfeited, non-refundable, unused payments or deposits if the insured must cancel or interrupt their trip due to covered reasons. The interruption benefit may also include coverage for additional transportation expenses.</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08739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0F05AC-A5A3-4335-A317-42D89B67C674}"/>
              </a:ext>
            </a:extLst>
          </p:cNvPr>
          <p:cNvSpPr/>
          <p:nvPr/>
        </p:nvSpPr>
        <p:spPr>
          <a:xfrm>
            <a:off x="206928" y="822082"/>
            <a:ext cx="11912367" cy="4801314"/>
          </a:xfrm>
          <a:prstGeom prst="rect">
            <a:avLst/>
          </a:prstGeom>
        </p:spPr>
        <p:txBody>
          <a:bodyPr wrap="square">
            <a:spAutoFit/>
          </a:bodyPr>
          <a:lstStyle/>
          <a:p>
            <a:r>
              <a:rPr lang="en-US" b="1" dirty="0">
                <a:latin typeface="Calibri" panose="020F0502020204030204" pitchFamily="34" charset="0"/>
                <a:ea typeface="Times New Roman" panose="02020603050405020304" pitchFamily="18" charset="0"/>
                <a:cs typeface="Arial" panose="020B0604020202020204" pitchFamily="34" charset="0"/>
              </a:rPr>
              <a:t>Q.</a:t>
            </a:r>
            <a:r>
              <a:rPr lang="en-US" dirty="0">
                <a:latin typeface="Calibri" panose="020F0502020204030204" pitchFamily="34" charset="0"/>
                <a:ea typeface="Times New Roman" panose="02020603050405020304" pitchFamily="18" charset="0"/>
                <a:cs typeface="Arial" panose="020B0604020202020204" pitchFamily="34" charset="0"/>
              </a:rPr>
              <a:t> </a:t>
            </a:r>
            <a:r>
              <a:rPr lang="en-US" b="1" dirty="0">
                <a:latin typeface="Calibri" panose="020F0502020204030204" pitchFamily="34" charset="0"/>
                <a:ea typeface="Times New Roman" panose="02020603050405020304" pitchFamily="18" charset="0"/>
                <a:cs typeface="Arial" panose="020B0604020202020204" pitchFamily="34" charset="0"/>
              </a:rPr>
              <a:t>Will the plan reimburse for the single supplement if my traveling companion cancels?</a:t>
            </a:r>
            <a:endParaRPr lang="en-US" dirty="0">
              <a:latin typeface="Times New Roman" panose="02020603050405020304" pitchFamily="18" charset="0"/>
              <a:ea typeface="Times New Roman" panose="02020603050405020304" pitchFamily="18" charset="0"/>
            </a:endParaRPr>
          </a:p>
          <a:p>
            <a:r>
              <a:rPr lang="en-US" b="1" dirty="0">
                <a:latin typeface="Calibri" panose="020F0502020204030204" pitchFamily="34" charset="0"/>
                <a:ea typeface="Times New Roman" panose="02020603050405020304" pitchFamily="18" charset="0"/>
                <a:cs typeface="Arial" panose="020B0604020202020204" pitchFamily="34" charset="0"/>
              </a:rPr>
              <a:t>A.</a:t>
            </a:r>
            <a:r>
              <a:rPr lang="en-US" dirty="0">
                <a:latin typeface="Calibri" panose="020F0502020204030204" pitchFamily="34" charset="0"/>
                <a:ea typeface="Times New Roman" panose="02020603050405020304" pitchFamily="18" charset="0"/>
                <a:cs typeface="Arial" panose="020B0604020202020204" pitchFamily="34" charset="0"/>
              </a:rPr>
              <a:t> If a traveling companion cancels and you are held responsible for a single supplement, you would be covered for the change in the per person occupancy rate as long as the reason for the cancellation was covered under the terms of the plan.</a:t>
            </a:r>
            <a:endParaRPr lang="en-US" dirty="0">
              <a:latin typeface="Times New Roman" panose="02020603050405020304" pitchFamily="18" charset="0"/>
              <a:ea typeface="Times New Roman" panose="02020603050405020304" pitchFamily="18" charset="0"/>
            </a:endParaRPr>
          </a:p>
          <a:p>
            <a:endParaRPr lang="en-US" b="1" dirty="0">
              <a:latin typeface="Calibri" panose="020F0502020204030204" pitchFamily="34" charset="0"/>
              <a:ea typeface="Times New Roman" panose="02020603050405020304" pitchFamily="18" charset="0"/>
              <a:cs typeface="Arial" panose="020B0604020202020204" pitchFamily="34" charset="0"/>
            </a:endParaRPr>
          </a:p>
          <a:p>
            <a:r>
              <a:rPr lang="en-US" b="1" dirty="0">
                <a:latin typeface="Calibri" panose="020F0502020204030204" pitchFamily="34" charset="0"/>
                <a:ea typeface="Times New Roman" panose="02020603050405020304" pitchFamily="18" charset="0"/>
                <a:cs typeface="Arial" panose="020B0604020202020204" pitchFamily="34" charset="0"/>
              </a:rPr>
              <a:t>Q.</a:t>
            </a:r>
            <a:r>
              <a:rPr lang="en-US" dirty="0">
                <a:latin typeface="Calibri" panose="020F0502020204030204" pitchFamily="34" charset="0"/>
                <a:ea typeface="Times New Roman" panose="02020603050405020304" pitchFamily="18" charset="0"/>
                <a:cs typeface="Arial" panose="020B0604020202020204" pitchFamily="34" charset="0"/>
              </a:rPr>
              <a:t> </a:t>
            </a:r>
            <a:r>
              <a:rPr lang="en-US" b="1" dirty="0">
                <a:latin typeface="Calibri" panose="020F0502020204030204" pitchFamily="34" charset="0"/>
                <a:ea typeface="Times New Roman" panose="02020603050405020304" pitchFamily="18" charset="0"/>
                <a:cs typeface="Arial" panose="020B0604020202020204" pitchFamily="34" charset="0"/>
              </a:rPr>
              <a:t>What is the deposit date or initial payment date?</a:t>
            </a:r>
            <a:endParaRPr lang="en-US" dirty="0">
              <a:latin typeface="Times New Roman" panose="02020603050405020304" pitchFamily="18" charset="0"/>
              <a:ea typeface="Times New Roman" panose="02020603050405020304" pitchFamily="18" charset="0"/>
            </a:endParaRPr>
          </a:p>
          <a:p>
            <a:r>
              <a:rPr lang="en-US" b="1" dirty="0">
                <a:latin typeface="Calibri" panose="020F0502020204030204" pitchFamily="34" charset="0"/>
                <a:ea typeface="Times New Roman" panose="02020603050405020304" pitchFamily="18" charset="0"/>
                <a:cs typeface="Arial" panose="020B0604020202020204" pitchFamily="34" charset="0"/>
              </a:rPr>
              <a:t>A.</a:t>
            </a:r>
            <a:r>
              <a:rPr lang="en-US" dirty="0">
                <a:latin typeface="Calibri" panose="020F0502020204030204" pitchFamily="34" charset="0"/>
                <a:ea typeface="Times New Roman" panose="02020603050405020304" pitchFamily="18" charset="0"/>
                <a:cs typeface="Arial" panose="020B0604020202020204" pitchFamily="34" charset="0"/>
              </a:rPr>
              <a:t> The deposit or initial payment date is the day on which you made your first payment toward your trip. (i.e. airline tickets, hotel, cruise, tour etc.)</a:t>
            </a:r>
            <a:endParaRPr lang="en-US" dirty="0">
              <a:latin typeface="Times New Roman" panose="02020603050405020304" pitchFamily="18" charset="0"/>
              <a:ea typeface="Times New Roman" panose="02020603050405020304" pitchFamily="18" charset="0"/>
            </a:endParaRPr>
          </a:p>
          <a:p>
            <a:endParaRPr lang="en-US" b="1" dirty="0">
              <a:latin typeface="Calibri" panose="020F0502020204030204" pitchFamily="34" charset="0"/>
              <a:ea typeface="Times New Roman" panose="02020603050405020304" pitchFamily="18" charset="0"/>
              <a:cs typeface="Arial" panose="020B0604020202020204" pitchFamily="34" charset="0"/>
            </a:endParaRPr>
          </a:p>
          <a:p>
            <a:r>
              <a:rPr lang="en-US" b="1" dirty="0">
                <a:latin typeface="Calibri" panose="020F0502020204030204" pitchFamily="34" charset="0"/>
                <a:ea typeface="Times New Roman" panose="02020603050405020304" pitchFamily="18" charset="0"/>
                <a:cs typeface="Arial" panose="020B0604020202020204" pitchFamily="34" charset="0"/>
              </a:rPr>
              <a:t>Q.</a:t>
            </a:r>
            <a:r>
              <a:rPr lang="en-US" dirty="0">
                <a:latin typeface="Calibri" panose="020F0502020204030204" pitchFamily="34" charset="0"/>
                <a:ea typeface="Times New Roman" panose="02020603050405020304" pitchFamily="18" charset="0"/>
                <a:cs typeface="Arial" panose="020B0604020202020204" pitchFamily="34" charset="0"/>
              </a:rPr>
              <a:t> </a:t>
            </a:r>
            <a:r>
              <a:rPr lang="en-US" b="1" dirty="0">
                <a:latin typeface="Calibri" panose="020F0502020204030204" pitchFamily="34" charset="0"/>
                <a:ea typeface="Times New Roman" panose="02020603050405020304" pitchFamily="18" charset="0"/>
                <a:cs typeface="Arial" panose="020B0604020202020204" pitchFamily="34" charset="0"/>
              </a:rPr>
              <a:t>Can we request a refund of the travel insurance plan after purchase?</a:t>
            </a:r>
            <a:endParaRPr lang="en-US" dirty="0">
              <a:latin typeface="Times New Roman" panose="02020603050405020304" pitchFamily="18" charset="0"/>
              <a:ea typeface="Times New Roman" panose="02020603050405020304" pitchFamily="18" charset="0"/>
            </a:endParaRPr>
          </a:p>
          <a:p>
            <a:r>
              <a:rPr lang="en-US" b="1" dirty="0">
                <a:latin typeface="Calibri" panose="020F0502020204030204" pitchFamily="34" charset="0"/>
                <a:ea typeface="Times New Roman" panose="02020603050405020304" pitchFamily="18" charset="0"/>
                <a:cs typeface="Arial" panose="020B0604020202020204" pitchFamily="34" charset="0"/>
              </a:rPr>
              <a:t>A.</a:t>
            </a:r>
            <a:r>
              <a:rPr lang="en-US" dirty="0">
                <a:latin typeface="Calibri" panose="020F0502020204030204" pitchFamily="34" charset="0"/>
                <a:ea typeface="Times New Roman" panose="02020603050405020304" pitchFamily="18" charset="0"/>
                <a:cs typeface="Arial" panose="020B0604020202020204" pitchFamily="34" charset="0"/>
              </a:rPr>
              <a:t> Travel Guard plans include a Satisfaction Guarantee where customers may request a refund in writing to </a:t>
            </a:r>
            <a:r>
              <a:rPr lang="en-US" u="sng" dirty="0">
                <a:latin typeface="Calibri" panose="020F0502020204030204" pitchFamily="34" charset="0"/>
                <a:ea typeface="Times New Roman" panose="02020603050405020304" pitchFamily="18" charset="0"/>
                <a:cs typeface="Arial" panose="020B0604020202020204" pitchFamily="34" charset="0"/>
              </a:rPr>
              <a:t>refund@travelguard.com &lt;mailto:refund@travelguard.com&gt; </a:t>
            </a:r>
            <a:r>
              <a:rPr lang="en-US" dirty="0">
                <a:latin typeface="Calibri" panose="020F0502020204030204" pitchFamily="34" charset="0"/>
                <a:ea typeface="Times New Roman" panose="02020603050405020304" pitchFamily="18" charset="0"/>
                <a:cs typeface="Arial" panose="020B0604020202020204" pitchFamily="34" charset="0"/>
              </a:rPr>
              <a:t>within 10 days of the purchase date or prior to departure, whichever happens first. The customer will receive a refund of the plan cost excluding any service fees.</a:t>
            </a:r>
            <a:endParaRPr lang="en-US" dirty="0">
              <a:latin typeface="Times New Roman" panose="02020603050405020304" pitchFamily="18" charset="0"/>
              <a:ea typeface="Times New Roman" panose="02020603050405020304" pitchFamily="18" charset="0"/>
            </a:endParaRPr>
          </a:p>
          <a:p>
            <a:endParaRPr lang="en-US" b="1" dirty="0">
              <a:latin typeface="Calibri" panose="020F0502020204030204" pitchFamily="34" charset="0"/>
              <a:ea typeface="Times New Roman" panose="02020603050405020304" pitchFamily="18" charset="0"/>
              <a:cs typeface="Arial" panose="020B0604020202020204" pitchFamily="34" charset="0"/>
            </a:endParaRPr>
          </a:p>
          <a:p>
            <a:r>
              <a:rPr lang="en-US" b="1" dirty="0">
                <a:latin typeface="Calibri" panose="020F0502020204030204" pitchFamily="34" charset="0"/>
                <a:ea typeface="Times New Roman" panose="02020603050405020304" pitchFamily="18" charset="0"/>
                <a:cs typeface="Arial" panose="020B0604020202020204" pitchFamily="34" charset="0"/>
              </a:rPr>
              <a:t>Q.</a:t>
            </a:r>
            <a:r>
              <a:rPr lang="en-US" dirty="0">
                <a:latin typeface="Calibri" panose="020F0502020204030204" pitchFamily="34" charset="0"/>
                <a:ea typeface="Times New Roman" panose="02020603050405020304" pitchFamily="18" charset="0"/>
                <a:cs typeface="Arial" panose="020B0604020202020204" pitchFamily="34" charset="0"/>
              </a:rPr>
              <a:t> </a:t>
            </a:r>
            <a:r>
              <a:rPr lang="en-US" b="1" dirty="0">
                <a:latin typeface="Calibri" panose="020F0502020204030204" pitchFamily="34" charset="0"/>
                <a:ea typeface="Times New Roman" panose="02020603050405020304" pitchFamily="18" charset="0"/>
                <a:cs typeface="Arial" panose="020B0604020202020204" pitchFamily="34" charset="0"/>
              </a:rPr>
              <a:t>How do I file a claim?</a:t>
            </a:r>
            <a:endParaRPr lang="en-US" dirty="0">
              <a:latin typeface="Times New Roman" panose="02020603050405020304" pitchFamily="18" charset="0"/>
              <a:ea typeface="Times New Roman" panose="02020603050405020304" pitchFamily="18" charset="0"/>
            </a:endParaRPr>
          </a:p>
          <a:p>
            <a:r>
              <a:rPr lang="en-US" b="1" dirty="0">
                <a:latin typeface="Calibri" panose="020F0502020204030204" pitchFamily="34" charset="0"/>
                <a:ea typeface="Times New Roman" panose="02020603050405020304" pitchFamily="18" charset="0"/>
                <a:cs typeface="Arial" panose="020B0604020202020204" pitchFamily="34" charset="0"/>
              </a:rPr>
              <a:t>A.</a:t>
            </a:r>
            <a:r>
              <a:rPr lang="en-US" dirty="0">
                <a:latin typeface="Calibri" panose="020F0502020204030204" pitchFamily="34" charset="0"/>
                <a:ea typeface="Times New Roman" panose="02020603050405020304" pitchFamily="18" charset="0"/>
                <a:cs typeface="Arial" panose="020B0604020202020204" pitchFamily="34" charset="0"/>
              </a:rPr>
              <a:t> Call us at 1.800.827.0471, our claims department is available Monday - Friday 7 am to 7 pm CST. A representative will start the claim with you over the phone and explain what needs to be provided in order to process your claim. The form will then be mailed, faxed or emailed</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37611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40FCFFE-8E23-4E9F-BEB0-AC18ADA1DD07}"/>
              </a:ext>
            </a:extLst>
          </p:cNvPr>
          <p:cNvSpPr/>
          <p:nvPr/>
        </p:nvSpPr>
        <p:spPr>
          <a:xfrm>
            <a:off x="411061" y="625133"/>
            <a:ext cx="11509695" cy="1899944"/>
          </a:xfrm>
          <a:prstGeom prst="rect">
            <a:avLst/>
          </a:prstGeom>
        </p:spPr>
        <p:txBody>
          <a:bodyPr wrap="square">
            <a:spAutoFit/>
          </a:bodyPr>
          <a:lstStyle/>
          <a:p>
            <a:pPr>
              <a:lnSpc>
                <a:spcPct val="115000"/>
              </a:lnSpc>
            </a:pPr>
            <a:r>
              <a:rPr lang="en-US"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BANNER AD(s)</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b="1" dirty="0">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Times New Roman" panose="02020603050405020304" pitchFamily="18" charset="0"/>
                <a:cs typeface="Calibri" panose="020F0502020204030204" pitchFamily="34" charset="0"/>
              </a:rPr>
              <a:t>Any of these ads can be used on your website and in follow up emails in the promotion of Travel Guard Insurance.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dirty="0">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Times New Roman" panose="02020603050405020304" pitchFamily="18" charset="0"/>
                <a:cs typeface="Calibri" panose="020F0502020204030204" pitchFamily="34" charset="0"/>
              </a:rPr>
              <a:t>The following should be hyperlinked to the banner ad and is specific to AIHP’s partnership with Travel Guard:  </a:t>
            </a:r>
            <a:r>
              <a:rPr lang="en-US"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2"/>
              </a:rPr>
              <a:t>http://www.travelguard.com/agentlink.asp?ta_arc=334012&amp;pcode=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E5FA545A-C617-4BF0-A50D-52718DBB64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056" y="3080246"/>
            <a:ext cx="1143000" cy="2286000"/>
          </a:xfrm>
          <a:prstGeom prst="rect">
            <a:avLst/>
          </a:prstGeom>
        </p:spPr>
      </p:pic>
      <p:pic>
        <p:nvPicPr>
          <p:cNvPr id="6" name="Picture 5">
            <a:extLst>
              <a:ext uri="{FF2B5EF4-FFF2-40B4-BE49-F238E27FC236}">
                <a16:creationId xmlns:a16="http://schemas.microsoft.com/office/drawing/2014/main" id="{DC64EBE9-0687-4FEB-997D-E4E46B7F17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2554" y="3032621"/>
            <a:ext cx="2857500" cy="2381250"/>
          </a:xfrm>
          <a:prstGeom prst="rect">
            <a:avLst/>
          </a:prstGeom>
        </p:spPr>
      </p:pic>
      <p:pic>
        <p:nvPicPr>
          <p:cNvPr id="8" name="Picture 7">
            <a:extLst>
              <a:ext uri="{FF2B5EF4-FFF2-40B4-BE49-F238E27FC236}">
                <a16:creationId xmlns:a16="http://schemas.microsoft.com/office/drawing/2014/main" id="{90B8B722-E98B-45EB-A01F-3A79F23DACA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21948" y="2794496"/>
            <a:ext cx="4457700" cy="571500"/>
          </a:xfrm>
          <a:prstGeom prst="rect">
            <a:avLst/>
          </a:prstGeom>
        </p:spPr>
      </p:pic>
      <p:pic>
        <p:nvPicPr>
          <p:cNvPr id="10" name="Picture 9">
            <a:extLst>
              <a:ext uri="{FF2B5EF4-FFF2-40B4-BE49-F238E27FC236}">
                <a16:creationId xmlns:a16="http://schemas.microsoft.com/office/drawing/2014/main" id="{B72A453F-E0D8-4885-A90F-5394966E4AE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47176" y="3907785"/>
            <a:ext cx="4958768" cy="1458461"/>
          </a:xfrm>
          <a:prstGeom prst="rect">
            <a:avLst/>
          </a:prstGeom>
        </p:spPr>
      </p:pic>
    </p:spTree>
    <p:extLst>
      <p:ext uri="{BB962C8B-B14F-4D97-AF65-F5344CB8AC3E}">
        <p14:creationId xmlns:p14="http://schemas.microsoft.com/office/powerpoint/2010/main" val="343219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5021CD-C469-41C6-BCD2-2769A0C50F14}"/>
              </a:ext>
            </a:extLst>
          </p:cNvPr>
          <p:cNvSpPr/>
          <p:nvPr/>
        </p:nvSpPr>
        <p:spPr>
          <a:xfrm>
            <a:off x="1216405" y="2365696"/>
            <a:ext cx="9848674" cy="1469826"/>
          </a:xfrm>
          <a:prstGeom prst="rect">
            <a:avLst/>
          </a:prstGeom>
        </p:spPr>
        <p:txBody>
          <a:bodyPr wrap="square">
            <a:spAutoFit/>
          </a:bodyPr>
          <a:lstStyle/>
          <a:p>
            <a:pPr algn="ctr">
              <a:lnSpc>
                <a:spcPct val="115000"/>
              </a:lnSpc>
              <a:spcAft>
                <a:spcPts val="1000"/>
              </a:spcAft>
            </a:pPr>
            <a:r>
              <a:rPr lang="en-US" sz="2400" b="1" dirty="0">
                <a:latin typeface="Calibri" panose="020F0502020204030204" pitchFamily="34" charset="0"/>
                <a:ea typeface="Calibri" panose="020F0502020204030204" pitchFamily="34" charset="0"/>
                <a:cs typeface="Calibri" panose="020F0502020204030204" pitchFamily="34" charset="0"/>
              </a:rPr>
              <a:t>TRAVEL GUARD SUPPORT FOR AIHP MEMBERS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2400" b="1" dirty="0">
                <a:latin typeface="Calibri" panose="020F0502020204030204" pitchFamily="34" charset="0"/>
                <a:ea typeface="Calibri" panose="020F0502020204030204" pitchFamily="34" charset="0"/>
                <a:cs typeface="Times New Roman" panose="02020603050405020304" pitchFamily="18" charset="0"/>
              </a:rPr>
              <a:t>Contact:</a:t>
            </a:r>
            <a:r>
              <a:rPr lang="en-US" sz="2400" i="1" dirty="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Calibri" panose="020F0502020204030204" pitchFamily="34" charset="0"/>
              </a:rPr>
              <a:t>Janet Janssen - </a:t>
            </a:r>
            <a:r>
              <a:rPr lang="en-US" sz="2400" b="1" dirty="0">
                <a:latin typeface="Calibri" panose="020F0502020204030204" pitchFamily="34" charset="0"/>
                <a:ea typeface="Calibri" panose="020F0502020204030204" pitchFamily="34" charset="0"/>
                <a:cs typeface="Calibri" panose="020F0502020204030204" pitchFamily="34" charset="0"/>
              </a:rPr>
              <a:t>AIG - </a:t>
            </a:r>
            <a:r>
              <a:rPr lang="en-US" sz="2400" dirty="0">
                <a:latin typeface="Calibri" panose="020F0502020204030204" pitchFamily="34" charset="0"/>
                <a:ea typeface="Calibri" panose="020F0502020204030204" pitchFamily="34" charset="0"/>
                <a:cs typeface="Calibri" panose="020F0502020204030204" pitchFamily="34" charset="0"/>
              </a:rPr>
              <a:t>Director - National Accounts Tel </a:t>
            </a:r>
            <a:r>
              <a:rPr lang="en-US" sz="24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rPr>
              <a:t>715 295 9132</a:t>
            </a:r>
            <a:r>
              <a:rPr lang="en-US" sz="2400" dirty="0">
                <a:latin typeface="Calibri" panose="020F0502020204030204" pitchFamily="34" charset="0"/>
                <a:ea typeface="Calibri" panose="020F0502020204030204" pitchFamily="34" charset="0"/>
                <a:cs typeface="Calibri" panose="020F0502020204030204" pitchFamily="34" charset="0"/>
              </a:rPr>
              <a:t> | Mobile </a:t>
            </a:r>
            <a:r>
              <a:rPr lang="en-US" sz="24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3"/>
              </a:rPr>
              <a:t>608 302 9109</a:t>
            </a:r>
            <a:r>
              <a:rPr lang="en-US" sz="2400" dirty="0">
                <a:latin typeface="Calibri" panose="020F0502020204030204" pitchFamily="34" charset="0"/>
                <a:ea typeface="Calibri" panose="020F0502020204030204" pitchFamily="34" charset="0"/>
                <a:cs typeface="Calibri" panose="020F0502020204030204" pitchFamily="34" charset="0"/>
              </a:rPr>
              <a:t> Email:  </a:t>
            </a:r>
            <a:r>
              <a:rPr lang="en-US" sz="24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rPr>
              <a:t>Janet.Janssen@aig.com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5762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FD631D-7118-4C98-A3C8-308C7FCE9E70}"/>
              </a:ext>
            </a:extLst>
          </p:cNvPr>
          <p:cNvSpPr/>
          <p:nvPr/>
        </p:nvSpPr>
        <p:spPr>
          <a:xfrm>
            <a:off x="234893" y="618359"/>
            <a:ext cx="11752976" cy="4636910"/>
          </a:xfrm>
          <a:prstGeom prst="rect">
            <a:avLst/>
          </a:prstGeom>
        </p:spPr>
        <p:txBody>
          <a:bodyPr wrap="square">
            <a:spAutoFit/>
          </a:bodyPr>
          <a:lstStyle/>
          <a:p>
            <a:pPr>
              <a:lnSpc>
                <a:spcPts val="1950"/>
              </a:lnSpc>
            </a:pPr>
            <a:r>
              <a:rPr lang="en-US" sz="20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AVAILABLE PLANS</a:t>
            </a:r>
          </a:p>
          <a:p>
            <a:pPr>
              <a:lnSpc>
                <a:spcPts val="1950"/>
              </a:lnSpc>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r>
              <a:rPr lang="en-US" sz="2000" dirty="0">
                <a:latin typeface="Calibri" panose="020F0502020204030204" pitchFamily="34" charset="0"/>
                <a:ea typeface="Times New Roman" panose="02020603050405020304" pitchFamily="18" charset="0"/>
                <a:cs typeface="Calibri" panose="020F0502020204030204" pitchFamily="34" charset="0"/>
              </a:rPr>
              <a:t>There are two types of plans available through this partnership: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950"/>
              </a:lnSpc>
            </a:pPr>
            <a:r>
              <a:rPr lang="en-US" sz="2000" dirty="0">
                <a:latin typeface="Calibri" panose="020F0502020204030204" pitchFamily="34" charset="0"/>
                <a:ea typeface="Times New Roman" panose="02020603050405020304" pitchFamily="18"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r>
              <a:rPr lang="en-US" sz="2000" b="1" i="1" dirty="0">
                <a:latin typeface="Calibri" panose="020F0502020204030204" pitchFamily="34" charset="0"/>
                <a:ea typeface="Times New Roman" panose="02020603050405020304" pitchFamily="18" charset="0"/>
                <a:cs typeface="Calibri" panose="020F0502020204030204" pitchFamily="34" charset="0"/>
              </a:rPr>
              <a:t>Travel Guard’s Lodging Protection plan</a:t>
            </a:r>
            <a:r>
              <a:rPr lang="en-US" sz="2000" dirty="0">
                <a:latin typeface="Calibri" panose="020F0502020204030204" pitchFamily="34" charset="0"/>
                <a:ea typeface="Times New Roman" panose="02020603050405020304" pitchFamily="18" charset="0"/>
                <a:cs typeface="Calibri" panose="020F0502020204030204" pitchFamily="34" charset="0"/>
              </a:rPr>
              <a:t> is an economical insurance plan priced at $15 per policy and covers reservations up to $1000 in the trip cost.  </a:t>
            </a:r>
            <a:r>
              <a:rPr lang="en-US" sz="2000" u="sng" dirty="0">
                <a:solidFill>
                  <a:srgbClr val="0000FF"/>
                </a:solidFill>
                <a:latin typeface="Calibri" panose="020F0502020204030204" pitchFamily="34" charset="0"/>
                <a:ea typeface="Times New Roman" panose="02020603050405020304" pitchFamily="18" charset="0"/>
                <a:cs typeface="Calibri" panose="020F0502020204030204" pitchFamily="34" charset="0"/>
                <a:hlinkClick r:id="rId2"/>
              </a:rPr>
              <a:t>Click here for more information on this plan.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81000" marR="0">
              <a:lnSpc>
                <a:spcPct val="115000"/>
              </a:lnSpc>
              <a:spcBef>
                <a:spcPts val="0"/>
              </a:spcBef>
              <a:spcAft>
                <a:spcPts val="0"/>
              </a:spcAft>
            </a:pPr>
            <a:r>
              <a:rPr lang="en-US" sz="2000" dirty="0">
                <a:latin typeface="Calibri" panose="020F0502020204030204" pitchFamily="34" charset="0"/>
                <a:ea typeface="Times New Roman" panose="02020603050405020304" pitchFamily="18"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r>
              <a:rPr lang="en-US" sz="2000" b="1" i="1" dirty="0">
                <a:latin typeface="Calibri" panose="020F0502020204030204" pitchFamily="34" charset="0"/>
                <a:ea typeface="Times New Roman" panose="02020603050405020304" pitchFamily="18" charset="0"/>
                <a:cs typeface="Calibri" panose="020F0502020204030204" pitchFamily="34" charset="0"/>
              </a:rPr>
              <a:t>All Seasons Travel Plan</a:t>
            </a:r>
            <a:r>
              <a:rPr lang="en-US" sz="2000" dirty="0">
                <a:latin typeface="Calibri" panose="020F0502020204030204" pitchFamily="34" charset="0"/>
                <a:ea typeface="Times New Roman" panose="02020603050405020304" pitchFamily="18" charset="0"/>
                <a:cs typeface="Calibri" panose="020F0502020204030204" pitchFamily="34" charset="0"/>
              </a:rPr>
              <a:t> is Travel Guard’s most comprehensive plan and the plan most offered by our vacation rental manager and lodging partners.   The All Seasons Travel Plan is priced at 7% of the total trip cost to the guest.   </a:t>
            </a:r>
            <a:r>
              <a:rPr lang="en-US" sz="2000" u="sng" dirty="0">
                <a:solidFill>
                  <a:srgbClr val="0000FF"/>
                </a:solidFill>
                <a:latin typeface="Calibri" panose="020F0502020204030204" pitchFamily="34" charset="0"/>
                <a:ea typeface="Times New Roman" panose="02020603050405020304" pitchFamily="18" charset="0"/>
                <a:cs typeface="Calibri" panose="020F0502020204030204" pitchFamily="34" charset="0"/>
                <a:hlinkClick r:id="rId3"/>
              </a:rPr>
              <a:t>Click here for more information on this plan.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000" dirty="0">
                <a:latin typeface="Calibri" panose="020F0502020204030204" pitchFamily="34" charset="0"/>
                <a:ea typeface="Times New Roman" panose="02020603050405020304" pitchFamily="18"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52400" marR="0">
              <a:lnSpc>
                <a:spcPct val="115000"/>
              </a:lnSpc>
              <a:spcBef>
                <a:spcPts val="0"/>
              </a:spcBef>
              <a:spcAft>
                <a:spcPts val="0"/>
              </a:spcAft>
            </a:pPr>
            <a:r>
              <a:rPr lang="en-US" sz="2000" dirty="0">
                <a:latin typeface="Calibri" panose="020F0502020204030204" pitchFamily="34" charset="0"/>
                <a:ea typeface="Times New Roman" panose="02020603050405020304" pitchFamily="18" charset="0"/>
                <a:cs typeface="Calibri" panose="020F0502020204030204" pitchFamily="34" charset="0"/>
              </a:rPr>
              <a:t>Both plans offer the guest trip cancellation and interruption coverage as well as baggage and personal effects loss, medical coverage, travel assistance services, and more.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81000" marR="0">
              <a:lnSpc>
                <a:spcPct val="115000"/>
              </a:lnSpc>
              <a:spcBef>
                <a:spcPts val="0"/>
              </a:spcBef>
              <a:spcAft>
                <a:spcPts val="0"/>
              </a:spcAft>
            </a:pPr>
            <a:r>
              <a:rPr lang="en-US" sz="2000" dirty="0">
                <a:latin typeface="Calibri" panose="020F0502020204030204" pitchFamily="34" charset="0"/>
                <a:ea typeface="Times New Roman" panose="02020603050405020304" pitchFamily="18"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8913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74756A-CE23-43A7-9BE0-F03716A6A541}"/>
              </a:ext>
            </a:extLst>
          </p:cNvPr>
          <p:cNvSpPr/>
          <p:nvPr/>
        </p:nvSpPr>
        <p:spPr>
          <a:xfrm>
            <a:off x="355134" y="772904"/>
            <a:ext cx="11836866" cy="4664610"/>
          </a:xfrm>
          <a:prstGeom prst="rect">
            <a:avLst/>
          </a:prstGeom>
        </p:spPr>
        <p:txBody>
          <a:bodyPr wrap="square">
            <a:spAutoFit/>
          </a:bodyPr>
          <a:lstStyle/>
          <a:p>
            <a:pPr>
              <a:lnSpc>
                <a:spcPct val="115000"/>
              </a:lnSpc>
              <a:spcAft>
                <a:spcPts val="1000"/>
              </a:spcAft>
            </a:pP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PROGRAM DETAILS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b="1" dirty="0">
                <a:latin typeface="Calibri" panose="020F0502020204030204" pitchFamily="34" charset="0"/>
                <a:ea typeface="Calibri" panose="020F0502020204030204" pitchFamily="34" charset="0"/>
                <a:cs typeface="Calibri" panose="020F0502020204030204" pitchFamily="34" charset="0"/>
              </a:rPr>
              <a:t>Travel Guard’s Lodging Protection Plan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Calibri" panose="020F0502020204030204" pitchFamily="34" charset="0"/>
              </a:rPr>
              <a:t>For guest participation, this plan requires that a deposit has been made by the guest securing the reservation </a:t>
            </a:r>
            <a:r>
              <a:rPr lang="en-US" sz="2000" i="1" dirty="0">
                <a:latin typeface="Calibri" panose="020F0502020204030204" pitchFamily="34" charset="0"/>
                <a:ea typeface="Calibri" panose="020F0502020204030204" pitchFamily="34" charset="0"/>
                <a:cs typeface="Calibri" panose="020F0502020204030204" pitchFamily="34" charset="0"/>
              </a:rPr>
              <a:t>(Deposit could be as little as $1).</a:t>
            </a:r>
          </a:p>
          <a:p>
            <a:pPr marR="0" lvl="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Calibri" panose="020F0502020204030204" pitchFamily="34" charset="0"/>
              </a:rPr>
              <a:t>Insurance can be purchased up to </a:t>
            </a:r>
            <a:r>
              <a:rPr lang="en-US" sz="2000" b="1" dirty="0">
                <a:latin typeface="Calibri" panose="020F0502020204030204" pitchFamily="34" charset="0"/>
                <a:ea typeface="Calibri" panose="020F0502020204030204" pitchFamily="34" charset="0"/>
                <a:cs typeface="Calibri" panose="020F0502020204030204" pitchFamily="34" charset="0"/>
              </a:rPr>
              <a:t>24 hours</a:t>
            </a:r>
            <a:r>
              <a:rPr lang="en-US" sz="2000" dirty="0">
                <a:latin typeface="Calibri" panose="020F0502020204030204" pitchFamily="34" charset="0"/>
                <a:ea typeface="Calibri" panose="020F0502020204030204" pitchFamily="34" charset="0"/>
                <a:cs typeface="Calibri" panose="020F0502020204030204" pitchFamily="34" charset="0"/>
              </a:rPr>
              <a:t> prior to departure on the trip or;</a:t>
            </a:r>
          </a:p>
          <a:p>
            <a:pPr marR="0" lvl="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b="1" dirty="0">
                <a:latin typeface="Calibri" panose="020F0502020204030204" pitchFamily="34" charset="0"/>
                <a:ea typeface="Calibri" panose="020F0502020204030204" pitchFamily="34" charset="0"/>
                <a:cs typeface="Calibri" panose="020F0502020204030204" pitchFamily="34" charset="0"/>
              </a:rPr>
              <a:t>Up to when final payment is made</a:t>
            </a:r>
          </a:p>
          <a:p>
            <a:pPr marR="0" lvl="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Calibri" panose="020F0502020204030204" pitchFamily="34" charset="0"/>
              </a:rPr>
              <a:t>There is no deductible with this plan</a:t>
            </a:r>
          </a:p>
          <a:p>
            <a:pPr marR="0" lvl="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2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rPr>
              <a:t>Click here</a:t>
            </a:r>
            <a:r>
              <a:rPr lang="en-US" sz="2000" dirty="0">
                <a:latin typeface="Calibri" panose="020F0502020204030204" pitchFamily="34" charset="0"/>
                <a:ea typeface="Calibri" panose="020F0502020204030204" pitchFamily="34" charset="0"/>
                <a:cs typeface="Calibri" panose="020F0502020204030204" pitchFamily="34" charset="0"/>
              </a:rPr>
              <a:t> for a copy of the Certificate of Insurance, which will provide more details on the plan as well as contact numbers.  This information is sent to the guest at time of purchase.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3492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3BFA0E-B7DC-4C14-A72B-183A0A0973AE}"/>
              </a:ext>
            </a:extLst>
          </p:cNvPr>
          <p:cNvSpPr/>
          <p:nvPr/>
        </p:nvSpPr>
        <p:spPr>
          <a:xfrm>
            <a:off x="268448" y="1060590"/>
            <a:ext cx="11836866" cy="3523785"/>
          </a:xfrm>
          <a:prstGeom prst="rect">
            <a:avLst/>
          </a:prstGeom>
        </p:spPr>
        <p:txBody>
          <a:bodyPr wrap="square">
            <a:spAutoFit/>
          </a:bodyPr>
          <a:lstStyle/>
          <a:p>
            <a:pPr>
              <a:lnSpc>
                <a:spcPct val="115000"/>
              </a:lnSpc>
              <a:spcAft>
                <a:spcPts val="1000"/>
              </a:spcAft>
            </a:pP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All Seasons Travel Plan</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Calibri" panose="020F0502020204030204" pitchFamily="34" charset="0"/>
              </a:rPr>
              <a:t>For guest participation, this plan requires that a deposit has been made by the guest securing the reservation </a:t>
            </a:r>
            <a:r>
              <a:rPr lang="en-US" sz="2000" i="1" dirty="0">
                <a:latin typeface="Calibri" panose="020F0502020204030204" pitchFamily="34" charset="0"/>
                <a:ea typeface="Calibri" panose="020F0502020204030204" pitchFamily="34" charset="0"/>
                <a:cs typeface="Calibri" panose="020F0502020204030204" pitchFamily="34" charset="0"/>
              </a:rPr>
              <a:t>(Deposit could be as little as $1)</a:t>
            </a:r>
          </a:p>
          <a:p>
            <a:pPr marR="0" lvl="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Calibri" panose="020F0502020204030204" pitchFamily="34" charset="0"/>
              </a:rPr>
              <a:t>Insurance can be purchased up to </a:t>
            </a:r>
            <a:r>
              <a:rPr lang="en-US" sz="2000" b="1" dirty="0">
                <a:latin typeface="Calibri" panose="020F0502020204030204" pitchFamily="34" charset="0"/>
                <a:ea typeface="Calibri" panose="020F0502020204030204" pitchFamily="34" charset="0"/>
                <a:cs typeface="Calibri" panose="020F0502020204030204" pitchFamily="34" charset="0"/>
              </a:rPr>
              <a:t>30 days</a:t>
            </a:r>
            <a:r>
              <a:rPr lang="en-US" sz="2000" dirty="0">
                <a:latin typeface="Calibri" panose="020F0502020204030204" pitchFamily="34" charset="0"/>
                <a:ea typeface="Calibri" panose="020F0502020204030204" pitchFamily="34" charset="0"/>
                <a:cs typeface="Calibri" panose="020F0502020204030204" pitchFamily="34" charset="0"/>
              </a:rPr>
              <a:t> prior to the trip or;</a:t>
            </a:r>
          </a:p>
          <a:p>
            <a:pPr marR="0" lvl="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b="1" dirty="0">
                <a:latin typeface="Calibri" panose="020F0502020204030204" pitchFamily="34" charset="0"/>
                <a:ea typeface="Calibri" panose="020F0502020204030204" pitchFamily="34" charset="0"/>
                <a:cs typeface="Calibri" panose="020F0502020204030204" pitchFamily="34" charset="0"/>
              </a:rPr>
              <a:t>Up to when final payment is made</a:t>
            </a:r>
          </a:p>
          <a:p>
            <a:pPr marR="0" lvl="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2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rPr>
              <a:t>Click here</a:t>
            </a:r>
            <a:r>
              <a:rPr lang="en-US" sz="2000" dirty="0">
                <a:latin typeface="Calibri" panose="020F0502020204030204" pitchFamily="34" charset="0"/>
                <a:ea typeface="Calibri" panose="020F0502020204030204" pitchFamily="34" charset="0"/>
                <a:cs typeface="Calibri" panose="020F0502020204030204" pitchFamily="34" charset="0"/>
              </a:rPr>
              <a:t> for a copy of the Certificate of Insurance, which will provide more details on the plan as well as contact numbers.  Information is sent to guest upon time of purchase.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7816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FE078E-4846-469B-A33E-88627BB73392}"/>
              </a:ext>
            </a:extLst>
          </p:cNvPr>
          <p:cNvSpPr/>
          <p:nvPr/>
        </p:nvSpPr>
        <p:spPr>
          <a:xfrm>
            <a:off x="338356" y="238907"/>
            <a:ext cx="11853644" cy="4720844"/>
          </a:xfrm>
          <a:prstGeom prst="rect">
            <a:avLst/>
          </a:prstGeom>
        </p:spPr>
        <p:txBody>
          <a:bodyPr wrap="square">
            <a:spAutoFit/>
          </a:bodyPr>
          <a:lstStyle/>
          <a:p>
            <a:pPr>
              <a:lnSpc>
                <a:spcPct val="115000"/>
              </a:lnSpc>
            </a:pP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WHAT DOES YOUR PROPERTY NEED TO DO TO OFFER TRAVEL GUARD OPTIONS TO THEIR GUESTS?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000" b="1" dirty="0">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000" b="1" u="sng" dirty="0">
                <a:latin typeface="Calibri" panose="020F0502020204030204" pitchFamily="34" charset="0"/>
                <a:ea typeface="Calibri" panose="020F0502020204030204" pitchFamily="34" charset="0"/>
                <a:cs typeface="Calibri" panose="020F0502020204030204" pitchFamily="34" charset="0"/>
              </a:rPr>
              <a:t>Offering Travel Insurance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000" dirty="0">
                <a:latin typeface="Calibri" panose="020F0502020204030204" pitchFamily="34" charset="0"/>
                <a:ea typeface="Times New Roman" panose="02020603050405020304" pitchFamily="18"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0"/>
              </a:spcAft>
              <a:buAutoNum type="arabicPeriod"/>
            </a:pPr>
            <a:r>
              <a:rPr lang="en-US" sz="2000" dirty="0">
                <a:latin typeface="Calibri" panose="020F0502020204030204" pitchFamily="34" charset="0"/>
                <a:ea typeface="Times New Roman" panose="02020603050405020304" pitchFamily="18" charset="0"/>
                <a:cs typeface="Calibri" panose="020F0502020204030204" pitchFamily="34" charset="0"/>
              </a:rPr>
              <a:t>The property offers the guest the opportunity to purchase travel insurance through a customized </a:t>
            </a:r>
            <a:r>
              <a:rPr lang="en-US" sz="2000" b="1" i="1" dirty="0">
                <a:latin typeface="Calibri" panose="020F0502020204030204" pitchFamily="34" charset="0"/>
                <a:ea typeface="Times New Roman" panose="02020603050405020304" pitchFamily="18" charset="0"/>
                <a:cs typeface="Calibri" panose="020F0502020204030204" pitchFamily="34" charset="0"/>
              </a:rPr>
              <a:t>banner ad which is linked to the AIHP/Travel Guard offer.   </a:t>
            </a:r>
          </a:p>
          <a:p>
            <a:pPr marL="457200" indent="-457200">
              <a:lnSpc>
                <a:spcPct val="107000"/>
              </a:lnSpc>
              <a:buFontTx/>
              <a:buAutoNum type="arabicPeriod"/>
            </a:pPr>
            <a:r>
              <a:rPr lang="en-US" sz="2000" dirty="0">
                <a:latin typeface="Calibri" panose="020F0502020204030204" pitchFamily="34" charset="0"/>
                <a:ea typeface="Times New Roman" panose="02020603050405020304" pitchFamily="18" charset="0"/>
                <a:cs typeface="Calibri" panose="020F0502020204030204" pitchFamily="34" charset="0"/>
              </a:rPr>
              <a:t>The Banner Ad can be shown on your property’s website, through a confirmation email, or other communications to your guests. </a:t>
            </a:r>
            <a:r>
              <a:rPr lang="en-US" sz="1600" dirty="0">
                <a:latin typeface="Calibri" panose="020F0502020204030204" pitchFamily="34" charset="0"/>
                <a:ea typeface="Times New Roman" panose="02020603050405020304" pitchFamily="18" charset="0"/>
                <a:cs typeface="Calibri" panose="020F0502020204030204" pitchFamily="34" charset="0"/>
              </a:rPr>
              <a:t>*We would encourage you to work with your website provider and or your property management company to find the best way to display the banner ad to your guests.  </a:t>
            </a:r>
            <a:endParaRPr lang="en-US" sz="2000" dirty="0">
              <a:latin typeface="Calibri" panose="020F0502020204030204" pitchFamily="34" charset="0"/>
              <a:ea typeface="Times New Roman" panose="02020603050405020304" pitchFamily="18" charset="0"/>
              <a:cs typeface="Calibri" panose="020F0502020204030204" pitchFamily="34" charset="0"/>
            </a:endParaRPr>
          </a:p>
          <a:p>
            <a:pPr marL="457200" marR="0" lvl="0" indent="-457200">
              <a:lnSpc>
                <a:spcPct val="107000"/>
              </a:lnSpc>
              <a:spcBef>
                <a:spcPts val="0"/>
              </a:spcBef>
              <a:spcAft>
                <a:spcPts val="0"/>
              </a:spcAft>
              <a:buAutoNum type="arabicPeriod"/>
            </a:pPr>
            <a:r>
              <a:rPr lang="en-US" sz="2000" dirty="0">
                <a:latin typeface="Calibri" panose="020F0502020204030204" pitchFamily="34" charset="0"/>
                <a:ea typeface="Times New Roman" panose="02020603050405020304" pitchFamily="18" charset="0"/>
                <a:cs typeface="Calibri" panose="020F0502020204030204" pitchFamily="34" charset="0"/>
              </a:rPr>
              <a:t>(Banner Ad(s) and Weblink information are included in this handout and on the AIHP website in our </a:t>
            </a:r>
            <a:r>
              <a:rPr lang="en-US" sz="2000" dirty="0">
                <a:latin typeface="Calibri" panose="020F0502020204030204" pitchFamily="34" charset="0"/>
                <a:ea typeface="Times New Roman" panose="02020603050405020304" pitchFamily="18" charset="0"/>
                <a:cs typeface="Calibri" panose="020F0502020204030204" pitchFamily="34" charset="0"/>
                <a:hlinkClick r:id="rId2"/>
              </a:rPr>
              <a:t>Virtual Marketplace</a:t>
            </a:r>
            <a:r>
              <a:rPr lang="en-US" sz="2000" dirty="0">
                <a:latin typeface="Calibri" panose="020F0502020204030204" pitchFamily="34" charset="0"/>
                <a:ea typeface="Times New Roman" panose="02020603050405020304" pitchFamily="18" charset="0"/>
                <a:cs typeface="Calibri" panose="020F0502020204030204" pitchFamily="34" charset="0"/>
              </a:rPr>
              <a:t> section.</a:t>
            </a:r>
            <a:endParaRPr lang="en-US" sz="2000" i="1" dirty="0">
              <a:latin typeface="Calibri" panose="020F0502020204030204" pitchFamily="34" charset="0"/>
              <a:ea typeface="Times New Roman" panose="02020603050405020304" pitchFamily="18" charset="0"/>
              <a:cs typeface="Calibri" panose="020F0502020204030204" pitchFamily="34" charset="0"/>
            </a:endParaRPr>
          </a:p>
          <a:p>
            <a:pPr marL="457200" marR="0" lvl="0" indent="-457200">
              <a:lnSpc>
                <a:spcPct val="107000"/>
              </a:lnSpc>
              <a:spcBef>
                <a:spcPts val="0"/>
              </a:spcBef>
              <a:spcAft>
                <a:spcPts val="0"/>
              </a:spcAft>
              <a:buAutoNum type="arabicPeriod"/>
            </a:pPr>
            <a:r>
              <a:rPr lang="en-US" sz="2000" dirty="0">
                <a:latin typeface="Calibri" panose="020F0502020204030204" pitchFamily="34" charset="0"/>
                <a:ea typeface="Calibri" panose="020F0502020204030204" pitchFamily="34" charset="0"/>
                <a:cs typeface="Calibri" panose="020F0502020204030204" pitchFamily="34" charset="0"/>
              </a:rPr>
              <a:t>Travel Guard did recently enter into an agreement with Expedia. The plans being offered are specific to Expedia through their website.  The plans AIHP are offering, are not offered via Expedia.  The property can present the offer of insurance to their guests – even those who book through Expedia.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4798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8BBED3-943D-464C-AD71-74E3B068B18B}"/>
              </a:ext>
            </a:extLst>
          </p:cNvPr>
          <p:cNvSpPr/>
          <p:nvPr/>
        </p:nvSpPr>
        <p:spPr>
          <a:xfrm>
            <a:off x="0" y="-69087"/>
            <a:ext cx="11895589" cy="6986080"/>
          </a:xfrm>
          <a:prstGeom prst="rect">
            <a:avLst/>
          </a:prstGeom>
        </p:spPr>
        <p:txBody>
          <a:bodyPr wrap="square">
            <a:spAutoFit/>
          </a:bodyPr>
          <a:lstStyle/>
          <a:p>
            <a:pPr>
              <a:lnSpc>
                <a:spcPct val="115000"/>
              </a:lnSpc>
            </a:pPr>
            <a:r>
              <a:rPr lang="en-US" sz="2000" dirty="0">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What a guest needs to do to purchase travel insurance?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Times New Roman" panose="02020603050405020304" pitchFamily="18" charset="0"/>
                <a:cs typeface="Calibri" panose="020F0502020204030204" pitchFamily="34" charset="0"/>
              </a:rPr>
              <a:t>After the guest completes the reservation process with the property, </a:t>
            </a:r>
            <a:r>
              <a:rPr lang="en-US" b="1" dirty="0">
                <a:latin typeface="Calibri" panose="020F0502020204030204" pitchFamily="34" charset="0"/>
                <a:ea typeface="Times New Roman" panose="02020603050405020304" pitchFamily="18" charset="0"/>
                <a:cs typeface="Calibri" panose="020F0502020204030204" pitchFamily="34" charset="0"/>
              </a:rPr>
              <a:t>including making the initial deposit (as little as $1),</a:t>
            </a:r>
            <a:r>
              <a:rPr lang="en-US" dirty="0">
                <a:latin typeface="Calibri" panose="020F0502020204030204" pitchFamily="34" charset="0"/>
                <a:ea typeface="Times New Roman" panose="02020603050405020304" pitchFamily="18" charset="0"/>
                <a:cs typeface="Calibri" panose="020F0502020204030204" pitchFamily="34" charset="0"/>
              </a:rPr>
              <a:t> they would click on the banner ad shown on your website, or in one of your communications to the guest, to start the process to sign up for travel insurance.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b="1" dirty="0">
                <a:latin typeface="Calibri" panose="020F0502020204030204" pitchFamily="34" charset="0"/>
                <a:ea typeface="Times New Roman" panose="02020603050405020304" pitchFamily="18" charset="0"/>
                <a:cs typeface="Calibri" panose="020F0502020204030204" pitchFamily="34"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Times New Roman" panose="02020603050405020304" pitchFamily="18" charset="0"/>
                <a:cs typeface="Calibri" panose="020F0502020204030204" pitchFamily="34" charset="0"/>
              </a:rPr>
              <a:t>The Banner ad takes the guest to the Travel Guard site, where there is complete step-by-step instructions on each insurance plan option. </a:t>
            </a:r>
          </a:p>
          <a:p>
            <a:pPr marL="457200" marR="0">
              <a:lnSpc>
                <a:spcPct val="107000"/>
              </a:lnSpc>
              <a:spcBef>
                <a:spcPts val="0"/>
              </a:spcBef>
              <a:spcAft>
                <a:spcPts val="0"/>
              </a:spcAft>
            </a:pPr>
            <a:r>
              <a:rPr lang="en-US" b="1" dirty="0">
                <a:latin typeface="Calibri" panose="020F0502020204030204" pitchFamily="34" charset="0"/>
                <a:ea typeface="Times New Roman" panose="02020603050405020304" pitchFamily="18" charset="0"/>
                <a:cs typeface="Calibri" panose="020F0502020204030204" pitchFamily="34"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Times New Roman" panose="02020603050405020304" pitchFamily="18" charset="0"/>
                <a:cs typeface="Calibri" panose="020F0502020204030204" pitchFamily="34" charset="0"/>
              </a:rPr>
              <a:t>Full payment must be received by the property prior to the guest's arrival, to qualify for travel insurance.</a:t>
            </a:r>
          </a:p>
          <a:p>
            <a:pPr marR="0" lvl="0">
              <a:lnSpc>
                <a:spcPct val="107000"/>
              </a:lnSpc>
              <a:spcBef>
                <a:spcPts val="0"/>
              </a:spcBef>
              <a:spcAft>
                <a:spcPts val="0"/>
              </a:spcAft>
            </a:pPr>
            <a:endParaRPr lang="en-US" dirty="0">
              <a:latin typeface="Calibri" panose="020F0502020204030204" pitchFamily="34" charset="0"/>
              <a:ea typeface="Times New Roman" panose="02020603050405020304" pitchFamily="18" charset="0"/>
              <a:cs typeface="Calibri" panose="020F0502020204030204" pitchFamily="34" charset="0"/>
            </a:endParaRPr>
          </a:p>
          <a:p>
            <a:pPr marL="342900" indent="-342900">
              <a:lnSpc>
                <a:spcPct val="107000"/>
              </a:lnSpc>
              <a:buFont typeface="Symbol" panose="05050102010706020507" pitchFamily="18" charset="2"/>
              <a:buChar char=""/>
            </a:pPr>
            <a:r>
              <a:rPr lang="en-US" dirty="0">
                <a:latin typeface="Calibri" panose="020F0502020204030204" pitchFamily="34" charset="0"/>
                <a:ea typeface="Times New Roman" panose="02020603050405020304" pitchFamily="18" charset="0"/>
                <a:cs typeface="Calibri" panose="020F0502020204030204" pitchFamily="34" charset="0"/>
              </a:rPr>
              <a:t>When the guest purchases Travel insurance, the guest will receive a policy number with the purchase, which will be their “proof of purchase.”  </a:t>
            </a:r>
          </a:p>
          <a:p>
            <a:pPr>
              <a:lnSpc>
                <a:spcPct val="107000"/>
              </a:lnSpc>
            </a:pPr>
            <a:endParaRPr lang="en-US" dirty="0">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Times New Roman" panose="02020603050405020304" pitchFamily="18" charset="0"/>
                <a:cs typeface="Calibri" panose="020F0502020204030204" pitchFamily="34" charset="0"/>
              </a:rPr>
              <a:t>If a guest does not purchase insurance protection at the time of reservation, we suggest supplying this information again as a reminder to guests since they have the opportunity to purchase a policy up until the deadlines determined by the plans. </a:t>
            </a:r>
          </a:p>
          <a:p>
            <a:pPr marL="457200" marR="0">
              <a:lnSpc>
                <a:spcPct val="107000"/>
              </a:lnSpc>
              <a:spcBef>
                <a:spcPts val="0"/>
              </a:spcBef>
              <a:spcAft>
                <a:spcPts val="0"/>
              </a:spcAft>
            </a:pPr>
            <a:r>
              <a:rPr lang="en-US" dirty="0">
                <a:latin typeface="Calibri" panose="020F0502020204030204" pitchFamily="34" charset="0"/>
                <a:ea typeface="Times New Roman" panose="02020603050405020304" pitchFamily="18" charset="0"/>
                <a:cs typeface="Calibri" panose="020F0502020204030204" pitchFamily="34"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Times New Roman" panose="02020603050405020304" pitchFamily="18" charset="0"/>
                <a:cs typeface="Calibri" panose="020F0502020204030204" pitchFamily="34" charset="0"/>
              </a:rPr>
              <a:t>Since our members (individual properties) are not licensed to promote insurance, you can direct the guest to the banner ad to purchase insurance, but cannot discuss the details of the plans with the guest. Guests should be directed to Travel Guard customer service to answer questions.   Contact information at the end of the presentation.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b="1" dirty="0">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1103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01D3D6-62D9-4BC6-8C8E-AE7F0CB19D10}"/>
              </a:ext>
            </a:extLst>
          </p:cNvPr>
          <p:cNvSpPr/>
          <p:nvPr/>
        </p:nvSpPr>
        <p:spPr>
          <a:xfrm>
            <a:off x="160789" y="395285"/>
            <a:ext cx="11870422" cy="5425203"/>
          </a:xfrm>
          <a:prstGeom prst="rect">
            <a:avLst/>
          </a:prstGeom>
        </p:spPr>
        <p:txBody>
          <a:bodyPr wrap="square">
            <a:spAutoFit/>
          </a:bodyPr>
          <a:lstStyle/>
          <a:p>
            <a:pPr>
              <a:lnSpc>
                <a:spcPct val="115000"/>
              </a:lnSpc>
            </a:pPr>
            <a:r>
              <a:rPr lang="en-US"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What happens when a guest cancels their trip?</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b="1" dirty="0">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dirty="0">
                <a:latin typeface="Calibri" panose="020F0502020204030204" pitchFamily="34" charset="0"/>
                <a:ea typeface="Times New Roman" panose="02020603050405020304" pitchFamily="18" charset="0"/>
                <a:cs typeface="Calibri" panose="020F0502020204030204" pitchFamily="34" charset="0"/>
              </a:rPr>
              <a:t>If the guest cancels and files a claim, Travel Guard will ask for the policy number which will have the information needed to start the claim.</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b="1" i="1" dirty="0">
                <a:latin typeface="Calibri" panose="020F0502020204030204" pitchFamily="34" charset="0"/>
                <a:ea typeface="Times New Roman" panose="02020603050405020304" pitchFamily="18" charset="0"/>
                <a:cs typeface="Calibri" panose="020F0502020204030204" pitchFamily="34" charset="0"/>
              </a:rPr>
              <a:t>For the innkeeper </a:t>
            </a:r>
            <a:r>
              <a:rPr lang="en-US" dirty="0">
                <a:latin typeface="Calibri" panose="020F0502020204030204" pitchFamily="34" charset="0"/>
                <a:ea typeface="Times New Roman" panose="02020603050405020304" pitchFamily="18" charset="0"/>
                <a:cs typeface="Calibri" panose="020F0502020204030204" pitchFamily="34" charset="0"/>
              </a:rPr>
              <a:t>- if the guest is cancelling the reservation, the innkeeper can maintain the property’s cancellation penalty and advise the guest that if they purchased insurance, the guest can contact Travel Guard to start the claim or ask questions about the coverage.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b="1" dirty="0">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b="1" dirty="0">
                <a:latin typeface="Calibri" panose="020F0502020204030204" pitchFamily="34" charset="0"/>
                <a:ea typeface="Times New Roman" panose="02020603050405020304" pitchFamily="18" charset="0"/>
                <a:cs typeface="Calibri" panose="020F0502020204030204" pitchFamily="34" charset="0"/>
              </a:rPr>
              <a:t>Q</a:t>
            </a:r>
            <a:r>
              <a:rPr lang="en-US" dirty="0">
                <a:latin typeface="Calibri" panose="020F0502020204030204" pitchFamily="34" charset="0"/>
                <a:ea typeface="Times New Roman" panose="02020603050405020304" pitchFamily="18" charset="0"/>
                <a:cs typeface="Calibri" panose="020F0502020204030204" pitchFamily="34" charset="0"/>
              </a:rPr>
              <a:t>. In the case of cancellation by the guest prior to arrival, are the insurance fees refundable?  </a:t>
            </a:r>
          </a:p>
          <a:p>
            <a:pPr marR="0" lvl="0">
              <a:lnSpc>
                <a:spcPct val="107000"/>
              </a:lnSpc>
              <a:spcBef>
                <a:spcPts val="0"/>
              </a:spcBef>
              <a:spcAft>
                <a:spcPts val="0"/>
              </a:spcAft>
            </a:pPr>
            <a:r>
              <a:rPr lang="en-US" b="1" i="1" dirty="0">
                <a:latin typeface="Calibri" panose="020F0502020204030204" pitchFamily="34" charset="0"/>
                <a:ea typeface="Times New Roman" panose="02020603050405020304" pitchFamily="18" charset="0"/>
                <a:cs typeface="Calibri" panose="020F0502020204030204" pitchFamily="34" charset="0"/>
              </a:rPr>
              <a:t>A</a:t>
            </a:r>
            <a:r>
              <a:rPr lang="en-US" i="1" dirty="0">
                <a:latin typeface="Calibri" panose="020F0502020204030204" pitchFamily="34" charset="0"/>
                <a:ea typeface="Times New Roman" panose="02020603050405020304" pitchFamily="18" charset="0"/>
                <a:cs typeface="Calibri" panose="020F0502020204030204" pitchFamily="34" charset="0"/>
              </a:rPr>
              <a:t>. Travel Insurance is refundable within 15 days of purchase or the 15 Day Look period.  Outside of that time period, insurance is non-refundable.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b="1" dirty="0">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b="1" dirty="0">
                <a:latin typeface="Calibri" panose="020F0502020204030204" pitchFamily="34" charset="0"/>
                <a:ea typeface="Times New Roman" panose="02020603050405020304" pitchFamily="18" charset="0"/>
                <a:cs typeface="Calibri" panose="020F0502020204030204" pitchFamily="34" charset="0"/>
              </a:rPr>
              <a:t>Q</a:t>
            </a:r>
            <a:r>
              <a:rPr lang="en-US" dirty="0">
                <a:latin typeface="Calibri" panose="020F0502020204030204" pitchFamily="34" charset="0"/>
                <a:ea typeface="Times New Roman" panose="02020603050405020304" pitchFamily="18" charset="0"/>
                <a:cs typeface="Calibri" panose="020F0502020204030204" pitchFamily="34" charset="0"/>
              </a:rPr>
              <a:t>. If someone cancels prior to making the final payment, and the host’s policy requires 100% payment for cancellations, how is the remaining balance handled?  </a:t>
            </a:r>
          </a:p>
          <a:p>
            <a:pPr marR="0" lvl="0">
              <a:lnSpc>
                <a:spcPct val="107000"/>
              </a:lnSpc>
              <a:spcBef>
                <a:spcPts val="0"/>
              </a:spcBef>
              <a:spcAft>
                <a:spcPts val="0"/>
              </a:spcAft>
            </a:pPr>
            <a:r>
              <a:rPr lang="en-US" b="1" i="1" dirty="0">
                <a:latin typeface="Calibri" panose="020F0502020204030204" pitchFamily="34" charset="0"/>
                <a:ea typeface="Times New Roman" panose="02020603050405020304" pitchFamily="18" charset="0"/>
                <a:cs typeface="Calibri" panose="020F0502020204030204" pitchFamily="34" charset="0"/>
              </a:rPr>
              <a:t>A</a:t>
            </a:r>
            <a:r>
              <a:rPr lang="en-US" i="1" dirty="0">
                <a:latin typeface="Calibri" panose="020F0502020204030204" pitchFamily="34" charset="0"/>
                <a:ea typeface="Times New Roman" panose="02020603050405020304" pitchFamily="18" charset="0"/>
                <a:cs typeface="Calibri" panose="020F0502020204030204" pitchFamily="34" charset="0"/>
              </a:rPr>
              <a:t>. The property would determine how the remaining balance is paid or handled.  If a payable claim, Travel Guard will refund up to the amount the guest has paid for the reservation.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b="1" dirty="0">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8219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0B65A40-BDE0-4984-BF4C-D2D0F428D498}"/>
              </a:ext>
            </a:extLst>
          </p:cNvPr>
          <p:cNvSpPr>
            <a:spLocks noGrp="1"/>
          </p:cNvSpPr>
          <p:nvPr>
            <p:ph type="body" idx="1"/>
          </p:nvPr>
        </p:nvSpPr>
        <p:spPr>
          <a:xfrm>
            <a:off x="1454239" y="746621"/>
            <a:ext cx="8630446" cy="4072504"/>
          </a:xfrm>
        </p:spPr>
        <p:txBody>
          <a:bodyPr/>
          <a:lstStyle/>
          <a:p>
            <a:r>
              <a:rPr lang="en-US" b="1" u="sng" dirty="0">
                <a:solidFill>
                  <a:srgbClr val="FF0000"/>
                </a:solidFill>
              </a:rPr>
              <a:t>What happens when a guest(s) cancels their trip? </a:t>
            </a:r>
          </a:p>
          <a:p>
            <a:r>
              <a:rPr lang="en-US" b="1" dirty="0"/>
              <a:t>Q.</a:t>
            </a:r>
            <a:r>
              <a:rPr lang="en-US" dirty="0"/>
              <a:t> Can a host collect remaining balance from the guest, and then guest submits a claim for the full amount?</a:t>
            </a:r>
          </a:p>
          <a:p>
            <a:pPr marL="342900" indent="-342900">
              <a:buAutoNum type="alphaUcPeriod"/>
            </a:pPr>
            <a:r>
              <a:rPr lang="en-US" dirty="0"/>
              <a:t>This is allowed!</a:t>
            </a:r>
          </a:p>
          <a:p>
            <a:r>
              <a:rPr lang="en-US" b="1" dirty="0"/>
              <a:t>Q</a:t>
            </a:r>
            <a:r>
              <a:rPr lang="en-US" dirty="0"/>
              <a:t>. Can an innkeeper reimburse a guest the cost of insurance as an incentive to purchase the insurance?</a:t>
            </a:r>
          </a:p>
          <a:p>
            <a:r>
              <a:rPr lang="en-US" b="1" dirty="0"/>
              <a:t>A</a:t>
            </a:r>
            <a:r>
              <a:rPr lang="en-US" dirty="0"/>
              <a:t>. No, the innkeeper cannot incentivize the guest to purchase the travel insurance.</a:t>
            </a:r>
          </a:p>
        </p:txBody>
      </p:sp>
    </p:spTree>
    <p:extLst>
      <p:ext uri="{BB962C8B-B14F-4D97-AF65-F5344CB8AC3E}">
        <p14:creationId xmlns:p14="http://schemas.microsoft.com/office/powerpoint/2010/main" val="1645630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1171C0-1ADE-462D-B0CB-E8CD342D0555}"/>
              </a:ext>
            </a:extLst>
          </p:cNvPr>
          <p:cNvSpPr/>
          <p:nvPr/>
        </p:nvSpPr>
        <p:spPr>
          <a:xfrm>
            <a:off x="278234" y="330764"/>
            <a:ext cx="11836866" cy="3420167"/>
          </a:xfrm>
          <a:prstGeom prst="rect">
            <a:avLst/>
          </a:prstGeom>
        </p:spPr>
        <p:txBody>
          <a:bodyPr wrap="square">
            <a:spAutoFit/>
          </a:bodyPr>
          <a:lstStyle/>
          <a:p>
            <a:pPr>
              <a:lnSpc>
                <a:spcPct val="115000"/>
              </a:lnSpc>
            </a:pPr>
            <a:r>
              <a:rPr lang="en-US" sz="20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EXAMPLES OF HOW TO EFFECITIVELY PROMOTE TRAVEL GUARD OPTIONS TO YOUR GUESTS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ea typeface="Times New Roman" panose="02020603050405020304" pitchFamily="18" charset="0"/>
                <a:cs typeface="Calibri" panose="020F0502020204030204" pitchFamily="34" charset="0"/>
              </a:rPr>
              <a:t>Work with your website provider and or property management company to incorporate the banner ad into the reservation process and/or guest communications </a:t>
            </a:r>
            <a:r>
              <a:rPr lang="en-US" sz="2000" i="1" dirty="0">
                <a:latin typeface="Calibri" panose="020F0502020204030204" pitchFamily="34" charset="0"/>
                <a:ea typeface="Times New Roman" panose="02020603050405020304" pitchFamily="18" charset="0"/>
                <a:cs typeface="Calibri" panose="020F0502020204030204" pitchFamily="34" charset="0"/>
              </a:rPr>
              <a:t>(options may differ with each company).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000" dirty="0">
                <a:latin typeface="Calibri" panose="020F0502020204030204" pitchFamily="34" charset="0"/>
                <a:ea typeface="Times New Roman" panose="02020603050405020304" pitchFamily="18"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ea typeface="Times New Roman" panose="02020603050405020304" pitchFamily="18" charset="0"/>
                <a:cs typeface="Calibri" panose="020F0502020204030204" pitchFamily="34" charset="0"/>
              </a:rPr>
              <a:t>You can include the banner ad on your website at check out.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nSpc>
                <a:spcPct val="107000"/>
              </a:lnSpc>
              <a:spcBef>
                <a:spcPts val="0"/>
              </a:spcBef>
              <a:spcAft>
                <a:spcPts val="0"/>
              </a:spcAft>
            </a:pPr>
            <a:r>
              <a:rPr lang="en-US" sz="2000" dirty="0">
                <a:latin typeface="Calibri" panose="020F0502020204030204" pitchFamily="34" charset="0"/>
                <a:ea typeface="Times New Roman" panose="02020603050405020304" pitchFamily="18"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ea typeface="Times New Roman" panose="02020603050405020304" pitchFamily="18" charset="0"/>
                <a:cs typeface="Calibri" panose="020F0502020204030204" pitchFamily="34" charset="0"/>
              </a:rPr>
              <a:t>You can include the banner ad with reservation confirmation emails, as well as any follow up emails to the guest, up until the deadline to purchase insurance expires.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000" dirty="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latin typeface="Calibri" panose="020F0502020204030204" pitchFamily="34" charset="0"/>
                <a:ea typeface="Times New Roman" panose="02020603050405020304" pitchFamily="18"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46251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5904</TotalTime>
  <Words>376</Words>
  <Application>Microsoft Office PowerPoint</Application>
  <PresentationFormat>Widescreen</PresentationFormat>
  <Paragraphs>108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Gill Sans MT</vt:lpstr>
      <vt:lpstr>Symbol</vt:lpstr>
      <vt:lpstr>Times New Roman</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Fulton</dc:creator>
  <cp:lastModifiedBy>Rob Fulton</cp:lastModifiedBy>
  <cp:revision>39</cp:revision>
  <cp:lastPrinted>2018-10-29T17:53:33Z</cp:lastPrinted>
  <dcterms:created xsi:type="dcterms:W3CDTF">2018-09-13T14:17:53Z</dcterms:created>
  <dcterms:modified xsi:type="dcterms:W3CDTF">2018-10-30T21:24:55Z</dcterms:modified>
</cp:coreProperties>
</file>