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1" r:id="rId3"/>
    <p:sldId id="270" r:id="rId4"/>
    <p:sldId id="267" r:id="rId5"/>
    <p:sldId id="260" r:id="rId6"/>
    <p:sldId id="261" r:id="rId7"/>
    <p:sldId id="262" r:id="rId8"/>
    <p:sldId id="259" r:id="rId9"/>
    <p:sldId id="269" r:id="rId10"/>
    <p:sldId id="263" r:id="rId11"/>
    <p:sldId id="268" r:id="rId12"/>
    <p:sldId id="264" r:id="rId13"/>
    <p:sldId id="25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F9FF"/>
    <a:srgbClr val="D7EDFF"/>
    <a:srgbClr val="A8C9DC"/>
    <a:srgbClr val="C5EBFF"/>
    <a:srgbClr val="BFE8FF"/>
    <a:srgbClr val="C8F5FF"/>
    <a:srgbClr val="C2E9FF"/>
    <a:srgbClr val="BBE0F3"/>
    <a:srgbClr val="CFF1F3"/>
    <a:srgbClr val="DB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80"/>
    <p:restoredTop sz="94168"/>
  </p:normalViewPr>
  <p:slideViewPr>
    <p:cSldViewPr snapToGrid="0" snapToObjects="1">
      <p:cViewPr varScale="1">
        <p:scale>
          <a:sx n="93" d="100"/>
          <a:sy n="93" d="100"/>
        </p:scale>
        <p:origin x="82" y="19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AC5B3-E20B-DC45-B7FE-ADAF9A5A7A5E}" type="datetimeFigureOut">
              <a:rPr lang="en-US" smtClean="0"/>
              <a:t>3/23/2019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784C-C8EE-D440-9DBC-93C5789978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6100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E0589-A2B7-704F-86F4-F53B085CF5DA}" type="datetimeFigureOut">
              <a:rPr lang="en-US" smtClean="0"/>
              <a:t>3/23/2019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621E8-7905-EC47-A492-49C7602404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261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7E9F-D22D-F342-B216-C1F9687C3504}" type="datetime1">
              <a:rPr lang="en-US" smtClean="0"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40AD-09FF-F94B-9904-FAE5C266E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312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D0F3-1447-064E-9382-C25B97A62A0B}" type="datetime1">
              <a:rPr lang="en-US" smtClean="0"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40AD-09FF-F94B-9904-FAE5C266E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7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EB91-A52B-A345-AC4E-703B6818FB1C}" type="datetime1">
              <a:rPr lang="en-US" smtClean="0"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40AD-09FF-F94B-9904-FAE5C266E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2B8F-7681-574D-8EE4-FAB9A9C5E9C7}" type="datetime1">
              <a:rPr lang="en-US" smtClean="0"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40AD-09FF-F94B-9904-FAE5C266E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219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E709-2624-7A49-B06D-FC29270C7C87}" type="datetime1">
              <a:rPr lang="en-US" smtClean="0"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40AD-09FF-F94B-9904-FAE5C266E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31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2FD8-E3A4-5444-944C-FA701DCC573D}" type="datetime1">
              <a:rPr lang="en-US" smtClean="0"/>
              <a:t>3/23/2019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40AD-09FF-F94B-9904-FAE5C266E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302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DAB4-0E24-0842-BDC9-9709680B4898}" type="datetime1">
              <a:rPr lang="en-US" smtClean="0"/>
              <a:t>3/23/2019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40AD-09FF-F94B-9904-FAE5C266E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19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5A056-2A80-E54A-970E-5D1C52C9479A}" type="datetime1">
              <a:rPr lang="en-US" smtClean="0"/>
              <a:t>3/23/2019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40AD-09FF-F94B-9904-FAE5C266E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52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478A-EE35-CF43-A03E-3553E7668A3E}" type="datetime1">
              <a:rPr lang="en-US" smtClean="0"/>
              <a:t>3/23/2019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40AD-09FF-F94B-9904-FAE5C266E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19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81EE-E9B5-4B45-AF4C-0417790093BB}" type="datetime1">
              <a:rPr lang="en-US" smtClean="0"/>
              <a:t>3/23/2019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40AD-09FF-F94B-9904-FAE5C266E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813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D6C9-B5B0-6840-8B32-0F3A224AD6E3}" type="datetime1">
              <a:rPr lang="en-US" smtClean="0"/>
              <a:t>3/23/2019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40AD-09FF-F94B-9904-FAE5C266E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406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EFA6B-62DB-2148-9127-7CE489A8EE36}" type="datetime1">
              <a:rPr lang="en-US" smtClean="0"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040AD-09FF-F94B-9904-FAE5C266E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3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44722-F41A-004F-A6AE-D84D3F92E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9843" y="4366985"/>
            <a:ext cx="10352314" cy="1775940"/>
          </a:xfrm>
          <a:noFill/>
        </p:spPr>
        <p:txBody>
          <a:bodyPr anchor="b">
            <a:normAutofit/>
          </a:bodyPr>
          <a:lstStyle/>
          <a:p>
            <a:r>
              <a:rPr lang="en-US" dirty="0">
                <a:latin typeface="Shree Devanagari 714" panose="02000600000000000000" pitchFamily="2" charset="0"/>
                <a:ea typeface="Gulim" panose="020B0600000101010101" pitchFamily="34" charset="-127"/>
                <a:cs typeface="Shree Devanagari 714" panose="02000600000000000000" pitchFamily="2" charset="0"/>
              </a:rPr>
              <a:t>FINANCING OPTIONS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BEE031-C4B7-E94D-A48B-640A3D8B0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8586" y="0"/>
            <a:ext cx="2914828" cy="41939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5329" y="6142925"/>
            <a:ext cx="1108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Please be respectful of your colleagues by silencing your phone. If you need to answer a call, please go to the hallway.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40AD-09FF-F94B-9904-FAE5C266E58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360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B83F3-36A6-45D5-97D1-F2A51E933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LENDER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604B1-7098-40E1-8EC7-FB76AE573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6776"/>
            <a:ext cx="10515600" cy="5029574"/>
          </a:xfrm>
        </p:spPr>
        <p:txBody>
          <a:bodyPr>
            <a:normAutofit/>
          </a:bodyPr>
          <a:lstStyle/>
          <a:p>
            <a:r>
              <a:rPr lang="en-US" dirty="0"/>
              <a:t>Commercial Loan Application</a:t>
            </a:r>
          </a:p>
          <a:p>
            <a:r>
              <a:rPr lang="en-US" dirty="0"/>
              <a:t>Verifiable Proof of Assets to be applied to down payment and reserves i.e.</a:t>
            </a:r>
          </a:p>
          <a:p>
            <a:pPr marL="0" indent="0">
              <a:buNone/>
            </a:pPr>
            <a:r>
              <a:rPr lang="en-US" dirty="0"/>
              <a:t>	Checking, Savings, and Investment Statements, 401k/IRA 	Statements, three (3) years borrower’s personal tax returns</a:t>
            </a:r>
          </a:p>
          <a:p>
            <a:r>
              <a:rPr lang="en-US" dirty="0"/>
              <a:t>Resumes for all principals</a:t>
            </a:r>
          </a:p>
          <a:p>
            <a:r>
              <a:rPr lang="en-US" dirty="0"/>
              <a:t>Borrower’s Financial Statement/s</a:t>
            </a:r>
          </a:p>
          <a:p>
            <a:r>
              <a:rPr lang="en-US" dirty="0"/>
              <a:t>Borrower’s Credit Report/s</a:t>
            </a:r>
          </a:p>
          <a:p>
            <a:r>
              <a:rPr lang="en-US" dirty="0"/>
              <a:t>Proof of Identity – Passport or Driver License (Both Sides)</a:t>
            </a:r>
          </a:p>
          <a:p>
            <a:r>
              <a:rPr lang="en-US" dirty="0"/>
              <a:t>Business Plan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6B477-899A-4A0E-B8E8-2277DC7BB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40AD-09FF-F94B-9904-FAE5C266E58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136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F9FB9-E7D8-214A-9E08-455583C11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EXECUTIVE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8D7A-2DA5-2F46-B4BB-72FD64686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5388"/>
            <a:ext cx="10515600" cy="4751575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YOU ONLY HAVE ONE CHANCE TO MAKE A FIRST IMPRESSION !!!</a:t>
            </a:r>
          </a:p>
          <a:p>
            <a:r>
              <a:rPr lang="en-US" dirty="0"/>
              <a:t>An overview of the property and its assets</a:t>
            </a:r>
          </a:p>
          <a:p>
            <a:r>
              <a:rPr lang="en-US" dirty="0"/>
              <a:t>Brief Bio of the principals and organization </a:t>
            </a:r>
          </a:p>
          <a:p>
            <a:r>
              <a:rPr lang="en-US" dirty="0"/>
              <a:t>Financing request detailing all the assets available from all principals, their interests and management </a:t>
            </a:r>
          </a:p>
          <a:p>
            <a:r>
              <a:rPr lang="en-US" dirty="0"/>
              <a:t>A breakdown of contributions, stock allocation and job descriptions if applicable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B58B0-825F-6648-9A59-FE4951034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40AD-09FF-F94B-9904-FAE5C266E58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239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557B-49FB-49EF-86A9-ED84DFDC8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BUSINESS PLAN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A0B4D-98A8-47AA-BCF3-6391AA02B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0564"/>
            <a:ext cx="10515600" cy="4975785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Full narrative on inn’s assets and position in the market along with destination draws and what strategies will be employed to capitalize </a:t>
            </a:r>
          </a:p>
          <a:p>
            <a:pPr lvl="1"/>
            <a:r>
              <a:rPr lang="en-US" dirty="0"/>
              <a:t>From a revenue management perspective that shows the inns historical performance and articulates the direction of the business for the future</a:t>
            </a:r>
          </a:p>
          <a:p>
            <a:pPr lvl="1"/>
            <a:r>
              <a:rPr lang="en-US" dirty="0"/>
              <a:t>Need Business Analysis 2 years past and 3 years projection </a:t>
            </a:r>
          </a:p>
          <a:p>
            <a:pPr lvl="1"/>
            <a:r>
              <a:rPr lang="en-US" dirty="0"/>
              <a:t>Must line up with a 12-month running pro-forma</a:t>
            </a:r>
          </a:p>
          <a:p>
            <a:pPr lvl="1"/>
            <a:r>
              <a:rPr lang="en-US" dirty="0"/>
              <a:t>Resumes for all principals.  Show how personal and professional qualifications translate into the innkeeping &amp; hospitality industry?</a:t>
            </a:r>
          </a:p>
          <a:p>
            <a:pPr lvl="1"/>
            <a:r>
              <a:rPr lang="en-US" dirty="0"/>
              <a:t>Capital allocation i.e. Down Payment, Closing Costs &amp; Reserves that match post closing requirements to support any shortfalls from operations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4E9ABB-CFB1-4559-87EE-80648D7D8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40AD-09FF-F94B-9904-FAE5C266E58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873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3BEE031-C4B7-E94D-A48B-640A3D8B0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041" y="895983"/>
            <a:ext cx="2914828" cy="419399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93085" y="667795"/>
            <a:ext cx="785524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ELIOT DALTON – THE B&amp;B TEAM – HOSPITALITY CONSULTANT AND BROKERAGE</a:t>
            </a:r>
          </a:p>
          <a:p>
            <a:r>
              <a:rPr lang="en-US" dirty="0"/>
              <a:t>			610-717-8083</a:t>
            </a:r>
          </a:p>
          <a:p>
            <a:r>
              <a:rPr lang="en-US" dirty="0"/>
              <a:t>			eliotdalton.com</a:t>
            </a:r>
          </a:p>
          <a:p>
            <a:r>
              <a:rPr lang="en-US" dirty="0"/>
              <a:t>			eliot@eliotdalton.com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RICK NEWMAN – COMMERCIAL CAPITAL NETWORK – COMMERCIAL FINANCING</a:t>
            </a:r>
          </a:p>
          <a:p>
            <a:r>
              <a:rPr lang="en-US" dirty="0"/>
              <a:t>			570-213-1903</a:t>
            </a:r>
          </a:p>
          <a:p>
            <a:r>
              <a:rPr lang="en-US" dirty="0"/>
              <a:t>			innfinancing.com</a:t>
            </a:r>
          </a:p>
          <a:p>
            <a:r>
              <a:rPr lang="en-US" dirty="0"/>
              <a:t>			rick@innfinancing.com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0419" y="5879221"/>
            <a:ext cx="11451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Thank you for learning with us! Please complete your evaluation and hand it to the room host before leaving the room!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40AD-09FF-F94B-9904-FAE5C266E58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000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B074F-A4F5-443A-9922-EBE707AA6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dirty="0"/>
              <a:t>“</a:t>
            </a:r>
            <a:br>
              <a:rPr lang="en-US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476AD-E60C-48C2-8981-EA800E7F1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7924"/>
            <a:ext cx="10515600" cy="52790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“True knowledge is when one knows the limitations of one’s knowledge.” </a:t>
            </a:r>
            <a:r>
              <a:rPr lang="en-US" b="1" i="1" dirty="0"/>
              <a:t>Chinese Proverb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“Choose the right partner, have a happy life…. </a:t>
            </a:r>
            <a:endParaRPr lang="en-US" sz="4800" dirty="0"/>
          </a:p>
          <a:p>
            <a:pPr marL="0" indent="0">
              <a:buNone/>
            </a:pPr>
            <a:r>
              <a:rPr lang="en-US" dirty="0"/>
              <a:t>Buy the right inn</a:t>
            </a:r>
            <a:r>
              <a:rPr lang="en-US" sz="2400" dirty="0"/>
              <a:t>,</a:t>
            </a:r>
            <a:r>
              <a:rPr lang="en-US" dirty="0"/>
              <a:t> have a happy life in business together”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b="1" i="1" dirty="0"/>
              <a:t>Rick and Eliot Proverb 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702983-1B32-444B-9680-168AF7B69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40AD-09FF-F94B-9904-FAE5C266E58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921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B074F-A4F5-443A-9922-EBE707AA6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LIFESTYLE </a:t>
            </a:r>
            <a:r>
              <a:rPr lang="en-US" sz="2700" b="1" dirty="0"/>
              <a:t>VS</a:t>
            </a:r>
            <a:r>
              <a:rPr lang="en-US" b="1" dirty="0"/>
              <a:t> FEASEABLE </a:t>
            </a:r>
            <a:r>
              <a:rPr lang="en-US" sz="2700" b="1" dirty="0"/>
              <a:t>VS</a:t>
            </a:r>
            <a:r>
              <a:rPr lang="en-US" b="1" dirty="0"/>
              <a:t> VIABLE</a:t>
            </a:r>
            <a:br>
              <a:rPr lang="en-US" b="1" dirty="0"/>
            </a:br>
            <a:r>
              <a:rPr lang="en-US" sz="3100" b="1" dirty="0"/>
              <a:t>AND THE FINANCIAL IMPACT OF EACH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476AD-E60C-48C2-8981-EA800E7F1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ARE THE QUESTIONS YOU NEED TO ASK WHEN PURCHASING A LODGING PROPERTY?</a:t>
            </a:r>
          </a:p>
          <a:p>
            <a:r>
              <a:rPr lang="en-US" dirty="0"/>
              <a:t>DO YOU NEED TO MAKE MONEY? </a:t>
            </a:r>
          </a:p>
          <a:p>
            <a:r>
              <a:rPr lang="en-US" dirty="0"/>
              <a:t>ARE YOU RISK TOLERANT OR RISK ADVERSE?</a:t>
            </a:r>
          </a:p>
          <a:p>
            <a:r>
              <a:rPr lang="en-US" dirty="0"/>
              <a:t>ARE YOU LOOKING TO CHANGE YOUR LIFESTYLE/QUALITY OF   	LIVING/GEOGRAPHICAL LOCATION?</a:t>
            </a:r>
          </a:p>
          <a:p>
            <a:r>
              <a:rPr lang="en-US" dirty="0"/>
              <a:t>DO YOU HAVE THE SKILL, CREATIVITY, AND CAPITAL TO RENOVATE-REJUVINATE-REINVIGORATE AN UNDERPERFORMING PROPERTY? </a:t>
            </a:r>
            <a:endParaRPr lang="en-US" sz="2400" dirty="0"/>
          </a:p>
          <a:p>
            <a:r>
              <a:rPr lang="en-US" dirty="0"/>
              <a:t>ARE YOU LOOKING TO START A NEW CAREER BY PURCHASING A BUSINESS THAT IS GENERATING STRONG CASH FLOW AND APPLYING YOUR SKILLS TO BRING IT TO A HIGHER LEVEL OF FINANCIAL SUCCESS?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702983-1B32-444B-9680-168AF7B69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40AD-09FF-F94B-9904-FAE5C266E58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16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00AA6-3091-8145-BCDE-F0B506E15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29" y="365125"/>
            <a:ext cx="11201399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FINANCING</a:t>
            </a:r>
            <a:r>
              <a:rPr lang="en-US" sz="4000" dirty="0"/>
              <a:t> </a:t>
            </a:r>
            <a:r>
              <a:rPr lang="en-US" sz="4000" b="1" u="sng" dirty="0"/>
              <a:t>PRE-QUALIFING THE BORROWER/S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401F2-653D-584E-89F1-7EA47A03F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8835"/>
            <a:ext cx="10515600" cy="4738128"/>
          </a:xfrm>
        </p:spPr>
        <p:txBody>
          <a:bodyPr>
            <a:normAutofit/>
          </a:bodyPr>
          <a:lstStyle/>
          <a:p>
            <a:r>
              <a:rPr lang="en-US" dirty="0"/>
              <a:t>HOW MUCH CAN I AFFORD?</a:t>
            </a:r>
          </a:p>
          <a:p>
            <a:pPr lvl="1"/>
            <a:r>
              <a:rPr lang="en-US" dirty="0"/>
              <a:t>LIFESTYLE - </a:t>
            </a:r>
            <a:r>
              <a:rPr lang="en-US" sz="2000" dirty="0"/>
              <a:t>Need outside income sufficient to debt service the loan</a:t>
            </a:r>
          </a:p>
          <a:p>
            <a:pPr lvl="1"/>
            <a:r>
              <a:rPr lang="en-US" dirty="0"/>
              <a:t>FEASIBLE </a:t>
            </a:r>
            <a:r>
              <a:rPr lang="en-US" sz="1600" dirty="0"/>
              <a:t>- </a:t>
            </a:r>
            <a:r>
              <a:rPr lang="en-US" sz="2000" dirty="0"/>
              <a:t>Outside income probably necessary/proforma lending likely necessary</a:t>
            </a:r>
          </a:p>
          <a:p>
            <a:pPr lvl="1"/>
            <a:r>
              <a:rPr lang="en-US" dirty="0"/>
              <a:t>VIABLE -</a:t>
            </a:r>
            <a:r>
              <a:rPr lang="en-US" sz="1600" dirty="0"/>
              <a:t> </a:t>
            </a:r>
            <a:r>
              <a:rPr lang="en-US" sz="2000" dirty="0"/>
              <a:t>Debt service covered 1.3 or more solely from the net income from the business</a:t>
            </a:r>
          </a:p>
          <a:p>
            <a:r>
              <a:rPr lang="en-US" dirty="0"/>
              <a:t>FUNDS NECESSARY - </a:t>
            </a:r>
            <a:r>
              <a:rPr lang="en-US" sz="2000" dirty="0"/>
              <a:t>DOWN PAYMENT, CLOSING COSTS &amp; RESERVES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			                 </a:t>
            </a:r>
            <a:r>
              <a:rPr lang="en-US" sz="2000" b="1" u="sng" dirty="0"/>
              <a:t>30% TO 40% OF THE PURCHASE PRICE</a:t>
            </a:r>
          </a:p>
          <a:p>
            <a:r>
              <a:rPr lang="en-US" dirty="0"/>
              <a:t>OUTSIDE INCOME </a:t>
            </a:r>
            <a:r>
              <a:rPr lang="en-US" sz="2000" dirty="0"/>
              <a:t>– One partner runs the business while the other continues employment or one or both have a pension or Social Security – CAN THE BORROWER TELECOMMUTE?</a:t>
            </a:r>
          </a:p>
          <a:p>
            <a:r>
              <a:rPr lang="en-US" dirty="0"/>
              <a:t>DIRECT INDUSTRY EXPERIENCE OR TRANSFERABLE SKILLS</a:t>
            </a:r>
          </a:p>
          <a:p>
            <a:r>
              <a:rPr lang="en-US" dirty="0"/>
              <a:t>GOOD TO EXCELLENT CREDIT HISTORY – 680 Credit score and above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F76EA-B9FF-DE42-BCEB-E6D248212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40AD-09FF-F94B-9904-FAE5C266E58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030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B074F-A4F5-443A-9922-EBE707AA6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SOURCES OF FUNDS FOR DOWN PAYMENT</a:t>
            </a:r>
            <a:br>
              <a:rPr lang="en-US" b="1" dirty="0"/>
            </a:br>
            <a:r>
              <a:rPr lang="en-US" b="1" dirty="0"/>
              <a:t>AND THEIR AVAILABILITY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476AD-E60C-48C2-8981-EA800E7F1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IRA/401K</a:t>
            </a:r>
          </a:p>
          <a:p>
            <a:r>
              <a:rPr lang="en-US" dirty="0"/>
              <a:t>SALE OF HOME</a:t>
            </a:r>
          </a:p>
          <a:p>
            <a:r>
              <a:rPr lang="en-US" dirty="0"/>
              <a:t>SAVINGS/INVESTMENT PORTFOLIO</a:t>
            </a:r>
          </a:p>
          <a:p>
            <a:r>
              <a:rPr lang="en-US" dirty="0"/>
              <a:t>FAMILY OR OUTSIDE INVESTORS</a:t>
            </a:r>
          </a:p>
          <a:p>
            <a:r>
              <a:rPr lang="en-US" dirty="0"/>
              <a:t>SALE OF OTHER COMMERCIAL PROPERTY</a:t>
            </a:r>
          </a:p>
          <a:p>
            <a:pPr lvl="1"/>
            <a:r>
              <a:rPr lang="en-US" dirty="0"/>
              <a:t>1031 EXCHANGE</a:t>
            </a:r>
          </a:p>
          <a:p>
            <a:pPr lvl="1"/>
            <a:r>
              <a:rPr lang="en-US" dirty="0"/>
              <a:t>HOW DOES THE FINANCING SOURCE IMPACT THE CONTRACT, NEGOTIATION, LOAN PACKAGE, AND CLOSING?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702983-1B32-444B-9680-168AF7B69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40AD-09FF-F94B-9904-FAE5C266E58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117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5E02C-293A-4CDD-A4D4-8E7F52438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TYPES OF LOANS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B385E-3F91-4CEC-A26F-52F48C1A1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CONVENTIONAL COMMERCIAL LOAN</a:t>
            </a:r>
          </a:p>
          <a:p>
            <a:r>
              <a:rPr lang="en-US" dirty="0"/>
              <a:t>SBA – 7(a) </a:t>
            </a:r>
          </a:p>
          <a:p>
            <a:r>
              <a:rPr lang="en-US" dirty="0"/>
              <a:t>CDC/504</a:t>
            </a:r>
          </a:p>
          <a:p>
            <a:r>
              <a:rPr lang="en-US" dirty="0"/>
              <a:t>USDA</a:t>
            </a:r>
          </a:p>
          <a:p>
            <a:r>
              <a:rPr lang="en-US" dirty="0"/>
              <a:t>EDA</a:t>
            </a:r>
          </a:p>
          <a:p>
            <a:r>
              <a:rPr lang="en-US" dirty="0"/>
              <a:t>CDFI – Community Development Financial Institutions (Progress Fund- PA-WV-MD focused on tourism)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2B4606-A9F4-44F1-8929-C2336DAF7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40AD-09FF-F94B-9904-FAE5C266E58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144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93DB6-117B-422E-B44F-2D9B22348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CREATIVE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D0C69-1A56-4049-A53C-ACAC2DA27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OWNER FINANCING</a:t>
            </a:r>
          </a:p>
          <a:p>
            <a:pPr lvl="1"/>
            <a:r>
              <a:rPr lang="en-US" dirty="0"/>
              <a:t>PRIMARY OR SECONDARY</a:t>
            </a:r>
          </a:p>
          <a:p>
            <a:r>
              <a:rPr lang="en-US" dirty="0"/>
              <a:t>INSTALLMENT SALE</a:t>
            </a:r>
          </a:p>
          <a:p>
            <a:r>
              <a:rPr lang="en-US" dirty="0"/>
              <a:t>LEASE/PURCHASE</a:t>
            </a:r>
          </a:p>
          <a:p>
            <a:r>
              <a:rPr lang="en-US" dirty="0"/>
              <a:t>CDFI- OPPORTUNITY ZONES</a:t>
            </a:r>
          </a:p>
          <a:p>
            <a:r>
              <a:rPr lang="en-US" dirty="0"/>
              <a:t>SEASONAL MORTGAGES</a:t>
            </a:r>
          </a:p>
          <a:p>
            <a:r>
              <a:rPr lang="en-US" dirty="0"/>
              <a:t>INTEREST ONLY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99FE61-A81A-49F6-BCC6-A61E6B2AA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40AD-09FF-F94B-9904-FAE5C266E58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920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76165-E9B5-4A0F-BBCF-40A01E36D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811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COMMERCIAL vs RESIDENTIAL LENDING </a:t>
            </a:r>
            <a:br>
              <a:rPr lang="en-US" b="1" dirty="0"/>
            </a:b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5D6A9-69F4-4582-9D16-D1E339D71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1635"/>
            <a:ext cx="10515600" cy="51953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050" b="1" dirty="0"/>
          </a:p>
          <a:p>
            <a:pPr marL="0" indent="0" algn="ctr">
              <a:buNone/>
            </a:pPr>
            <a:r>
              <a:rPr lang="en-US" b="1" dirty="0"/>
              <a:t>WHAT’S THE DIFFERENCE?</a:t>
            </a:r>
          </a:p>
          <a:p>
            <a:pPr marL="0" indent="0">
              <a:buNone/>
            </a:pPr>
            <a:r>
              <a:rPr lang="en-US" b="1" dirty="0"/>
              <a:t> 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u="sng" dirty="0"/>
              <a:t>RESIDENTIAL</a:t>
            </a:r>
            <a:r>
              <a:rPr lang="en-US" b="1" dirty="0"/>
              <a:t>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Must be </a:t>
            </a:r>
            <a:r>
              <a:rPr lang="en-US" u="sng" dirty="0"/>
              <a:t>conforming</a:t>
            </a:r>
            <a:r>
              <a:rPr lang="en-US" dirty="0"/>
              <a:t> to FANNIE MAE and FREDDIE MAC underwriting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Single Family 1 to 4 units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Underwrites the borrower/s only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Qualify on income </a:t>
            </a:r>
            <a:r>
              <a:rPr lang="en-US" b="1" u="sng" dirty="0"/>
              <a:t>NOT</a:t>
            </a:r>
            <a:r>
              <a:rPr lang="en-US" dirty="0"/>
              <a:t> from commercial use</a:t>
            </a:r>
          </a:p>
          <a:p>
            <a:pPr lvl="1">
              <a:lnSpc>
                <a:spcPct val="100000"/>
              </a:lnSpc>
            </a:pPr>
            <a:r>
              <a:rPr lang="en-US" b="1" u="sng" dirty="0"/>
              <a:t>Cannot</a:t>
            </a:r>
            <a:r>
              <a:rPr lang="en-US" dirty="0"/>
              <a:t> use IRA Assets Roll because a residential loan cannot be made to a commercial entity and the roll over must be made to a qualified plan sponsored by a C-</a:t>
            </a:r>
            <a:r>
              <a:rPr lang="en-US" dirty="0" err="1"/>
              <a:t>corp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C7441-5AA1-464A-8004-CD2A12D99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40AD-09FF-F94B-9904-FAE5C266E58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201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B0A03-F80D-DC42-884A-1111A8589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u="sng" dirty="0">
                <a:latin typeface="+mn-lt"/>
              </a:rPr>
              <a:t>COMMERCIAL</a:t>
            </a:r>
            <a:br>
              <a:rPr lang="en-US" b="1" u="sng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8B262-DCBA-8D49-A697-A19281B43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5493"/>
            <a:ext cx="10515600" cy="5060857"/>
          </a:xfrm>
        </p:spPr>
        <p:txBody>
          <a:bodyPr>
            <a:normAutofit/>
          </a:bodyPr>
          <a:lstStyle/>
          <a:p>
            <a:pPr lvl="1">
              <a:lnSpc>
                <a:spcPct val="120000"/>
              </a:lnSpc>
            </a:pPr>
            <a:r>
              <a:rPr lang="en-US" dirty="0"/>
              <a:t>Commercial Underwriting involves the analysis of both the buyer/s and the commercial property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Can </a:t>
            </a:r>
            <a:r>
              <a:rPr lang="en-US" b="1" u="sng" dirty="0"/>
              <a:t>sometimes</a:t>
            </a:r>
            <a:r>
              <a:rPr lang="en-US" dirty="0"/>
              <a:t> qualify using both income from the inn and outside income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Can accommodate seller financing to minimize lender exposure/risk and increase the purchasing power of the buyer/s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Many programs to consider as covered earlier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Flexible underwriting within the programs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Can lend to LLC’s, S corps, C corps, Partnerships and individuals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Can use IRA Assets from qualified accounts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Requires a full narrative business plan &amp; projections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3B756F-B31F-704E-91F4-904EEC4F1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40AD-09FF-F94B-9904-FAE5C266E58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732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5390</TotalTime>
  <Words>631</Words>
  <Application>Microsoft Office PowerPoint</Application>
  <PresentationFormat>Widescreen</PresentationFormat>
  <Paragraphs>136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Shree Devanagari 714</vt:lpstr>
      <vt:lpstr>Office Theme</vt:lpstr>
      <vt:lpstr>FINANCING OPTIONS</vt:lpstr>
      <vt:lpstr>  “  </vt:lpstr>
      <vt:lpstr>LIFESTYLE VS FEASEABLE VS VIABLE AND THE FINANCIAL IMPACT OF EACH </vt:lpstr>
      <vt:lpstr>FINANCING PRE-QUALIFING THE BORROWER/S</vt:lpstr>
      <vt:lpstr>SOURCES OF FUNDS FOR DOWN PAYMENT AND THEIR AVAILABILITY </vt:lpstr>
      <vt:lpstr>TYPES OF LOANS</vt:lpstr>
      <vt:lpstr>CREATIVE APPROACHES</vt:lpstr>
      <vt:lpstr>COMMERCIAL vs RESIDENTIAL LENDING  </vt:lpstr>
      <vt:lpstr>COMMERCIAL </vt:lpstr>
      <vt:lpstr>LENDER REQUIREMENTS</vt:lpstr>
      <vt:lpstr>EXECUTIVE SUMMARY</vt:lpstr>
      <vt:lpstr>BUSINESS PLAN DEVELOPMENT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Mahnke</dc:creator>
  <cp:lastModifiedBy>Eliot Dalton</cp:lastModifiedBy>
  <cp:revision>66</cp:revision>
  <dcterms:created xsi:type="dcterms:W3CDTF">2019-01-10T18:12:39Z</dcterms:created>
  <dcterms:modified xsi:type="dcterms:W3CDTF">2019-03-23T12:24:25Z</dcterms:modified>
</cp:coreProperties>
</file>