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2" r:id="rId3"/>
    <p:sldId id="258" r:id="rId4"/>
    <p:sldId id="259" r:id="rId5"/>
    <p:sldId id="264" r:id="rId6"/>
    <p:sldId id="261" r:id="rId7"/>
    <p:sldId id="260" r:id="rId8"/>
    <p:sldId id="269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61725373603806E-2"/>
          <c:y val="5.8372849914210293E-3"/>
          <c:w val="0.97257017014839298"/>
          <c:h val="0.78821387812208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State of Utah</c:v>
                </c:pt>
                <c:pt idx="2">
                  <c:v>Utah County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1.7000000000000001E-2</c:v>
                </c:pt>
                <c:pt idx="1">
                  <c:v>3.6999999999999998E-2</c:v>
                </c:pt>
                <c:pt idx="2">
                  <c:v>6.6000000000000003E-2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05012072"/>
        <c:axId val="405012856"/>
      </c:barChart>
      <c:catAx>
        <c:axId val="40501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5012856"/>
        <c:crosses val="autoZero"/>
        <c:auto val="1"/>
        <c:lblAlgn val="ctr"/>
        <c:lblOffset val="100"/>
        <c:noMultiLvlLbl val="0"/>
      </c:catAx>
      <c:valAx>
        <c:axId val="40501285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0501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>
                <a:solidFill>
                  <a:schemeClr val="tx1"/>
                </a:solidFill>
              </a:rPr>
              <a:t>WITHOUT UTAH COUNTY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Arizona</c:v>
                </c:pt>
                <c:pt idx="1">
                  <c:v>Utah</c:v>
                </c:pt>
                <c:pt idx="2">
                  <c:v>Texas</c:v>
                </c:pt>
                <c:pt idx="3">
                  <c:v>Idaho</c:v>
                </c:pt>
                <c:pt idx="4">
                  <c:v>Washington</c:v>
                </c:pt>
                <c:pt idx="5">
                  <c:v>Nevada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3.0031554894635715E-2</c:v>
                </c:pt>
                <c:pt idx="1">
                  <c:v>3.1E-2</c:v>
                </c:pt>
                <c:pt idx="2">
                  <c:v>3.171727439664207E-2</c:v>
                </c:pt>
                <c:pt idx="3">
                  <c:v>3.2173068922479509E-2</c:v>
                </c:pt>
                <c:pt idx="4">
                  <c:v>3.3741227280907005E-2</c:v>
                </c:pt>
                <c:pt idx="5">
                  <c:v>3.531778555994336E-2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405013640"/>
        <c:axId val="405014032"/>
      </c:barChart>
      <c:catAx>
        <c:axId val="405013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5014032"/>
        <c:crosses val="autoZero"/>
        <c:auto val="1"/>
        <c:lblAlgn val="ctr"/>
        <c:lblOffset val="100"/>
        <c:noMultiLvlLbl val="0"/>
      </c:catAx>
      <c:valAx>
        <c:axId val="405014032"/>
        <c:scaling>
          <c:orientation val="minMax"/>
          <c:max val="4.5000000000000012E-2"/>
        </c:scaling>
        <c:delete val="1"/>
        <c:axPos val="b"/>
        <c:numFmt formatCode="0.0%" sourceLinked="1"/>
        <c:majorTickMark val="out"/>
        <c:minorTickMark val="none"/>
        <c:tickLblPos val="nextTo"/>
        <c:crossAx val="40501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>
                <a:solidFill>
                  <a:schemeClr val="tx1"/>
                </a:solidFill>
              </a:rPr>
              <a:t>ACTUAL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Arizona</c:v>
                </c:pt>
                <c:pt idx="1">
                  <c:v>Texas</c:v>
                </c:pt>
                <c:pt idx="2">
                  <c:v>Idaho</c:v>
                </c:pt>
                <c:pt idx="3">
                  <c:v>Washington</c:v>
                </c:pt>
                <c:pt idx="4">
                  <c:v>Nevada</c:v>
                </c:pt>
                <c:pt idx="5">
                  <c:v>Utah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3.0031554894635715E-2</c:v>
                </c:pt>
                <c:pt idx="1">
                  <c:v>3.171727439664207E-2</c:v>
                </c:pt>
                <c:pt idx="2">
                  <c:v>3.2173068922479509E-2</c:v>
                </c:pt>
                <c:pt idx="3">
                  <c:v>3.3741227280907005E-2</c:v>
                </c:pt>
                <c:pt idx="4">
                  <c:v>3.531778555994336E-2</c:v>
                </c:pt>
                <c:pt idx="5">
                  <c:v>3.7386371403185015E-2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405014816"/>
        <c:axId val="405015208"/>
      </c:barChart>
      <c:catAx>
        <c:axId val="40501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5015208"/>
        <c:crosses val="autoZero"/>
        <c:auto val="1"/>
        <c:lblAlgn val="ctr"/>
        <c:lblOffset val="100"/>
        <c:noMultiLvlLbl val="0"/>
      </c:catAx>
      <c:valAx>
        <c:axId val="405015208"/>
        <c:scaling>
          <c:orientation val="minMax"/>
          <c:max val="4.5000000000000012E-2"/>
        </c:scaling>
        <c:delete val="1"/>
        <c:axPos val="b"/>
        <c:numFmt formatCode="0.0%" sourceLinked="1"/>
        <c:majorTickMark val="out"/>
        <c:minorTickMark val="none"/>
        <c:tickLblPos val="nextTo"/>
        <c:crossAx val="40501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20007115878513E-2"/>
          <c:y val="5.8372849914210295E-2"/>
          <c:w val="0.8727128781864143"/>
          <c:h val="0.93578986509436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Information</c:v>
                </c:pt>
                <c:pt idx="1">
                  <c:v>Other Services</c:v>
                </c:pt>
                <c:pt idx="2">
                  <c:v>Mining</c:v>
                </c:pt>
                <c:pt idx="3">
                  <c:v>Government</c:v>
                </c:pt>
                <c:pt idx="4">
                  <c:v>Leisure/Hospitality</c:v>
                </c:pt>
                <c:pt idx="5">
                  <c:v>Financial Activities</c:v>
                </c:pt>
                <c:pt idx="6">
                  <c:v>Manufacturing</c:v>
                </c:pt>
                <c:pt idx="7">
                  <c:v>Trade/Transport/Util</c:v>
                </c:pt>
                <c:pt idx="8">
                  <c:v>Ed/Health/Social Svcs</c:v>
                </c:pt>
                <c:pt idx="9">
                  <c:v>Construction</c:v>
                </c:pt>
                <c:pt idx="10">
                  <c:v>Prof/Business Svcs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2</c:v>
                </c:pt>
                <c:pt idx="2">
                  <c:v>11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9</c:v>
                </c:pt>
                <c:pt idx="7">
                  <c:v>8</c:v>
                </c:pt>
                <c:pt idx="8">
                  <c:v>4</c:v>
                </c:pt>
                <c:pt idx="9">
                  <c:v>10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Difference in Data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0965137633209091E-2"/>
                  <c:y val="-5.83728499142113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Information</c:v>
                </c:pt>
                <c:pt idx="1">
                  <c:v>Other Services</c:v>
                </c:pt>
                <c:pt idx="2">
                  <c:v>Mining</c:v>
                </c:pt>
                <c:pt idx="3">
                  <c:v>Government</c:v>
                </c:pt>
                <c:pt idx="4">
                  <c:v>Leisure/Hospitality</c:v>
                </c:pt>
                <c:pt idx="5">
                  <c:v>Financial Activities</c:v>
                </c:pt>
                <c:pt idx="6">
                  <c:v>Manufacturing</c:v>
                </c:pt>
                <c:pt idx="7">
                  <c:v>Trade/Transport/Util</c:v>
                </c:pt>
                <c:pt idx="8">
                  <c:v>Ed/Health/Social Svcs</c:v>
                </c:pt>
                <c:pt idx="9">
                  <c:v>Construction</c:v>
                </c:pt>
                <c:pt idx="10">
                  <c:v>Prof/Business Svcs</c:v>
                </c:pt>
              </c:strCache>
            </c:strRef>
          </c:cat>
          <c:val>
            <c:numRef>
              <c:f>Sheet1!$C$2:$C$12</c:f>
              <c:numCache>
                <c:formatCode>_(* #,##0_);_(* \(#,##0\);_(* "-"??_);_(@_)</c:formatCode>
                <c:ptCount val="11"/>
                <c:pt idx="0">
                  <c:v>-905</c:v>
                </c:pt>
                <c:pt idx="1">
                  <c:v>8</c:v>
                </c:pt>
                <c:pt idx="2">
                  <c:v>47</c:v>
                </c:pt>
                <c:pt idx="3">
                  <c:v>637</c:v>
                </c:pt>
                <c:pt idx="4">
                  <c:v>748</c:v>
                </c:pt>
                <c:pt idx="5">
                  <c:v>890</c:v>
                </c:pt>
                <c:pt idx="6">
                  <c:v>1151</c:v>
                </c:pt>
                <c:pt idx="7">
                  <c:v>2017</c:v>
                </c:pt>
                <c:pt idx="8">
                  <c:v>2509</c:v>
                </c:pt>
                <c:pt idx="9">
                  <c:v>2559</c:v>
                </c:pt>
                <c:pt idx="10">
                  <c:v>4967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Difference in Data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Information</c:v>
                </c:pt>
                <c:pt idx="1">
                  <c:v>Other Services</c:v>
                </c:pt>
                <c:pt idx="2">
                  <c:v>Mining</c:v>
                </c:pt>
                <c:pt idx="3">
                  <c:v>Government</c:v>
                </c:pt>
                <c:pt idx="4">
                  <c:v>Leisure/Hospitality</c:v>
                </c:pt>
                <c:pt idx="5">
                  <c:v>Financial Activities</c:v>
                </c:pt>
                <c:pt idx="6">
                  <c:v>Manufacturing</c:v>
                </c:pt>
                <c:pt idx="7">
                  <c:v>Trade/Transport/Util</c:v>
                </c:pt>
                <c:pt idx="8">
                  <c:v>Ed/Health/Social Svcs</c:v>
                </c:pt>
                <c:pt idx="9">
                  <c:v>Construction</c:v>
                </c:pt>
                <c:pt idx="10">
                  <c:v>Prof/Business Svcs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0">
                  <c:v>-6.8399969769999999E-2</c:v>
                </c:pt>
                <c:pt idx="1">
                  <c:v>1.5177385699999999E-3</c:v>
                </c:pt>
                <c:pt idx="2">
                  <c:v>0.64383561643999998</c:v>
                </c:pt>
                <c:pt idx="3">
                  <c:v>2.018313742E-2</c:v>
                </c:pt>
                <c:pt idx="4">
                  <c:v>3.8724373579999999E-2</c:v>
                </c:pt>
                <c:pt idx="5">
                  <c:v>0.11223203026</c:v>
                </c:pt>
                <c:pt idx="6">
                  <c:v>6.3951550169999996E-2</c:v>
                </c:pt>
                <c:pt idx="7">
                  <c:v>4.9645564640000001E-2</c:v>
                </c:pt>
                <c:pt idx="8">
                  <c:v>4.7089957020000003E-2</c:v>
                </c:pt>
                <c:pt idx="9">
                  <c:v>0.11841739934999999</c:v>
                </c:pt>
                <c:pt idx="10">
                  <c:v>0.15658396646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2"/>
        <c:axId val="405015992"/>
        <c:axId val="405017560"/>
      </c:barChart>
      <c:catAx>
        <c:axId val="405015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5017560"/>
        <c:crosses val="autoZero"/>
        <c:auto val="1"/>
        <c:lblAlgn val="ctr"/>
        <c:lblOffset val="100"/>
        <c:noMultiLvlLbl val="0"/>
      </c:catAx>
      <c:valAx>
        <c:axId val="405017560"/>
        <c:scaling>
          <c:orientation val="minMax"/>
          <c:max val="5500"/>
        </c:scaling>
        <c:delete val="1"/>
        <c:axPos val="b"/>
        <c:numFmt formatCode="General" sourceLinked="1"/>
        <c:majorTickMark val="out"/>
        <c:minorTickMark val="none"/>
        <c:tickLblPos val="nextTo"/>
        <c:crossAx val="405015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61725373603806E-2"/>
          <c:y val="5.8372849914210293E-3"/>
          <c:w val="0.97257017014839298"/>
          <c:h val="0.78821387812208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State of Utah</c:v>
                </c:pt>
                <c:pt idx="2">
                  <c:v>Utah County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5.2999999999999999E-2</c:v>
                </c:pt>
                <c:pt idx="1">
                  <c:v>0.123</c:v>
                </c:pt>
                <c:pt idx="2">
                  <c:v>0.191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350203360"/>
        <c:axId val="350200224"/>
      </c:barChart>
      <c:catAx>
        <c:axId val="3502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200224"/>
        <c:crosses val="autoZero"/>
        <c:auto val="1"/>
        <c:lblAlgn val="ctr"/>
        <c:lblOffset val="100"/>
        <c:noMultiLvlLbl val="0"/>
      </c:catAx>
      <c:valAx>
        <c:axId val="3502002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5020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>
                <a:solidFill>
                  <a:schemeClr val="tx1"/>
                </a:solidFill>
              </a:rPr>
              <a:t>ACTUAL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Nevada</c:v>
                </c:pt>
                <c:pt idx="1">
                  <c:v>Colorado</c:v>
                </c:pt>
                <c:pt idx="2">
                  <c:v>Florida</c:v>
                </c:pt>
                <c:pt idx="3">
                  <c:v>North Dakota</c:v>
                </c:pt>
                <c:pt idx="4">
                  <c:v>Texas</c:v>
                </c:pt>
                <c:pt idx="5">
                  <c:v>Utah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0.10923572876542353</c:v>
                </c:pt>
                <c:pt idx="1">
                  <c:v>0.11076105149158222</c:v>
                </c:pt>
                <c:pt idx="2">
                  <c:v>0.11343981238705791</c:v>
                </c:pt>
                <c:pt idx="3">
                  <c:v>0.11990043260520844</c:v>
                </c:pt>
                <c:pt idx="4">
                  <c:v>0.12134500885203692</c:v>
                </c:pt>
                <c:pt idx="5">
                  <c:v>0.123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350204144"/>
        <c:axId val="350201792"/>
      </c:barChart>
      <c:catAx>
        <c:axId val="35020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201792"/>
        <c:crosses val="autoZero"/>
        <c:auto val="1"/>
        <c:lblAlgn val="ctr"/>
        <c:lblOffset val="100"/>
        <c:noMultiLvlLbl val="0"/>
      </c:catAx>
      <c:valAx>
        <c:axId val="350201792"/>
        <c:scaling>
          <c:orientation val="minMax"/>
          <c:max val="0.128"/>
        </c:scaling>
        <c:delete val="1"/>
        <c:axPos val="b"/>
        <c:numFmt formatCode="0.0%" sourceLinked="1"/>
        <c:majorTickMark val="out"/>
        <c:minorTickMark val="none"/>
        <c:tickLblPos val="nextTo"/>
        <c:crossAx val="35020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>
                <a:solidFill>
                  <a:schemeClr val="tx1"/>
                </a:solidFill>
              </a:rPr>
              <a:t>WITHOUT UTAH COUNTY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Utah</c:v>
                </c:pt>
                <c:pt idx="1">
                  <c:v>Nevada</c:v>
                </c:pt>
                <c:pt idx="2">
                  <c:v>Colorado</c:v>
                </c:pt>
                <c:pt idx="3">
                  <c:v>Florida</c:v>
                </c:pt>
                <c:pt idx="4">
                  <c:v>North Dakota</c:v>
                </c:pt>
                <c:pt idx="5">
                  <c:v>Texas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0.108</c:v>
                </c:pt>
                <c:pt idx="1">
                  <c:v>0.10923572876542353</c:v>
                </c:pt>
                <c:pt idx="2">
                  <c:v>0.11076105149158222</c:v>
                </c:pt>
                <c:pt idx="3">
                  <c:v>0.11343981238705791</c:v>
                </c:pt>
                <c:pt idx="4">
                  <c:v>0.11990043260520844</c:v>
                </c:pt>
                <c:pt idx="5">
                  <c:v>0.12134500885203692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407630880"/>
        <c:axId val="407632840"/>
      </c:barChart>
      <c:catAx>
        <c:axId val="40763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7632840"/>
        <c:crosses val="autoZero"/>
        <c:auto val="1"/>
        <c:lblAlgn val="ctr"/>
        <c:lblOffset val="100"/>
        <c:noMultiLvlLbl val="0"/>
      </c:catAx>
      <c:valAx>
        <c:axId val="407632840"/>
        <c:scaling>
          <c:orientation val="minMax"/>
          <c:max val="0.128"/>
        </c:scaling>
        <c:delete val="1"/>
        <c:axPos val="b"/>
        <c:numFmt formatCode="0.0%" sourceLinked="1"/>
        <c:majorTickMark val="out"/>
        <c:minorTickMark val="none"/>
        <c:tickLblPos val="nextTo"/>
        <c:crossAx val="40763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61725373603806E-2"/>
          <c:y val="5.8372849914210293E-3"/>
          <c:w val="0.97257017014839298"/>
          <c:h val="0.788213878122085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Net Migration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Utah County</c:v>
                </c:pt>
                <c:pt idx="1">
                  <c:v>State of Utah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0.282510443524293</c:v>
                </c:pt>
                <c:pt idx="1">
                  <c:v>0.25904719005653604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07631664"/>
        <c:axId val="407633232"/>
      </c:barChart>
      <c:catAx>
        <c:axId val="4076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7633232"/>
        <c:crosses val="autoZero"/>
        <c:auto val="1"/>
        <c:lblAlgn val="ctr"/>
        <c:lblOffset val="100"/>
        <c:noMultiLvlLbl val="0"/>
      </c:catAx>
      <c:valAx>
        <c:axId val="4076332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0763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ED157-8238-4CF6-8ACA-52348322056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9082-039B-422C-8056-64FA0111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9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0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5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4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9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82E95-9042-43B7-A806-A438EBD12E0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1CD4-2BAE-443C-9698-1E78182AF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6282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State of the</a:t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Valley Economy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7138"/>
            <a:ext cx="9144000" cy="19735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Utah Valley Chamber 2018 Executive Summit</a:t>
            </a:r>
          </a:p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27,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Juliette Tennert, Chief Economist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2" y="254969"/>
            <a:ext cx="3816529" cy="867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94" y="5860734"/>
            <a:ext cx="10890921" cy="9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1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2" y="160939"/>
            <a:ext cx="11697069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“Whether by design or default, you are shaping your future”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72" y="823720"/>
            <a:ext cx="1021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and Opportunities for Utah County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6504250"/>
            <a:ext cx="1191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 Eric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Allenbaugh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(quote),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C. Gardner Policy Institute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318" y="1603684"/>
            <a:ext cx="790630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(End of Business Cycle?)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and Demographic Growth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 – economic, age, culture</a:t>
            </a:r>
            <a:endParaRPr lang="en-US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– air, land water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conservation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modernization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0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56145" y="4622740"/>
            <a:ext cx="744836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Kem C. Gardner Policy Institute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David Eccles School of Business | 411 E. South Temple Street</a:t>
            </a:r>
            <a:b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Salt Lake City, UT 84111 | 801-585-5618 | gardner.utah.edu</a:t>
            </a:r>
          </a:p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endParaRPr lang="en-US" sz="800" dirty="0">
              <a:latin typeface="Myriad Pro" pitchFamily="34" charset="0"/>
            </a:endParaRPr>
          </a:p>
          <a:p>
            <a:pPr algn="ctr"/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en-US" sz="1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gardnerpolicyinstitute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Twitter.com/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KemGardnerInst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mage result for footloose utah cou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1" y="131621"/>
            <a:ext cx="4394334" cy="655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71112" y="2267790"/>
            <a:ext cx="58710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Juliette Tennert, Chief Economist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juliette.tennert@utah.edu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71112" y="538124"/>
            <a:ext cx="5871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7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77" y="1983496"/>
            <a:ext cx="9144000" cy="266282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State of the</a:t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Valley Economy</a:t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STRONG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6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3" y="160939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Near 1 in every 3 Utah jobs gained was in Utah County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449338"/>
              </p:ext>
            </p:extLst>
          </p:nvPr>
        </p:nvGraphicFramePr>
        <p:xfrm>
          <a:off x="921351" y="1819707"/>
          <a:ext cx="1018599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Job Growth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2017 – August 2018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04250"/>
            <a:ext cx="698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 Utah Department of Workforce Services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3" y="160939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Utah can’t be #1 without Utah County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States with Most Robust Job Growth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2017 – August 2018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12331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 Gardner Policy Institute analysis of Utah Department of Workforce Services and U.S. Bureau of Labor Statistics data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10200"/>
              </p:ext>
            </p:extLst>
          </p:nvPr>
        </p:nvGraphicFramePr>
        <p:xfrm>
          <a:off x="5978371" y="1721837"/>
          <a:ext cx="6059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100068"/>
              </p:ext>
            </p:extLst>
          </p:nvPr>
        </p:nvGraphicFramePr>
        <p:xfrm>
          <a:off x="41721" y="1780140"/>
          <a:ext cx="6059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66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2" y="160939"/>
            <a:ext cx="11732581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Economy, Construction, Health Care fueling growth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Job Growth by Industry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2017-2018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736298"/>
              </p:ext>
            </p:extLst>
          </p:nvPr>
        </p:nvGraphicFramePr>
        <p:xfrm>
          <a:off x="825623" y="1486502"/>
          <a:ext cx="10546671" cy="464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04250"/>
            <a:ext cx="698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 Utah Department of Workforce Services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8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3" y="160939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 1 in 4 new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Utahns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Utah County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288886"/>
              </p:ext>
            </p:extLst>
          </p:nvPr>
        </p:nvGraphicFramePr>
        <p:xfrm>
          <a:off x="921351" y="1819707"/>
          <a:ext cx="1018599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Growth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2010 - 2017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504250"/>
            <a:ext cx="1191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 Gardner Policy Institute Utah Population Committee and U.S. Census Bureau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8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3" y="160939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Utah can’t be #1 without Utah County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States with Most Robust Population Growth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2010 - 2017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12331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 Gardner Policy Institute analysis of Gardner Policy Institute Utah Population Committee and U.S. Census Bureau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122365"/>
              </p:ext>
            </p:extLst>
          </p:nvPr>
        </p:nvGraphicFramePr>
        <p:xfrm>
          <a:off x="68354" y="1780140"/>
          <a:ext cx="6059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56490"/>
              </p:ext>
            </p:extLst>
          </p:nvPr>
        </p:nvGraphicFramePr>
        <p:xfrm>
          <a:off x="5875830" y="1758586"/>
          <a:ext cx="6059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247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2" y="160939"/>
            <a:ext cx="11697069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 50 percent of growth in 4 cities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of Population Growth in Utah County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2010 - 2017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504250"/>
            <a:ext cx="1191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 Gardner Policy Institute analysis of U.S. Census Bureau data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03665"/>
              </p:ext>
            </p:extLst>
          </p:nvPr>
        </p:nvGraphicFramePr>
        <p:xfrm>
          <a:off x="2077376" y="2005434"/>
          <a:ext cx="8646850" cy="4044950"/>
        </p:xfrm>
        <a:graphic>
          <a:graphicData uri="http://schemas.openxmlformats.org/drawingml/2006/table">
            <a:tbl>
              <a:tblPr/>
              <a:tblGrid>
                <a:gridCol w="2916699"/>
                <a:gridCol w="1238952"/>
                <a:gridCol w="335548"/>
                <a:gridCol w="2916699"/>
                <a:gridCol w="1238952"/>
              </a:tblGrid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Lehi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Mapleton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Saratoga Springs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Payson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Eagle Mountain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 Ridge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Orem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Lindon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Vineyard town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Alpine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Pleasant Grove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Cedar Hills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Provo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Unincorporated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Spanish Fork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Draper city (pt.)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Springville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Woodland Hills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Highland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Genola town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Fork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Goshen town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Santaquin city (pt.)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Cedar Fort town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Salem city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Fairfield town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54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62" y="160939"/>
            <a:ext cx="11697069" cy="1325563"/>
          </a:xfrm>
        </p:spPr>
        <p:txBody>
          <a:bodyPr anchor="t">
            <a:norm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migration relatively strong in Utah County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236549"/>
              </p:ext>
            </p:extLst>
          </p:nvPr>
        </p:nvGraphicFramePr>
        <p:xfrm>
          <a:off x="921351" y="1819707"/>
          <a:ext cx="1018599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2372" y="823720"/>
            <a:ext cx="10218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 Migration Contribution to Population Growth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2010 - 2017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504250"/>
            <a:ext cx="1191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 Gardner Policy Institute Utah Population Committee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3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440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Wingdings</vt:lpstr>
      <vt:lpstr>Office Theme</vt:lpstr>
      <vt:lpstr>The State of the Utah Valley Economy</vt:lpstr>
      <vt:lpstr>The State of the Utah Valley Economy IS STRONG</vt:lpstr>
      <vt:lpstr>Near 1 in every 3 Utah jobs gained was in Utah County</vt:lpstr>
      <vt:lpstr>Utah can’t be #1 without Utah County</vt:lpstr>
      <vt:lpstr>Innovation Economy, Construction, Health Care fueling growth</vt:lpstr>
      <vt:lpstr>Over 1 in 4 new Utahns in Utah County</vt:lpstr>
      <vt:lpstr>Utah can’t be #1 without Utah County</vt:lpstr>
      <vt:lpstr>Over 50 percent of growth in 4 cities</vt:lpstr>
      <vt:lpstr>Economic migration relatively strong in Utah County</vt:lpstr>
      <vt:lpstr>“Whether by design or default, you are shaping your future”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Juliette Marie Tennert</dc:creator>
  <cp:lastModifiedBy>Juliette Marie Tennert</cp:lastModifiedBy>
  <cp:revision>23</cp:revision>
  <dcterms:created xsi:type="dcterms:W3CDTF">2018-09-27T03:06:21Z</dcterms:created>
  <dcterms:modified xsi:type="dcterms:W3CDTF">2018-09-27T14:00:48Z</dcterms:modified>
</cp:coreProperties>
</file>