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885" r:id="rId2"/>
    <p:sldId id="1887" r:id="rId3"/>
    <p:sldId id="1888" r:id="rId4"/>
    <p:sldId id="271" r:id="rId5"/>
    <p:sldId id="268" r:id="rId6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5688" autoAdjust="0"/>
  </p:normalViewPr>
  <p:slideViewPr>
    <p:cSldViewPr snapToGrid="0">
      <p:cViewPr varScale="1">
        <p:scale>
          <a:sx n="55" d="100"/>
          <a:sy n="55" d="100"/>
        </p:scale>
        <p:origin x="63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8"/>
    </p:cViewPr>
  </p:sorterViewPr>
  <p:notesViewPr>
    <p:cSldViewPr snapToGrid="0">
      <p:cViewPr varScale="1">
        <p:scale>
          <a:sx n="86" d="100"/>
          <a:sy n="86" d="100"/>
        </p:scale>
        <p:origin x="300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722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1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193675"/>
            <a:ext cx="5114925" cy="2876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41248" y="3320143"/>
            <a:ext cx="5140960" cy="54848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94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7657" y="4448991"/>
            <a:ext cx="5140960" cy="4568517"/>
          </a:xfrm>
        </p:spPr>
        <p:txBody>
          <a:bodyPr/>
          <a:lstStyle/>
          <a:p>
            <a:r>
              <a:rPr lang="en-US" sz="1600" dirty="0"/>
              <a:t>Point of the Mountain visioning effort has accomplished so far: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sz="1600" dirty="0"/>
              <a:t>Stakeholders are on board with and supportive of the vision. Unlike with the inland port, the effort is strongly supported and without controversy—even though a state authority was also created for the Point of the Mountain.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sz="1600" dirty="0"/>
              <a:t>There is significant additional momentum for the needed transportation improvements in the area. A new north-south road is being added to the official transportation plans, and key projects are moving up in priority. There is momentum underway to fund the environmental planning needed for a TRAX extension.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sz="1600" dirty="0"/>
              <a:t>Cities and landowners are adjusting local land use and transportation plans to support the vision.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0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373063"/>
            <a:ext cx="5454650" cy="3068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4720" y="3441700"/>
            <a:ext cx="5140960" cy="52674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Your leadership as business leaders of Utah County will be critical for a successful attend Valley Visioning community meetings while the baseline of values and needs are being gathered.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 encourage you to be actively informing your employees of the importance of this effort and encouraging them to participate.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Lastly, we are actively seeking sponsors to cover the costs associated with an effort of this magnitude.  Visit with Robert Grow, CEO of Envision Utah or Ari </a:t>
            </a:r>
            <a:r>
              <a:rPr lang="en-US" sz="1800" dirty="0" err="1"/>
              <a:t>Bruning</a:t>
            </a:r>
            <a:r>
              <a:rPr lang="en-US" sz="1800" dirty="0"/>
              <a:t>, COO of Envision Utah, Cameron Martin, or myself.  We would love to tell you about the financial support needed.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Let’s Get to Work!</a:t>
            </a:r>
          </a:p>
        </p:txBody>
      </p:sp>
    </p:spTree>
    <p:extLst>
      <p:ext uri="{BB962C8B-B14F-4D97-AF65-F5344CB8AC3E}">
        <p14:creationId xmlns:p14="http://schemas.microsoft.com/office/powerpoint/2010/main" val="410734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>
            <a:spLocks noGrp="1"/>
          </p:cNvSpPr>
          <p:nvPr>
            <p:ph type="body" sz="quarter" idx="13"/>
          </p:nvPr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7975600"/>
            <a:ext cx="22352000" cy="4597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965200" y="1041400"/>
            <a:ext cx="313055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3632200" y="5442942"/>
            <a:ext cx="19735800" cy="1320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300"/>
              </a:spcBef>
              <a:buSzTx/>
              <a:buFontTx/>
              <a:buNone/>
              <a:defRPr sz="70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632200" y="10756900"/>
            <a:ext cx="19735800" cy="1320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300"/>
              </a:spcBef>
              <a:buSzTx/>
              <a:buFontTx/>
              <a:buNone/>
              <a:defRPr sz="70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49250"/>
            <a:ext cx="453238" cy="461366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0" y="7620000"/>
            <a:ext cx="24384000" cy="508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016000" y="7823200"/>
            <a:ext cx="22352000" cy="3111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0795000"/>
            <a:ext cx="22352000" cy="17272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48899" y="12922250"/>
            <a:ext cx="41908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>
            <a:spLocks noGrp="1"/>
          </p:cNvSpPr>
          <p:nvPr>
            <p:ph type="body" sz="quarter" idx="13"/>
          </p:nvPr>
        </p:nvSpPr>
        <p:spPr>
          <a:xfrm>
            <a:off x="1016000" y="10718800"/>
            <a:ext cx="120904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"/>
          <p:cNvSpPr>
            <a:spLocks noGrp="1"/>
          </p:cNvSpPr>
          <p:nvPr>
            <p:ph type="pic" idx="14"/>
          </p:nvPr>
        </p:nvSpPr>
        <p:spPr>
          <a:xfrm>
            <a:off x="14122400" y="0"/>
            <a:ext cx="102616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016000" y="1155700"/>
            <a:ext cx="12090400" cy="9779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0795000"/>
            <a:ext cx="12090400" cy="1905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>
            <a:spLocks noGrp="1"/>
          </p:cNvSpPr>
          <p:nvPr>
            <p:ph type="body" sz="quarter" idx="13"/>
          </p:nvPr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Image"/>
          <p:cNvSpPr>
            <a:spLocks noGrp="1"/>
          </p:cNvSpPr>
          <p:nvPr>
            <p:ph type="pic" idx="14"/>
          </p:nvPr>
        </p:nvSpPr>
        <p:spPr>
          <a:xfrm>
            <a:off x="0" y="0"/>
            <a:ext cx="12065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3208000" y="1016000"/>
            <a:ext cx="10160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540000"/>
            <a:ext cx="10160000" cy="10160000"/>
          </a:xfrm>
          <a:prstGeom prst="rect">
            <a:avLst/>
          </a:prstGeom>
        </p:spPr>
        <p:txBody>
          <a:bodyPr/>
          <a:lstStyle>
            <a:lvl1pPr marL="571500" indent="-571500">
              <a:defRPr sz="4000"/>
            </a:lvl1pPr>
            <a:lvl2pPr marL="1143000" indent="-571500">
              <a:defRPr sz="4000"/>
            </a:lvl2pPr>
            <a:lvl3pPr marL="1714500" indent="-571500">
              <a:defRPr sz="4000"/>
            </a:lvl3pPr>
            <a:lvl4pPr marL="2286000" indent="-571500">
              <a:defRPr sz="4000"/>
            </a:lvl4pPr>
            <a:lvl5pPr marL="2857500" indent="-571500"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>
            <a:spLocks noGrp="1"/>
          </p:cNvSpPr>
          <p:nvPr>
            <p:ph type="pic" idx="13"/>
          </p:nvPr>
        </p:nvSpPr>
        <p:spPr>
          <a:xfrm>
            <a:off x="1016000" y="1016000"/>
            <a:ext cx="13970000" cy="9804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15240000" y="1016000"/>
            <a:ext cx="8128000" cy="477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15"/>
          </p:nvPr>
        </p:nvSpPr>
        <p:spPr>
          <a:xfrm>
            <a:off x="15240000" y="6045200"/>
            <a:ext cx="8128000" cy="477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1137900"/>
            <a:ext cx="22352000" cy="190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0"/>
              </a:spcBef>
              <a:buSzTx/>
              <a:buFontTx/>
              <a:buNone/>
              <a:defRPr sz="4000" i="1" spc="39"/>
            </a:lvl1pPr>
            <a:lvl2pPr marL="0" indent="228600">
              <a:spcBef>
                <a:spcPts val="2000"/>
              </a:spcBef>
              <a:buSzTx/>
              <a:buFontTx/>
              <a:buNone/>
              <a:defRPr sz="4000" i="1" spc="39"/>
            </a:lvl2pPr>
            <a:lvl3pPr marL="0" indent="457200">
              <a:spcBef>
                <a:spcPts val="2000"/>
              </a:spcBef>
              <a:buSzTx/>
              <a:buFontTx/>
              <a:buNone/>
              <a:defRPr sz="4000" i="1" spc="39"/>
            </a:lvl3pPr>
            <a:lvl4pPr marL="0" indent="685800">
              <a:spcBef>
                <a:spcPts val="2000"/>
              </a:spcBef>
              <a:buSzTx/>
              <a:buFontTx/>
              <a:buNone/>
              <a:defRPr sz="4000" i="1" spc="39"/>
            </a:lvl4pPr>
            <a:lvl5pPr marL="0" indent="914400">
              <a:spcBef>
                <a:spcPts val="2000"/>
              </a:spcBef>
              <a:buSzTx/>
              <a:buFontTx/>
              <a:buNone/>
              <a:defRPr sz="4000" i="1" spc="3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540000"/>
            <a:ext cx="22352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48899" y="12928600"/>
            <a:ext cx="41908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2500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127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90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254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317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381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444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508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571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140812_5 Year Report_Timp Hike_1309-small.jpg" descr="20140812_5 Year Report_Timp Hike_1309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955" y="-593392"/>
            <a:ext cx="24563910" cy="1437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hart"/>
          <p:cNvSpPr txBox="1"/>
          <p:nvPr/>
        </p:nvSpPr>
        <p:spPr>
          <a:xfrm>
            <a:off x="11471587" y="5268186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4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140812_5 Year Report_Timp Hike_1309-small.jpg" descr="20140812_5 Year Report_Timp Hike_1309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955" y="-593392"/>
            <a:ext cx="24563910" cy="1437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hart"/>
          <p:cNvSpPr txBox="1"/>
          <p:nvPr/>
        </p:nvSpPr>
        <p:spPr>
          <a:xfrm>
            <a:off x="11471587" y="5268186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7B8A9-C90E-43C7-A194-AEAE249D53E5}"/>
              </a:ext>
            </a:extLst>
          </p:cNvPr>
          <p:cNvSpPr txBox="1"/>
          <p:nvPr/>
        </p:nvSpPr>
        <p:spPr>
          <a:xfrm>
            <a:off x="329646" y="2913618"/>
            <a:ext cx="17868819" cy="32008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en-US" sz="7200" dirty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600" b="0" i="1" u="none" strike="noStrike" cap="none" spc="39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Iowan Old Style"/>
            </a:endParaRPr>
          </a:p>
        </p:txBody>
      </p:sp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FC1F0EA-072D-4B62-A0EE-2A1160333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5" y="9153742"/>
            <a:ext cx="9297191" cy="32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140812_5 Year Report_Timp Hike_1309-small.jpg" descr="20140812_5 Year Report_Timp Hike_1309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955" y="-593392"/>
            <a:ext cx="24563910" cy="1437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hart"/>
          <p:cNvSpPr txBox="1"/>
          <p:nvPr/>
        </p:nvSpPr>
        <p:spPr>
          <a:xfrm>
            <a:off x="11471587" y="5268186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1D69CE2-6B4A-4B33-B3E4-7CF912579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345" y="6594070"/>
            <a:ext cx="9297191" cy="329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AA70A5-A4E7-42BA-BA42-DF8B6E70B2F8}"/>
              </a:ext>
            </a:extLst>
          </p:cNvPr>
          <p:cNvSpPr txBox="1"/>
          <p:nvPr/>
        </p:nvSpPr>
        <p:spPr>
          <a:xfrm>
            <a:off x="367665" y="0"/>
            <a:ext cx="13410680" cy="4555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Valley Visioning’s goal is to engage residents and stakeholders in a process that establishes a community- supported vision for future growth in Utah County.</a:t>
            </a:r>
          </a:p>
          <a:p>
            <a:r>
              <a:rPr lang="en-US" dirty="0"/>
              <a:t> </a:t>
            </a:r>
            <a:endParaRPr kumimoji="0" lang="en-US" sz="4000" b="0" i="1" u="none" strike="noStrike" cap="none" spc="39" normalizeH="0" baseline="0" dirty="0">
              <a:ln>
                <a:noFill/>
              </a:ln>
              <a:solidFill>
                <a:srgbClr val="5C5C5C"/>
              </a:solidFill>
              <a:effectLst/>
              <a:uFillTx/>
              <a:latin typeface="Iowan Old Style"/>
              <a:ea typeface="Iowan Old Style"/>
              <a:cs typeface="Iowan Old Style"/>
              <a:sym typeface="Iow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0514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3A45DC-EE40-4B01-97AD-7FD4694DA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64" y="10868891"/>
            <a:ext cx="10058400" cy="2743200"/>
          </a:xfrm>
          <a:prstGeom prst="rect">
            <a:avLst/>
          </a:prstGeom>
        </p:spPr>
      </p:pic>
      <p:pic>
        <p:nvPicPr>
          <p:cNvPr id="181" name="20140812_5 Year Report_Timp Hike_1430 (1).JPG" descr="20140812_5 Year Report_Timp Hike_1430 (1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1259" y="243534"/>
            <a:ext cx="13032741" cy="7863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4B1D36-2D43-40C2-81BA-7E64828B48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41" y="243534"/>
            <a:ext cx="3217359" cy="114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AC0858-5314-48C3-91C7-BC15098B4340}"/>
              </a:ext>
            </a:extLst>
          </p:cNvPr>
          <p:cNvSpPr/>
          <p:nvPr/>
        </p:nvSpPr>
        <p:spPr>
          <a:xfrm>
            <a:off x="493536" y="661432"/>
            <a:ext cx="10857723" cy="1251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Envision Utah Process Overview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Build a baseline of support and data.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Involve key stakeholders throughout the process.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Understand residents’ values and priorities.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Develop project outreach tools.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Conduct kickoff campaign.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Conduct public brainstorming workshops and activities.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Develop and model scenarios.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Engage citizens and stakeholders to select the elements of the scenarios they think should be explored.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Develop the vision.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Hold vision summit.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Translate the selected elements into a vision scenario and action plan for use by the community and its residents.</a:t>
            </a:r>
          </a:p>
        </p:txBody>
      </p:sp>
      <p:pic>
        <p:nvPicPr>
          <p:cNvPr id="9" name="Picture 8" descr="A white sign with black text&#10;&#10;Description generated with high confidence">
            <a:extLst>
              <a:ext uri="{FF2B5EF4-FFF2-40B4-BE49-F238E27FC236}">
                <a16:creationId xmlns:a16="http://schemas.microsoft.com/office/drawing/2014/main" id="{82C238D5-308F-4063-A7AA-3E0FF7F79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864" y="8506543"/>
            <a:ext cx="2459981" cy="2135983"/>
          </a:xfrm>
          <a:prstGeom prst="rect">
            <a:avLst/>
          </a:prstGeom>
        </p:spPr>
      </p:pic>
      <p:pic>
        <p:nvPicPr>
          <p:cNvPr id="12" name="Picture 1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AFD4B24-6FA4-4D84-B71E-5F6B07E9BB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904" y="9059052"/>
            <a:ext cx="5399560" cy="160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86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20140812_5 Year Report_Timp Hike_0915-small.jpg" descr="20140812_5 Year Report_Timp Hike_0915-small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7817" b="78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5CAC4-33B7-4EA3-949C-7532BA4FA24A}"/>
              </a:ext>
            </a:extLst>
          </p:cNvPr>
          <p:cNvSpPr txBox="1"/>
          <p:nvPr/>
        </p:nvSpPr>
        <p:spPr>
          <a:xfrm>
            <a:off x="5272453" y="2113658"/>
            <a:ext cx="13839092" cy="1374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1" u="none" strike="noStrike" cap="none" spc="39" normalizeH="0" baseline="0" dirty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"/>
                <a:ea typeface="Iowan Old Style"/>
                <a:cs typeface="Iowan Old Style"/>
                <a:sym typeface="Iowan Old Style"/>
              </a:rPr>
              <a:t>Let’s get to work!</a:t>
            </a:r>
          </a:p>
        </p:txBody>
      </p:sp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BF3026E-DCA3-4C3E-9AEE-57436F5B0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98" y="8977573"/>
            <a:ext cx="11427003" cy="40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10946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3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3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353</Words>
  <Application>Microsoft Office PowerPoint</Application>
  <PresentationFormat>Custom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Baskerville</vt:lpstr>
      <vt:lpstr>DIN Alternate</vt:lpstr>
      <vt:lpstr>DIN Condensed</vt:lpstr>
      <vt:lpstr>Helvetica</vt:lpstr>
      <vt:lpstr>Helvetica Neue</vt:lpstr>
      <vt:lpstr>Iowan Old Style</vt:lpstr>
      <vt:lpstr>Zapf Dingbats</vt:lpstr>
      <vt:lpstr>New_Template9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 Rahlf</dc:creator>
  <cp:lastModifiedBy> </cp:lastModifiedBy>
  <cp:revision>70</cp:revision>
  <cp:lastPrinted>2018-09-26T23:15:27Z</cp:lastPrinted>
  <dcterms:modified xsi:type="dcterms:W3CDTF">2018-09-27T03:30:33Z</dcterms:modified>
</cp:coreProperties>
</file>