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69" r:id="rId2"/>
    <p:sldId id="265" r:id="rId3"/>
    <p:sldId id="281" r:id="rId4"/>
    <p:sldId id="280" r:id="rId5"/>
    <p:sldId id="283" r:id="rId6"/>
    <p:sldId id="284" r:id="rId7"/>
    <p:sldId id="285" r:id="rId8"/>
    <p:sldId id="286" r:id="rId9"/>
    <p:sldId id="287" r:id="rId10"/>
    <p:sldId id="288" r:id="rId11"/>
    <p:sldId id="289" r:id="rId12"/>
    <p:sldId id="290" r:id="rId13"/>
    <p:sldId id="301" r:id="rId14"/>
    <p:sldId id="300" r:id="rId15"/>
    <p:sldId id="302" r:id="rId16"/>
    <p:sldId id="291" r:id="rId17"/>
    <p:sldId id="303" r:id="rId18"/>
    <p:sldId id="292" r:id="rId19"/>
    <p:sldId id="297" r:id="rId20"/>
    <p:sldId id="298" r:id="rId21"/>
    <p:sldId id="299" r:id="rId22"/>
    <p:sldId id="293" r:id="rId23"/>
    <p:sldId id="296" r:id="rId24"/>
    <p:sldId id="294" r:id="rId25"/>
    <p:sldId id="295" r:id="rId26"/>
    <p:sldId id="27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20" r:id="rId41"/>
    <p:sldId id="318" r:id="rId42"/>
    <p:sldId id="317" r:id="rId43"/>
    <p:sldId id="319" r:id="rId44"/>
    <p:sldId id="332" r:id="rId45"/>
    <p:sldId id="329" r:id="rId46"/>
    <p:sldId id="321" r:id="rId47"/>
    <p:sldId id="322" r:id="rId48"/>
    <p:sldId id="327" r:id="rId49"/>
    <p:sldId id="323" r:id="rId50"/>
    <p:sldId id="328" r:id="rId51"/>
    <p:sldId id="324" r:id="rId52"/>
    <p:sldId id="325" r:id="rId53"/>
    <p:sldId id="330" r:id="rId54"/>
    <p:sldId id="333" r:id="rId5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C65F"/>
    <a:srgbClr val="444C32"/>
    <a:srgbClr val="663300"/>
    <a:srgbClr val="924900"/>
    <a:srgbClr val="22518A"/>
    <a:srgbClr val="8E8E8E"/>
    <a:srgbClr val="24467E"/>
    <a:srgbClr val="204C82"/>
    <a:srgbClr val="630000"/>
    <a:srgbClr val="63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7" autoAdjust="0"/>
    <p:restoredTop sz="94660"/>
  </p:normalViewPr>
  <p:slideViewPr>
    <p:cSldViewPr snapToGrid="0">
      <p:cViewPr varScale="1">
        <p:scale>
          <a:sx n="116" d="100"/>
          <a:sy n="116" d="100"/>
        </p:scale>
        <p:origin x="8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50"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a:t>Session 2</a:t>
            </a:r>
          </a:p>
          <a:p>
            <a:r>
              <a:rPr lang="en-US" dirty="0"/>
              <a:t>Administration Management</a:t>
            </a:r>
          </a:p>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089A54B-CB83-4BF5-AC24-ABED2336C755}" type="datetimeFigureOut">
              <a:rPr lang="en-US" smtClean="0"/>
              <a:t>4/24/2018</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dirty="0"/>
              <a:t>SFFMA </a:t>
            </a:r>
            <a:br>
              <a:rPr lang="en-US" dirty="0"/>
            </a:br>
            <a:r>
              <a:rPr lang="en-US" dirty="0"/>
              <a:t>Volunteer Fire Chiefs Academy</a:t>
            </a: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CDA40E8-08C5-4CC0-935A-5B5C82E96EF7}" type="slidenum">
              <a:rPr lang="en-US" smtClean="0"/>
              <a:t>‹#›</a:t>
            </a:fld>
            <a:endParaRPr lang="en-US" dirty="0"/>
          </a:p>
        </p:txBody>
      </p:sp>
    </p:spTree>
    <p:extLst>
      <p:ext uri="{BB962C8B-B14F-4D97-AF65-F5344CB8AC3E}">
        <p14:creationId xmlns:p14="http://schemas.microsoft.com/office/powerpoint/2010/main" val="3214123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7598DF8-139D-4914-86A8-8B858BD9AE7F}" type="datetimeFigureOut">
              <a:rPr lang="en-US" smtClean="0"/>
              <a:t>4/24/2018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82E09AA-00ED-4DD7-BD39-071BFFF84346}" type="slidenum">
              <a:rPr lang="en-US" smtClean="0"/>
              <a:t>‹#›</a:t>
            </a:fld>
            <a:endParaRPr lang="en-US" dirty="0"/>
          </a:p>
        </p:txBody>
      </p:sp>
    </p:spTree>
    <p:extLst>
      <p:ext uri="{BB962C8B-B14F-4D97-AF65-F5344CB8AC3E}">
        <p14:creationId xmlns:p14="http://schemas.microsoft.com/office/powerpoint/2010/main" val="50767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department records that most Fire Chiefs are aware of are</a:t>
            </a:r>
            <a:r>
              <a:rPr lang="en-US" baseline="0" dirty="0" smtClean="0"/>
              <a:t> </a:t>
            </a:r>
            <a:r>
              <a:rPr lang="en-US" dirty="0" smtClean="0"/>
              <a:t>training records, emails and letters, personnel records,</a:t>
            </a:r>
            <a:r>
              <a:rPr lang="en-US" baseline="0" dirty="0" smtClean="0"/>
              <a:t> incident reports, fire inspections and pre-plans. These records are common fire department records. But what are other uncommon fire department records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4</a:t>
            </a:fld>
            <a:endParaRPr lang="en-US" dirty="0"/>
          </a:p>
        </p:txBody>
      </p:sp>
    </p:spTree>
    <p:extLst>
      <p:ext uri="{BB962C8B-B14F-4D97-AF65-F5344CB8AC3E}">
        <p14:creationId xmlns:p14="http://schemas.microsoft.com/office/powerpoint/2010/main" val="1508436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Records requests are common. All fire departments need to have a policy in place that identifies who the Department’s Open records Administrator is. The</a:t>
            </a:r>
            <a:r>
              <a:rPr lang="en-US" baseline="0" dirty="0" smtClean="0"/>
              <a:t> Administrator handles are requests for information.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13</a:t>
            </a:fld>
            <a:endParaRPr lang="en-US" dirty="0"/>
          </a:p>
        </p:txBody>
      </p:sp>
    </p:spTree>
    <p:extLst>
      <p:ext uri="{BB962C8B-B14F-4D97-AF65-F5344CB8AC3E}">
        <p14:creationId xmlns:p14="http://schemas.microsoft.com/office/powerpoint/2010/main" val="375878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Firefighters</a:t>
            </a:r>
            <a:r>
              <a:rPr lang="en-US" baseline="0" dirty="0" smtClean="0"/>
              <a:t> are constantly losing certifications or adding certifications to their file. NFPA 1401 is a good guide to use. Master records need to be maintained and kept secure.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14</a:t>
            </a:fld>
            <a:endParaRPr lang="en-US" dirty="0"/>
          </a:p>
        </p:txBody>
      </p:sp>
    </p:spTree>
    <p:extLst>
      <p:ext uri="{BB962C8B-B14F-4D97-AF65-F5344CB8AC3E}">
        <p14:creationId xmlns:p14="http://schemas.microsoft.com/office/powerpoint/2010/main" val="257469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 records need to have limited access. Medical</a:t>
            </a:r>
            <a:r>
              <a:rPr lang="en-US" baseline="0" dirty="0" smtClean="0"/>
              <a:t> Records need to be maintained and kept for up to 30 years. Need separate file locations. Standards include OSHA, NFPA and policies from your County, City, ESD or fire department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15</a:t>
            </a:fld>
            <a:endParaRPr lang="en-US" dirty="0"/>
          </a:p>
        </p:txBody>
      </p:sp>
    </p:spTree>
    <p:extLst>
      <p:ext uri="{BB962C8B-B14F-4D97-AF65-F5344CB8AC3E}">
        <p14:creationId xmlns:p14="http://schemas.microsoft.com/office/powerpoint/2010/main" val="204617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Computers are vital to fire department operations but they need to be protected. In addition to phishing and hacking, computers are at risk to failure. For this reason computers and your fire department data needs to be backup and have firewalls in place. It is critical that your fire department have a system administrator in place. Many companies and state agencies are going to cloud applications to store their data. You do</a:t>
            </a:r>
            <a:r>
              <a:rPr lang="en-US" altLang="en-US" baseline="0" dirty="0" smtClean="0"/>
              <a:t> you pay for this service? What are your department rights to access or keep the data if you drop your service? </a:t>
            </a: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557342-DDF8-4513-9D1D-262A961AA286}" type="slidenum">
              <a:rPr lang="en-US" altLang="en-US" smtClean="0">
                <a:latin typeface="Arial Black" pitchFamily="34" charset="0"/>
              </a:rPr>
              <a:pPr eaLnBrk="1" hangingPunct="1">
                <a:spcBef>
                  <a:spcPct val="0"/>
                </a:spcBef>
              </a:pPr>
              <a:t>16</a:t>
            </a:fld>
            <a:endParaRPr lang="en-US" altLang="en-US" dirty="0" smtClean="0">
              <a:latin typeface="Arial Black" pitchFamily="34" charset="0"/>
            </a:endParaRPr>
          </a:p>
        </p:txBody>
      </p:sp>
    </p:spTree>
    <p:extLst>
      <p:ext uri="{BB962C8B-B14F-4D97-AF65-F5344CB8AC3E}">
        <p14:creationId xmlns:p14="http://schemas.microsoft.com/office/powerpoint/2010/main" val="2903205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Inventory control is a system rather than just keeping track of what</a:t>
            </a:r>
            <a:r>
              <a:rPr lang="en-US" baseline="0" dirty="0" smtClean="0"/>
              <a:t> you have.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17</a:t>
            </a:fld>
            <a:endParaRPr lang="en-US" dirty="0"/>
          </a:p>
        </p:txBody>
      </p:sp>
    </p:spTree>
    <p:extLst>
      <p:ext uri="{BB962C8B-B14F-4D97-AF65-F5344CB8AC3E}">
        <p14:creationId xmlns:p14="http://schemas.microsoft.com/office/powerpoint/2010/main" val="262429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Inventory records include all fixed assets. How do you know something is missing or stolen if you do not have a inventory? Need to check your inventory at least once a year. The last point is important.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07777BA-4D4B-4419-BD90-3F9C99EDB401}" type="slidenum">
              <a:rPr lang="en-US" altLang="en-US" smtClean="0">
                <a:latin typeface="Arial Black" pitchFamily="34" charset="0"/>
              </a:rPr>
              <a:pPr eaLnBrk="1" hangingPunct="1">
                <a:spcBef>
                  <a:spcPct val="0"/>
                </a:spcBef>
              </a:pPr>
              <a:t>18</a:t>
            </a:fld>
            <a:endParaRPr lang="en-US" altLang="en-US" dirty="0" smtClean="0">
              <a:latin typeface="Arial Black" pitchFamily="34" charset="0"/>
            </a:endParaRPr>
          </a:p>
        </p:txBody>
      </p:sp>
    </p:spTree>
    <p:extLst>
      <p:ext uri="{BB962C8B-B14F-4D97-AF65-F5344CB8AC3E}">
        <p14:creationId xmlns:p14="http://schemas.microsoft.com/office/powerpoint/2010/main" val="225517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Insurance is available to the most cash poor volunteer fire departments. Many</a:t>
            </a:r>
            <a:r>
              <a:rPr lang="en-US" baseline="0" dirty="0" smtClean="0"/>
              <a:t> times after a department is impacted by a lost it is discovered that the department insurance expired, or wasn’t cover for the right amounts.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19</a:t>
            </a:fld>
            <a:endParaRPr lang="en-US" dirty="0"/>
          </a:p>
        </p:txBody>
      </p:sp>
    </p:spTree>
    <p:extLst>
      <p:ext uri="{BB962C8B-B14F-4D97-AF65-F5344CB8AC3E}">
        <p14:creationId xmlns:p14="http://schemas.microsoft.com/office/powerpoint/2010/main" val="3987883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stations range in scope and size.</a:t>
            </a:r>
            <a:r>
              <a:rPr lang="en-US" baseline="0" dirty="0" smtClean="0"/>
              <a:t> Even if the station is a simple steel building and the department is a rural fire department with a small budget it is critical that the fire department still completes routine maintenance and inspect your stations for hazards that can be corrected.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20</a:t>
            </a:fld>
            <a:endParaRPr lang="en-US" dirty="0"/>
          </a:p>
        </p:txBody>
      </p:sp>
    </p:spTree>
    <p:extLst>
      <p:ext uri="{BB962C8B-B14F-4D97-AF65-F5344CB8AC3E}">
        <p14:creationId xmlns:p14="http://schemas.microsoft.com/office/powerpoint/2010/main" val="524035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Paramount regardless the size of the fire department that there are policies in place that address financial risk management. These include a code of ethics policy,</a:t>
            </a:r>
            <a:r>
              <a:rPr lang="en-US" baseline="0" dirty="0" smtClean="0"/>
              <a:t> fiscal standard policy and completing annual reviews from a outside provider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21</a:t>
            </a:fld>
            <a:endParaRPr lang="en-US" dirty="0"/>
          </a:p>
        </p:txBody>
      </p:sp>
    </p:spTree>
    <p:extLst>
      <p:ext uri="{BB962C8B-B14F-4D97-AF65-F5344CB8AC3E}">
        <p14:creationId xmlns:p14="http://schemas.microsoft.com/office/powerpoint/2010/main" val="344729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How many times have you been to a fire or EMS scene to discover that a piece of equipment is not in operating shape or is out of service. Preventive maintenance is critical. Preventing breakdowns is key. When purchasing equipment Chief Officers need to communicate to firefighters when maintenance for the equipment is due and before purchasing equipment always figure in the annual cost of maintenance for that equipment it its cost.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75BE2B-7AB8-4DF6-A68A-6D8129D17B90}" type="slidenum">
              <a:rPr lang="en-US" altLang="en-US" smtClean="0">
                <a:latin typeface="Arial Black" pitchFamily="34" charset="0"/>
              </a:rPr>
              <a:pPr eaLnBrk="1" hangingPunct="1">
                <a:spcBef>
                  <a:spcPct val="0"/>
                </a:spcBef>
              </a:pPr>
              <a:t>22</a:t>
            </a:fld>
            <a:endParaRPr lang="en-US" altLang="en-US" dirty="0" smtClean="0">
              <a:latin typeface="Arial Black" pitchFamily="34" charset="0"/>
            </a:endParaRPr>
          </a:p>
        </p:txBody>
      </p:sp>
    </p:spTree>
    <p:extLst>
      <p:ext uri="{BB962C8B-B14F-4D97-AF65-F5344CB8AC3E}">
        <p14:creationId xmlns:p14="http://schemas.microsoft.com/office/powerpoint/2010/main" val="124974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Other uncommon fire department records include budget, purchasing, board meetings, election,</a:t>
            </a:r>
            <a:r>
              <a:rPr lang="en-US" altLang="en-US" baseline="0" dirty="0" smtClean="0"/>
              <a:t> RSOG’s, building plans, maps &amp; GIS and tax &amp; income. </a:t>
            </a:r>
            <a:r>
              <a:rPr lang="en-US" altLang="en-US" dirty="0" smtClean="0"/>
              <a:t>Budget records are separate from inventory records. These records contain all the information used to develop the fire department’s budget. When formulating a budget, it is critical that you have records from past years budget requests. Purchasing records, contracts and surplus sales records are also part of budget records.</a:t>
            </a:r>
            <a:r>
              <a:rPr lang="en-US" altLang="en-US" baseline="0" dirty="0" smtClean="0"/>
              <a:t> Board meeting records need to be managed by the Board. If you have a VFD Board President then the President should keep those records. All of these types of records are subject to open records act. </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52D237C-8F5E-45FB-BB3C-57C8795FCA1B}" type="slidenum">
              <a:rPr lang="en-US" altLang="en-US" smtClean="0">
                <a:latin typeface="Arial Black" pitchFamily="34" charset="0"/>
              </a:rPr>
              <a:pPr eaLnBrk="1" hangingPunct="1">
                <a:spcBef>
                  <a:spcPct val="0"/>
                </a:spcBef>
              </a:pPr>
              <a:t>5</a:t>
            </a:fld>
            <a:endParaRPr lang="en-US" altLang="en-US" dirty="0" smtClean="0">
              <a:latin typeface="Arial Black" pitchFamily="34" charset="0"/>
            </a:endParaRPr>
          </a:p>
        </p:txBody>
      </p:sp>
    </p:spTree>
    <p:extLst>
      <p:ext uri="{BB962C8B-B14F-4D97-AF65-F5344CB8AC3E}">
        <p14:creationId xmlns:p14="http://schemas.microsoft.com/office/powerpoint/2010/main" val="266679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 afraid to ask for help.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6</a:t>
            </a:fld>
            <a:endParaRPr lang="en-US" dirty="0"/>
          </a:p>
        </p:txBody>
      </p:sp>
    </p:spTree>
    <p:extLst>
      <p:ext uri="{BB962C8B-B14F-4D97-AF65-F5344CB8AC3E}">
        <p14:creationId xmlns:p14="http://schemas.microsoft.com/office/powerpoint/2010/main" val="274923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Most</a:t>
            </a:r>
            <a:r>
              <a:rPr lang="en-US" altLang="en-US" baseline="0" dirty="0" smtClean="0"/>
              <a:t> often Fire Chiefs focused on fire &amp; EMS risk management and NOT on the entire limit of risk management. Need to ensure that we are focused on the entire picture of what impacts your fire department. </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52D237C-8F5E-45FB-BB3C-57C8795FCA1B}" type="slidenum">
              <a:rPr lang="en-US" altLang="en-US" smtClean="0">
                <a:latin typeface="Arial Black" pitchFamily="34" charset="0"/>
              </a:rPr>
              <a:pPr eaLnBrk="1" hangingPunct="1">
                <a:spcBef>
                  <a:spcPct val="0"/>
                </a:spcBef>
              </a:pPr>
              <a:t>7</a:t>
            </a:fld>
            <a:endParaRPr lang="en-US" altLang="en-US" dirty="0" smtClean="0">
              <a:latin typeface="Arial Black" pitchFamily="34" charset="0"/>
            </a:endParaRPr>
          </a:p>
        </p:txBody>
      </p:sp>
    </p:spTree>
    <p:extLst>
      <p:ext uri="{BB962C8B-B14F-4D97-AF65-F5344CB8AC3E}">
        <p14:creationId xmlns:p14="http://schemas.microsoft.com/office/powerpoint/2010/main" val="181505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a:t>
            </a:r>
            <a:r>
              <a:rPr lang="en-US" baseline="0" dirty="0" smtClean="0"/>
              <a:t> can be grouped into five types. Strategic, Financial, Operational, Compliance and Reputational. Too often we focus on the operational and compliance risk. Do we consider strategic risks such as city annexing your service area or reputational risks ? </a:t>
            </a:r>
            <a:endParaRPr lang="en-US" dirty="0"/>
          </a:p>
        </p:txBody>
      </p:sp>
      <p:sp>
        <p:nvSpPr>
          <p:cNvPr id="4" name="Slide Number Placeholder 3"/>
          <p:cNvSpPr>
            <a:spLocks noGrp="1"/>
          </p:cNvSpPr>
          <p:nvPr>
            <p:ph type="sldNum" sz="quarter" idx="10"/>
          </p:nvPr>
        </p:nvSpPr>
        <p:spPr/>
        <p:txBody>
          <a:bodyPr/>
          <a:lstStyle/>
          <a:p>
            <a:fld id="{682E09AA-00ED-4DD7-BD39-071BFFF84346}" type="slidenum">
              <a:rPr lang="en-US" smtClean="0"/>
              <a:t>8</a:t>
            </a:fld>
            <a:endParaRPr lang="en-US" dirty="0"/>
          </a:p>
        </p:txBody>
      </p:sp>
    </p:spTree>
    <p:extLst>
      <p:ext uri="{BB962C8B-B14F-4D97-AF65-F5344CB8AC3E}">
        <p14:creationId xmlns:p14="http://schemas.microsoft.com/office/powerpoint/2010/main" val="75416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Five areas that make up a risk management plan are record management, information technology management, purchasing and inventory controls, insurance and preventive maintenance.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656E36-B474-4EFD-9642-D1832DB82C25}" type="slidenum">
              <a:rPr lang="en-US" altLang="en-US" smtClean="0">
                <a:latin typeface="Arial Black" pitchFamily="34" charset="0"/>
              </a:rPr>
              <a:pPr eaLnBrk="1" hangingPunct="1">
                <a:spcBef>
                  <a:spcPct val="0"/>
                </a:spcBef>
              </a:pPr>
              <a:t>9</a:t>
            </a:fld>
            <a:endParaRPr lang="en-US" altLang="en-US" dirty="0" smtClean="0">
              <a:latin typeface="Arial Black" pitchFamily="34" charset="0"/>
            </a:endParaRPr>
          </a:p>
        </p:txBody>
      </p:sp>
    </p:spTree>
    <p:extLst>
      <p:ext uri="{BB962C8B-B14F-4D97-AF65-F5344CB8AC3E}">
        <p14:creationId xmlns:p14="http://schemas.microsoft.com/office/powerpoint/2010/main" val="160920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a:t>
            </a:r>
            <a:r>
              <a:rPr lang="en-US" altLang="en-US" baseline="0" dirty="0" smtClean="0"/>
              <a:t> have covered a lot about department records let’s talk about equipment. Equipment is at risk due to lack of attention and of course thief. Computers need to be backed up and have a system admin. Plus your software needs to be licensed! Your facilities are like equipment they need to be maintained and be safe for your members. Reputation of fire department! More on this </a:t>
            </a: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52D237C-8F5E-45FB-BB3C-57C8795FCA1B}" type="slidenum">
              <a:rPr lang="en-US" altLang="en-US" smtClean="0">
                <a:latin typeface="Arial Black" pitchFamily="34" charset="0"/>
              </a:rPr>
              <a:pPr eaLnBrk="1" hangingPunct="1">
                <a:spcBef>
                  <a:spcPct val="0"/>
                </a:spcBef>
              </a:pPr>
              <a:t>10</a:t>
            </a:fld>
            <a:endParaRPr lang="en-US" altLang="en-US" dirty="0" smtClean="0">
              <a:latin typeface="Arial Black" pitchFamily="34" charset="0"/>
            </a:endParaRPr>
          </a:p>
        </p:txBody>
      </p:sp>
    </p:spTree>
    <p:extLst>
      <p:ext uri="{BB962C8B-B14F-4D97-AF65-F5344CB8AC3E}">
        <p14:creationId xmlns:p14="http://schemas.microsoft.com/office/powerpoint/2010/main" val="17126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Budget records are separate from inventory records. These records contain all the information used to develop the fire department’s budget. When formulating a budget, it is critical that you have records from past years budget requests. Purchasing records, contracts and surplus sales records are also part of budget records,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44B4CB-A2BA-4801-B107-019D1E5C2DA6}" type="slidenum">
              <a:rPr lang="en-US" altLang="en-US" smtClean="0">
                <a:latin typeface="Arial Black" pitchFamily="34" charset="0"/>
              </a:rPr>
              <a:pPr eaLnBrk="1" hangingPunct="1">
                <a:spcBef>
                  <a:spcPct val="0"/>
                </a:spcBef>
              </a:pPr>
              <a:t>11</a:t>
            </a:fld>
            <a:endParaRPr lang="en-US" altLang="en-US" dirty="0" smtClean="0">
              <a:latin typeface="Arial Black" pitchFamily="34" charset="0"/>
            </a:endParaRPr>
          </a:p>
        </p:txBody>
      </p:sp>
    </p:spTree>
    <p:extLst>
      <p:ext uri="{BB962C8B-B14F-4D97-AF65-F5344CB8AC3E}">
        <p14:creationId xmlns:p14="http://schemas.microsoft.com/office/powerpoint/2010/main" val="242053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Fire and EMS reports are activity records. They are a official historical Fire and EMS records and they are the foundation for requesting additional funding and tracking trends in your community.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8EA6456-E33E-4BBD-8145-6AF0351CC43E}" type="slidenum">
              <a:rPr lang="en-US" altLang="en-US" smtClean="0">
                <a:latin typeface="Arial Black" pitchFamily="34" charset="0"/>
              </a:rPr>
              <a:pPr eaLnBrk="1" hangingPunct="1">
                <a:spcBef>
                  <a:spcPct val="0"/>
                </a:spcBef>
              </a:pPr>
              <a:t>12</a:t>
            </a:fld>
            <a:endParaRPr lang="en-US" altLang="en-US" dirty="0" smtClean="0">
              <a:latin typeface="Arial Black" pitchFamily="34" charset="0"/>
            </a:endParaRPr>
          </a:p>
        </p:txBody>
      </p:sp>
    </p:spTree>
    <p:extLst>
      <p:ext uri="{BB962C8B-B14F-4D97-AF65-F5344CB8AC3E}">
        <p14:creationId xmlns:p14="http://schemas.microsoft.com/office/powerpoint/2010/main" val="2454861062"/>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www.sffma.org/web"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hyperlink" Target="http://www.sffma.org/web"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sffma.org/web"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ffma.org/web"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sffma.org/web"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sffma.org/web"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sffma.org/web"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463411" y="2281837"/>
            <a:ext cx="539496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176" y="692546"/>
            <a:ext cx="3019793" cy="3057240"/>
          </a:xfrm>
          <a:prstGeom prst="rect">
            <a:avLst/>
          </a:prstGeom>
        </p:spPr>
      </p:pic>
      <p:sp>
        <p:nvSpPr>
          <p:cNvPr id="2" name="Title 1"/>
          <p:cNvSpPr>
            <a:spLocks noGrp="1"/>
          </p:cNvSpPr>
          <p:nvPr>
            <p:ph type="ctrTitle"/>
          </p:nvPr>
        </p:nvSpPr>
        <p:spPr>
          <a:xfrm>
            <a:off x="3463411" y="447929"/>
            <a:ext cx="5394960" cy="1470025"/>
          </a:xfrm>
          <a:prstGeom prst="rect">
            <a:avLst/>
          </a:prstGeom>
        </p:spPr>
        <p:txBody>
          <a:bodyPr/>
          <a:lstStyle>
            <a:lvl1pPr>
              <a:defRPr/>
            </a:lvl1pPr>
          </a:lstStyle>
          <a:p>
            <a:endParaRPr lang="en-US" dirty="0"/>
          </a:p>
        </p:txBody>
      </p:sp>
      <p:sp>
        <p:nvSpPr>
          <p:cNvPr id="13" name="TextBox 12"/>
          <p:cNvSpPr txBox="1"/>
          <p:nvPr userDrawn="1"/>
        </p:nvSpPr>
        <p:spPr>
          <a:xfrm>
            <a:off x="7789378" y="5806440"/>
            <a:ext cx="1049518" cy="276999"/>
          </a:xfrm>
          <a:prstGeom prst="rect">
            <a:avLst/>
          </a:prstGeom>
          <a:noFill/>
        </p:spPr>
        <p:txBody>
          <a:bodyPr wrap="none" rtlCol="0">
            <a:spAutoFit/>
          </a:bodyPr>
          <a:lstStyle/>
          <a:p>
            <a:r>
              <a:rPr lang="en-US" sz="1200" i="1" dirty="0" smtClean="0">
                <a:solidFill>
                  <a:srgbClr val="22518A"/>
                </a:solidFill>
              </a:rPr>
              <a:t>Sponsored by </a:t>
            </a:r>
            <a:endParaRPr lang="en-US" sz="1200" i="1" dirty="0">
              <a:solidFill>
                <a:srgbClr val="22518A"/>
              </a:solidFill>
            </a:endParaRPr>
          </a:p>
        </p:txBody>
      </p:sp>
      <p:pic>
        <p:nvPicPr>
          <p:cNvPr id="27" name="Picture 2" descr="http://www.sffma.org/web/images/VFIS%20Texas%20Mutual.jpg"/>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4672" y="6074207"/>
            <a:ext cx="3065590" cy="58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descr="http://www.sffma.org/web/images/Logos/new%20logo%202.pn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665" y="6044184"/>
            <a:ext cx="655920" cy="642938"/>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backgroundRemoval t="23438" b="64258" l="0" r="100000">
                        <a14:foregroundMark x1="51250" y1="34863" x2="98438" y2="27051"/>
                        <a14:foregroundMark x1="45234" y1="37207" x2="51016" y2="35352"/>
                        <a14:foregroundMark x1="15703" y1="38965" x2="15703" y2="38965"/>
                        <a14:foregroundMark x1="17188" y1="39160" x2="17031" y2="40137"/>
                        <a14:foregroundMark x1="15391" y1="41602" x2="16719" y2="40332"/>
                        <a14:foregroundMark x1="703" y1="50977" x2="1953" y2="50000"/>
                        <a14:backgroundMark x1="2891" y1="27148" x2="17734" y2="26172"/>
                        <a14:backgroundMark x1="2344" y1="39746" x2="96797" y2="25000"/>
                        <a14:backgroundMark x1="625" y1="47363" x2="13359" y2="39941"/>
                        <a14:backgroundMark x1="781" y1="60449" x2="625" y2="48340"/>
                        <a14:backgroundMark x1="7734" y1="44238" x2="12188" y2="44336"/>
                        <a14:backgroundMark x1="44219" y1="38184" x2="44219" y2="38184"/>
                        <a14:backgroundMark x1="63516" y1="32324" x2="63516" y2="32324"/>
                        <a14:backgroundMark x1="62500" y1="32520" x2="62500" y2="32520"/>
                        <a14:backgroundMark x1="57031" y1="33496" x2="57031" y2="33496"/>
                        <a14:backgroundMark x1="56016" y1="33691" x2="56016" y2="33691"/>
                        <a14:backgroundMark x1="57578" y1="33398" x2="57578" y2="33398"/>
                        <a14:backgroundMark x1="64063" y1="32324" x2="64063" y2="32324"/>
                        <a14:backgroundMark x1="62031" y1="32617" x2="62031" y2="32617"/>
                        <a14:backgroundMark x1="17656" y1="39551" x2="17656" y2="39844"/>
                        <a14:backgroundMark x1="15391" y1="39941" x2="16016" y2="39746"/>
                        <a14:backgroundMark x1="16328" y1="39648" x2="16563" y2="39648"/>
                        <a14:backgroundMark x1="13047" y1="43359" x2="13906" y2="42480"/>
                        <a14:backgroundMark x1="12344" y1="44336" x2="15859" y2="40820"/>
                        <a14:backgroundMark x1="1563" y1="52344" x2="1563" y2="54102"/>
                        <a14:backgroundMark x1="781" y1="50781" x2="4375" y2="46777"/>
                        <a14:backgroundMark x1="18203" y1="40234" x2="18203" y2="40234"/>
                        <a14:backgroundMark x1="19141" y1="40527" x2="19219" y2="40430"/>
                        <a14:backgroundMark x1="21875" y1="40723" x2="21875" y2="40723"/>
                        <a14:backgroundMark x1="86172" y1="28809" x2="86172" y2="28809"/>
                        <a14:backgroundMark x1="89453" y1="28223" x2="89453" y2="28223"/>
                        <a14:backgroundMark x1="69531" y1="31543" x2="92734" y2="27832"/>
                        <a14:backgroundMark x1="92813" y1="27734" x2="98516" y2="26855"/>
                        <a14:backgroundMark x1="58203" y1="33496" x2="69297" y2="31543"/>
                        <a14:backgroundMark x1="50938" y1="34766" x2="58203" y2="33496"/>
                      </a14:backgroundRemoval>
                    </a14:imgEffect>
                  </a14:imgLayer>
                </a14:imgProps>
              </a:ext>
              <a:ext uri="{28A0092B-C50C-407E-A947-70E740481C1C}">
                <a14:useLocalDpi xmlns:a14="http://schemas.microsoft.com/office/drawing/2010/main" val="0"/>
              </a:ext>
            </a:extLst>
          </a:blip>
          <a:srcRect t="23896" r="1136" b="35784"/>
          <a:stretch/>
        </p:blipFill>
        <p:spPr bwMode="auto">
          <a:xfrm>
            <a:off x="-20741" y="3867912"/>
            <a:ext cx="9164741" cy="299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userDrawn="1"/>
        </p:nvGrpSpPr>
        <p:grpSpPr>
          <a:xfrm>
            <a:off x="4898908" y="2677082"/>
            <a:ext cx="2523966" cy="640080"/>
            <a:chOff x="4256746" y="2677082"/>
            <a:chExt cx="2523966" cy="640080"/>
          </a:xfrm>
        </p:grpSpPr>
        <p:sp>
          <p:nvSpPr>
            <p:cNvPr id="42" name="TextBox 41"/>
            <p:cNvSpPr txBox="1"/>
            <p:nvPr userDrawn="1"/>
          </p:nvSpPr>
          <p:spPr>
            <a:xfrm>
              <a:off x="4256746" y="2858623"/>
              <a:ext cx="1049518" cy="276999"/>
            </a:xfrm>
            <a:prstGeom prst="rect">
              <a:avLst/>
            </a:prstGeom>
            <a:noFill/>
          </p:spPr>
          <p:txBody>
            <a:bodyPr wrap="none" rtlCol="0">
              <a:spAutoFit/>
            </a:bodyPr>
            <a:lstStyle/>
            <a:p>
              <a:r>
                <a:rPr lang="en-US" sz="1200" i="1" dirty="0" smtClean="0">
                  <a:solidFill>
                    <a:srgbClr val="22518A"/>
                  </a:solidFill>
                </a:rPr>
                <a:t>Sponsored by </a:t>
              </a:r>
              <a:endParaRPr lang="en-US" sz="1200" i="1" dirty="0">
                <a:solidFill>
                  <a:srgbClr val="22518A"/>
                </a:solidFill>
              </a:endParaRPr>
            </a:p>
          </p:txBody>
        </p:sp>
        <p:pic>
          <p:nvPicPr>
            <p:cNvPr id="43" name="Picture 2" descr="http://www.sffma.org/web/images/VFIS%20Texas%20Mutual.jpg"/>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5362995" y="2677082"/>
              <a:ext cx="1417717" cy="64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00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4720" y="2578608"/>
            <a:ext cx="5404104" cy="1185672"/>
          </a:xfrm>
          <a:prstGeom prst="rect">
            <a:avLst/>
          </a:prstGeom>
        </p:spPr>
        <p:txBody>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Box 12"/>
          <p:cNvSpPr txBox="1"/>
          <p:nvPr userDrawn="1"/>
        </p:nvSpPr>
        <p:spPr>
          <a:xfrm>
            <a:off x="7789378" y="5806440"/>
            <a:ext cx="1049518" cy="276999"/>
          </a:xfrm>
          <a:prstGeom prst="rect">
            <a:avLst/>
          </a:prstGeom>
          <a:noFill/>
        </p:spPr>
        <p:txBody>
          <a:bodyPr wrap="none" rtlCol="0">
            <a:spAutoFit/>
          </a:bodyPr>
          <a:lstStyle/>
          <a:p>
            <a:r>
              <a:rPr lang="en-US" sz="1200" i="1" dirty="0" smtClean="0">
                <a:solidFill>
                  <a:srgbClr val="22518A"/>
                </a:solidFill>
              </a:rPr>
              <a:t>Sponsored by </a:t>
            </a:r>
            <a:endParaRPr lang="en-US" sz="1200" i="1" dirty="0">
              <a:solidFill>
                <a:srgbClr val="22518A"/>
              </a:solidFill>
            </a:endParaRPr>
          </a:p>
        </p:txBody>
      </p:sp>
      <p:pic>
        <p:nvPicPr>
          <p:cNvPr id="27"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4672" y="6074207"/>
            <a:ext cx="3065590" cy="58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descr="http://www.sffma.org/web/images/Logos/new%20logo%202.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3665" y="6044184"/>
            <a:ext cx="655920" cy="6429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463411" y="2281837"/>
            <a:ext cx="539496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5176" y="692546"/>
            <a:ext cx="3019793" cy="3057240"/>
          </a:xfrm>
          <a:prstGeom prst="rect">
            <a:avLst/>
          </a:prstGeom>
        </p:spPr>
      </p:pic>
      <p:sp>
        <p:nvSpPr>
          <p:cNvPr id="14" name="Title 1"/>
          <p:cNvSpPr>
            <a:spLocks noGrp="1"/>
          </p:cNvSpPr>
          <p:nvPr>
            <p:ph type="ctrTitle"/>
          </p:nvPr>
        </p:nvSpPr>
        <p:spPr>
          <a:xfrm>
            <a:off x="3463411" y="447929"/>
            <a:ext cx="5394960" cy="14700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109327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7360920" cy="70408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48056" y="1307592"/>
            <a:ext cx="8065008" cy="4525963"/>
          </a:xfrm>
          <a:prstGeom prst="rect">
            <a:avLst/>
          </a:prstGeom>
        </p:spPr>
        <p:txBody>
          <a:bodyPr/>
          <a:lstStyle>
            <a:lvl1pPr>
              <a:defRPr sz="2800"/>
            </a:lvl1pPr>
            <a:lvl2pPr>
              <a:defRPr sz="2400"/>
            </a:lvl2pPr>
            <a:lvl3pPr>
              <a:defRPr sz="1800">
                <a:solidFill>
                  <a:srgbClr val="444C3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06168FE8-4B77-40D4-B98D-A6511FDD1251}" type="datetimeFigureOut">
              <a:rPr lang="en-US" smtClean="0"/>
              <a:t>4/24/2018</a:t>
            </a:fld>
            <a:endParaRPr lang="en-US" dirty="0"/>
          </a:p>
        </p:txBody>
      </p:sp>
      <p:sp>
        <p:nvSpPr>
          <p:cNvPr id="6" name="Slide Number Placeholder 5"/>
          <p:cNvSpPr>
            <a:spLocks noGrp="1"/>
          </p:cNvSpPr>
          <p:nvPr>
            <p:ph type="sldNum" sz="quarter" idx="12"/>
          </p:nvPr>
        </p:nvSpPr>
        <p:spPr/>
        <p:txBody>
          <a:bodyPr/>
          <a:lstStyle/>
          <a:p>
            <a:fld id="{0565A861-4730-4ED1-B1F7-AE1032763DAE}" type="slidenum">
              <a:rPr lang="en-US" smtClean="0"/>
              <a:t>‹#›</a:t>
            </a:fld>
            <a:endParaRPr lang="en-US" dirty="0"/>
          </a:p>
        </p:txBody>
      </p:sp>
      <p:sp>
        <p:nvSpPr>
          <p:cNvPr id="8" name="Rectangle 7"/>
          <p:cNvSpPr/>
          <p:nvPr userDrawn="1"/>
        </p:nvSpPr>
        <p:spPr>
          <a:xfrm>
            <a:off x="370575" y="891949"/>
            <a:ext cx="740664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8105" y="454802"/>
            <a:ext cx="903200" cy="914400"/>
          </a:xfrm>
          <a:prstGeom prst="rect">
            <a:avLst/>
          </a:prstGeom>
        </p:spPr>
      </p:pic>
      <p:pic>
        <p:nvPicPr>
          <p:cNvPr id="10" name="Picture 2" descr="http://www.sffma.org/web/images/VFIS%20Texas%20Mutual.jpg"/>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http://www.sffma.org/web/images/Logos/new%20logo%202.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86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3192" y="135331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84192" y="135331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p>
            <a:fld id="{06168FE8-4B77-40D4-B98D-A6511FDD1251}" type="datetimeFigureOut">
              <a:rPr lang="en-US" smtClean="0"/>
              <a:t>4/24/2018</a:t>
            </a:fld>
            <a:endParaRPr lang="en-US" dirty="0"/>
          </a:p>
        </p:txBody>
      </p:sp>
      <p:sp>
        <p:nvSpPr>
          <p:cNvPr id="7" name="Slide Number Placeholder 6"/>
          <p:cNvSpPr>
            <a:spLocks noGrp="1"/>
          </p:cNvSpPr>
          <p:nvPr>
            <p:ph type="sldNum" sz="quarter" idx="12"/>
          </p:nvPr>
        </p:nvSpPr>
        <p:spPr/>
        <p:txBody>
          <a:bodyPr/>
          <a:lstStyle/>
          <a:p>
            <a:fld id="{0565A861-4730-4ED1-B1F7-AE1032763DAE}" type="slidenum">
              <a:rPr lang="en-US" smtClean="0"/>
              <a:t>‹#›</a:t>
            </a:fld>
            <a:endParaRPr lang="en-US" dirty="0"/>
          </a:p>
        </p:txBody>
      </p:sp>
      <p:pic>
        <p:nvPicPr>
          <p:cNvPr id="11"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http://www.sffma.org/web/images/Logos/new%20logo%202.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p:nvPr>
        </p:nvSpPr>
        <p:spPr>
          <a:xfrm>
            <a:off x="393192" y="182880"/>
            <a:ext cx="7360920" cy="704088"/>
          </a:xfrm>
          <a:prstGeom prst="rect">
            <a:avLst/>
          </a:prstGeom>
        </p:spPr>
        <p:txBody>
          <a:bodyPr/>
          <a:lstStyle/>
          <a:p>
            <a:r>
              <a:rPr lang="en-US" dirty="0" smtClean="0"/>
              <a:t>Click to edit Master title style</a:t>
            </a:r>
            <a:endParaRPr lang="en-US" dirty="0"/>
          </a:p>
        </p:txBody>
      </p:sp>
      <p:sp>
        <p:nvSpPr>
          <p:cNvPr id="17" name="Rectangle 16"/>
          <p:cNvSpPr/>
          <p:nvPr userDrawn="1"/>
        </p:nvSpPr>
        <p:spPr>
          <a:xfrm>
            <a:off x="370575" y="891949"/>
            <a:ext cx="740664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8105" y="454802"/>
            <a:ext cx="903200" cy="914400"/>
          </a:xfrm>
          <a:prstGeom prst="rect">
            <a:avLst/>
          </a:prstGeom>
        </p:spPr>
      </p:pic>
    </p:spTree>
    <p:extLst>
      <p:ext uri="{BB962C8B-B14F-4D97-AF65-F5344CB8AC3E}">
        <p14:creationId xmlns:p14="http://schemas.microsoft.com/office/powerpoint/2010/main" val="4042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904" y="1269937"/>
            <a:ext cx="4040188" cy="639762"/>
          </a:xfrm>
          <a:prstGeom prst="rect">
            <a:avLst/>
          </a:prstGeo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4904" y="1873123"/>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562729" y="1269937"/>
            <a:ext cx="4041775" cy="639762"/>
          </a:xfrm>
          <a:prstGeom prst="rect">
            <a:avLst/>
          </a:prstGeo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62729" y="1909699"/>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Date Placeholder 6"/>
          <p:cNvSpPr>
            <a:spLocks noGrp="1"/>
          </p:cNvSpPr>
          <p:nvPr>
            <p:ph type="dt" sz="half" idx="10"/>
          </p:nvPr>
        </p:nvSpPr>
        <p:spPr/>
        <p:txBody>
          <a:bodyPr/>
          <a:lstStyle/>
          <a:p>
            <a:fld id="{06168FE8-4B77-40D4-B98D-A6511FDD1251}" type="datetimeFigureOut">
              <a:rPr lang="en-US" smtClean="0"/>
              <a:t>4/24/2018</a:t>
            </a:fld>
            <a:endParaRPr lang="en-US" dirty="0"/>
          </a:p>
        </p:txBody>
      </p:sp>
      <p:sp>
        <p:nvSpPr>
          <p:cNvPr id="9" name="Slide Number Placeholder 8"/>
          <p:cNvSpPr>
            <a:spLocks noGrp="1"/>
          </p:cNvSpPr>
          <p:nvPr>
            <p:ph type="sldNum" sz="quarter" idx="12"/>
          </p:nvPr>
        </p:nvSpPr>
        <p:spPr/>
        <p:txBody>
          <a:bodyPr/>
          <a:lstStyle/>
          <a:p>
            <a:fld id="{0565A861-4730-4ED1-B1F7-AE1032763DAE}" type="slidenum">
              <a:rPr lang="en-US" smtClean="0"/>
              <a:t>‹#›</a:t>
            </a:fld>
            <a:endParaRPr lang="en-US" dirty="0"/>
          </a:p>
        </p:txBody>
      </p:sp>
      <p:pic>
        <p:nvPicPr>
          <p:cNvPr id="13"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http://www.sffma.org/web/images/Logos/new%20logo%202.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393192" y="182880"/>
            <a:ext cx="7360920" cy="704088"/>
          </a:xfrm>
          <a:prstGeom prst="rect">
            <a:avLst/>
          </a:prstGeom>
        </p:spPr>
        <p:txBody>
          <a:bodyPr/>
          <a:lstStyle/>
          <a:p>
            <a:r>
              <a:rPr lang="en-US" dirty="0" smtClean="0"/>
              <a:t>Click to edit Master title style</a:t>
            </a:r>
            <a:endParaRPr lang="en-US" dirty="0"/>
          </a:p>
        </p:txBody>
      </p:sp>
      <p:sp>
        <p:nvSpPr>
          <p:cNvPr id="16" name="Rectangle 15"/>
          <p:cNvSpPr/>
          <p:nvPr userDrawn="1"/>
        </p:nvSpPr>
        <p:spPr>
          <a:xfrm>
            <a:off x="370575" y="891949"/>
            <a:ext cx="740664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8105" y="454802"/>
            <a:ext cx="903200" cy="914400"/>
          </a:xfrm>
          <a:prstGeom prst="rect">
            <a:avLst/>
          </a:prstGeom>
        </p:spPr>
      </p:pic>
    </p:spTree>
    <p:extLst>
      <p:ext uri="{BB962C8B-B14F-4D97-AF65-F5344CB8AC3E}">
        <p14:creationId xmlns:p14="http://schemas.microsoft.com/office/powerpoint/2010/main" val="323935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68FE8-4B77-40D4-B98D-A6511FDD1251}" type="datetimeFigureOut">
              <a:rPr lang="en-US" smtClean="0"/>
              <a:t>4/24/2018</a:t>
            </a:fld>
            <a:endParaRPr lang="en-US" dirty="0"/>
          </a:p>
        </p:txBody>
      </p:sp>
      <p:sp>
        <p:nvSpPr>
          <p:cNvPr id="5" name="Slide Number Placeholder 4"/>
          <p:cNvSpPr>
            <a:spLocks noGrp="1"/>
          </p:cNvSpPr>
          <p:nvPr>
            <p:ph type="sldNum" sz="quarter" idx="12"/>
          </p:nvPr>
        </p:nvSpPr>
        <p:spPr/>
        <p:txBody>
          <a:bodyPr/>
          <a:lstStyle/>
          <a:p>
            <a:fld id="{0565A861-4730-4ED1-B1F7-AE1032763DAE}" type="slidenum">
              <a:rPr lang="en-US" smtClean="0"/>
              <a:t>‹#›</a:t>
            </a:fld>
            <a:endParaRPr lang="en-US" dirty="0"/>
          </a:p>
        </p:txBody>
      </p:sp>
      <p:pic>
        <p:nvPicPr>
          <p:cNvPr id="9"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http://www.sffma.org/web/images/Logos/new%20logo%202.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393192" y="182880"/>
            <a:ext cx="7360920" cy="704088"/>
          </a:xfrm>
          <a:prstGeom prst="rect">
            <a:avLst/>
          </a:prstGeom>
        </p:spPr>
        <p:txBody>
          <a:bodyPr/>
          <a:lstStyle/>
          <a:p>
            <a:r>
              <a:rPr lang="en-US" dirty="0" smtClean="0"/>
              <a:t>Click to edit Master title style</a:t>
            </a:r>
            <a:endParaRPr lang="en-US" dirty="0"/>
          </a:p>
        </p:txBody>
      </p:sp>
      <p:sp>
        <p:nvSpPr>
          <p:cNvPr id="12" name="Rectangle 11"/>
          <p:cNvSpPr/>
          <p:nvPr userDrawn="1"/>
        </p:nvSpPr>
        <p:spPr>
          <a:xfrm>
            <a:off x="370575" y="891949"/>
            <a:ext cx="740664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8105" y="454802"/>
            <a:ext cx="903200" cy="914400"/>
          </a:xfrm>
          <a:prstGeom prst="rect">
            <a:avLst/>
          </a:prstGeom>
        </p:spPr>
      </p:pic>
    </p:spTree>
    <p:extLst>
      <p:ext uri="{BB962C8B-B14F-4D97-AF65-F5344CB8AC3E}">
        <p14:creationId xmlns:p14="http://schemas.microsoft.com/office/powerpoint/2010/main" val="308212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68FE8-4B77-40D4-B98D-A6511FDD1251}" type="datetimeFigureOut">
              <a:rPr lang="en-US" smtClean="0"/>
              <a:t>4/24/2018</a:t>
            </a:fld>
            <a:endParaRPr lang="en-US" dirty="0"/>
          </a:p>
        </p:txBody>
      </p:sp>
      <p:sp>
        <p:nvSpPr>
          <p:cNvPr id="4" name="Slide Number Placeholder 3"/>
          <p:cNvSpPr>
            <a:spLocks noGrp="1"/>
          </p:cNvSpPr>
          <p:nvPr>
            <p:ph type="sldNum" sz="quarter" idx="12"/>
          </p:nvPr>
        </p:nvSpPr>
        <p:spPr/>
        <p:txBody>
          <a:bodyPr/>
          <a:lstStyle/>
          <a:p>
            <a:fld id="{0565A861-4730-4ED1-B1F7-AE1032763DAE}" type="slidenum">
              <a:rPr lang="en-US" smtClean="0"/>
              <a:t>‹#›</a:t>
            </a:fld>
            <a:endParaRPr lang="en-US" dirty="0"/>
          </a:p>
        </p:txBody>
      </p:sp>
      <p:pic>
        <p:nvPicPr>
          <p:cNvPr id="5"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ttp://www.sffma.org/web/images/Logos/new%20logo%202.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9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E2AF"/>
            </a:gs>
            <a:gs pos="97000">
              <a:schemeClr val="bg2"/>
            </a:gs>
          </a:gsLst>
          <a:lin ang="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68FE8-4B77-40D4-B98D-A6511FDD1251}" type="datetimeFigureOut">
              <a:rPr lang="en-US" smtClean="0"/>
              <a:t>4/24/2018</a:t>
            </a:fld>
            <a:endParaRPr lang="en-US" dirty="0"/>
          </a:p>
        </p:txBody>
      </p:sp>
      <p:sp>
        <p:nvSpPr>
          <p:cNvPr id="6" name="Slide Number Placeholder 5"/>
          <p:cNvSpPr>
            <a:spLocks noGrp="1"/>
          </p:cNvSpPr>
          <p:nvPr>
            <p:ph type="sldNum" sz="quarter" idx="4"/>
          </p:nvPr>
        </p:nvSpPr>
        <p:spPr>
          <a:xfrm>
            <a:off x="2712720" y="6356350"/>
            <a:ext cx="20147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5A861-4730-4ED1-B1F7-AE1032763DAE}" type="slidenum">
              <a:rPr lang="en-US" smtClean="0"/>
              <a:t>‹#›</a:t>
            </a:fld>
            <a:endParaRPr lang="en-US" dirty="0"/>
          </a:p>
        </p:txBody>
      </p:sp>
    </p:spTree>
    <p:extLst>
      <p:ext uri="{BB962C8B-B14F-4D97-AF65-F5344CB8AC3E}">
        <p14:creationId xmlns:p14="http://schemas.microsoft.com/office/powerpoint/2010/main" val="115638896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3600" b="1" kern="1200">
          <a:ln>
            <a:solidFill>
              <a:schemeClr val="bg1"/>
            </a:solidFill>
          </a:ln>
          <a:solidFill>
            <a:schemeClr val="tx1"/>
          </a:solidFill>
          <a:effectLst>
            <a:outerShdw blurRad="50800" dist="38100" dir="2700000" algn="tl" rotWithShape="0">
              <a:srgbClr val="D7C65F"/>
            </a:out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Clr>
          <a:srgbClr val="630000"/>
        </a:buClr>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SFFMA </a:t>
            </a:r>
            <a:br>
              <a:rPr lang="en-US" dirty="0" smtClean="0"/>
            </a:br>
            <a:r>
              <a:rPr lang="en-US" dirty="0" smtClean="0"/>
              <a:t>Volunteer Fire Chiefs Academy</a:t>
            </a:r>
            <a:endParaRPr lang="en-US" dirty="0"/>
          </a:p>
        </p:txBody>
      </p:sp>
    </p:spTree>
    <p:extLst>
      <p:ext uri="{BB962C8B-B14F-4D97-AF65-F5344CB8AC3E}">
        <p14:creationId xmlns:p14="http://schemas.microsoft.com/office/powerpoint/2010/main" val="4062817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1203158" y="375069"/>
            <a:ext cx="7359650" cy="704850"/>
          </a:xfrm>
          <a:prstGeom prst="rect">
            <a:avLst/>
          </a:prstGeom>
          <a:ln w="76200"/>
        </p:spPr>
        <p:style>
          <a:lnRef idx="1">
            <a:schemeClr val="dk1"/>
          </a:lnRef>
          <a:fillRef idx="2">
            <a:schemeClr val="dk1"/>
          </a:fillRef>
          <a:effectRef idx="1">
            <a:schemeClr val="dk1"/>
          </a:effectRef>
          <a:fontRef idx="minor">
            <a:schemeClr val="dk1"/>
          </a:fontRef>
        </p:style>
        <p:txBody>
          <a:bodyPr>
            <a:normAutofit/>
          </a:bodyPr>
          <a:lstStyle/>
          <a:p>
            <a:r>
              <a:rPr lang="en-US" sz="3200" b="1" dirty="0" smtClean="0"/>
              <a:t> </a:t>
            </a:r>
            <a:r>
              <a:rPr lang="en-US" altLang="en-US" sz="3200" b="1" dirty="0" smtClean="0"/>
              <a:t>   </a:t>
            </a:r>
            <a:r>
              <a:rPr lang="en-US" sz="3600" b="1" dirty="0" smtClean="0"/>
              <a:t>Specific Items at Risk </a:t>
            </a:r>
            <a:endParaRPr lang="en-US" sz="3600" dirty="0"/>
          </a:p>
        </p:txBody>
      </p:sp>
      <p:sp>
        <p:nvSpPr>
          <p:cNvPr id="2" name="Content Placeholder 1"/>
          <p:cNvSpPr>
            <a:spLocks noGrp="1"/>
          </p:cNvSpPr>
          <p:nvPr>
            <p:ph sz="half" idx="4294967295"/>
          </p:nvPr>
        </p:nvSpPr>
        <p:spPr>
          <a:xfrm>
            <a:off x="352926" y="1600200"/>
            <a:ext cx="4435642" cy="5105400"/>
          </a:xfrm>
          <a:prstGeom prst="rect">
            <a:avLst/>
          </a:prstGeom>
          <a:ln w="76200">
            <a:solidFill>
              <a:schemeClr val="tx2"/>
            </a:solidFill>
          </a:ln>
        </p:spPr>
        <p:txBody>
          <a:bodyPr/>
          <a:lstStyle/>
          <a:p>
            <a:r>
              <a:rPr lang="en-US" altLang="en-US" b="1" dirty="0"/>
              <a:t>Departmental Records </a:t>
            </a:r>
          </a:p>
          <a:p>
            <a:r>
              <a:rPr lang="en-US" altLang="en-US" b="1" dirty="0"/>
              <a:t>Department Equipment </a:t>
            </a:r>
          </a:p>
          <a:p>
            <a:r>
              <a:rPr lang="en-US" altLang="en-US" b="1" dirty="0"/>
              <a:t>Computers /Software</a:t>
            </a:r>
          </a:p>
          <a:p>
            <a:r>
              <a:rPr lang="en-US" altLang="en-US" b="1" dirty="0"/>
              <a:t>Department </a:t>
            </a:r>
            <a:r>
              <a:rPr lang="en-US" altLang="en-US" b="1" dirty="0" smtClean="0"/>
              <a:t>Facilities</a:t>
            </a:r>
          </a:p>
          <a:p>
            <a:r>
              <a:rPr lang="en-US" altLang="en-US" dirty="0" smtClean="0"/>
              <a:t>Firefighters </a:t>
            </a:r>
            <a:r>
              <a:rPr lang="en-US" altLang="en-US" b="1" dirty="0" smtClean="0"/>
              <a:t> </a:t>
            </a:r>
            <a:endParaRPr lang="en-US" altLang="en-US" b="1" dirty="0"/>
          </a:p>
          <a:p>
            <a:r>
              <a:rPr lang="en-US" altLang="en-US" b="1" dirty="0"/>
              <a:t>Reputation of Fire Department and Chief Officers    </a:t>
            </a:r>
          </a:p>
          <a:p>
            <a:pPr marL="0" indent="0">
              <a:buNone/>
            </a:pPr>
            <a:endParaRPr lang="en-US" dirty="0"/>
          </a:p>
        </p:txBody>
      </p:sp>
      <p:pic>
        <p:nvPicPr>
          <p:cNvPr id="4" name="Content Placeholder 3"/>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856748" y="1608221"/>
            <a:ext cx="4038600" cy="3016250"/>
          </a:xfrm>
          <a:prstGeom prst="rect">
            <a:avLst/>
          </a:prstGeom>
        </p:spPr>
      </p:pic>
    </p:spTree>
    <p:extLst>
      <p:ext uri="{BB962C8B-B14F-4D97-AF65-F5344CB8AC3E}">
        <p14:creationId xmlns:p14="http://schemas.microsoft.com/office/powerpoint/2010/main" val="3925854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34189" y="174542"/>
            <a:ext cx="7359650" cy="796006"/>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pPr algn="l"/>
            <a:r>
              <a:rPr lang="en-US" altLang="en-US" b="1" dirty="0" smtClean="0"/>
              <a:t>Record Management: Record Types  </a:t>
            </a:r>
          </a:p>
        </p:txBody>
      </p:sp>
      <p:sp>
        <p:nvSpPr>
          <p:cNvPr id="7171" name="Content Placeholder 2"/>
          <p:cNvSpPr>
            <a:spLocks noGrp="1"/>
          </p:cNvSpPr>
          <p:nvPr>
            <p:ph idx="4294967295"/>
          </p:nvPr>
        </p:nvSpPr>
        <p:spPr>
          <a:xfrm>
            <a:off x="489284" y="1439778"/>
            <a:ext cx="8229600" cy="3352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altLang="en-US" b="1" dirty="0" smtClean="0"/>
              <a:t>Budget Records: All information used to develop the budget, budget status reports, past budgets and budget requests not funded.</a:t>
            </a:r>
          </a:p>
          <a:p>
            <a:r>
              <a:rPr lang="en-US" altLang="en-US" b="1" dirty="0" smtClean="0"/>
              <a:t>Includes purchasing records, contracts and surplus sales </a:t>
            </a:r>
          </a:p>
        </p:txBody>
      </p:sp>
    </p:spTree>
    <p:extLst>
      <p:ext uri="{BB962C8B-B14F-4D97-AF65-F5344CB8AC3E}">
        <p14:creationId xmlns:p14="http://schemas.microsoft.com/office/powerpoint/2010/main" val="1005070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062455" y="198688"/>
            <a:ext cx="7359650" cy="1100138"/>
          </a:xfrm>
          <a:prstGeom prst="rect">
            <a:avLst/>
          </a:prstGeom>
        </p:spPr>
        <p:style>
          <a:lnRef idx="1">
            <a:schemeClr val="dk1"/>
          </a:lnRef>
          <a:fillRef idx="2">
            <a:schemeClr val="dk1"/>
          </a:fillRef>
          <a:effectRef idx="1">
            <a:schemeClr val="dk1"/>
          </a:effectRef>
          <a:fontRef idx="minor">
            <a:schemeClr val="dk1"/>
          </a:fontRef>
        </p:style>
        <p:txBody>
          <a:bodyPr>
            <a:normAutofit fontScale="90000"/>
          </a:bodyPr>
          <a:lstStyle/>
          <a:p>
            <a:r>
              <a:rPr lang="en-US" altLang="en-US" b="1" dirty="0" smtClean="0"/>
              <a:t>Record Management:</a:t>
            </a:r>
            <a:br>
              <a:rPr lang="en-US" altLang="en-US" b="1" dirty="0" smtClean="0"/>
            </a:br>
            <a:r>
              <a:rPr lang="en-US" altLang="en-US" b="1" dirty="0" smtClean="0"/>
              <a:t>Record Types </a:t>
            </a:r>
          </a:p>
        </p:txBody>
      </p:sp>
      <p:sp>
        <p:nvSpPr>
          <p:cNvPr id="3" name="Content Placeholder 2"/>
          <p:cNvSpPr>
            <a:spLocks noGrp="1"/>
          </p:cNvSpPr>
          <p:nvPr>
            <p:ph idx="4294967295"/>
          </p:nvPr>
        </p:nvSpPr>
        <p:spPr>
          <a:xfrm>
            <a:off x="697832" y="1608473"/>
            <a:ext cx="8229600" cy="3886200"/>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L="0" indent="0">
              <a:buFontTx/>
              <a:buNone/>
              <a:defRPr/>
            </a:pPr>
            <a:r>
              <a:rPr lang="en-US" dirty="0"/>
              <a:t>	</a:t>
            </a:r>
            <a:r>
              <a:rPr lang="en-US" b="1" dirty="0" smtClean="0"/>
              <a:t>Activity records-Fire and EMS reports</a:t>
            </a:r>
          </a:p>
          <a:p>
            <a:pPr marL="0" indent="0">
              <a:buFontTx/>
              <a:buNone/>
              <a:defRPr/>
            </a:pPr>
            <a:r>
              <a:rPr lang="en-US" b="1" dirty="0" smtClean="0"/>
              <a:t>Key considerations:</a:t>
            </a:r>
          </a:p>
          <a:p>
            <a:pPr>
              <a:defRPr/>
            </a:pPr>
            <a:r>
              <a:rPr lang="en-US" b="1" dirty="0" smtClean="0"/>
              <a:t>Historical record-subject to public right to know </a:t>
            </a:r>
          </a:p>
          <a:p>
            <a:pPr>
              <a:defRPr/>
            </a:pPr>
            <a:r>
              <a:rPr lang="en-US" b="1" dirty="0" smtClean="0"/>
              <a:t>Foundation for budget requests</a:t>
            </a:r>
          </a:p>
          <a:p>
            <a:pPr>
              <a:defRPr/>
            </a:pPr>
            <a:r>
              <a:rPr lang="en-US" b="1" dirty="0" smtClean="0"/>
              <a:t>Key to track trends in community </a:t>
            </a:r>
          </a:p>
          <a:p>
            <a:pPr marL="0" indent="0">
              <a:buFontTx/>
              <a:buNone/>
              <a:defRPr/>
            </a:pPr>
            <a:endParaRPr lang="en-US" b="1" dirty="0" smtClean="0"/>
          </a:p>
          <a:p>
            <a:pPr marL="0" indent="0">
              <a:buFontTx/>
              <a:buNone/>
              <a:defRPr/>
            </a:pPr>
            <a:endParaRPr lang="en-US" dirty="0"/>
          </a:p>
        </p:txBody>
      </p:sp>
    </p:spTree>
    <p:extLst>
      <p:ext uri="{BB962C8B-B14F-4D97-AF65-F5344CB8AC3E}">
        <p14:creationId xmlns:p14="http://schemas.microsoft.com/office/powerpoint/2010/main" val="4044490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Activity Records Considerations</a:t>
            </a:r>
            <a:endParaRPr lang="en-US" sz="3200" dirty="0"/>
          </a:p>
        </p:txBody>
      </p:sp>
      <p:sp>
        <p:nvSpPr>
          <p:cNvPr id="3" name="Content Placeholder 2"/>
          <p:cNvSpPr>
            <a:spLocks noGrp="1"/>
          </p:cNvSpPr>
          <p:nvPr>
            <p:ph idx="1"/>
          </p:nvPr>
        </p:nvSpPr>
        <p:spPr/>
        <p:txBody>
          <a:bodyPr/>
          <a:lstStyle/>
          <a:p>
            <a:r>
              <a:rPr lang="en-US" dirty="0" smtClean="0"/>
              <a:t>Open record requests are common. </a:t>
            </a:r>
          </a:p>
          <a:p>
            <a:r>
              <a:rPr lang="en-US" dirty="0" smtClean="0"/>
              <a:t>Remember non-emergency activity records such as inspections and station logs can be subject to open records</a:t>
            </a:r>
          </a:p>
          <a:p>
            <a:r>
              <a:rPr lang="en-US" dirty="0" smtClean="0"/>
              <a:t>Have a policy in place that identifies your who your Department’s Open Records Administrator is, have the policy be in compliance to state law and inform your firefighters on the policy</a:t>
            </a:r>
          </a:p>
          <a:p>
            <a:endParaRPr lang="en-US" dirty="0"/>
          </a:p>
        </p:txBody>
      </p:sp>
    </p:spTree>
    <p:extLst>
      <p:ext uri="{BB962C8B-B14F-4D97-AF65-F5344CB8AC3E}">
        <p14:creationId xmlns:p14="http://schemas.microsoft.com/office/powerpoint/2010/main" val="299401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Records </a:t>
            </a:r>
            <a:endParaRPr lang="en-US" dirty="0"/>
          </a:p>
        </p:txBody>
      </p:sp>
      <p:sp>
        <p:nvSpPr>
          <p:cNvPr id="3" name="Content Placeholder 2"/>
          <p:cNvSpPr>
            <a:spLocks noGrp="1"/>
          </p:cNvSpPr>
          <p:nvPr>
            <p:ph idx="1"/>
          </p:nvPr>
        </p:nvSpPr>
        <p:spPr/>
        <p:txBody>
          <a:bodyPr/>
          <a:lstStyle/>
          <a:p>
            <a:r>
              <a:rPr lang="en-US" dirty="0" smtClean="0"/>
              <a:t>Training Records/files need to be available to firefighters (firefighters upgrading certifications, needing certifications, management reviews such as ISO) </a:t>
            </a:r>
          </a:p>
          <a:p>
            <a:r>
              <a:rPr lang="en-US" dirty="0" smtClean="0"/>
              <a:t>Training Records/files be separate from personnel records</a:t>
            </a:r>
          </a:p>
          <a:p>
            <a:r>
              <a:rPr lang="en-US" dirty="0" smtClean="0"/>
              <a:t>NFPA 1401, </a:t>
            </a:r>
            <a:r>
              <a:rPr lang="en-US" i="1" dirty="0" smtClean="0"/>
              <a:t>Recommended Practice for Fire Service Training Reports and Records</a:t>
            </a:r>
            <a:r>
              <a:rPr lang="en-US" dirty="0" smtClean="0"/>
              <a:t> provide guide lines Training Records  </a:t>
            </a:r>
            <a:endParaRPr lang="en-US" dirty="0"/>
          </a:p>
        </p:txBody>
      </p:sp>
    </p:spTree>
    <p:extLst>
      <p:ext uri="{BB962C8B-B14F-4D97-AF65-F5344CB8AC3E}">
        <p14:creationId xmlns:p14="http://schemas.microsoft.com/office/powerpoint/2010/main" val="110677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Records </a:t>
            </a:r>
            <a:endParaRPr lang="en-US" dirty="0"/>
          </a:p>
        </p:txBody>
      </p:sp>
      <p:sp>
        <p:nvSpPr>
          <p:cNvPr id="3" name="Content Placeholder 2"/>
          <p:cNvSpPr>
            <a:spLocks noGrp="1"/>
          </p:cNvSpPr>
          <p:nvPr>
            <p:ph idx="1"/>
          </p:nvPr>
        </p:nvSpPr>
        <p:spPr>
          <a:xfrm>
            <a:off x="448056" y="1307592"/>
            <a:ext cx="8065008" cy="4908724"/>
          </a:xfrm>
        </p:spPr>
        <p:txBody>
          <a:bodyPr/>
          <a:lstStyle/>
          <a:p>
            <a:r>
              <a:rPr lang="en-US" sz="2400" dirty="0" smtClean="0"/>
              <a:t>Personnel Records are generally confidential. Need to be separate from general file storage location  </a:t>
            </a:r>
          </a:p>
          <a:p>
            <a:r>
              <a:rPr lang="en-US" sz="2400" dirty="0" smtClean="0"/>
              <a:t>Personnel Records: Performance reviews, Attendance records, exposure, medical, hiring/volunteer application, pre employment &amp; volunteer medical exams and promotional examinations</a:t>
            </a:r>
          </a:p>
          <a:p>
            <a:r>
              <a:rPr lang="en-US" sz="2400" dirty="0" smtClean="0"/>
              <a:t>Medical records standards include OSHA’s Title 29 CFR 1910.20 Medical Keeping, Chapter 10, Section 4 of NFPA 1500, your City or ESD policies or your Department’s Medical Director  </a:t>
            </a:r>
            <a:endParaRPr lang="en-US" sz="2400" dirty="0"/>
          </a:p>
        </p:txBody>
      </p:sp>
    </p:spTree>
    <p:extLst>
      <p:ext uri="{BB962C8B-B14F-4D97-AF65-F5344CB8AC3E}">
        <p14:creationId xmlns:p14="http://schemas.microsoft.com/office/powerpoint/2010/main" val="140743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930443" y="302879"/>
            <a:ext cx="7359650" cy="704850"/>
          </a:xfrm>
          <a:prstGeom prst="rect">
            <a:avLst/>
          </a:prstGeom>
        </p:spPr>
        <p:style>
          <a:lnRef idx="1">
            <a:schemeClr val="dk1"/>
          </a:lnRef>
          <a:fillRef idx="2">
            <a:schemeClr val="dk1"/>
          </a:fillRef>
          <a:effectRef idx="1">
            <a:schemeClr val="dk1"/>
          </a:effectRef>
          <a:fontRef idx="minor">
            <a:schemeClr val="dk1"/>
          </a:fontRef>
        </p:style>
        <p:txBody>
          <a:bodyPr>
            <a:normAutofit fontScale="90000"/>
          </a:bodyPr>
          <a:lstStyle/>
          <a:p>
            <a:r>
              <a:rPr lang="en-US" altLang="en-US" sz="3600" b="1" dirty="0" smtClean="0"/>
              <a:t>Information Technology Management </a:t>
            </a:r>
            <a:br>
              <a:rPr lang="en-US" altLang="en-US" sz="3600" b="1" dirty="0" smtClean="0"/>
            </a:br>
            <a:endParaRPr lang="en-US" altLang="en-US" sz="3600" b="1" dirty="0" smtClean="0"/>
          </a:p>
        </p:txBody>
      </p:sp>
      <p:sp>
        <p:nvSpPr>
          <p:cNvPr id="3" name="Content Placeholder 2"/>
          <p:cNvSpPr>
            <a:spLocks noGrp="1"/>
          </p:cNvSpPr>
          <p:nvPr>
            <p:ph idx="4294967295"/>
          </p:nvPr>
        </p:nvSpPr>
        <p:spPr>
          <a:xfrm>
            <a:off x="641684" y="1423736"/>
            <a:ext cx="8229600" cy="3886200"/>
          </a:xfrm>
          <a:prstGeom prst="rect">
            <a:avLst/>
          </a:prstGeom>
          <a:ln/>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0" indent="0">
              <a:buFontTx/>
              <a:buNone/>
              <a:defRPr/>
            </a:pPr>
            <a:r>
              <a:rPr lang="en-US" b="1" dirty="0" smtClean="0"/>
              <a:t>A must have –even for small rural volunteer fire departments </a:t>
            </a:r>
          </a:p>
          <a:p>
            <a:pPr>
              <a:defRPr/>
            </a:pPr>
            <a:r>
              <a:rPr lang="en-US" b="1" dirty="0" smtClean="0"/>
              <a:t>Is stored data: backed up?</a:t>
            </a:r>
          </a:p>
          <a:p>
            <a:pPr>
              <a:defRPr/>
            </a:pPr>
            <a:r>
              <a:rPr lang="en-US" dirty="0" smtClean="0"/>
              <a:t>Privacy Issues. </a:t>
            </a:r>
            <a:endParaRPr lang="en-US" b="1" dirty="0" smtClean="0"/>
          </a:p>
          <a:p>
            <a:pPr>
              <a:defRPr/>
            </a:pPr>
            <a:r>
              <a:rPr lang="en-US" dirty="0" smtClean="0"/>
              <a:t>Servers and Cloud Applications </a:t>
            </a:r>
            <a:endParaRPr lang="en-US" b="1" dirty="0" smtClean="0"/>
          </a:p>
          <a:p>
            <a:pPr>
              <a:defRPr/>
            </a:pPr>
            <a:r>
              <a:rPr lang="en-US" b="1" dirty="0" smtClean="0"/>
              <a:t>Firewall in place/secure/ Privacy</a:t>
            </a:r>
          </a:p>
          <a:p>
            <a:pPr>
              <a:defRPr/>
            </a:pPr>
            <a:r>
              <a:rPr lang="en-US" b="1" dirty="0" smtClean="0"/>
              <a:t>Social media procedures </a:t>
            </a:r>
          </a:p>
          <a:p>
            <a:pPr>
              <a:defRPr/>
            </a:pPr>
            <a:r>
              <a:rPr lang="en-US" b="1" dirty="0" smtClean="0"/>
              <a:t>System Administrator in place (City, ESD, County, Private contractor)  </a:t>
            </a:r>
            <a:endParaRPr lang="en-US" b="1" dirty="0"/>
          </a:p>
        </p:txBody>
      </p:sp>
    </p:spTree>
    <p:extLst>
      <p:ext uri="{BB962C8B-B14F-4D97-AF65-F5344CB8AC3E}">
        <p14:creationId xmlns:p14="http://schemas.microsoft.com/office/powerpoint/2010/main" val="4007779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Control </a:t>
            </a:r>
            <a:endParaRPr lang="en-US" dirty="0"/>
          </a:p>
        </p:txBody>
      </p:sp>
      <p:sp>
        <p:nvSpPr>
          <p:cNvPr id="3" name="Content Placeholder 2"/>
          <p:cNvSpPr>
            <a:spLocks noGrp="1"/>
          </p:cNvSpPr>
          <p:nvPr>
            <p:ph idx="1"/>
          </p:nvPr>
        </p:nvSpPr>
        <p:spPr/>
        <p:txBody>
          <a:bodyPr/>
          <a:lstStyle/>
          <a:p>
            <a:r>
              <a:rPr lang="en-US" i="1" dirty="0" smtClean="0"/>
              <a:t>Inventory Control is not just a record of what you have. It is a system that tracks your assets</a:t>
            </a:r>
          </a:p>
          <a:p>
            <a:r>
              <a:rPr lang="en-US" dirty="0" smtClean="0"/>
              <a:t>The 360 degree of inventory control includes a system that tracks when items are received, stocked, placed in service and placed out of service</a:t>
            </a:r>
          </a:p>
          <a:p>
            <a:r>
              <a:rPr lang="en-US" dirty="0" smtClean="0"/>
              <a:t>Many cost effective bar code inventory systems in place </a:t>
            </a:r>
            <a:endParaRPr lang="en-US" dirty="0"/>
          </a:p>
        </p:txBody>
      </p:sp>
    </p:spTree>
    <p:extLst>
      <p:ext uri="{BB962C8B-B14F-4D97-AF65-F5344CB8AC3E}">
        <p14:creationId xmlns:p14="http://schemas.microsoft.com/office/powerpoint/2010/main" val="267780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778042" y="294858"/>
            <a:ext cx="7359650" cy="70485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r>
              <a:rPr lang="en-US" altLang="en-US" b="1" dirty="0" smtClean="0"/>
              <a:t>Inventory Controls </a:t>
            </a:r>
          </a:p>
        </p:txBody>
      </p:sp>
      <p:sp>
        <p:nvSpPr>
          <p:cNvPr id="3" name="Content Placeholder 2"/>
          <p:cNvSpPr>
            <a:spLocks noGrp="1"/>
          </p:cNvSpPr>
          <p:nvPr>
            <p:ph idx="4294967295"/>
          </p:nvPr>
        </p:nvSpPr>
        <p:spPr>
          <a:xfrm>
            <a:off x="457200" y="1327485"/>
            <a:ext cx="8229600" cy="3962400"/>
          </a:xfrm>
          <a:prstGeom prst="rect">
            <a:avLst/>
          </a:prstGeom>
          <a:ln/>
        </p:spPr>
        <p:style>
          <a:lnRef idx="1">
            <a:schemeClr val="accent5"/>
          </a:lnRef>
          <a:fillRef idx="2">
            <a:schemeClr val="accent5"/>
          </a:fillRef>
          <a:effectRef idx="1">
            <a:schemeClr val="accent5"/>
          </a:effectRef>
          <a:fontRef idx="minor">
            <a:schemeClr val="dk1"/>
          </a:fontRef>
        </p:style>
        <p:txBody>
          <a:bodyPr/>
          <a:lstStyle/>
          <a:p>
            <a:pPr>
              <a:defRPr/>
            </a:pPr>
            <a:r>
              <a:rPr lang="en-US" b="1" dirty="0" smtClean="0"/>
              <a:t>Inventory Records: All fixed assets –equipment, telephones, radios, PPE, apparatus, stations, uniforms, computers and etc. </a:t>
            </a:r>
          </a:p>
          <a:p>
            <a:pPr>
              <a:defRPr/>
            </a:pPr>
            <a:r>
              <a:rPr lang="en-US" b="1" dirty="0" smtClean="0"/>
              <a:t>Need to check inventory at least one a year </a:t>
            </a:r>
          </a:p>
          <a:p>
            <a:pPr marL="0" indent="0">
              <a:buFontTx/>
              <a:buNone/>
              <a:defRPr/>
            </a:pPr>
            <a:r>
              <a:rPr lang="en-US" b="1" dirty="0" smtClean="0"/>
              <a:t>Would purchasing files be in inventory records? – No they are budget records </a:t>
            </a:r>
            <a:endParaRPr lang="en-US" b="1" dirty="0"/>
          </a:p>
        </p:txBody>
      </p:sp>
    </p:spTree>
    <p:extLst>
      <p:ext uri="{BB962C8B-B14F-4D97-AF65-F5344CB8AC3E}">
        <p14:creationId xmlns:p14="http://schemas.microsoft.com/office/powerpoint/2010/main" val="446161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&amp; Firefighters </a:t>
            </a:r>
            <a:endParaRPr lang="en-US" dirty="0"/>
          </a:p>
        </p:txBody>
      </p:sp>
      <p:sp>
        <p:nvSpPr>
          <p:cNvPr id="3" name="Content Placeholder 2"/>
          <p:cNvSpPr>
            <a:spLocks noGrp="1"/>
          </p:cNvSpPr>
          <p:nvPr>
            <p:ph idx="1"/>
          </p:nvPr>
        </p:nvSpPr>
        <p:spPr>
          <a:xfrm>
            <a:off x="448056" y="1074981"/>
            <a:ext cx="8065008" cy="5037061"/>
          </a:xfrm>
        </p:spPr>
        <p:txBody>
          <a:bodyPr/>
          <a:lstStyle/>
          <a:p>
            <a:pPr marL="0" indent="0">
              <a:buNone/>
            </a:pPr>
            <a:r>
              <a:rPr lang="en-US" dirty="0" smtClean="0"/>
              <a:t>Your risk management plan must provide proper insurance for your facilities, apparatus  and firefighters.</a:t>
            </a:r>
          </a:p>
          <a:p>
            <a:pPr marL="0" indent="0">
              <a:buNone/>
            </a:pPr>
            <a:r>
              <a:rPr lang="en-US" dirty="0" smtClean="0"/>
              <a:t>Many options available to your department. </a:t>
            </a:r>
          </a:p>
          <a:p>
            <a:pPr marL="0" indent="0">
              <a:buNone/>
            </a:pPr>
            <a:r>
              <a:rPr lang="en-US" dirty="0" smtClean="0"/>
              <a:t>Need to review your department’s needs and update your insurance on a annual review. Audit what you have never assume you or your firefighters are covered.   </a:t>
            </a:r>
          </a:p>
          <a:p>
            <a:pPr marL="0" indent="0">
              <a:buNone/>
            </a:pPr>
            <a:r>
              <a:rPr lang="en-US" dirty="0" smtClean="0"/>
              <a:t>NFPA 1500 Standard on Fire Department Occupational Safety and Health Program provides guide-lines </a:t>
            </a:r>
            <a:endParaRPr lang="en-US" dirty="0"/>
          </a:p>
        </p:txBody>
      </p:sp>
    </p:spTree>
    <p:extLst>
      <p:ext uri="{BB962C8B-B14F-4D97-AF65-F5344CB8AC3E}">
        <p14:creationId xmlns:p14="http://schemas.microsoft.com/office/powerpoint/2010/main" val="578544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p:cNvSpPr>
            <a:spLocks noGrp="1"/>
          </p:cNvSpPr>
          <p:nvPr>
            <p:ph type="subTitle" idx="1"/>
          </p:nvPr>
        </p:nvSpPr>
        <p:spPr>
          <a:xfrm>
            <a:off x="2943726" y="2578608"/>
            <a:ext cx="6104021" cy="2224398"/>
          </a:xfrm>
        </p:spPr>
        <p:txBody>
          <a:bodyPr/>
          <a:lstStyle/>
          <a:p>
            <a:r>
              <a:rPr lang="en-US" sz="2000" dirty="0" smtClean="0"/>
              <a:t>Session </a:t>
            </a:r>
            <a:r>
              <a:rPr lang="en-US" sz="2000" dirty="0"/>
              <a:t>2</a:t>
            </a:r>
          </a:p>
          <a:p>
            <a:r>
              <a:rPr lang="en-US" sz="2000" dirty="0"/>
              <a:t>Administration </a:t>
            </a:r>
            <a:r>
              <a:rPr lang="en-US" sz="2000" dirty="0" smtClean="0"/>
              <a:t>Management</a:t>
            </a:r>
          </a:p>
          <a:p>
            <a:r>
              <a:rPr lang="en-US" sz="2000" dirty="0" smtClean="0"/>
              <a:t>Records and Records Management </a:t>
            </a:r>
            <a:endParaRPr lang="en-US" sz="2000" dirty="0"/>
          </a:p>
          <a:p>
            <a:endParaRPr lang="en-US" sz="2000" b="0" dirty="0" smtClean="0"/>
          </a:p>
          <a:p>
            <a:pPr algn="l">
              <a:tabLst>
                <a:tab pos="1087438" algn="ctr"/>
                <a:tab pos="3889375" algn="ctr"/>
              </a:tabLst>
            </a:pPr>
            <a:r>
              <a:rPr lang="en-US" sz="1400" dirty="0" smtClean="0"/>
              <a:t>	</a:t>
            </a:r>
            <a:r>
              <a:rPr lang="en-US" sz="1400" b="0" dirty="0"/>
              <a:t>           Chief Chris Barron                                                </a:t>
            </a:r>
            <a:r>
              <a:rPr lang="en-US" sz="1400" b="0" dirty="0" smtClean="0"/>
              <a:t> </a:t>
            </a:r>
            <a:r>
              <a:rPr lang="en-US" sz="1400" b="0" dirty="0"/>
              <a:t>Chief Bruce Woods</a:t>
            </a:r>
          </a:p>
          <a:p>
            <a:pPr algn="l">
              <a:tabLst>
                <a:tab pos="1087438" algn="ctr"/>
                <a:tab pos="3889375" algn="ctr"/>
              </a:tabLst>
            </a:pPr>
            <a:r>
              <a:rPr lang="en-US" sz="1400" b="0" dirty="0"/>
              <a:t> </a:t>
            </a:r>
            <a:r>
              <a:rPr lang="en-US" sz="1400" b="0" dirty="0" smtClean="0"/>
              <a:t>           Manchaca </a:t>
            </a:r>
            <a:r>
              <a:rPr lang="en-US" sz="1400" b="0" dirty="0"/>
              <a:t>VFD </a:t>
            </a:r>
            <a:r>
              <a:rPr lang="en-US" sz="1400" b="0" dirty="0" smtClean="0"/>
              <a:t>                                                     Texas </a:t>
            </a:r>
            <a:r>
              <a:rPr lang="en-US" sz="1400" b="0" dirty="0" smtClean="0"/>
              <a:t>A&amp;M Forest Service </a:t>
            </a:r>
            <a:r>
              <a:rPr lang="en-US" sz="1600" b="0" dirty="0" smtClean="0"/>
              <a:t>	 </a:t>
            </a:r>
            <a:endParaRPr lang="en-US" sz="1600" b="0" dirty="0"/>
          </a:p>
        </p:txBody>
      </p:sp>
      <p:sp>
        <p:nvSpPr>
          <p:cNvPr id="5" name="Title 3"/>
          <p:cNvSpPr>
            <a:spLocks noGrp="1"/>
          </p:cNvSpPr>
          <p:nvPr>
            <p:ph type="ctrTitle"/>
          </p:nvPr>
        </p:nvSpPr>
        <p:spPr/>
        <p:txBody>
          <a:bodyPr/>
          <a:lstStyle/>
          <a:p>
            <a:r>
              <a:rPr lang="en-US" dirty="0" smtClean="0"/>
              <a:t>SFFMA </a:t>
            </a:r>
            <a:br>
              <a:rPr lang="en-US" dirty="0" smtClean="0"/>
            </a:br>
            <a:r>
              <a:rPr lang="en-US" dirty="0" smtClean="0"/>
              <a:t>Volunteer Fire Chiefs Academy</a:t>
            </a:r>
            <a:endParaRPr lang="en-US" dirty="0"/>
          </a:p>
        </p:txBody>
      </p:sp>
    </p:spTree>
    <p:extLst>
      <p:ext uri="{BB962C8B-B14F-4D97-AF65-F5344CB8AC3E}">
        <p14:creationId xmlns:p14="http://schemas.microsoft.com/office/powerpoint/2010/main" val="4052991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a:t>
            </a:r>
            <a:endParaRPr lang="en-US" dirty="0"/>
          </a:p>
        </p:txBody>
      </p:sp>
      <p:sp>
        <p:nvSpPr>
          <p:cNvPr id="3" name="Content Placeholder 2"/>
          <p:cNvSpPr>
            <a:spLocks noGrp="1"/>
          </p:cNvSpPr>
          <p:nvPr>
            <p:ph idx="1"/>
          </p:nvPr>
        </p:nvSpPr>
        <p:spPr/>
        <p:txBody>
          <a:bodyPr/>
          <a:lstStyle/>
          <a:p>
            <a:r>
              <a:rPr lang="en-US" dirty="0" smtClean="0"/>
              <a:t>Fire stations range from a simple steel building to a multi million dollar station. </a:t>
            </a:r>
          </a:p>
          <a:p>
            <a:r>
              <a:rPr lang="en-US" dirty="0" smtClean="0"/>
              <a:t>Regardless of the type of fire station or the budget of a department. Fire departments need to have a facility repair and maintenance program. </a:t>
            </a:r>
          </a:p>
          <a:p>
            <a:r>
              <a:rPr lang="en-US" dirty="0" smtClean="0"/>
              <a:t>Inspect your facilities for trip / fall hazards, fire hazards, flood hazards, overhead hazards inside and outside of your fire station. </a:t>
            </a:r>
          </a:p>
          <a:p>
            <a:r>
              <a:rPr lang="en-US" dirty="0" smtClean="0"/>
              <a:t>Safety and Health Committee can address facilities risks</a:t>
            </a:r>
          </a:p>
        </p:txBody>
      </p:sp>
    </p:spTree>
    <p:extLst>
      <p:ext uri="{BB962C8B-B14F-4D97-AF65-F5344CB8AC3E}">
        <p14:creationId xmlns:p14="http://schemas.microsoft.com/office/powerpoint/2010/main" val="2260515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Risk Management </a:t>
            </a:r>
            <a:endParaRPr lang="en-US" dirty="0"/>
          </a:p>
        </p:txBody>
      </p:sp>
      <p:sp>
        <p:nvSpPr>
          <p:cNvPr id="3" name="Content Placeholder 2"/>
          <p:cNvSpPr>
            <a:spLocks noGrp="1"/>
          </p:cNvSpPr>
          <p:nvPr>
            <p:ph idx="1"/>
          </p:nvPr>
        </p:nvSpPr>
        <p:spPr>
          <a:xfrm>
            <a:off x="448056" y="1307592"/>
            <a:ext cx="8065008" cy="4716219"/>
          </a:xfrm>
        </p:spPr>
        <p:txBody>
          <a:bodyPr/>
          <a:lstStyle/>
          <a:p>
            <a:r>
              <a:rPr lang="en-US" sz="2400" dirty="0" smtClean="0"/>
              <a:t>Does your fire department have fiscal controls in place? Who can purchase and up to what amount. </a:t>
            </a:r>
          </a:p>
          <a:p>
            <a:r>
              <a:rPr lang="en-US" sz="2400" dirty="0" smtClean="0"/>
              <a:t>Who manages your taxes and donation records? Do you know what type of IRS classification for non-profit organizations your fire department is? </a:t>
            </a:r>
          </a:p>
          <a:p>
            <a:r>
              <a:rPr lang="en-US" sz="2400" dirty="0" smtClean="0"/>
              <a:t>Does your fire department receive a annual financial review? </a:t>
            </a:r>
          </a:p>
          <a:p>
            <a:r>
              <a:rPr lang="en-US" sz="2400" dirty="0" smtClean="0"/>
              <a:t>Does your fire department have a reserve or savings account in addition to its operating account? Who as access to these accounts? </a:t>
            </a:r>
          </a:p>
          <a:p>
            <a:r>
              <a:rPr lang="en-US" sz="2400" dirty="0" smtClean="0"/>
              <a:t>Fiscal risk management is important regardless of the size of the department.   </a:t>
            </a:r>
          </a:p>
          <a:p>
            <a:endParaRPr lang="en-US" dirty="0"/>
          </a:p>
        </p:txBody>
      </p:sp>
    </p:spTree>
    <p:extLst>
      <p:ext uri="{BB962C8B-B14F-4D97-AF65-F5344CB8AC3E}">
        <p14:creationId xmlns:p14="http://schemas.microsoft.com/office/powerpoint/2010/main" val="2947231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882316" y="286837"/>
            <a:ext cx="7359650" cy="704850"/>
          </a:xfrm>
          <a:prstGeom prst="rect">
            <a:avLst/>
          </a:prstGeom>
        </p:spPr>
        <p:style>
          <a:lnRef idx="1">
            <a:schemeClr val="dk1"/>
          </a:lnRef>
          <a:fillRef idx="2">
            <a:schemeClr val="dk1"/>
          </a:fillRef>
          <a:effectRef idx="1">
            <a:schemeClr val="dk1"/>
          </a:effectRef>
          <a:fontRef idx="minor">
            <a:schemeClr val="dk1"/>
          </a:fontRef>
        </p:style>
        <p:txBody>
          <a:bodyPr>
            <a:normAutofit fontScale="90000"/>
          </a:bodyPr>
          <a:lstStyle/>
          <a:p>
            <a:r>
              <a:rPr lang="en-US" altLang="en-US" dirty="0" smtClean="0"/>
              <a:t>Preventive Maintenance   </a:t>
            </a:r>
            <a:br>
              <a:rPr lang="en-US" altLang="en-US" dirty="0" smtClean="0"/>
            </a:br>
            <a:endParaRPr lang="en-US" altLang="en-US" dirty="0" smtClean="0"/>
          </a:p>
        </p:txBody>
      </p:sp>
      <p:sp>
        <p:nvSpPr>
          <p:cNvPr id="3" name="Content Placeholder 2"/>
          <p:cNvSpPr>
            <a:spLocks noGrp="1"/>
          </p:cNvSpPr>
          <p:nvPr>
            <p:ph idx="4294967295"/>
          </p:nvPr>
        </p:nvSpPr>
        <p:spPr>
          <a:xfrm>
            <a:off x="647531" y="1351548"/>
            <a:ext cx="8229600" cy="3810000"/>
          </a:xfrm>
          <a:prstGeom prst="rect">
            <a:avLst/>
          </a:prstGeom>
          <a:ln/>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buFontTx/>
              <a:buNone/>
              <a:defRPr/>
            </a:pPr>
            <a:r>
              <a:rPr lang="en-US" sz="2400" b="1" dirty="0" smtClean="0"/>
              <a:t>Preventive Maintenance Program includes:</a:t>
            </a:r>
          </a:p>
          <a:p>
            <a:pPr marL="514350" indent="-514350">
              <a:buFontTx/>
              <a:buAutoNum type="arabicPeriod"/>
              <a:defRPr/>
            </a:pPr>
            <a:r>
              <a:rPr lang="en-US" sz="2400" b="1" dirty="0" smtClean="0"/>
              <a:t>Daily or weekly inspections of all equipment, apparatus, PPE, stations and etc.</a:t>
            </a:r>
          </a:p>
          <a:p>
            <a:pPr marL="514350" indent="-514350">
              <a:buFontTx/>
              <a:buAutoNum type="arabicPeriod"/>
              <a:defRPr/>
            </a:pPr>
            <a:r>
              <a:rPr lang="en-US" sz="2400" b="1" dirty="0" smtClean="0"/>
              <a:t>Method to route to Chief for corrective action. May need attention of ESD Board, or County Court of Commissioners, or City Council.  </a:t>
            </a:r>
          </a:p>
          <a:p>
            <a:pPr marL="514350" indent="-514350">
              <a:buFontTx/>
              <a:buAutoNum type="arabicPeriod"/>
              <a:defRPr/>
            </a:pPr>
            <a:r>
              <a:rPr lang="en-US" sz="2400" b="1" dirty="0" smtClean="0"/>
              <a:t>Preventing breakdowns is the key: Essential to have a complete proactive prevention maintenance, in order to do so need a accurate record keeping</a:t>
            </a:r>
            <a:r>
              <a:rPr lang="en-US" sz="2400" dirty="0" smtClean="0"/>
              <a:t>. </a:t>
            </a:r>
          </a:p>
          <a:p>
            <a:pPr marL="0" indent="0">
              <a:buFontTx/>
              <a:buNone/>
              <a:defRPr/>
            </a:pPr>
            <a:r>
              <a:rPr lang="en-US" sz="2400" dirty="0" smtClean="0"/>
              <a:t> </a:t>
            </a:r>
            <a:endParaRPr lang="en-US" sz="2400" dirty="0"/>
          </a:p>
        </p:txBody>
      </p:sp>
    </p:spTree>
    <p:extLst>
      <p:ext uri="{BB962C8B-B14F-4D97-AF65-F5344CB8AC3E}">
        <p14:creationId xmlns:p14="http://schemas.microsoft.com/office/powerpoint/2010/main" val="1374602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053042" y="399132"/>
            <a:ext cx="7359650" cy="704850"/>
          </a:xfrm>
          <a:prstGeom prst="rect">
            <a:avLst/>
          </a:prstGeom>
        </p:spPr>
        <p:style>
          <a:lnRef idx="1">
            <a:schemeClr val="dk1"/>
          </a:lnRef>
          <a:fillRef idx="2">
            <a:schemeClr val="dk1"/>
          </a:fillRef>
          <a:effectRef idx="1">
            <a:schemeClr val="dk1"/>
          </a:effectRef>
          <a:fontRef idx="minor">
            <a:schemeClr val="dk1"/>
          </a:fontRef>
        </p:style>
        <p:txBody>
          <a:bodyPr/>
          <a:lstStyle/>
          <a:p>
            <a:r>
              <a:rPr lang="en-US" altLang="en-US" dirty="0" smtClean="0"/>
              <a:t>Lessons Learned </a:t>
            </a:r>
          </a:p>
        </p:txBody>
      </p:sp>
      <p:sp>
        <p:nvSpPr>
          <p:cNvPr id="14339" name="Content Placeholder 2"/>
          <p:cNvSpPr>
            <a:spLocks noGrp="1"/>
          </p:cNvSpPr>
          <p:nvPr>
            <p:ph idx="4294967295"/>
          </p:nvPr>
        </p:nvSpPr>
        <p:spPr>
          <a:xfrm>
            <a:off x="577515" y="1632285"/>
            <a:ext cx="8229600" cy="3505200"/>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r>
              <a:rPr lang="en-US" altLang="en-US" b="1" dirty="0" smtClean="0"/>
              <a:t>Every month are news reports of people within a fire department charged for improper use of a credit card or stealing department property </a:t>
            </a:r>
          </a:p>
          <a:p>
            <a:r>
              <a:rPr lang="en-US" altLang="en-US" dirty="0" smtClean="0"/>
              <a:t>Every month are news reports of fire departments and ESD’s in conflict of property and funds. Who owns what and where did the funds come from? </a:t>
            </a:r>
            <a:endParaRPr lang="en-US" altLang="en-US" b="1" dirty="0" smtClean="0"/>
          </a:p>
          <a:p>
            <a:r>
              <a:rPr lang="en-US" altLang="en-US" b="1" dirty="0" smtClean="0"/>
              <a:t>Public trust is paramount- it takes years to regain the public trust after it has been broken </a:t>
            </a:r>
          </a:p>
        </p:txBody>
      </p:sp>
    </p:spTree>
    <p:extLst>
      <p:ext uri="{BB962C8B-B14F-4D97-AF65-F5344CB8AC3E}">
        <p14:creationId xmlns:p14="http://schemas.microsoft.com/office/powerpoint/2010/main" val="2452432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818148" y="359026"/>
            <a:ext cx="7359650" cy="704850"/>
          </a:xfrm>
          <a:prstGeom prst="rect">
            <a:avLst/>
          </a:prstGeom>
        </p:spPr>
        <p:style>
          <a:lnRef idx="1">
            <a:schemeClr val="dk1"/>
          </a:lnRef>
          <a:fillRef idx="2">
            <a:schemeClr val="dk1"/>
          </a:fillRef>
          <a:effectRef idx="1">
            <a:schemeClr val="dk1"/>
          </a:effectRef>
          <a:fontRef idx="minor">
            <a:schemeClr val="dk1"/>
          </a:fontRef>
        </p:style>
        <p:txBody>
          <a:bodyPr/>
          <a:lstStyle/>
          <a:p>
            <a:r>
              <a:rPr lang="en-US" altLang="en-US" dirty="0" smtClean="0"/>
              <a:t>Lessons Learned </a:t>
            </a:r>
          </a:p>
        </p:txBody>
      </p:sp>
      <p:sp>
        <p:nvSpPr>
          <p:cNvPr id="15363" name="Content Placeholder 2"/>
          <p:cNvSpPr>
            <a:spLocks noGrp="1"/>
          </p:cNvSpPr>
          <p:nvPr>
            <p:ph idx="4294967295"/>
          </p:nvPr>
        </p:nvSpPr>
        <p:spPr>
          <a:xfrm>
            <a:off x="360947" y="1544052"/>
            <a:ext cx="8229600" cy="4399548"/>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en-US" altLang="en-US" b="1" dirty="0" smtClean="0"/>
              <a:t>No matter the size of the department; fire departments need to have record management system in place to protect documents which in turn protect the Department and You. </a:t>
            </a:r>
          </a:p>
          <a:p>
            <a:r>
              <a:rPr lang="en-US" altLang="en-US" b="1" dirty="0"/>
              <a:t>Department records contain very private </a:t>
            </a:r>
            <a:r>
              <a:rPr lang="en-US" altLang="en-US" b="1" dirty="0" smtClean="0"/>
              <a:t>information; however they still are subject to Open Records. </a:t>
            </a:r>
          </a:p>
          <a:p>
            <a:r>
              <a:rPr lang="en-US" altLang="en-US" dirty="0" smtClean="0"/>
              <a:t>Record keeping is hard to do. Filing is not a fun task. However it is important. Get help from people in your community who maintain files and records. </a:t>
            </a:r>
            <a:r>
              <a:rPr lang="en-US" altLang="en-US" b="1" dirty="0" smtClean="0"/>
              <a:t> </a:t>
            </a:r>
            <a:endParaRPr lang="en-US" altLang="en-US" b="1" dirty="0"/>
          </a:p>
          <a:p>
            <a:r>
              <a:rPr lang="en-US" altLang="en-US" b="1" dirty="0"/>
              <a:t>Internet is a great resource and can be destructive for your files and </a:t>
            </a:r>
            <a:r>
              <a:rPr lang="en-US" altLang="en-US" b="1" dirty="0" smtClean="0"/>
              <a:t>data. </a:t>
            </a:r>
          </a:p>
          <a:p>
            <a:r>
              <a:rPr lang="en-US" altLang="en-US" dirty="0" smtClean="0"/>
              <a:t>Social media isn’t going away. Do you have a social media policy? </a:t>
            </a:r>
            <a:endParaRPr lang="en-US" altLang="en-US" b="1" dirty="0"/>
          </a:p>
          <a:p>
            <a:endParaRPr lang="en-US" altLang="en-US" dirty="0" smtClean="0"/>
          </a:p>
          <a:p>
            <a:pPr marL="0" indent="0">
              <a:buNone/>
            </a:pPr>
            <a:r>
              <a:rPr lang="en-US" altLang="en-US" dirty="0" smtClean="0"/>
              <a:t>  </a:t>
            </a:r>
          </a:p>
        </p:txBody>
      </p:sp>
    </p:spTree>
    <p:extLst>
      <p:ext uri="{BB962C8B-B14F-4D97-AF65-F5344CB8AC3E}">
        <p14:creationId xmlns:p14="http://schemas.microsoft.com/office/powerpoint/2010/main" val="964246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053042" y="294858"/>
            <a:ext cx="7359650" cy="704850"/>
          </a:xfrm>
          <a:prstGeom prst="rect">
            <a:avLst/>
          </a:prstGeom>
        </p:spPr>
        <p:style>
          <a:lnRef idx="1">
            <a:schemeClr val="dk1"/>
          </a:lnRef>
          <a:fillRef idx="2">
            <a:schemeClr val="dk1"/>
          </a:fillRef>
          <a:effectRef idx="1">
            <a:schemeClr val="dk1"/>
          </a:effectRef>
          <a:fontRef idx="minor">
            <a:schemeClr val="dk1"/>
          </a:fontRef>
        </p:style>
        <p:txBody>
          <a:bodyPr/>
          <a:lstStyle/>
          <a:p>
            <a:r>
              <a:rPr lang="en-US" altLang="en-US" dirty="0" smtClean="0"/>
              <a:t>Lessons Learned </a:t>
            </a:r>
          </a:p>
        </p:txBody>
      </p:sp>
      <p:sp>
        <p:nvSpPr>
          <p:cNvPr id="16387" name="Content Placeholder 2"/>
          <p:cNvSpPr>
            <a:spLocks noGrp="1"/>
          </p:cNvSpPr>
          <p:nvPr>
            <p:ph idx="4294967295"/>
          </p:nvPr>
        </p:nvSpPr>
        <p:spPr>
          <a:xfrm>
            <a:off x="577516" y="1608221"/>
            <a:ext cx="8229600" cy="3657600"/>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US" altLang="en-US" b="1" dirty="0" smtClean="0"/>
              <a:t>Preventive maintenance cost money but is far less costly than not completing preventive maintenance </a:t>
            </a:r>
          </a:p>
          <a:p>
            <a:r>
              <a:rPr lang="en-US" altLang="en-US" b="1" dirty="0" smtClean="0"/>
              <a:t>Fire </a:t>
            </a:r>
            <a:r>
              <a:rPr lang="en-US" altLang="en-US" b="1" dirty="0"/>
              <a:t>Stations burn, blow down and </a:t>
            </a:r>
            <a:r>
              <a:rPr lang="en-US" altLang="en-US" b="1" dirty="0" smtClean="0"/>
              <a:t>flood. Do you have the right amount of insurance? </a:t>
            </a:r>
          </a:p>
          <a:p>
            <a:r>
              <a:rPr lang="en-US" altLang="en-US" dirty="0" smtClean="0"/>
              <a:t>Volunteer firefighters get hurt. Do you have Workers Compensation Insurance?  </a:t>
            </a:r>
            <a:endParaRPr lang="en-US" altLang="en-US" b="1" dirty="0"/>
          </a:p>
          <a:p>
            <a:r>
              <a:rPr lang="en-US" altLang="en-US" b="1" dirty="0"/>
              <a:t>People run into fire engines and firefighters run into light poles, engine bay doors and </a:t>
            </a:r>
            <a:r>
              <a:rPr lang="en-US" altLang="en-US" b="1" dirty="0" smtClean="0"/>
              <a:t>dumpsters. Do you have the right vehicle insurance. </a:t>
            </a:r>
          </a:p>
          <a:p>
            <a:r>
              <a:rPr lang="en-US" altLang="en-US" dirty="0" smtClean="0"/>
              <a:t>Volunteer firefighters are amazing and can do any operation that they get trained for. Do you have the right insurance to protect them while they are performing dive rescue or Haz-Mat operations?  </a:t>
            </a:r>
            <a:endParaRPr lang="en-US" altLang="en-US" b="1" dirty="0"/>
          </a:p>
          <a:p>
            <a:r>
              <a:rPr lang="en-US" altLang="en-US" b="1" dirty="0"/>
              <a:t>Firefighters are your most valuable resource; remember their families depend on </a:t>
            </a:r>
            <a:r>
              <a:rPr lang="en-US" altLang="en-US" b="1" dirty="0" smtClean="0"/>
              <a:t>them. </a:t>
            </a:r>
            <a:endParaRPr lang="en-US" altLang="en-US" b="1" dirty="0"/>
          </a:p>
          <a:p>
            <a:endParaRPr lang="en-US" altLang="en-US" b="1" dirty="0" smtClean="0"/>
          </a:p>
        </p:txBody>
      </p:sp>
    </p:spTree>
    <p:extLst>
      <p:ext uri="{BB962C8B-B14F-4D97-AF65-F5344CB8AC3E}">
        <p14:creationId xmlns:p14="http://schemas.microsoft.com/office/powerpoint/2010/main" val="50107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H="1">
            <a:off x="3343137" y="3990594"/>
            <a:ext cx="3204323" cy="169277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Aft>
                <a:spcPts val="600"/>
              </a:spcAft>
            </a:pPr>
            <a:r>
              <a:rPr lang="en-US" sz="2400" b="1" spc="50" dirty="0" smtClean="0">
                <a:ln w="3175">
                  <a:noFill/>
                </a:ln>
                <a:solidFill>
                  <a:schemeClr val="tx1">
                    <a:lumMod val="65000"/>
                    <a:lumOff val="35000"/>
                  </a:schemeClr>
                </a:solidFill>
              </a:rPr>
              <a:t>Bruce Woods</a:t>
            </a:r>
          </a:p>
          <a:p>
            <a:pPr>
              <a:spcAft>
                <a:spcPts val="1800"/>
              </a:spcAft>
            </a:pPr>
            <a:r>
              <a:rPr lang="en-US" sz="1400" b="1" spc="50" dirty="0" smtClean="0">
                <a:ln w="3175">
                  <a:noFill/>
                </a:ln>
                <a:solidFill>
                  <a:schemeClr val="tx1">
                    <a:lumMod val="65000"/>
                    <a:lumOff val="35000"/>
                  </a:schemeClr>
                </a:solidFill>
              </a:rPr>
              <a:t>Texas A&amp;M Forest Service</a:t>
            </a:r>
          </a:p>
          <a:p>
            <a:pPr>
              <a:spcAft>
                <a:spcPts val="900"/>
              </a:spcAft>
            </a:pPr>
            <a:r>
              <a:rPr lang="en-US" b="1" spc="50" dirty="0" smtClean="0">
                <a:ln w="3175">
                  <a:noFill/>
                </a:ln>
                <a:solidFill>
                  <a:schemeClr val="tx1">
                    <a:lumMod val="65000"/>
                    <a:lumOff val="35000"/>
                  </a:schemeClr>
                </a:solidFill>
              </a:rPr>
              <a:t>979-458-7362 </a:t>
            </a:r>
            <a:endParaRPr lang="en-US" b="1" spc="50" dirty="0">
              <a:ln w="3175">
                <a:noFill/>
              </a:ln>
              <a:solidFill>
                <a:schemeClr val="tx1">
                  <a:lumMod val="65000"/>
                  <a:lumOff val="35000"/>
                </a:schemeClr>
              </a:solidFill>
            </a:endParaRPr>
          </a:p>
          <a:p>
            <a:pPr>
              <a:spcAft>
                <a:spcPts val="900"/>
              </a:spcAft>
            </a:pPr>
            <a:r>
              <a:rPr lang="en-US" b="1" spc="50" dirty="0" smtClean="0">
                <a:ln w="3175">
                  <a:noFill/>
                </a:ln>
                <a:solidFill>
                  <a:schemeClr val="tx1">
                    <a:lumMod val="65000"/>
                    <a:lumOff val="35000"/>
                  </a:schemeClr>
                </a:solidFill>
              </a:rPr>
              <a:t>bwoods@tfs.tamu.edu </a:t>
            </a:r>
            <a:endParaRPr lang="en-US" b="1" spc="50" dirty="0">
              <a:ln w="3175">
                <a:noFill/>
              </a:ln>
              <a:solidFill>
                <a:schemeClr val="tx1">
                  <a:lumMod val="65000"/>
                  <a:lumOff val="35000"/>
                </a:schemeClr>
              </a:solidFill>
            </a:endParaRPr>
          </a:p>
        </p:txBody>
      </p:sp>
      <p:sp>
        <p:nvSpPr>
          <p:cNvPr id="10" name="Rectangle 9"/>
          <p:cNvSpPr/>
          <p:nvPr/>
        </p:nvSpPr>
        <p:spPr>
          <a:xfrm>
            <a:off x="3213667" y="1590728"/>
            <a:ext cx="2011680" cy="2011680"/>
          </a:xfrm>
          <a:prstGeom prst="rect">
            <a:avLst/>
          </a:prstGeom>
          <a:solidFill>
            <a:srgbClr val="D7C65F"/>
          </a:solidFill>
          <a:ln>
            <a:no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For More Information</a:t>
            </a:r>
            <a:endParaRPr lang="en-US" dirty="0"/>
          </a:p>
        </p:txBody>
      </p:sp>
      <p:sp>
        <p:nvSpPr>
          <p:cNvPr id="4" name="Slide Number Placeholder 3"/>
          <p:cNvSpPr>
            <a:spLocks noGrp="1"/>
          </p:cNvSpPr>
          <p:nvPr>
            <p:ph type="sldNum" sz="quarter" idx="12"/>
          </p:nvPr>
        </p:nvSpPr>
        <p:spPr>
          <a:xfrm>
            <a:off x="2712720" y="6317849"/>
            <a:ext cx="2014728" cy="365125"/>
          </a:xfrm>
        </p:spPr>
        <p:txBody>
          <a:bodyPr/>
          <a:lstStyle/>
          <a:p>
            <a:fld id="{461D92CA-C0F1-4A4E-A93A-9CB7A9B74D9C}" type="slidenum">
              <a:rPr lang="en-US" smtClean="0"/>
              <a:pPr/>
              <a:t>26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667" y="1590728"/>
            <a:ext cx="1940590" cy="1895475"/>
          </a:xfrm>
          <a:prstGeom prst="rect">
            <a:avLst/>
          </a:prstGeom>
        </p:spPr>
      </p:pic>
    </p:spTree>
    <p:extLst>
      <p:ext uri="{BB962C8B-B14F-4D97-AF65-F5344CB8AC3E}">
        <p14:creationId xmlns:p14="http://schemas.microsoft.com/office/powerpoint/2010/main" val="1557130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474720" y="2578608"/>
            <a:ext cx="5404104" cy="3090672"/>
          </a:xfrm>
        </p:spPr>
        <p:txBody>
          <a:bodyPr/>
          <a:lstStyle/>
          <a:p>
            <a:pPr algn="l"/>
            <a:r>
              <a:rPr lang="en-US" dirty="0"/>
              <a:t>W</a:t>
            </a:r>
            <a:r>
              <a:rPr lang="en-US" dirty="0" smtClean="0"/>
              <a:t>eekend 2:  </a:t>
            </a:r>
            <a:r>
              <a:rPr lang="en-US" dirty="0"/>
              <a:t>C</a:t>
            </a:r>
            <a:r>
              <a:rPr lang="en-US" dirty="0" smtClean="0"/>
              <a:t>overed records and record management focused on loss prevention </a:t>
            </a:r>
          </a:p>
          <a:p>
            <a:pPr algn="l"/>
            <a:endParaRPr lang="en-US" dirty="0"/>
          </a:p>
          <a:p>
            <a:pPr algn="l"/>
            <a:r>
              <a:rPr lang="en-US" dirty="0" smtClean="0"/>
              <a:t>Weekend 4: How to utilize records and record management systems to develop strategic planning and tracking trends </a:t>
            </a:r>
            <a:endParaRPr lang="en-US" dirty="0"/>
          </a:p>
        </p:txBody>
      </p:sp>
      <p:sp>
        <p:nvSpPr>
          <p:cNvPr id="2" name="Title 1"/>
          <p:cNvSpPr>
            <a:spLocks noGrp="1"/>
          </p:cNvSpPr>
          <p:nvPr>
            <p:ph type="ctrTitle"/>
          </p:nvPr>
        </p:nvSpPr>
        <p:spPr/>
        <p:txBody>
          <a:bodyPr/>
          <a:lstStyle/>
          <a:p>
            <a:r>
              <a:rPr lang="en-US" sz="2400" dirty="0" smtClean="0"/>
              <a:t>Records &amp; Record Management Systems </a:t>
            </a:r>
            <a:br>
              <a:rPr lang="en-US" sz="2400" dirty="0" smtClean="0"/>
            </a:br>
            <a:r>
              <a:rPr lang="en-US" sz="2400" dirty="0" smtClean="0"/>
              <a:t>Weekend 4- Strategic&amp; Long Term Management </a:t>
            </a:r>
            <a:endParaRPr lang="en-US" sz="2400" dirty="0"/>
          </a:p>
        </p:txBody>
      </p:sp>
    </p:spTree>
    <p:extLst>
      <p:ext uri="{BB962C8B-B14F-4D97-AF65-F5344CB8AC3E}">
        <p14:creationId xmlns:p14="http://schemas.microsoft.com/office/powerpoint/2010/main" val="2608395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959" y="2935705"/>
            <a:ext cx="7360920" cy="704088"/>
          </a:xfrm>
        </p:spPr>
        <p:txBody>
          <a:bodyPr/>
          <a:lstStyle/>
          <a:p>
            <a:r>
              <a:rPr lang="en-US" dirty="0" smtClean="0"/>
              <a:t>Quick Review of Weekend 2</a:t>
            </a:r>
            <a:endParaRPr lang="en-US" dirty="0"/>
          </a:p>
        </p:txBody>
      </p:sp>
    </p:spTree>
    <p:extLst>
      <p:ext uri="{BB962C8B-B14F-4D97-AF65-F5344CB8AC3E}">
        <p14:creationId xmlns:p14="http://schemas.microsoft.com/office/powerpoint/2010/main" val="59819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053042" y="399132"/>
            <a:ext cx="7359650" cy="704850"/>
          </a:xfrm>
          <a:prstGeom prst="rect">
            <a:avLst/>
          </a:prstGeom>
        </p:spPr>
        <p:style>
          <a:lnRef idx="1">
            <a:schemeClr val="dk1"/>
          </a:lnRef>
          <a:fillRef idx="2">
            <a:schemeClr val="dk1"/>
          </a:fillRef>
          <a:effectRef idx="1">
            <a:schemeClr val="dk1"/>
          </a:effectRef>
          <a:fontRef idx="minor">
            <a:schemeClr val="dk1"/>
          </a:fontRef>
        </p:style>
        <p:txBody>
          <a:bodyPr/>
          <a:lstStyle/>
          <a:p>
            <a:r>
              <a:rPr lang="en-US" altLang="en-US" dirty="0" smtClean="0"/>
              <a:t>Lessons Learned </a:t>
            </a:r>
          </a:p>
        </p:txBody>
      </p:sp>
      <p:sp>
        <p:nvSpPr>
          <p:cNvPr id="14339" name="Content Placeholder 2"/>
          <p:cNvSpPr>
            <a:spLocks noGrp="1"/>
          </p:cNvSpPr>
          <p:nvPr>
            <p:ph idx="4294967295"/>
          </p:nvPr>
        </p:nvSpPr>
        <p:spPr>
          <a:xfrm>
            <a:off x="577515" y="1632285"/>
            <a:ext cx="8229600" cy="3505200"/>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r>
              <a:rPr lang="en-US" altLang="en-US" b="1" dirty="0" smtClean="0"/>
              <a:t>Every month are news reports of people within a fire department charged for improper use of a credit card or stealing department property </a:t>
            </a:r>
          </a:p>
          <a:p>
            <a:r>
              <a:rPr lang="en-US" altLang="en-US" dirty="0" smtClean="0"/>
              <a:t>Every month are news reports of fire departments and ESD’s in conflict of property and funds. Who owns what and where did the funds come from? </a:t>
            </a:r>
            <a:endParaRPr lang="en-US" altLang="en-US" b="1" dirty="0" smtClean="0"/>
          </a:p>
          <a:p>
            <a:r>
              <a:rPr lang="en-US" altLang="en-US" b="1" dirty="0" smtClean="0"/>
              <a:t>Public trust is paramount- it takes years to regain the public trust after it has been broken </a:t>
            </a:r>
          </a:p>
        </p:txBody>
      </p:sp>
    </p:spTree>
    <p:extLst>
      <p:ext uri="{BB962C8B-B14F-4D97-AF65-F5344CB8AC3E}">
        <p14:creationId xmlns:p14="http://schemas.microsoft.com/office/powerpoint/2010/main" val="1306062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5325" y="250575"/>
            <a:ext cx="7772400" cy="114300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r>
              <a:rPr lang="en-US" sz="3200" b="1" dirty="0" smtClean="0"/>
              <a:t>Records and Records Management Systems</a:t>
            </a:r>
            <a:br>
              <a:rPr lang="en-US" sz="3200" b="1" dirty="0" smtClean="0"/>
            </a:br>
            <a:r>
              <a:rPr lang="en-US" sz="3200" b="1" dirty="0" smtClean="0"/>
              <a:t>Records: Texas State Law  </a:t>
            </a:r>
            <a:endParaRPr lang="en-US" sz="3200" dirty="0"/>
          </a:p>
        </p:txBody>
      </p:sp>
      <p:sp>
        <p:nvSpPr>
          <p:cNvPr id="7" name="Rectangle 6"/>
          <p:cNvSpPr/>
          <p:nvPr/>
        </p:nvSpPr>
        <p:spPr>
          <a:xfrm>
            <a:off x="1644316" y="3300209"/>
            <a:ext cx="62484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t>Document- Any form of recorded information that is created and maintained, regardless of format or medium  </a:t>
            </a:r>
            <a:endParaRPr lang="en-US" dirty="0"/>
          </a:p>
        </p:txBody>
      </p:sp>
      <p:sp>
        <p:nvSpPr>
          <p:cNvPr id="9" name="Rectangle 8"/>
          <p:cNvSpPr/>
          <p:nvPr/>
        </p:nvSpPr>
        <p:spPr>
          <a:xfrm>
            <a:off x="838200" y="4038600"/>
            <a:ext cx="2971800" cy="369332"/>
          </a:xfrm>
          <a:prstGeom prst="rect">
            <a:avLst/>
          </a:prstGeom>
        </p:spPr>
        <p:txBody>
          <a:bodyPr wrap="square">
            <a:spAutoFit/>
          </a:bodyPr>
          <a:lstStyle/>
          <a:p>
            <a:r>
              <a:rPr lang="en-US" b="1" dirty="0" smtClean="0"/>
              <a:t> </a:t>
            </a:r>
            <a:endParaRPr lang="en-US" dirty="0"/>
          </a:p>
        </p:txBody>
      </p:sp>
      <p:pic>
        <p:nvPicPr>
          <p:cNvPr id="1026" name="Picture 2" descr="http://www.lauracandler.com/images/onlinefilecabi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79" y="4038600"/>
            <a:ext cx="2143125" cy="2619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644316" y="1764632"/>
            <a:ext cx="5992283" cy="987981"/>
          </a:xfrm>
          <a:prstGeom prst="rect">
            <a:avLst/>
          </a:prstGeom>
          <a:ln w="57150">
            <a:solidFill>
              <a:srgbClr val="FF0000"/>
            </a:solidFill>
            <a:miter lim="800000"/>
            <a:headEnd/>
            <a:tailEnd/>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1800" b="1" dirty="0" smtClean="0"/>
              <a:t>HB 1285 DEFINES - RESPONSIBILITIES OF LOCAL GOVERNING BODIES AND OFFICIALS TO MANAGE &amp; PERSERVE PUBLIC RECORDS</a:t>
            </a:r>
          </a:p>
          <a:p>
            <a:pPr marL="0" indent="0">
              <a:buNone/>
            </a:pPr>
            <a:endParaRPr lang="en-US" altLang="en-US" b="1" dirty="0"/>
          </a:p>
        </p:txBody>
      </p:sp>
    </p:spTree>
    <p:extLst>
      <p:ext uri="{BB962C8B-B14F-4D97-AF65-F5344CB8AC3E}">
        <p14:creationId xmlns:p14="http://schemas.microsoft.com/office/powerpoint/2010/main" val="3567701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818148" y="359026"/>
            <a:ext cx="7359650" cy="704850"/>
          </a:xfrm>
          <a:prstGeom prst="rect">
            <a:avLst/>
          </a:prstGeom>
        </p:spPr>
        <p:style>
          <a:lnRef idx="1">
            <a:schemeClr val="dk1"/>
          </a:lnRef>
          <a:fillRef idx="2">
            <a:schemeClr val="dk1"/>
          </a:fillRef>
          <a:effectRef idx="1">
            <a:schemeClr val="dk1"/>
          </a:effectRef>
          <a:fontRef idx="minor">
            <a:schemeClr val="dk1"/>
          </a:fontRef>
        </p:style>
        <p:txBody>
          <a:bodyPr/>
          <a:lstStyle/>
          <a:p>
            <a:r>
              <a:rPr lang="en-US" altLang="en-US" dirty="0" smtClean="0"/>
              <a:t>Lessons Learned </a:t>
            </a:r>
          </a:p>
        </p:txBody>
      </p:sp>
      <p:sp>
        <p:nvSpPr>
          <p:cNvPr id="15363" name="Content Placeholder 2"/>
          <p:cNvSpPr>
            <a:spLocks noGrp="1"/>
          </p:cNvSpPr>
          <p:nvPr>
            <p:ph idx="4294967295"/>
          </p:nvPr>
        </p:nvSpPr>
        <p:spPr>
          <a:xfrm>
            <a:off x="360947" y="1544052"/>
            <a:ext cx="8229600" cy="4399548"/>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en-US" altLang="en-US" b="1" dirty="0" smtClean="0"/>
              <a:t>No matter the size of the department; fire departments need to have record management system in place to protect documents which in turn protect the Department and You. </a:t>
            </a:r>
          </a:p>
          <a:p>
            <a:r>
              <a:rPr lang="en-US" altLang="en-US" b="1" dirty="0"/>
              <a:t>Department records contain very private </a:t>
            </a:r>
            <a:r>
              <a:rPr lang="en-US" altLang="en-US" b="1" dirty="0" smtClean="0"/>
              <a:t>information; however they still are subject to Open Records. </a:t>
            </a:r>
          </a:p>
          <a:p>
            <a:r>
              <a:rPr lang="en-US" altLang="en-US" dirty="0" smtClean="0"/>
              <a:t>Record keeping is hard to do. Filing is not a fun task. However it is important. Get help from people in your community who maintain files and records. </a:t>
            </a:r>
            <a:r>
              <a:rPr lang="en-US" altLang="en-US" b="1" dirty="0" smtClean="0"/>
              <a:t> </a:t>
            </a:r>
            <a:endParaRPr lang="en-US" altLang="en-US" b="1" dirty="0"/>
          </a:p>
          <a:p>
            <a:r>
              <a:rPr lang="en-US" altLang="en-US" b="1" dirty="0"/>
              <a:t>Internet is a great resource and can be destructive for your files and </a:t>
            </a:r>
            <a:r>
              <a:rPr lang="en-US" altLang="en-US" b="1" dirty="0" smtClean="0"/>
              <a:t>data. </a:t>
            </a:r>
          </a:p>
          <a:p>
            <a:r>
              <a:rPr lang="en-US" altLang="en-US" dirty="0" smtClean="0"/>
              <a:t>Social media isn’t going away. Do you have a social media policy? </a:t>
            </a:r>
            <a:endParaRPr lang="en-US" altLang="en-US" b="1" dirty="0"/>
          </a:p>
          <a:p>
            <a:endParaRPr lang="en-US" altLang="en-US" dirty="0" smtClean="0"/>
          </a:p>
          <a:p>
            <a:pPr marL="0" indent="0">
              <a:buNone/>
            </a:pPr>
            <a:r>
              <a:rPr lang="en-US" altLang="en-US" dirty="0" smtClean="0"/>
              <a:t>  </a:t>
            </a:r>
          </a:p>
        </p:txBody>
      </p:sp>
    </p:spTree>
    <p:extLst>
      <p:ext uri="{BB962C8B-B14F-4D97-AF65-F5344CB8AC3E}">
        <p14:creationId xmlns:p14="http://schemas.microsoft.com/office/powerpoint/2010/main" val="428403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053042" y="294858"/>
            <a:ext cx="7359650" cy="704850"/>
          </a:xfrm>
          <a:prstGeom prst="rect">
            <a:avLst/>
          </a:prstGeom>
        </p:spPr>
        <p:style>
          <a:lnRef idx="1">
            <a:schemeClr val="dk1"/>
          </a:lnRef>
          <a:fillRef idx="2">
            <a:schemeClr val="dk1"/>
          </a:fillRef>
          <a:effectRef idx="1">
            <a:schemeClr val="dk1"/>
          </a:effectRef>
          <a:fontRef idx="minor">
            <a:schemeClr val="dk1"/>
          </a:fontRef>
        </p:style>
        <p:txBody>
          <a:bodyPr/>
          <a:lstStyle/>
          <a:p>
            <a:r>
              <a:rPr lang="en-US" altLang="en-US" dirty="0" smtClean="0"/>
              <a:t>Lessons Learned </a:t>
            </a:r>
          </a:p>
        </p:txBody>
      </p:sp>
      <p:sp>
        <p:nvSpPr>
          <p:cNvPr id="16387" name="Content Placeholder 2"/>
          <p:cNvSpPr>
            <a:spLocks noGrp="1"/>
          </p:cNvSpPr>
          <p:nvPr>
            <p:ph idx="4294967295"/>
          </p:nvPr>
        </p:nvSpPr>
        <p:spPr>
          <a:xfrm>
            <a:off x="577516" y="1608221"/>
            <a:ext cx="8229600" cy="3657600"/>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r>
              <a:rPr lang="en-US" altLang="en-US" b="1" dirty="0" smtClean="0"/>
              <a:t>Preventive maintenance cost money but is far less costly than not completing preventive maintenance </a:t>
            </a:r>
          </a:p>
          <a:p>
            <a:r>
              <a:rPr lang="en-US" altLang="en-US" b="1" dirty="0" smtClean="0"/>
              <a:t>Fire </a:t>
            </a:r>
            <a:r>
              <a:rPr lang="en-US" altLang="en-US" b="1" dirty="0"/>
              <a:t>Stations burn, blow down and </a:t>
            </a:r>
            <a:r>
              <a:rPr lang="en-US" altLang="en-US" b="1" dirty="0" smtClean="0"/>
              <a:t>flood. Do you have the right amount of insurance? </a:t>
            </a:r>
          </a:p>
          <a:p>
            <a:r>
              <a:rPr lang="en-US" altLang="en-US" dirty="0" smtClean="0"/>
              <a:t>Volunteer firefighters get hurt. Do you have Workers Compensation Insurance?  </a:t>
            </a:r>
            <a:endParaRPr lang="en-US" altLang="en-US" b="1" dirty="0"/>
          </a:p>
          <a:p>
            <a:r>
              <a:rPr lang="en-US" altLang="en-US" b="1" dirty="0"/>
              <a:t>People run into fire engines and firefighters run into light poles, engine bay doors and </a:t>
            </a:r>
            <a:r>
              <a:rPr lang="en-US" altLang="en-US" b="1" dirty="0" smtClean="0"/>
              <a:t>dumpsters. Do you have the right vehicle insurance. </a:t>
            </a:r>
          </a:p>
          <a:p>
            <a:r>
              <a:rPr lang="en-US" altLang="en-US" dirty="0" smtClean="0"/>
              <a:t>Volunteer firefighters are amazing and can do any operation that they get trained for. Do you have the right insurance to protect them while they are performing dive rescue or Haz-Mat operations?  </a:t>
            </a:r>
            <a:endParaRPr lang="en-US" altLang="en-US" b="1" dirty="0"/>
          </a:p>
          <a:p>
            <a:r>
              <a:rPr lang="en-US" altLang="en-US" b="1" dirty="0"/>
              <a:t>Firefighters are your most valuable resource; remember their families depend on </a:t>
            </a:r>
            <a:r>
              <a:rPr lang="en-US" altLang="en-US" b="1" dirty="0" smtClean="0"/>
              <a:t>them. </a:t>
            </a:r>
            <a:endParaRPr lang="en-US" altLang="en-US" b="1" dirty="0"/>
          </a:p>
          <a:p>
            <a:endParaRPr lang="en-US" altLang="en-US" b="1" dirty="0" smtClean="0"/>
          </a:p>
        </p:txBody>
      </p:sp>
    </p:spTree>
    <p:extLst>
      <p:ext uri="{BB962C8B-B14F-4D97-AF65-F5344CB8AC3E}">
        <p14:creationId xmlns:p14="http://schemas.microsoft.com/office/powerpoint/2010/main" val="2060351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records </a:t>
            </a:r>
            <a:endParaRPr lang="en-US" dirty="0"/>
          </a:p>
        </p:txBody>
      </p:sp>
      <p:sp>
        <p:nvSpPr>
          <p:cNvPr id="3" name="Content Placeholder 2"/>
          <p:cNvSpPr>
            <a:spLocks noGrp="1"/>
          </p:cNvSpPr>
          <p:nvPr>
            <p:ph idx="1"/>
          </p:nvPr>
        </p:nvSpPr>
        <p:spPr>
          <a:xfrm>
            <a:off x="393192" y="1923608"/>
            <a:ext cx="8065008" cy="3245157"/>
          </a:xfrm>
          <a:solidFill>
            <a:srgbClr val="FFFF00"/>
          </a:solidFill>
        </p:spPr>
        <p:txBody>
          <a:bodyPr/>
          <a:lstStyle/>
          <a:p>
            <a:pPr marL="0" indent="0">
              <a:buNone/>
            </a:pPr>
            <a:r>
              <a:rPr lang="en-US" dirty="0" smtClean="0"/>
              <a:t>Fixed records: collection of documents that are filed and collected over the years. Usually fixed records are organized based on a system created in-house </a:t>
            </a:r>
          </a:p>
          <a:p>
            <a:pPr marL="0" indent="0">
              <a:buNone/>
            </a:pPr>
            <a:r>
              <a:rPr lang="en-US" dirty="0" smtClean="0"/>
              <a:t>Fixed records aren’t connected to a database </a:t>
            </a:r>
          </a:p>
          <a:p>
            <a:pPr marL="0" indent="0">
              <a:buNone/>
            </a:pPr>
            <a:r>
              <a:rPr lang="en-US" dirty="0" smtClean="0"/>
              <a:t>Fixed records are heavily balanced with historical documents </a:t>
            </a:r>
          </a:p>
          <a:p>
            <a:pPr marL="0" indent="0">
              <a:buNone/>
            </a:pPr>
            <a:endParaRPr lang="en-US" dirty="0"/>
          </a:p>
        </p:txBody>
      </p:sp>
    </p:spTree>
    <p:extLst>
      <p:ext uri="{BB962C8B-B14F-4D97-AF65-F5344CB8AC3E}">
        <p14:creationId xmlns:p14="http://schemas.microsoft.com/office/powerpoint/2010/main" val="1182862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053042" y="294858"/>
            <a:ext cx="7359650" cy="704850"/>
          </a:xfrm>
          <a:prstGeom prst="rect">
            <a:avLst/>
          </a:prstGeom>
        </p:spPr>
        <p:style>
          <a:lnRef idx="1">
            <a:schemeClr val="dk1"/>
          </a:lnRef>
          <a:fillRef idx="2">
            <a:schemeClr val="dk1"/>
          </a:fillRef>
          <a:effectRef idx="1">
            <a:schemeClr val="dk1"/>
          </a:effectRef>
          <a:fontRef idx="minor">
            <a:schemeClr val="dk1"/>
          </a:fontRef>
        </p:style>
        <p:txBody>
          <a:bodyPr/>
          <a:lstStyle/>
          <a:p>
            <a:r>
              <a:rPr lang="en-US" altLang="en-US" dirty="0" smtClean="0"/>
              <a:t>Platform Singular Records </a:t>
            </a:r>
          </a:p>
        </p:txBody>
      </p:sp>
      <p:sp>
        <p:nvSpPr>
          <p:cNvPr id="16387" name="Content Placeholder 2"/>
          <p:cNvSpPr>
            <a:spLocks noGrp="1"/>
          </p:cNvSpPr>
          <p:nvPr>
            <p:ph idx="4294967295"/>
          </p:nvPr>
        </p:nvSpPr>
        <p:spPr>
          <a:xfrm>
            <a:off x="577516" y="1608221"/>
            <a:ext cx="8229600" cy="3657600"/>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altLang="en-US" b="0" dirty="0"/>
              <a:t>Platform Singular Records </a:t>
            </a:r>
            <a:r>
              <a:rPr lang="en-US" altLang="en-US" b="0" dirty="0" smtClean="0"/>
              <a:t>are records populated by a operational system usually a commercial product not designed to interface with other operational data systems. </a:t>
            </a:r>
            <a:endParaRPr lang="en-US" altLang="en-US" b="0" dirty="0"/>
          </a:p>
          <a:p>
            <a:endParaRPr lang="en-US" altLang="en-US" b="1" dirty="0" smtClean="0"/>
          </a:p>
        </p:txBody>
      </p:sp>
    </p:spTree>
    <p:extLst>
      <p:ext uri="{BB962C8B-B14F-4D97-AF65-F5344CB8AC3E}">
        <p14:creationId xmlns:p14="http://schemas.microsoft.com/office/powerpoint/2010/main" val="35124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a:t>
            </a:r>
            <a:r>
              <a:rPr lang="en-US" dirty="0" smtClean="0"/>
              <a:t>Integrated Systems </a:t>
            </a:r>
            <a:endParaRPr lang="en-US" dirty="0"/>
          </a:p>
        </p:txBody>
      </p:sp>
      <p:sp>
        <p:nvSpPr>
          <p:cNvPr id="3" name="Content Placeholder 2"/>
          <p:cNvSpPr>
            <a:spLocks noGrp="1"/>
          </p:cNvSpPr>
          <p:nvPr>
            <p:ph idx="1"/>
          </p:nvPr>
        </p:nvSpPr>
        <p:spPr>
          <a:xfrm>
            <a:off x="448056" y="1307593"/>
            <a:ext cx="8065008" cy="2109376"/>
          </a:xfrm>
          <a:solidFill>
            <a:srgbClr val="FFFF00"/>
          </a:solidFill>
        </p:spPr>
        <p:txBody>
          <a:bodyPr/>
          <a:lstStyle/>
          <a:p>
            <a:pPr marL="0" indent="0">
              <a:buNone/>
            </a:pPr>
            <a:r>
              <a:rPr lang="en-US" altLang="en-US" b="0" dirty="0"/>
              <a:t>Platform </a:t>
            </a:r>
            <a:r>
              <a:rPr lang="en-US" altLang="en-US" b="0" dirty="0" smtClean="0"/>
              <a:t>Integrated Records </a:t>
            </a:r>
            <a:r>
              <a:rPr lang="en-US" altLang="en-US" b="0" dirty="0"/>
              <a:t>are records populated by a operational system usually a commercial product </a:t>
            </a:r>
            <a:r>
              <a:rPr lang="en-US" altLang="en-US" b="0" dirty="0" smtClean="0"/>
              <a:t>designed </a:t>
            </a:r>
            <a:r>
              <a:rPr lang="en-US" altLang="en-US" b="0" dirty="0"/>
              <a:t>to interface with other operational </a:t>
            </a:r>
            <a:r>
              <a:rPr lang="en-US" altLang="en-US" b="0" dirty="0" smtClean="0"/>
              <a:t>data systems and with geodatabase systems. </a:t>
            </a:r>
            <a:endParaRPr lang="en-US" altLang="en-US" b="0" dirty="0"/>
          </a:p>
          <a:p>
            <a:endParaRPr lang="en-US" dirty="0"/>
          </a:p>
        </p:txBody>
      </p:sp>
      <p:sp>
        <p:nvSpPr>
          <p:cNvPr id="4" name="Content Placeholder 2"/>
          <p:cNvSpPr txBox="1">
            <a:spLocks/>
          </p:cNvSpPr>
          <p:nvPr/>
        </p:nvSpPr>
        <p:spPr>
          <a:xfrm>
            <a:off x="448056" y="3770056"/>
            <a:ext cx="8065008" cy="2109376"/>
          </a:xfrm>
          <a:prstGeom prst="rect">
            <a:avLst/>
          </a:prstGeom>
          <a:solidFill>
            <a:srgbClr val="FFFF00"/>
          </a:solidFill>
        </p:spPr>
        <p:txBody>
          <a:bodyPr/>
          <a:lstStyle>
            <a:lvl1pPr marL="342900" indent="-342900" algn="l" defTabSz="914400" rtl="0" eaLnBrk="1" latinLnBrk="0" hangingPunct="1">
              <a:spcBef>
                <a:spcPct val="20000"/>
              </a:spcBef>
              <a:buClr>
                <a:srgbClr val="630000"/>
              </a:buClr>
              <a:buFont typeface="Arial" panose="020B0604020202020204"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Font typeface="Arial" panose="020B0604020202020204" pitchFamily="34" charset="0"/>
              <a:buChar char="•"/>
              <a:defRPr sz="1800" kern="1200">
                <a:solidFill>
                  <a:srgbClr val="444C3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en-US" b="0" dirty="0" smtClean="0"/>
              <a:t>Platform Integrated Systems use a document-oriented database which is a database management system designed for document-oriented applications  </a:t>
            </a:r>
          </a:p>
          <a:p>
            <a:endParaRPr lang="en-US" dirty="0"/>
          </a:p>
        </p:txBody>
      </p:sp>
    </p:spTree>
    <p:extLst>
      <p:ext uri="{BB962C8B-B14F-4D97-AF65-F5344CB8AC3E}">
        <p14:creationId xmlns:p14="http://schemas.microsoft.com/office/powerpoint/2010/main" val="310155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Data Bases </a:t>
            </a:r>
            <a:endParaRPr lang="en-US" dirty="0"/>
          </a:p>
        </p:txBody>
      </p:sp>
      <p:sp>
        <p:nvSpPr>
          <p:cNvPr id="3" name="Content Placeholder 2"/>
          <p:cNvSpPr>
            <a:spLocks noGrp="1"/>
          </p:cNvSpPr>
          <p:nvPr>
            <p:ph idx="1"/>
          </p:nvPr>
        </p:nvSpPr>
        <p:spPr>
          <a:xfrm>
            <a:off x="448056" y="1307592"/>
            <a:ext cx="8065008" cy="2706143"/>
          </a:xfrm>
          <a:solidFill>
            <a:schemeClr val="tx2">
              <a:lumMod val="20000"/>
              <a:lumOff val="80000"/>
            </a:schemeClr>
          </a:solidFill>
        </p:spPr>
        <p:txBody>
          <a:bodyPr/>
          <a:lstStyle/>
          <a:p>
            <a:pPr marL="0" indent="0">
              <a:buNone/>
            </a:pPr>
            <a:r>
              <a:rPr lang="en-US" dirty="0" smtClean="0"/>
              <a:t>SQL Server </a:t>
            </a:r>
          </a:p>
          <a:p>
            <a:pPr marL="0" indent="0">
              <a:buNone/>
            </a:pPr>
            <a:r>
              <a:rPr lang="en-US" dirty="0" smtClean="0"/>
              <a:t>Oracle Database</a:t>
            </a:r>
          </a:p>
          <a:p>
            <a:pPr marL="0" indent="0">
              <a:buNone/>
            </a:pPr>
            <a:r>
              <a:rPr lang="en-US" dirty="0" smtClean="0"/>
              <a:t>Sybase</a:t>
            </a:r>
          </a:p>
          <a:p>
            <a:pPr marL="0" indent="0">
              <a:buNone/>
            </a:pPr>
            <a:r>
              <a:rPr lang="en-US" dirty="0" smtClean="0"/>
              <a:t>Informix</a:t>
            </a:r>
          </a:p>
          <a:p>
            <a:pPr marL="0" indent="0">
              <a:buNone/>
            </a:pPr>
            <a:r>
              <a:rPr lang="en-US" dirty="0" smtClean="0"/>
              <a:t>MySQL </a:t>
            </a:r>
          </a:p>
          <a:p>
            <a:pPr marL="0" indent="0">
              <a:buNone/>
            </a:pPr>
            <a:endParaRPr lang="en-US" dirty="0" smtClean="0"/>
          </a:p>
        </p:txBody>
      </p:sp>
      <p:sp>
        <p:nvSpPr>
          <p:cNvPr id="4" name="Content Placeholder 2"/>
          <p:cNvSpPr txBox="1">
            <a:spLocks/>
          </p:cNvSpPr>
          <p:nvPr/>
        </p:nvSpPr>
        <p:spPr>
          <a:xfrm>
            <a:off x="393192" y="4415109"/>
            <a:ext cx="8065008" cy="1745059"/>
          </a:xfrm>
          <a:prstGeom prst="rect">
            <a:avLst/>
          </a:prstGeom>
          <a:solidFill>
            <a:schemeClr val="tx2">
              <a:lumMod val="20000"/>
              <a:lumOff val="80000"/>
            </a:schemeClr>
          </a:solidFill>
        </p:spPr>
        <p:txBody>
          <a:bodyPr/>
          <a:lstStyle>
            <a:lvl1pPr marL="342900" indent="-342900" algn="l" defTabSz="914400" rtl="0" eaLnBrk="1" latinLnBrk="0" hangingPunct="1">
              <a:spcBef>
                <a:spcPct val="20000"/>
              </a:spcBef>
              <a:buClr>
                <a:srgbClr val="630000"/>
              </a:buClr>
              <a:buFont typeface="Arial" panose="020B0604020202020204" pitchFamily="34" charset="0"/>
              <a:buChar char="•"/>
              <a:defRPr sz="2800" b="1"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Font typeface="Arial" panose="020B0604020202020204" pitchFamily="34" charset="0"/>
              <a:buChar char="•"/>
              <a:defRPr sz="1800" kern="1200">
                <a:solidFill>
                  <a:srgbClr val="444C3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Data bases use operating system such as Windows, OSX, Linux and etc. </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Tree>
    <p:extLst>
      <p:ext uri="{BB962C8B-B14F-4D97-AF65-F5344CB8AC3E}">
        <p14:creationId xmlns:p14="http://schemas.microsoft.com/office/powerpoint/2010/main" val="967121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55559" y="808522"/>
            <a:ext cx="6775658" cy="4571999"/>
          </a:xfrm>
          <a:prstGeom prst="rect">
            <a:avLst/>
          </a:prstGeom>
        </p:spPr>
      </p:pic>
    </p:spTree>
    <p:extLst>
      <p:ext uri="{BB962C8B-B14F-4D97-AF65-F5344CB8AC3E}">
        <p14:creationId xmlns:p14="http://schemas.microsoft.com/office/powerpoint/2010/main" val="331703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FD collect Data</a:t>
            </a:r>
            <a:endParaRPr lang="en-US" dirty="0"/>
          </a:p>
        </p:txBody>
      </p:sp>
      <p:sp>
        <p:nvSpPr>
          <p:cNvPr id="3" name="Content Placeholder 2"/>
          <p:cNvSpPr>
            <a:spLocks noGrp="1"/>
          </p:cNvSpPr>
          <p:nvPr>
            <p:ph idx="1"/>
          </p:nvPr>
        </p:nvSpPr>
        <p:spPr>
          <a:xfrm>
            <a:off x="448056" y="1307592"/>
            <a:ext cx="8065008" cy="4775573"/>
          </a:xfrm>
        </p:spPr>
        <p:txBody>
          <a:bodyPr/>
          <a:lstStyle/>
          <a:p>
            <a:r>
              <a:rPr lang="en-US" dirty="0" smtClean="0"/>
              <a:t>CAD Systems</a:t>
            </a:r>
          </a:p>
          <a:p>
            <a:r>
              <a:rPr lang="en-US" dirty="0" smtClean="0"/>
              <a:t>Incident Reporting Platform </a:t>
            </a:r>
          </a:p>
          <a:p>
            <a:r>
              <a:rPr lang="en-US" dirty="0" smtClean="0"/>
              <a:t>Inspection Reports Platform</a:t>
            </a:r>
          </a:p>
          <a:p>
            <a:r>
              <a:rPr lang="en-US" dirty="0" smtClean="0"/>
              <a:t>Training reports Platform </a:t>
            </a:r>
          </a:p>
          <a:p>
            <a:r>
              <a:rPr lang="en-US" dirty="0"/>
              <a:t>C</a:t>
            </a:r>
            <a:r>
              <a:rPr lang="en-US" dirty="0" smtClean="0"/>
              <a:t>onsolidated Platforms</a:t>
            </a:r>
          </a:p>
          <a:p>
            <a:r>
              <a:rPr lang="en-US" dirty="0" smtClean="0"/>
              <a:t>Access </a:t>
            </a:r>
          </a:p>
          <a:p>
            <a:r>
              <a:rPr lang="en-US" dirty="0" smtClean="0"/>
              <a:t>Excel</a:t>
            </a:r>
          </a:p>
          <a:p>
            <a:pPr marL="0" indent="0">
              <a:buNone/>
            </a:pPr>
            <a:r>
              <a:rPr lang="en-US" dirty="0" smtClean="0"/>
              <a:t> </a:t>
            </a:r>
          </a:p>
          <a:p>
            <a:endParaRPr lang="en-US" dirty="0"/>
          </a:p>
        </p:txBody>
      </p:sp>
    </p:spTree>
    <p:extLst>
      <p:ext uri="{BB962C8B-B14F-4D97-AF65-F5344CB8AC3E}">
        <p14:creationId xmlns:p14="http://schemas.microsoft.com/office/powerpoint/2010/main" val="752327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 Data Storage Methods</a:t>
            </a:r>
            <a:endParaRPr lang="en-US" dirty="0"/>
          </a:p>
        </p:txBody>
      </p:sp>
      <p:sp>
        <p:nvSpPr>
          <p:cNvPr id="3" name="Content Placeholder 2"/>
          <p:cNvSpPr>
            <a:spLocks noGrp="1"/>
          </p:cNvSpPr>
          <p:nvPr>
            <p:ph idx="1"/>
          </p:nvPr>
        </p:nvSpPr>
        <p:spPr/>
        <p:txBody>
          <a:bodyPr/>
          <a:lstStyle/>
          <a:p>
            <a:r>
              <a:rPr lang="en-US" dirty="0" smtClean="0"/>
              <a:t>Indepenant Fire Department controlled servers </a:t>
            </a:r>
          </a:p>
          <a:p>
            <a:r>
              <a:rPr lang="en-US" dirty="0" smtClean="0"/>
              <a:t>Indepenant ESD or City or County controlled servers</a:t>
            </a:r>
          </a:p>
          <a:p>
            <a:r>
              <a:rPr lang="en-US" dirty="0" smtClean="0"/>
              <a:t>Third party controlled servers </a:t>
            </a:r>
          </a:p>
          <a:p>
            <a:r>
              <a:rPr lang="en-US" dirty="0" smtClean="0"/>
              <a:t>Cloud applications </a:t>
            </a:r>
          </a:p>
          <a:p>
            <a:endParaRPr lang="en-US" dirty="0" smtClean="0"/>
          </a:p>
          <a:p>
            <a:pPr marL="0" indent="0">
              <a:buNone/>
            </a:pPr>
            <a:endParaRPr lang="en-US" dirty="0"/>
          </a:p>
        </p:txBody>
      </p:sp>
    </p:spTree>
    <p:extLst>
      <p:ext uri="{BB962C8B-B14F-4D97-AF65-F5344CB8AC3E}">
        <p14:creationId xmlns:p14="http://schemas.microsoft.com/office/powerpoint/2010/main" val="4274986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92" y="1001027"/>
            <a:ext cx="7363326" cy="5124015"/>
          </a:xfrm>
          <a:prstGeom prst="rect">
            <a:avLst/>
          </a:prstGeom>
        </p:spPr>
      </p:pic>
    </p:spTree>
    <p:extLst>
      <p:ext uri="{BB962C8B-B14F-4D97-AF65-F5344CB8AC3E}">
        <p14:creationId xmlns:p14="http://schemas.microsoft.com/office/powerpoint/2010/main" val="1860838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86406"/>
            <a:ext cx="7772400" cy="114300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r>
              <a:rPr lang="en-US" sz="3200" b="1" dirty="0" smtClean="0"/>
              <a:t>Records and Records Management Systems</a:t>
            </a:r>
            <a:br>
              <a:rPr lang="en-US" sz="3200" b="1" dirty="0" smtClean="0"/>
            </a:br>
            <a:r>
              <a:rPr lang="en-US" sz="3200" b="1" dirty="0" smtClean="0"/>
              <a:t>Records: Texas State Law  </a:t>
            </a:r>
            <a:endParaRPr lang="en-US" sz="3200" dirty="0"/>
          </a:p>
        </p:txBody>
      </p:sp>
      <p:sp>
        <p:nvSpPr>
          <p:cNvPr id="9" name="Rectangle 8"/>
          <p:cNvSpPr/>
          <p:nvPr/>
        </p:nvSpPr>
        <p:spPr>
          <a:xfrm>
            <a:off x="838200" y="4038600"/>
            <a:ext cx="2971800" cy="369332"/>
          </a:xfrm>
          <a:prstGeom prst="rect">
            <a:avLst/>
          </a:prstGeom>
        </p:spPr>
        <p:txBody>
          <a:bodyPr wrap="square">
            <a:spAutoFit/>
          </a:bodyPr>
          <a:lstStyle/>
          <a:p>
            <a:r>
              <a:rPr lang="en-US" b="1" dirty="0" smtClean="0"/>
              <a:t> </a:t>
            </a:r>
            <a:endParaRPr lang="en-US" dirty="0"/>
          </a:p>
        </p:txBody>
      </p:sp>
      <p:sp>
        <p:nvSpPr>
          <p:cNvPr id="8" name="Rectangle 3"/>
          <p:cNvSpPr txBox="1">
            <a:spLocks noChangeArrowheads="1"/>
          </p:cNvSpPr>
          <p:nvPr/>
        </p:nvSpPr>
        <p:spPr>
          <a:xfrm>
            <a:off x="647531" y="1752600"/>
            <a:ext cx="7582069" cy="493990"/>
          </a:xfrm>
          <a:prstGeom prst="rect">
            <a:avLst/>
          </a:prstGeom>
          <a:ln w="57150">
            <a:solidFill>
              <a:srgbClr val="FF0000"/>
            </a:solidFill>
            <a:miter lim="800000"/>
            <a:headEnd/>
            <a:tailEnd/>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1800" b="1" dirty="0" smtClean="0"/>
              <a:t>What are your Fire Department’s Documents Covered Under Texas State Law? </a:t>
            </a:r>
          </a:p>
          <a:p>
            <a:pPr marL="0" indent="0" algn="ctr">
              <a:buNone/>
            </a:pPr>
            <a:r>
              <a:rPr lang="en-US" altLang="en-US" sz="1800" b="1" dirty="0" smtClean="0"/>
              <a:t> </a:t>
            </a:r>
          </a:p>
          <a:p>
            <a:endParaRPr lang="en-US" altLang="en-US" b="1" dirty="0"/>
          </a:p>
        </p:txBody>
      </p:sp>
      <p:sp>
        <p:nvSpPr>
          <p:cNvPr id="3" name="TextBox 2"/>
          <p:cNvSpPr txBox="1"/>
          <p:nvPr/>
        </p:nvSpPr>
        <p:spPr>
          <a:xfrm>
            <a:off x="177800" y="2678668"/>
            <a:ext cx="2590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Training Records </a:t>
            </a:r>
            <a:endParaRPr lang="en-US" b="1" dirty="0"/>
          </a:p>
        </p:txBody>
      </p:sp>
      <p:sp>
        <p:nvSpPr>
          <p:cNvPr id="10" name="TextBox 9"/>
          <p:cNvSpPr txBox="1"/>
          <p:nvPr/>
        </p:nvSpPr>
        <p:spPr>
          <a:xfrm>
            <a:off x="220133" y="4676001"/>
            <a:ext cx="1905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smtClean="0"/>
              <a:t>Personnel Records  </a:t>
            </a:r>
            <a:endParaRPr lang="en-US" b="1" dirty="0"/>
          </a:p>
        </p:txBody>
      </p:sp>
      <p:sp>
        <p:nvSpPr>
          <p:cNvPr id="13" name="TextBox 12"/>
          <p:cNvSpPr txBox="1"/>
          <p:nvPr/>
        </p:nvSpPr>
        <p:spPr>
          <a:xfrm>
            <a:off x="6553200" y="2678668"/>
            <a:ext cx="1905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t>Incident Reports  </a:t>
            </a:r>
            <a:endParaRPr lang="en-US" b="1" dirty="0"/>
          </a:p>
        </p:txBody>
      </p:sp>
      <p:sp>
        <p:nvSpPr>
          <p:cNvPr id="14" name="TextBox 13"/>
          <p:cNvSpPr txBox="1"/>
          <p:nvPr/>
        </p:nvSpPr>
        <p:spPr>
          <a:xfrm>
            <a:off x="6781800" y="3733337"/>
            <a:ext cx="1905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t>Fire Inspections   </a:t>
            </a:r>
            <a:endParaRPr lang="en-US" b="1" dirty="0"/>
          </a:p>
        </p:txBody>
      </p:sp>
      <p:sp>
        <p:nvSpPr>
          <p:cNvPr id="15" name="TextBox 14"/>
          <p:cNvSpPr txBox="1"/>
          <p:nvPr/>
        </p:nvSpPr>
        <p:spPr>
          <a:xfrm>
            <a:off x="6777567" y="4676001"/>
            <a:ext cx="19050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smtClean="0">
                <a:solidFill>
                  <a:schemeClr val="tx1"/>
                </a:solidFill>
              </a:rPr>
              <a:t>Pre-Plans</a:t>
            </a:r>
            <a:r>
              <a:rPr lang="en-US" dirty="0" smtClean="0">
                <a:solidFill>
                  <a:schemeClr val="tx1"/>
                </a:solidFill>
              </a:rPr>
              <a:t> </a:t>
            </a:r>
            <a:r>
              <a:rPr lang="en-US" dirty="0" smtClean="0"/>
              <a:t>  </a:t>
            </a:r>
            <a:endParaRPr lang="en-US" dirty="0"/>
          </a:p>
        </p:txBody>
      </p:sp>
      <p:sp>
        <p:nvSpPr>
          <p:cNvPr id="4" name="Explosion 2 3"/>
          <p:cNvSpPr/>
          <p:nvPr/>
        </p:nvSpPr>
        <p:spPr>
          <a:xfrm>
            <a:off x="2819400" y="2590801"/>
            <a:ext cx="3505199" cy="2819400"/>
          </a:xfrm>
          <a:prstGeom prst="irregularSeal2">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Common</a:t>
            </a:r>
          </a:p>
          <a:p>
            <a:pPr algn="ctr"/>
            <a:r>
              <a:rPr lang="en-US" b="1" dirty="0" smtClean="0">
                <a:solidFill>
                  <a:schemeClr val="tx1"/>
                </a:solidFill>
              </a:rPr>
              <a:t>Fire Department  Records </a:t>
            </a:r>
            <a:endParaRPr lang="en-US" b="1" dirty="0">
              <a:solidFill>
                <a:schemeClr val="tx1"/>
              </a:solidFill>
            </a:endParaRPr>
          </a:p>
        </p:txBody>
      </p:sp>
      <p:sp>
        <p:nvSpPr>
          <p:cNvPr id="18" name="TextBox 17"/>
          <p:cNvSpPr txBox="1"/>
          <p:nvPr/>
        </p:nvSpPr>
        <p:spPr>
          <a:xfrm>
            <a:off x="177800" y="3548671"/>
            <a:ext cx="2590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E-Mails &amp; Letters  </a:t>
            </a:r>
            <a:endParaRPr lang="en-US" b="1" dirty="0"/>
          </a:p>
        </p:txBody>
      </p:sp>
    </p:spTree>
    <p:extLst>
      <p:ext uri="{BB962C8B-B14F-4D97-AF65-F5344CB8AC3E}">
        <p14:creationId xmlns:p14="http://schemas.microsoft.com/office/powerpoint/2010/main" val="2124649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29" y="957713"/>
            <a:ext cx="5900287" cy="5900287"/>
          </a:xfrm>
        </p:spPr>
      </p:pic>
      <p:sp>
        <p:nvSpPr>
          <p:cNvPr id="5" name="TextBox 4"/>
          <p:cNvSpPr txBox="1"/>
          <p:nvPr/>
        </p:nvSpPr>
        <p:spPr>
          <a:xfrm>
            <a:off x="6391175" y="2002055"/>
            <a:ext cx="2589196" cy="1015663"/>
          </a:xfrm>
          <a:prstGeom prst="rect">
            <a:avLst/>
          </a:prstGeom>
          <a:solidFill>
            <a:srgbClr val="FFFF00"/>
          </a:solidFill>
        </p:spPr>
        <p:txBody>
          <a:bodyPr wrap="square" rtlCol="0">
            <a:spAutoFit/>
          </a:bodyPr>
          <a:lstStyle/>
          <a:p>
            <a:r>
              <a:rPr lang="en-US" sz="2000" b="1" dirty="0" smtClean="0"/>
              <a:t>Counties and Cities</a:t>
            </a:r>
          </a:p>
          <a:p>
            <a:r>
              <a:rPr lang="en-US" sz="2000" b="1" dirty="0" smtClean="0"/>
              <a:t>Have GIS ability to generate basic maps  </a:t>
            </a:r>
            <a:endParaRPr lang="en-US" sz="2000" b="1" dirty="0"/>
          </a:p>
        </p:txBody>
      </p:sp>
      <p:sp>
        <p:nvSpPr>
          <p:cNvPr id="6" name="TextBox 5"/>
          <p:cNvSpPr txBox="1"/>
          <p:nvPr/>
        </p:nvSpPr>
        <p:spPr>
          <a:xfrm>
            <a:off x="6391175" y="3713748"/>
            <a:ext cx="2589196" cy="1631216"/>
          </a:xfrm>
          <a:prstGeom prst="rect">
            <a:avLst/>
          </a:prstGeom>
          <a:solidFill>
            <a:srgbClr val="FFFF00"/>
          </a:solidFill>
        </p:spPr>
        <p:txBody>
          <a:bodyPr wrap="square" rtlCol="0">
            <a:spAutoFit/>
          </a:bodyPr>
          <a:lstStyle/>
          <a:p>
            <a:r>
              <a:rPr lang="en-US" sz="2000" b="1" dirty="0" smtClean="0"/>
              <a:t>Key is to have ability to develop GIS layers from databases  to develop custom products   </a:t>
            </a:r>
            <a:endParaRPr lang="en-US" sz="2000" b="1" dirty="0"/>
          </a:p>
        </p:txBody>
      </p:sp>
    </p:spTree>
    <p:extLst>
      <p:ext uri="{BB962C8B-B14F-4D97-AF65-F5344CB8AC3E}">
        <p14:creationId xmlns:p14="http://schemas.microsoft.com/office/powerpoint/2010/main" val="4134105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 y="182880"/>
            <a:ext cx="7667485" cy="704088"/>
          </a:xfrm>
        </p:spPr>
        <p:txBody>
          <a:bodyPr/>
          <a:lstStyle/>
          <a:p>
            <a:r>
              <a:rPr lang="en-US" sz="2800" dirty="0" smtClean="0"/>
              <a:t>Data for Fire Station Locations  </a:t>
            </a:r>
            <a:endParaRPr lang="en-US" sz="2800" dirty="0"/>
          </a:p>
        </p:txBody>
      </p:sp>
      <p:pic>
        <p:nvPicPr>
          <p:cNvPr id="4" name="Content Placeholder 3"/>
          <p:cNvPicPr>
            <a:picLocks noGrp="1" noChangeAspect="1"/>
          </p:cNvPicPr>
          <p:nvPr>
            <p:ph idx="1"/>
          </p:nvPr>
        </p:nvPicPr>
        <p:blipFill>
          <a:blip r:embed="rId2"/>
          <a:stretch>
            <a:fillRect/>
          </a:stretch>
        </p:blipFill>
        <p:spPr>
          <a:xfrm>
            <a:off x="4764505" y="3422847"/>
            <a:ext cx="4125150" cy="2606533"/>
          </a:xfrm>
          <a:prstGeom prst="rect">
            <a:avLst/>
          </a:prstGeom>
        </p:spPr>
      </p:pic>
      <p:sp>
        <p:nvSpPr>
          <p:cNvPr id="5" name="Rectangle 4"/>
          <p:cNvSpPr/>
          <p:nvPr/>
        </p:nvSpPr>
        <p:spPr>
          <a:xfrm>
            <a:off x="1020278" y="886968"/>
            <a:ext cx="7132320" cy="3323987"/>
          </a:xfrm>
          <a:prstGeom prst="rect">
            <a:avLst/>
          </a:prstGeom>
        </p:spPr>
        <p:txBody>
          <a:bodyPr wrap="square">
            <a:spAutoFit/>
          </a:bodyPr>
          <a:lstStyle/>
          <a:p>
            <a:endParaRPr lang="en-US" dirty="0">
              <a:latin typeface="Times New Roman" panose="02020603050405020304" pitchFamily="18" charset="0"/>
            </a:endParaRPr>
          </a:p>
          <a:p>
            <a:r>
              <a:rPr lang="en-US" sz="3200" dirty="0">
                <a:latin typeface="Times New Roman" panose="02020603050405020304" pitchFamily="18" charset="0"/>
              </a:rPr>
              <a:t>Incident type</a:t>
            </a:r>
          </a:p>
          <a:p>
            <a:r>
              <a:rPr lang="en-US" sz="3200" dirty="0">
                <a:latin typeface="Times New Roman" panose="02020603050405020304" pitchFamily="18" charset="0"/>
              </a:rPr>
              <a:t>Incident cause</a:t>
            </a:r>
          </a:p>
          <a:p>
            <a:r>
              <a:rPr lang="en-US" sz="3200" dirty="0">
                <a:latin typeface="Times New Roman" panose="02020603050405020304" pitchFamily="18" charset="0"/>
              </a:rPr>
              <a:t>Date of incident</a:t>
            </a:r>
          </a:p>
          <a:p>
            <a:r>
              <a:rPr lang="en-US" sz="3200" dirty="0">
                <a:latin typeface="Times New Roman" panose="02020603050405020304" pitchFamily="18" charset="0"/>
              </a:rPr>
              <a:t>Time of incident report</a:t>
            </a:r>
          </a:p>
          <a:p>
            <a:r>
              <a:rPr lang="en-US" sz="3200" dirty="0">
                <a:latin typeface="Times New Roman" panose="02020603050405020304" pitchFamily="18" charset="0"/>
              </a:rPr>
              <a:t>Units that responded</a:t>
            </a:r>
          </a:p>
          <a:p>
            <a:r>
              <a:rPr lang="en-US" sz="3200" dirty="0">
                <a:latin typeface="Times New Roman" panose="02020603050405020304" pitchFamily="18" charset="0"/>
              </a:rPr>
              <a:t>Unit arrival times</a:t>
            </a:r>
          </a:p>
        </p:txBody>
      </p:sp>
    </p:spTree>
    <p:extLst>
      <p:ext uri="{BB962C8B-B14F-4D97-AF65-F5344CB8AC3E}">
        <p14:creationId xmlns:p14="http://schemas.microsoft.com/office/powerpoint/2010/main" val="663827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Platform Needed </a:t>
            </a:r>
            <a:endParaRPr lang="en-US" dirty="0"/>
          </a:p>
        </p:txBody>
      </p:sp>
      <p:sp>
        <p:nvSpPr>
          <p:cNvPr id="3" name="Content Placeholder 2"/>
          <p:cNvSpPr>
            <a:spLocks noGrp="1"/>
          </p:cNvSpPr>
          <p:nvPr>
            <p:ph idx="1"/>
          </p:nvPr>
        </p:nvSpPr>
        <p:spPr/>
        <p:txBody>
          <a:bodyPr/>
          <a:lstStyle/>
          <a:p>
            <a:pPr marL="0" indent="0">
              <a:buNone/>
            </a:pPr>
            <a:r>
              <a:rPr lang="en-US" sz="2000" dirty="0"/>
              <a:t>Travel </a:t>
            </a:r>
            <a:r>
              <a:rPr lang="en-US" sz="2000" dirty="0" smtClean="0"/>
              <a:t>Time Modeling</a:t>
            </a:r>
            <a:endParaRPr lang="en-US" sz="2000" dirty="0"/>
          </a:p>
          <a:p>
            <a:pPr marL="0" indent="0">
              <a:buNone/>
            </a:pPr>
            <a:r>
              <a:rPr lang="en-US" sz="2000" dirty="0"/>
              <a:t>Utilizing a fire station layer and a street layer, response time analysis can be </a:t>
            </a:r>
            <a:r>
              <a:rPr lang="en-US" sz="2000" dirty="0" smtClean="0"/>
              <a:t>performed. A </a:t>
            </a:r>
            <a:r>
              <a:rPr lang="en-US" sz="2000" dirty="0"/>
              <a:t>street layer is often represented in GIS as a series of lines that intersect on the </a:t>
            </a:r>
            <a:r>
              <a:rPr lang="en-US" sz="2000" dirty="0" smtClean="0"/>
              <a:t>map, creating </a:t>
            </a:r>
            <a:r>
              <a:rPr lang="en-US" sz="2000" dirty="0"/>
              <a:t>a GIS street network. Each street line segment between intersections </a:t>
            </a:r>
            <a:r>
              <a:rPr lang="en-US" sz="2000" dirty="0" smtClean="0"/>
              <a:t>contains attribute </a:t>
            </a:r>
            <a:r>
              <a:rPr lang="en-US" sz="2000" dirty="0"/>
              <a:t>information such as road type, distance, and travel speeds (miles or </a:t>
            </a:r>
            <a:r>
              <a:rPr lang="en-US" sz="2000" dirty="0" smtClean="0"/>
              <a:t>kilometers per </a:t>
            </a:r>
            <a:r>
              <a:rPr lang="en-US" sz="2000" dirty="0"/>
              <a:t>hour). This allows users to identify a station location, specify a travel time, and run </a:t>
            </a:r>
            <a:r>
              <a:rPr lang="en-US" sz="2000" dirty="0" smtClean="0"/>
              <a:t>a network </a:t>
            </a:r>
            <a:r>
              <a:rPr lang="en-US" sz="2000" dirty="0"/>
              <a:t>analysis. The result will be displayed by an irregular polygon around the </a:t>
            </a:r>
            <a:r>
              <a:rPr lang="en-US" sz="2000" dirty="0" smtClean="0"/>
              <a:t>station that </a:t>
            </a:r>
            <a:r>
              <a:rPr lang="en-US" sz="2000" dirty="0"/>
              <a:t>illustrates where the fire apparatus could travel in any direction for the </a:t>
            </a:r>
            <a:r>
              <a:rPr lang="en-US" sz="2000" dirty="0" smtClean="0"/>
              <a:t>specified time</a:t>
            </a:r>
            <a:r>
              <a:rPr lang="en-US" sz="2000" dirty="0"/>
              <a:t>. This type of analysis can be performed on a single station or simultaneously on </a:t>
            </a:r>
            <a:r>
              <a:rPr lang="en-US" sz="2000" dirty="0" smtClean="0"/>
              <a:t>all stations </a:t>
            </a:r>
            <a:r>
              <a:rPr lang="en-US" sz="2000" dirty="0"/>
              <a:t>to analyze gaps in coverage, establish run orders, and more.</a:t>
            </a:r>
          </a:p>
        </p:txBody>
      </p:sp>
    </p:spTree>
    <p:extLst>
      <p:ext uri="{BB962C8B-B14F-4D97-AF65-F5344CB8AC3E}">
        <p14:creationId xmlns:p14="http://schemas.microsoft.com/office/powerpoint/2010/main" val="419073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Up on Trends  </a:t>
            </a:r>
            <a:endParaRPr lang="en-US" dirty="0"/>
          </a:p>
        </p:txBody>
      </p:sp>
      <p:sp>
        <p:nvSpPr>
          <p:cNvPr id="3" name="Content Placeholder 2"/>
          <p:cNvSpPr>
            <a:spLocks noGrp="1"/>
          </p:cNvSpPr>
          <p:nvPr>
            <p:ph idx="1"/>
          </p:nvPr>
        </p:nvSpPr>
        <p:spPr>
          <a:xfrm>
            <a:off x="448056" y="1307592"/>
            <a:ext cx="8065008" cy="5304964"/>
          </a:xfrm>
        </p:spPr>
        <p:txBody>
          <a:bodyPr/>
          <a:lstStyle/>
          <a:p>
            <a:r>
              <a:rPr lang="en-US" dirty="0" smtClean="0"/>
              <a:t> Incidents (types of incidents, time on incident ) </a:t>
            </a:r>
          </a:p>
          <a:p>
            <a:r>
              <a:rPr lang="en-US" dirty="0" smtClean="0"/>
              <a:t>Available staffing to complete requirements related to managing the incident </a:t>
            </a:r>
          </a:p>
          <a:p>
            <a:r>
              <a:rPr lang="en-US" dirty="0" smtClean="0"/>
              <a:t>Response time and fire loss ratio </a:t>
            </a:r>
          </a:p>
          <a:p>
            <a:r>
              <a:rPr lang="en-US" dirty="0" smtClean="0"/>
              <a:t>Fire Inspection findings -# hazards, % correction </a:t>
            </a:r>
          </a:p>
          <a:p>
            <a:r>
              <a:rPr lang="en-US" dirty="0" smtClean="0"/>
              <a:t>Building permits (new construction, remodeling) </a:t>
            </a:r>
          </a:p>
          <a:p>
            <a:r>
              <a:rPr lang="en-US" dirty="0" smtClean="0"/>
              <a:t>Population </a:t>
            </a:r>
          </a:p>
          <a:p>
            <a:r>
              <a:rPr lang="en-US" dirty="0" smtClean="0"/>
              <a:t>Property values </a:t>
            </a:r>
          </a:p>
          <a:p>
            <a:r>
              <a:rPr lang="en-US" dirty="0" smtClean="0"/>
              <a:t>School student population</a:t>
            </a:r>
          </a:p>
          <a:p>
            <a:r>
              <a:rPr lang="en-US" dirty="0" smtClean="0"/>
              <a:t>Cost per capital  </a:t>
            </a:r>
          </a:p>
          <a:p>
            <a:endParaRPr lang="en-US" dirty="0"/>
          </a:p>
        </p:txBody>
      </p:sp>
    </p:spTree>
    <p:extLst>
      <p:ext uri="{BB962C8B-B14F-4D97-AF65-F5344CB8AC3E}">
        <p14:creationId xmlns:p14="http://schemas.microsoft.com/office/powerpoint/2010/main" val="727892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Items </a:t>
            </a:r>
            <a:endParaRPr lang="en-US" dirty="0"/>
          </a:p>
        </p:txBody>
      </p:sp>
      <p:sp>
        <p:nvSpPr>
          <p:cNvPr id="3" name="Content Placeholder 2"/>
          <p:cNvSpPr>
            <a:spLocks noGrp="1"/>
          </p:cNvSpPr>
          <p:nvPr>
            <p:ph idx="1"/>
          </p:nvPr>
        </p:nvSpPr>
        <p:spPr/>
        <p:txBody>
          <a:bodyPr/>
          <a:lstStyle/>
          <a:p>
            <a:r>
              <a:rPr lang="en-US" dirty="0" smtClean="0"/>
              <a:t>Data can be used to determine if outputs are met </a:t>
            </a:r>
          </a:p>
          <a:p>
            <a:r>
              <a:rPr lang="en-US" dirty="0" smtClean="0"/>
              <a:t>In addition to cost per capital can convert purchasing data to charts to determine where purchasing were made</a:t>
            </a:r>
          </a:p>
          <a:p>
            <a:r>
              <a:rPr lang="en-US" dirty="0" smtClean="0"/>
              <a:t>Firefighter records (training) can be shared HOWEVER medical and personnel records need to be separated and protected </a:t>
            </a:r>
          </a:p>
          <a:p>
            <a:pPr marL="0" indent="0">
              <a:buNone/>
            </a:pPr>
            <a:r>
              <a:rPr lang="en-US" dirty="0" smtClean="0"/>
              <a:t> </a:t>
            </a:r>
            <a:endParaRPr lang="en-US" dirty="0"/>
          </a:p>
        </p:txBody>
      </p:sp>
    </p:spTree>
    <p:extLst>
      <p:ext uri="{BB962C8B-B14F-4D97-AF65-F5344CB8AC3E}">
        <p14:creationId xmlns:p14="http://schemas.microsoft.com/office/powerpoint/2010/main" val="372222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a:t>
            </a:r>
            <a:endParaRPr lang="en-US" dirty="0"/>
          </a:p>
        </p:txBody>
      </p:sp>
      <p:sp>
        <p:nvSpPr>
          <p:cNvPr id="3" name="Content Placeholder 2"/>
          <p:cNvSpPr>
            <a:spLocks noGrp="1"/>
          </p:cNvSpPr>
          <p:nvPr>
            <p:ph idx="1"/>
          </p:nvPr>
        </p:nvSpPr>
        <p:spPr/>
        <p:txBody>
          <a:bodyPr/>
          <a:lstStyle/>
          <a:p>
            <a:r>
              <a:rPr lang="en-US" dirty="0" smtClean="0"/>
              <a:t>Need your data to integrate with GIS platforms and other data bases </a:t>
            </a:r>
          </a:p>
          <a:p>
            <a:r>
              <a:rPr lang="en-US" dirty="0" smtClean="0"/>
              <a:t>Need your data in storage to be available to integrate with GIS platforms and other data bases </a:t>
            </a:r>
          </a:p>
          <a:p>
            <a:r>
              <a:rPr lang="en-US" dirty="0" smtClean="0"/>
              <a:t>Data best when mapped </a:t>
            </a:r>
            <a:endParaRPr lang="en-US" dirty="0"/>
          </a:p>
        </p:txBody>
      </p:sp>
    </p:spTree>
    <p:extLst>
      <p:ext uri="{BB962C8B-B14F-4D97-AF65-F5344CB8AC3E}">
        <p14:creationId xmlns:p14="http://schemas.microsoft.com/office/powerpoint/2010/main" val="3685612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Risk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799" y="980841"/>
            <a:ext cx="6914313" cy="5198578"/>
          </a:xfrm>
        </p:spPr>
      </p:pic>
    </p:spTree>
    <p:extLst>
      <p:ext uri="{BB962C8B-B14F-4D97-AF65-F5344CB8AC3E}">
        <p14:creationId xmlns:p14="http://schemas.microsoft.com/office/powerpoint/2010/main" val="3931122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TXWRAP: Wildfires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675" y="1347737"/>
            <a:ext cx="8066088" cy="4446689"/>
          </a:xfrm>
        </p:spPr>
      </p:pic>
    </p:spTree>
    <p:extLst>
      <p:ext uri="{BB962C8B-B14F-4D97-AF65-F5344CB8AC3E}">
        <p14:creationId xmlns:p14="http://schemas.microsoft.com/office/powerpoint/2010/main" val="729423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 TX WRAP</a:t>
            </a:r>
            <a:endParaRPr lang="en-US" dirty="0"/>
          </a:p>
        </p:txBody>
      </p:sp>
      <p:sp>
        <p:nvSpPr>
          <p:cNvPr id="3" name="Content Placeholder 2"/>
          <p:cNvSpPr>
            <a:spLocks noGrp="1"/>
          </p:cNvSpPr>
          <p:nvPr>
            <p:ph idx="1"/>
          </p:nvPr>
        </p:nvSpPr>
        <p:spPr>
          <a:xfrm>
            <a:off x="448056" y="1307593"/>
            <a:ext cx="8065008" cy="1926496"/>
          </a:xfrm>
          <a:solidFill>
            <a:srgbClr val="FFFF00"/>
          </a:solidFill>
        </p:spPr>
        <p:txBody>
          <a:bodyPr/>
          <a:lstStyle/>
          <a:p>
            <a:r>
              <a:rPr lang="en-US" dirty="0" smtClean="0"/>
              <a:t>Fire Occurrence 2005-to now </a:t>
            </a:r>
          </a:p>
          <a:p>
            <a:r>
              <a:rPr lang="en-US" dirty="0" smtClean="0"/>
              <a:t>Risk Assessment Tool</a:t>
            </a:r>
          </a:p>
          <a:p>
            <a:r>
              <a:rPr lang="en-US" dirty="0" smtClean="0"/>
              <a:t>Updated Fuel Layers  </a:t>
            </a:r>
            <a:endParaRPr lang="en-US" dirty="0"/>
          </a:p>
        </p:txBody>
      </p:sp>
    </p:spTree>
    <p:extLst>
      <p:ext uri="{BB962C8B-B14F-4D97-AF65-F5344CB8AC3E}">
        <p14:creationId xmlns:p14="http://schemas.microsoft.com/office/powerpoint/2010/main" val="4182601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641" y="1308100"/>
            <a:ext cx="8046156"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 y="5925347"/>
            <a:ext cx="2328479" cy="859465"/>
          </a:xfrm>
          <a:prstGeom prst="rect">
            <a:avLst/>
          </a:prstGeom>
        </p:spPr>
      </p:pic>
    </p:spTree>
    <p:extLst>
      <p:ext uri="{BB962C8B-B14F-4D97-AF65-F5344CB8AC3E}">
        <p14:creationId xmlns:p14="http://schemas.microsoft.com/office/powerpoint/2010/main" val="147435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4294967295"/>
          </p:nvPr>
        </p:nvSpPr>
        <p:spPr>
          <a:xfrm>
            <a:off x="112295" y="1761288"/>
            <a:ext cx="8871284" cy="39256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altLang="en-US" sz="2400" b="1" dirty="0" smtClean="0"/>
              <a:t>Budget Records: All information used to develop the budget, budget status reports, past budgets and budget requests not funded.</a:t>
            </a:r>
          </a:p>
          <a:p>
            <a:r>
              <a:rPr lang="en-US" altLang="en-US" sz="2400" b="1" dirty="0"/>
              <a:t>P</a:t>
            </a:r>
            <a:r>
              <a:rPr lang="en-US" altLang="en-US" sz="2400" b="1" dirty="0" smtClean="0"/>
              <a:t>urchasing records, contracts and surplus sales </a:t>
            </a:r>
          </a:p>
          <a:p>
            <a:r>
              <a:rPr lang="en-US" altLang="en-US" sz="2400" b="1" dirty="0" smtClean="0"/>
              <a:t>Board meeting Agendas and Minutes </a:t>
            </a:r>
          </a:p>
          <a:p>
            <a:r>
              <a:rPr lang="en-US" altLang="en-US" sz="2400" b="1" dirty="0" smtClean="0"/>
              <a:t>Election Results, Ballots and Criteria </a:t>
            </a:r>
          </a:p>
          <a:p>
            <a:r>
              <a:rPr lang="en-US" altLang="en-US" sz="2400" b="1" dirty="0" smtClean="0"/>
              <a:t>Department RSOG’s </a:t>
            </a:r>
          </a:p>
          <a:p>
            <a:r>
              <a:rPr lang="en-US" altLang="en-US" sz="2400" b="1" dirty="0" smtClean="0"/>
              <a:t>Department Buildings &amp; Facilities Plans and Documents</a:t>
            </a:r>
          </a:p>
          <a:p>
            <a:r>
              <a:rPr lang="en-US" altLang="en-US" sz="2400" b="1" dirty="0" smtClean="0"/>
              <a:t>Department Maps &amp; GIS Documents</a:t>
            </a:r>
          </a:p>
          <a:p>
            <a:r>
              <a:rPr lang="en-US" altLang="en-US" sz="2400" b="1" dirty="0" smtClean="0"/>
              <a:t>Tax Records  &amp; Income/ Donations Received   </a:t>
            </a:r>
          </a:p>
          <a:p>
            <a:endParaRPr lang="en-US" altLang="en-US" b="1" dirty="0" smtClean="0"/>
          </a:p>
          <a:p>
            <a:pPr marL="0" indent="0">
              <a:buNone/>
            </a:pPr>
            <a:endParaRPr lang="en-US" altLang="en-US" dirty="0" smtClean="0"/>
          </a:p>
        </p:txBody>
      </p:sp>
      <p:sp>
        <p:nvSpPr>
          <p:cNvPr id="5" name="Title 1"/>
          <p:cNvSpPr>
            <a:spLocks noGrp="1"/>
          </p:cNvSpPr>
          <p:nvPr>
            <p:ph type="title" idx="4294967295"/>
          </p:nvPr>
        </p:nvSpPr>
        <p:spPr>
          <a:xfrm>
            <a:off x="497305" y="334878"/>
            <a:ext cx="8005010" cy="1221205"/>
          </a:xfrm>
          <a:prstGeom prst="rect">
            <a:avLst/>
          </a:prstGeom>
        </p:spPr>
        <p:style>
          <a:lnRef idx="1">
            <a:schemeClr val="dk1"/>
          </a:lnRef>
          <a:fillRef idx="2">
            <a:schemeClr val="dk1"/>
          </a:fillRef>
          <a:effectRef idx="1">
            <a:schemeClr val="dk1"/>
          </a:effectRef>
          <a:fontRef idx="minor">
            <a:schemeClr val="dk1"/>
          </a:fontRef>
        </p:style>
        <p:txBody>
          <a:bodyPr>
            <a:normAutofit fontScale="90000"/>
          </a:bodyPr>
          <a:lstStyle/>
          <a:p>
            <a:r>
              <a:rPr lang="en-US" dirty="0"/>
              <a:t>Records and Records Management Systems</a:t>
            </a:r>
            <a:br>
              <a:rPr lang="en-US" dirty="0"/>
            </a:br>
            <a:r>
              <a:rPr lang="en-US" dirty="0"/>
              <a:t> </a:t>
            </a:r>
            <a:r>
              <a:rPr lang="en-US" altLang="en-US" dirty="0"/>
              <a:t>Other Fire Department Records</a:t>
            </a:r>
            <a:r>
              <a:rPr lang="en-US" sz="3200" b="1" dirty="0" smtClean="0"/>
              <a:t/>
            </a:r>
            <a:br>
              <a:rPr lang="en-US" sz="3200" b="1" dirty="0" smtClean="0"/>
            </a:br>
            <a:r>
              <a:rPr lang="en-US" altLang="en-US" sz="3200" b="1" dirty="0" smtClean="0"/>
              <a:t/>
            </a:r>
            <a:br>
              <a:rPr lang="en-US" altLang="en-US" sz="3200" b="1" dirty="0" smtClean="0"/>
            </a:br>
            <a:r>
              <a:rPr lang="en-US" sz="3200" b="1" dirty="0" smtClean="0"/>
              <a:t> </a:t>
            </a:r>
            <a:endParaRPr lang="en-US" sz="3200" dirty="0"/>
          </a:p>
        </p:txBody>
      </p:sp>
    </p:spTree>
    <p:extLst>
      <p:ext uri="{BB962C8B-B14F-4D97-AF65-F5344CB8AC3E}">
        <p14:creationId xmlns:p14="http://schemas.microsoft.com/office/powerpoint/2010/main" val="2000328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92" y="1086719"/>
            <a:ext cx="6049904" cy="5153047"/>
          </a:xfrm>
        </p:spPr>
      </p:pic>
    </p:spTree>
    <p:extLst>
      <p:ext uri="{BB962C8B-B14F-4D97-AF65-F5344CB8AC3E}">
        <p14:creationId xmlns:p14="http://schemas.microsoft.com/office/powerpoint/2010/main" val="1084446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3192" y="1322650"/>
            <a:ext cx="8066088" cy="4285109"/>
          </a:xfrm>
          <a:prstGeom prst="rect">
            <a:avLst/>
          </a:prstGeom>
        </p:spPr>
      </p:pic>
      <p:sp>
        <p:nvSpPr>
          <p:cNvPr id="2" name="Title 1"/>
          <p:cNvSpPr>
            <a:spLocks noGrp="1"/>
          </p:cNvSpPr>
          <p:nvPr>
            <p:ph type="title"/>
          </p:nvPr>
        </p:nvSpPr>
        <p:spPr>
          <a:xfrm>
            <a:off x="393191" y="182879"/>
            <a:ext cx="7663153" cy="1838425"/>
          </a:xfrm>
          <a:solidFill>
            <a:srgbClr val="FFFF00"/>
          </a:solidFill>
        </p:spPr>
        <p:txBody>
          <a:bodyPr/>
          <a:lstStyle/>
          <a:p>
            <a:r>
              <a:rPr lang="en-US" dirty="0" smtClean="0"/>
              <a:t>New Technology </a:t>
            </a:r>
            <a:endParaRPr lang="en-US" dirty="0"/>
          </a:p>
        </p:txBody>
      </p:sp>
    </p:spTree>
    <p:extLst>
      <p:ext uri="{BB962C8B-B14F-4D97-AF65-F5344CB8AC3E}">
        <p14:creationId xmlns:p14="http://schemas.microsoft.com/office/powerpoint/2010/main" val="7128483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7675" y="1428527"/>
            <a:ext cx="8066088" cy="4285109"/>
          </a:xfrm>
          <a:prstGeom prst="rect">
            <a:avLst/>
          </a:prstGeom>
        </p:spPr>
      </p:pic>
      <p:sp>
        <p:nvSpPr>
          <p:cNvPr id="2" name="Title 1"/>
          <p:cNvSpPr>
            <a:spLocks noGrp="1"/>
          </p:cNvSpPr>
          <p:nvPr>
            <p:ph type="title"/>
          </p:nvPr>
        </p:nvSpPr>
        <p:spPr>
          <a:xfrm>
            <a:off x="393192" y="182879"/>
            <a:ext cx="7360920" cy="1896177"/>
          </a:xfrm>
          <a:solidFill>
            <a:srgbClr val="FFFF00"/>
          </a:solidFill>
        </p:spPr>
        <p:txBody>
          <a:bodyPr/>
          <a:lstStyle/>
          <a:p>
            <a:r>
              <a:rPr lang="en-US" dirty="0" smtClean="0"/>
              <a:t>Nimble to Use Easy to Integrate Data </a:t>
            </a:r>
            <a:endParaRPr lang="en-US" dirty="0"/>
          </a:p>
        </p:txBody>
      </p:sp>
    </p:spTree>
    <p:extLst>
      <p:ext uri="{BB962C8B-B14F-4D97-AF65-F5344CB8AC3E}">
        <p14:creationId xmlns:p14="http://schemas.microsoft.com/office/powerpoint/2010/main" val="2309138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ESTRI Story Board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280" y="1308100"/>
            <a:ext cx="8042878" cy="4525963"/>
          </a:xfrm>
        </p:spPr>
      </p:pic>
    </p:spTree>
    <p:extLst>
      <p:ext uri="{BB962C8B-B14F-4D97-AF65-F5344CB8AC3E}">
        <p14:creationId xmlns:p14="http://schemas.microsoft.com/office/powerpoint/2010/main" val="37851842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flipH="1">
            <a:off x="3343137" y="3990594"/>
            <a:ext cx="3204323" cy="169277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Aft>
                <a:spcPts val="600"/>
              </a:spcAft>
            </a:pPr>
            <a:r>
              <a:rPr lang="en-US" sz="2400" b="1" spc="50" dirty="0" smtClean="0">
                <a:ln w="3175">
                  <a:noFill/>
                </a:ln>
                <a:solidFill>
                  <a:schemeClr val="tx1">
                    <a:lumMod val="65000"/>
                    <a:lumOff val="35000"/>
                  </a:schemeClr>
                </a:solidFill>
              </a:rPr>
              <a:t>Bruce Woods</a:t>
            </a:r>
          </a:p>
          <a:p>
            <a:pPr>
              <a:spcAft>
                <a:spcPts val="1800"/>
              </a:spcAft>
            </a:pPr>
            <a:r>
              <a:rPr lang="en-US" sz="1400" b="1" spc="50" dirty="0" smtClean="0">
                <a:ln w="3175">
                  <a:noFill/>
                </a:ln>
                <a:solidFill>
                  <a:schemeClr val="tx1">
                    <a:lumMod val="65000"/>
                    <a:lumOff val="35000"/>
                  </a:schemeClr>
                </a:solidFill>
              </a:rPr>
              <a:t>Texas A&amp;M Forest Service</a:t>
            </a:r>
          </a:p>
          <a:p>
            <a:pPr>
              <a:spcAft>
                <a:spcPts val="900"/>
              </a:spcAft>
            </a:pPr>
            <a:r>
              <a:rPr lang="en-US" b="1" spc="50" dirty="0" smtClean="0">
                <a:ln w="3175">
                  <a:noFill/>
                </a:ln>
                <a:solidFill>
                  <a:schemeClr val="tx1">
                    <a:lumMod val="65000"/>
                    <a:lumOff val="35000"/>
                  </a:schemeClr>
                </a:solidFill>
              </a:rPr>
              <a:t>979-458-7362 </a:t>
            </a:r>
            <a:endParaRPr lang="en-US" b="1" spc="50" dirty="0">
              <a:ln w="3175">
                <a:noFill/>
              </a:ln>
              <a:solidFill>
                <a:schemeClr val="tx1">
                  <a:lumMod val="65000"/>
                  <a:lumOff val="35000"/>
                </a:schemeClr>
              </a:solidFill>
            </a:endParaRPr>
          </a:p>
          <a:p>
            <a:pPr>
              <a:spcAft>
                <a:spcPts val="900"/>
              </a:spcAft>
            </a:pPr>
            <a:r>
              <a:rPr lang="en-US" b="1" spc="50" dirty="0" smtClean="0">
                <a:ln w="3175">
                  <a:noFill/>
                </a:ln>
                <a:solidFill>
                  <a:schemeClr val="tx1">
                    <a:lumMod val="65000"/>
                    <a:lumOff val="35000"/>
                  </a:schemeClr>
                </a:solidFill>
              </a:rPr>
              <a:t>bwoods@tfs.tamu.edu </a:t>
            </a:r>
            <a:endParaRPr lang="en-US" b="1" spc="50" dirty="0">
              <a:ln w="3175">
                <a:noFill/>
              </a:ln>
              <a:solidFill>
                <a:schemeClr val="tx1">
                  <a:lumMod val="65000"/>
                  <a:lumOff val="35000"/>
                </a:schemeClr>
              </a:solidFill>
            </a:endParaRPr>
          </a:p>
        </p:txBody>
      </p:sp>
      <p:sp>
        <p:nvSpPr>
          <p:cNvPr id="10" name="Rectangle 9"/>
          <p:cNvSpPr/>
          <p:nvPr/>
        </p:nvSpPr>
        <p:spPr>
          <a:xfrm>
            <a:off x="3213667" y="1590728"/>
            <a:ext cx="2011680" cy="2011680"/>
          </a:xfrm>
          <a:prstGeom prst="rect">
            <a:avLst/>
          </a:prstGeom>
          <a:solidFill>
            <a:srgbClr val="D7C65F"/>
          </a:solidFill>
          <a:ln>
            <a:no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For More Information</a:t>
            </a:r>
            <a:endParaRPr lang="en-US" dirty="0"/>
          </a:p>
        </p:txBody>
      </p:sp>
      <p:sp>
        <p:nvSpPr>
          <p:cNvPr id="4" name="Slide Number Placeholder 3"/>
          <p:cNvSpPr>
            <a:spLocks noGrp="1"/>
          </p:cNvSpPr>
          <p:nvPr>
            <p:ph type="sldNum" sz="quarter" idx="12"/>
          </p:nvPr>
        </p:nvSpPr>
        <p:spPr>
          <a:xfrm>
            <a:off x="2712720" y="6317849"/>
            <a:ext cx="2014728" cy="365125"/>
          </a:xfrm>
        </p:spPr>
        <p:txBody>
          <a:bodyPr/>
          <a:lstStyle/>
          <a:p>
            <a:fld id="{461D92CA-C0F1-4A4E-A93A-9CB7A9B74D9C}" type="slidenum">
              <a:rPr lang="en-US" smtClean="0"/>
              <a:pPr/>
              <a:t>54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667" y="1590728"/>
            <a:ext cx="1940590" cy="1895475"/>
          </a:xfrm>
          <a:prstGeom prst="rect">
            <a:avLst/>
          </a:prstGeom>
        </p:spPr>
      </p:pic>
    </p:spTree>
    <p:extLst>
      <p:ext uri="{BB962C8B-B14F-4D97-AF65-F5344CB8AC3E}">
        <p14:creationId xmlns:p14="http://schemas.microsoft.com/office/powerpoint/2010/main" val="1786338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66617"/>
            <a:ext cx="7772400" cy="114300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r>
              <a:rPr lang="en-US" sz="3200" b="1" dirty="0" smtClean="0"/>
              <a:t>Records and Records Management Systems</a:t>
            </a:r>
            <a:br>
              <a:rPr lang="en-US" sz="3200" b="1" dirty="0" smtClean="0"/>
            </a:br>
            <a:r>
              <a:rPr lang="en-US" sz="3200" b="1" dirty="0" smtClean="0"/>
              <a:t>Records: Texas State Law  </a:t>
            </a:r>
            <a:endParaRPr lang="en-US" sz="3200" dirty="0"/>
          </a:p>
        </p:txBody>
      </p:sp>
      <p:sp>
        <p:nvSpPr>
          <p:cNvPr id="9" name="Rectangle 8"/>
          <p:cNvSpPr/>
          <p:nvPr/>
        </p:nvSpPr>
        <p:spPr>
          <a:xfrm>
            <a:off x="838200" y="4038600"/>
            <a:ext cx="2971800" cy="369332"/>
          </a:xfrm>
          <a:prstGeom prst="rect">
            <a:avLst/>
          </a:prstGeom>
        </p:spPr>
        <p:txBody>
          <a:bodyPr wrap="square">
            <a:spAutoFit/>
          </a:bodyPr>
          <a:lstStyle/>
          <a:p>
            <a:r>
              <a:rPr lang="en-US" b="1" dirty="0" smtClean="0"/>
              <a:t> </a:t>
            </a:r>
            <a:endParaRPr lang="en-US" dirty="0"/>
          </a:p>
        </p:txBody>
      </p:sp>
      <p:sp>
        <p:nvSpPr>
          <p:cNvPr id="8" name="Rectangle 3"/>
          <p:cNvSpPr txBox="1">
            <a:spLocks noChangeArrowheads="1"/>
          </p:cNvSpPr>
          <p:nvPr/>
        </p:nvSpPr>
        <p:spPr>
          <a:xfrm>
            <a:off x="1387642" y="1832812"/>
            <a:ext cx="6601883" cy="493990"/>
          </a:xfrm>
          <a:prstGeom prst="rect">
            <a:avLst/>
          </a:prstGeom>
          <a:ln w="57150">
            <a:solidFill>
              <a:srgbClr val="FF0000"/>
            </a:solidFill>
            <a:miter lim="800000"/>
            <a:headEnd/>
            <a:tailEnd/>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en-US" sz="1800" b="1" dirty="0" smtClean="0"/>
              <a:t>Where Can you Turn to for Managing &amp; Preserving Your  Records?  </a:t>
            </a:r>
          </a:p>
          <a:p>
            <a:endParaRPr lang="en-US" altLang="en-US" b="1" dirty="0"/>
          </a:p>
        </p:txBody>
      </p:sp>
      <p:sp>
        <p:nvSpPr>
          <p:cNvPr id="10" name="Rectangle 3"/>
          <p:cNvSpPr txBox="1">
            <a:spLocks noChangeArrowheads="1"/>
          </p:cNvSpPr>
          <p:nvPr/>
        </p:nvSpPr>
        <p:spPr>
          <a:xfrm>
            <a:off x="649705" y="2767262"/>
            <a:ext cx="8245920" cy="2654969"/>
          </a:xfrm>
          <a:prstGeom prst="rect">
            <a:avLst/>
          </a:prstGeom>
          <a:ln w="76200">
            <a:solidFill>
              <a:srgbClr val="FF0000"/>
            </a:solidFill>
          </a:ln>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onotype Sorts" pitchFamily="2" charset="2"/>
              <a:buNone/>
              <a:defRPr/>
            </a:pPr>
            <a:r>
              <a:rPr lang="en-US" sz="2400" b="1" dirty="0" smtClean="0"/>
              <a:t>YOUR COUNTY JUDGE’S OFFICE</a:t>
            </a:r>
          </a:p>
          <a:p>
            <a:pPr marL="0" indent="0">
              <a:buNone/>
              <a:defRPr/>
            </a:pPr>
            <a:r>
              <a:rPr lang="en-US" sz="2400" b="1" dirty="0" smtClean="0"/>
              <a:t>YOUR CITY SECRETARY’S OFFICE</a:t>
            </a:r>
          </a:p>
          <a:p>
            <a:pPr marL="0" indent="0">
              <a:buNone/>
              <a:defRPr/>
            </a:pPr>
            <a:r>
              <a:rPr lang="en-US" sz="2400" b="1" dirty="0" smtClean="0"/>
              <a:t>YOUR VOLUNTEER FIRE BOARD PRESIDENT </a:t>
            </a:r>
          </a:p>
          <a:p>
            <a:pPr marL="0" indent="0">
              <a:buNone/>
              <a:defRPr/>
            </a:pPr>
            <a:r>
              <a:rPr lang="en-US" sz="2400" b="1" dirty="0" smtClean="0"/>
              <a:t>YOUR ESD </a:t>
            </a:r>
          </a:p>
          <a:p>
            <a:pPr marL="0" indent="0">
              <a:buNone/>
              <a:defRPr/>
            </a:pPr>
            <a:r>
              <a:rPr lang="en-US" sz="2400" b="1" dirty="0" smtClean="0"/>
              <a:t>TEXAS STATE LIBRARY AND ARCHIVES COMMISSION WEB-SITE  </a:t>
            </a:r>
            <a:endParaRPr lang="en-US" sz="2400" b="1" dirty="0"/>
          </a:p>
        </p:txBody>
      </p:sp>
    </p:spTree>
    <p:extLst>
      <p:ext uri="{BB962C8B-B14F-4D97-AF65-F5344CB8AC3E}">
        <p14:creationId xmlns:p14="http://schemas.microsoft.com/office/powerpoint/2010/main" val="223464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10">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 calcmode="lin" valueType="num">
                                      <p:cBhvr>
                                        <p:cTn id="20"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0">
                                            <p:txEl>
                                              <p:pRg st="1" end="1"/>
                                            </p:txEl>
                                          </p:spTgt>
                                        </p:tgtEl>
                                        <p:attrNameLst>
                                          <p:attrName>ppt_x</p:attrName>
                                        </p:attrNameLst>
                                      </p:cBhvr>
                                      <p:tavLst>
                                        <p:tav tm="0">
                                          <p:val>
                                            <p:fltVal val="0.5"/>
                                          </p:val>
                                        </p:tav>
                                        <p:tav tm="100000">
                                          <p:val>
                                            <p:strVal val="#ppt_x"/>
                                          </p:val>
                                        </p:tav>
                                      </p:tavLst>
                                    </p:anim>
                                    <p:anim calcmode="lin" valueType="num">
                                      <p:cBhvr>
                                        <p:cTn id="23" dur="500" fill="hold"/>
                                        <p:tgtEl>
                                          <p:spTgt spid="10">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0">
                                            <p:txEl>
                                              <p:pRg st="2" end="2"/>
                                            </p:txEl>
                                          </p:spTgt>
                                        </p:tgtEl>
                                        <p:attrNameLst>
                                          <p:attrName>ppt_x</p:attrName>
                                        </p:attrNameLst>
                                      </p:cBhvr>
                                      <p:tavLst>
                                        <p:tav tm="0">
                                          <p:val>
                                            <p:fltVal val="0.5"/>
                                          </p:val>
                                        </p:tav>
                                        <p:tav tm="100000">
                                          <p:val>
                                            <p:strVal val="#ppt_x"/>
                                          </p:val>
                                        </p:tav>
                                      </p:tavLst>
                                    </p:anim>
                                    <p:anim calcmode="lin" valueType="num">
                                      <p:cBhvr>
                                        <p:cTn id="31" dur="500" fill="hold"/>
                                        <p:tgtEl>
                                          <p:spTgt spid="10">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 calcmode="lin" valueType="num">
                                      <p:cBhvr>
                                        <p:cTn id="36"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10">
                                            <p:txEl>
                                              <p:pRg st="3" end="3"/>
                                            </p:txEl>
                                          </p:spTgt>
                                        </p:tgtEl>
                                        <p:attrNameLst>
                                          <p:attrName>ppt_x</p:attrName>
                                        </p:attrNameLst>
                                      </p:cBhvr>
                                      <p:tavLst>
                                        <p:tav tm="0">
                                          <p:val>
                                            <p:fltVal val="0.5"/>
                                          </p:val>
                                        </p:tav>
                                        <p:tav tm="100000">
                                          <p:val>
                                            <p:strVal val="#ppt_x"/>
                                          </p:val>
                                        </p:tav>
                                      </p:tavLst>
                                    </p:anim>
                                    <p:anim calcmode="lin" valueType="num">
                                      <p:cBhvr>
                                        <p:cTn id="39" dur="500" fill="hold"/>
                                        <p:tgtEl>
                                          <p:spTgt spid="10">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10">
                                            <p:txEl>
                                              <p:pRg st="4" end="4"/>
                                            </p:txEl>
                                          </p:spTgt>
                                        </p:tgtEl>
                                        <p:attrNameLst>
                                          <p:attrName>style.visibility</p:attrName>
                                        </p:attrNameLst>
                                      </p:cBhvr>
                                      <p:to>
                                        <p:strVal val="visible"/>
                                      </p:to>
                                    </p:set>
                                    <p:anim calcmode="lin" valueType="num">
                                      <p:cBhvr>
                                        <p:cTn id="44"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10">
                                            <p:txEl>
                                              <p:pRg st="4" end="4"/>
                                            </p:txEl>
                                          </p:spTgt>
                                        </p:tgtEl>
                                        <p:attrNameLst>
                                          <p:attrName>ppt_x</p:attrName>
                                        </p:attrNameLst>
                                      </p:cBhvr>
                                      <p:tavLst>
                                        <p:tav tm="0">
                                          <p:val>
                                            <p:fltVal val="0.5"/>
                                          </p:val>
                                        </p:tav>
                                        <p:tav tm="100000">
                                          <p:val>
                                            <p:strVal val="#ppt_x"/>
                                          </p:val>
                                        </p:tav>
                                      </p:tavLst>
                                    </p:anim>
                                    <p:anim calcmode="lin" valueType="num">
                                      <p:cBhvr>
                                        <p:cTn id="47" dur="500" fill="hold"/>
                                        <p:tgtEl>
                                          <p:spTgt spid="10">
                                            <p:txEl>
                                              <p:pRg st="4" end="4"/>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1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906379" y="134436"/>
            <a:ext cx="7359650" cy="1100805"/>
          </a:xfrm>
          <a:prstGeom prst="rect">
            <a:avLst/>
          </a:prstGeom>
        </p:spPr>
        <p:style>
          <a:lnRef idx="1">
            <a:schemeClr val="dk1"/>
          </a:lnRef>
          <a:fillRef idx="2">
            <a:schemeClr val="dk1"/>
          </a:fillRef>
          <a:effectRef idx="1">
            <a:schemeClr val="dk1"/>
          </a:effectRef>
          <a:fontRef idx="minor">
            <a:schemeClr val="dk1"/>
          </a:fontRef>
        </p:style>
        <p:txBody>
          <a:bodyPr>
            <a:normAutofit fontScale="90000"/>
          </a:bodyPr>
          <a:lstStyle/>
          <a:p>
            <a:r>
              <a:rPr lang="en-US" sz="4000" dirty="0"/>
              <a:t>Records Management System is a Form of Risk Management </a:t>
            </a:r>
            <a:r>
              <a:rPr lang="en-US" sz="3200" dirty="0"/>
              <a:t/>
            </a:r>
            <a:br>
              <a:rPr lang="en-US" sz="3200" dirty="0"/>
            </a:br>
            <a:r>
              <a:rPr lang="en-US" sz="3200" b="1" dirty="0" smtClean="0"/>
              <a:t/>
            </a:r>
            <a:br>
              <a:rPr lang="en-US" sz="3200" b="1" dirty="0" smtClean="0"/>
            </a:br>
            <a:r>
              <a:rPr lang="en-US" sz="2700" b="1" dirty="0" smtClean="0"/>
              <a:t> </a:t>
            </a:r>
            <a:r>
              <a:rPr lang="en-US" altLang="en-US" sz="2700" b="1" dirty="0" smtClean="0"/>
              <a:t>   </a:t>
            </a:r>
            <a:br>
              <a:rPr lang="en-US" altLang="en-US" sz="2700" b="1" dirty="0" smtClean="0"/>
            </a:br>
            <a:r>
              <a:rPr lang="en-US" sz="3200" b="1" dirty="0" smtClean="0"/>
              <a:t> </a:t>
            </a:r>
            <a:endParaRPr lang="en-US" sz="3200" dirty="0"/>
          </a:p>
        </p:txBody>
      </p:sp>
      <p:sp>
        <p:nvSpPr>
          <p:cNvPr id="3" name="Text Placeholder 2"/>
          <p:cNvSpPr>
            <a:spLocks noGrp="1"/>
          </p:cNvSpPr>
          <p:nvPr>
            <p:ph type="body" idx="4294967295"/>
          </p:nvPr>
        </p:nvSpPr>
        <p:spPr>
          <a:xfrm>
            <a:off x="176463" y="1590759"/>
            <a:ext cx="4040188" cy="639762"/>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lgn="ctr">
              <a:buNone/>
            </a:pPr>
            <a:r>
              <a:rPr lang="en-US" dirty="0" smtClean="0"/>
              <a:t>What We Are Focused on in Risk Management </a:t>
            </a:r>
            <a:endParaRPr lang="en-US" dirty="0"/>
          </a:p>
        </p:txBody>
      </p:sp>
      <p:sp>
        <p:nvSpPr>
          <p:cNvPr id="4" name="Content Placeholder 3"/>
          <p:cNvSpPr>
            <a:spLocks noGrp="1"/>
          </p:cNvSpPr>
          <p:nvPr>
            <p:ph sz="half" idx="4294967295"/>
          </p:nvPr>
        </p:nvSpPr>
        <p:spPr>
          <a:xfrm>
            <a:off x="224589" y="2306387"/>
            <a:ext cx="4040188" cy="3951288"/>
          </a:xfrm>
          <a:prstGeom prst="rect">
            <a:avLst/>
          </a:prstGeom>
        </p:spPr>
        <p:txBody>
          <a:bodyPr>
            <a:normAutofit fontScale="62500" lnSpcReduction="20000"/>
          </a:bodyPr>
          <a:lstStyle/>
          <a:p>
            <a:pPr>
              <a:defRPr/>
            </a:pPr>
            <a:r>
              <a:rPr lang="en-US" b="1" dirty="0"/>
              <a:t>NFPA 1500- Fire Department Occupational Safety and Health Program </a:t>
            </a:r>
            <a:r>
              <a:rPr lang="en-US" b="1" dirty="0" smtClean="0"/>
              <a:t> &amp; NFPA </a:t>
            </a:r>
            <a:r>
              <a:rPr lang="en-US" b="1" dirty="0"/>
              <a:t>1521- Fire Department Safety </a:t>
            </a:r>
            <a:r>
              <a:rPr lang="en-US" b="1" dirty="0" smtClean="0"/>
              <a:t>Officer </a:t>
            </a:r>
          </a:p>
          <a:p>
            <a:pPr>
              <a:defRPr/>
            </a:pPr>
            <a:r>
              <a:rPr lang="en-US" b="1" dirty="0" smtClean="0"/>
              <a:t>NFPA 1710,1720, 1582  </a:t>
            </a:r>
          </a:p>
          <a:p>
            <a:pPr>
              <a:defRPr/>
            </a:pPr>
            <a:r>
              <a:rPr lang="en-US" b="1" dirty="0" smtClean="0"/>
              <a:t>New NFPA 1700 </a:t>
            </a:r>
          </a:p>
          <a:p>
            <a:pPr>
              <a:defRPr/>
            </a:pPr>
            <a:r>
              <a:rPr lang="en-US" b="1" dirty="0" smtClean="0"/>
              <a:t>Texas DSHS EMS and Trauma Rules  </a:t>
            </a:r>
          </a:p>
          <a:p>
            <a:pPr lvl="0"/>
            <a:r>
              <a:rPr lang="en-US" b="1" dirty="0" smtClean="0"/>
              <a:t>To </a:t>
            </a:r>
            <a:r>
              <a:rPr lang="en-US" b="1" dirty="0"/>
              <a:t>provide the safest possible work environment for the members of the fire department, while recognizing the risk inherent to the fire department’s </a:t>
            </a:r>
            <a:r>
              <a:rPr lang="en-US" b="1" dirty="0" smtClean="0"/>
              <a:t>mission</a:t>
            </a:r>
            <a:r>
              <a:rPr lang="en-US" dirty="0"/>
              <a:t> </a:t>
            </a:r>
            <a:r>
              <a:rPr lang="en-US" dirty="0" smtClean="0"/>
              <a:t> </a:t>
            </a:r>
            <a:endParaRPr lang="en-US" dirty="0"/>
          </a:p>
          <a:p>
            <a:endParaRPr lang="en-US" dirty="0"/>
          </a:p>
        </p:txBody>
      </p:sp>
      <p:sp>
        <p:nvSpPr>
          <p:cNvPr id="8" name="Text Placeholder 7"/>
          <p:cNvSpPr>
            <a:spLocks noGrp="1"/>
          </p:cNvSpPr>
          <p:nvPr>
            <p:ph type="body" sz="quarter" idx="4294967295"/>
          </p:nvPr>
        </p:nvSpPr>
        <p:spPr>
          <a:xfrm>
            <a:off x="4925762" y="1590841"/>
            <a:ext cx="4041775" cy="639763"/>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0" indent="0" algn="ctr">
              <a:buNone/>
            </a:pPr>
            <a:r>
              <a:rPr lang="en-US" dirty="0" smtClean="0"/>
              <a:t>Additionally We Need to be Focused On  </a:t>
            </a:r>
            <a:endParaRPr lang="en-US" dirty="0"/>
          </a:p>
        </p:txBody>
      </p:sp>
      <p:sp>
        <p:nvSpPr>
          <p:cNvPr id="9" name="Content Placeholder 8"/>
          <p:cNvSpPr>
            <a:spLocks noGrp="1"/>
          </p:cNvSpPr>
          <p:nvPr>
            <p:ph sz="quarter" idx="4294967295"/>
          </p:nvPr>
        </p:nvSpPr>
        <p:spPr>
          <a:xfrm>
            <a:off x="4893677" y="2270711"/>
            <a:ext cx="4041775" cy="3584658"/>
          </a:xfrm>
          <a:prstGeom prst="rect">
            <a:avLst/>
          </a:prstGeom>
        </p:spPr>
        <p:txBody>
          <a:bodyPr/>
          <a:lstStyle/>
          <a:p>
            <a:pPr marL="0" lvl="0" indent="0">
              <a:buNone/>
            </a:pPr>
            <a:endParaRPr lang="en-US" sz="2400" b="1" dirty="0" smtClean="0"/>
          </a:p>
          <a:p>
            <a:pPr marL="0" lvl="0" indent="0">
              <a:buNone/>
            </a:pPr>
            <a:r>
              <a:rPr lang="en-US" sz="2000" b="1" dirty="0" smtClean="0"/>
              <a:t>All situations to limit the exposure of the fire department to situations and occurrences that could have harmful or undesirable consequences on the department to its members</a:t>
            </a:r>
          </a:p>
          <a:p>
            <a:endParaRPr lang="en-US" dirty="0"/>
          </a:p>
        </p:txBody>
      </p:sp>
    </p:spTree>
    <p:extLst>
      <p:ext uri="{BB962C8B-B14F-4D97-AF65-F5344CB8AC3E}">
        <p14:creationId xmlns:p14="http://schemas.microsoft.com/office/powerpoint/2010/main" val="271920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717527862"/>
              </p:ext>
            </p:extLst>
          </p:nvPr>
        </p:nvGraphicFramePr>
        <p:xfrm>
          <a:off x="617728" y="1395664"/>
          <a:ext cx="7992871" cy="4162924"/>
        </p:xfrm>
        <a:graphic>
          <a:graphicData uri="http://schemas.openxmlformats.org/drawingml/2006/table">
            <a:tbl>
              <a:tblPr firstRow="1" firstCol="1" bandRow="1">
                <a:tableStyleId>{5C22544A-7EE6-4342-B048-85BDC9FD1C3A}</a:tableStyleId>
              </a:tblPr>
              <a:tblGrid>
                <a:gridCol w="1871346">
                  <a:extLst>
                    <a:ext uri="{9D8B030D-6E8A-4147-A177-3AD203B41FA5}">
                      <a16:colId xmlns:a16="http://schemas.microsoft.com/office/drawing/2014/main" val="20000"/>
                    </a:ext>
                  </a:extLst>
                </a:gridCol>
                <a:gridCol w="6121525">
                  <a:extLst>
                    <a:ext uri="{9D8B030D-6E8A-4147-A177-3AD203B41FA5}">
                      <a16:colId xmlns:a16="http://schemas.microsoft.com/office/drawing/2014/main" val="20001"/>
                    </a:ext>
                  </a:extLst>
                </a:gridCol>
              </a:tblGrid>
              <a:tr h="885636">
                <a:tc>
                  <a:txBody>
                    <a:bodyPr/>
                    <a:lstStyle/>
                    <a:p>
                      <a:pPr marL="0" marR="0" algn="ctr">
                        <a:spcBef>
                          <a:spcPts val="0"/>
                        </a:spcBef>
                        <a:spcAft>
                          <a:spcPts val="0"/>
                        </a:spcAft>
                      </a:pPr>
                      <a:r>
                        <a:rPr lang="en-US" sz="1200" dirty="0">
                          <a:solidFill>
                            <a:schemeClr val="tx1"/>
                          </a:solidFill>
                          <a:effectLst/>
                        </a:rPr>
                        <a:t>Risk</a:t>
                      </a:r>
                      <a:endParaRPr lang="en-US" sz="1200" dirty="0">
                        <a:solidFill>
                          <a:schemeClr val="tx1"/>
                        </a:solidFill>
                        <a:effectLst/>
                        <a:latin typeface="Times New Roman"/>
                        <a:ea typeface="Calibri"/>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Definition</a:t>
                      </a:r>
                      <a:endParaRPr lang="en-US" sz="1200" dirty="0">
                        <a:solidFill>
                          <a:schemeClr val="tx1"/>
                        </a:solidFill>
                        <a:effectLst/>
                        <a:latin typeface="Times New Roman"/>
                        <a:ea typeface="Calibri"/>
                      </a:endParaRPr>
                    </a:p>
                  </a:txBody>
                  <a:tcPr marL="68580" marR="68580" marT="0" marB="0" anchor="ctr"/>
                </a:tc>
                <a:extLst>
                  <a:ext uri="{0D108BD9-81ED-4DB2-BD59-A6C34878D82A}">
                    <a16:rowId xmlns:a16="http://schemas.microsoft.com/office/drawing/2014/main" val="10000"/>
                  </a:ext>
                </a:extLst>
              </a:tr>
              <a:tr h="468184">
                <a:tc>
                  <a:txBody>
                    <a:bodyPr/>
                    <a:lstStyle/>
                    <a:p>
                      <a:pPr marL="0" marR="0">
                        <a:spcBef>
                          <a:spcPts val="0"/>
                        </a:spcBef>
                        <a:spcAft>
                          <a:spcPts val="0"/>
                        </a:spcAft>
                      </a:pPr>
                      <a:r>
                        <a:rPr lang="en-US" sz="1200" dirty="0">
                          <a:solidFill>
                            <a:schemeClr val="tx1"/>
                          </a:solidFill>
                          <a:effectLst/>
                        </a:rPr>
                        <a:t>Strategic Risk</a:t>
                      </a:r>
                      <a:endParaRPr lang="en-US" sz="1200" dirty="0">
                        <a:solidFill>
                          <a:schemeClr val="tx1"/>
                        </a:solidFill>
                        <a:effectLst/>
                        <a:latin typeface="Times New Roman"/>
                        <a:ea typeface="Calibri"/>
                      </a:endParaRPr>
                    </a:p>
                  </a:txBody>
                  <a:tcPr marL="68580" marR="68580" marT="0" marB="0"/>
                </a:tc>
                <a:tc>
                  <a:txBody>
                    <a:bodyPr/>
                    <a:lstStyle/>
                    <a:p>
                      <a:pPr marL="0" marR="0">
                        <a:spcBef>
                          <a:spcPts val="0"/>
                        </a:spcBef>
                        <a:spcAft>
                          <a:spcPts val="0"/>
                        </a:spcAft>
                      </a:pPr>
                      <a:r>
                        <a:rPr lang="en-US" sz="1200" b="1" dirty="0">
                          <a:effectLst/>
                        </a:rPr>
                        <a:t>The risk that affects an </a:t>
                      </a:r>
                      <a:r>
                        <a:rPr lang="en-US" sz="1200" b="1" dirty="0" smtClean="0">
                          <a:effectLst/>
                        </a:rPr>
                        <a:t>department’s </a:t>
                      </a:r>
                      <a:r>
                        <a:rPr lang="en-US" sz="1200" b="1" dirty="0">
                          <a:effectLst/>
                        </a:rPr>
                        <a:t>ability to achieve its goals. </a:t>
                      </a:r>
                      <a:endParaRPr lang="en-US" sz="1200" b="1" dirty="0">
                        <a:effectLst/>
                        <a:latin typeface="Times New Roman"/>
                        <a:ea typeface="Calibri"/>
                      </a:endParaRPr>
                    </a:p>
                  </a:txBody>
                  <a:tcPr marL="68580" marR="68580" marT="0" marB="0"/>
                </a:tc>
                <a:extLst>
                  <a:ext uri="{0D108BD9-81ED-4DB2-BD59-A6C34878D82A}">
                    <a16:rowId xmlns:a16="http://schemas.microsoft.com/office/drawing/2014/main" val="10001"/>
                  </a:ext>
                </a:extLst>
              </a:tr>
              <a:tr h="468184">
                <a:tc>
                  <a:txBody>
                    <a:bodyPr/>
                    <a:lstStyle/>
                    <a:p>
                      <a:pPr marL="0" marR="0">
                        <a:spcBef>
                          <a:spcPts val="0"/>
                        </a:spcBef>
                        <a:spcAft>
                          <a:spcPts val="0"/>
                        </a:spcAft>
                      </a:pPr>
                      <a:r>
                        <a:rPr lang="en-US" sz="1200" dirty="0">
                          <a:solidFill>
                            <a:schemeClr val="tx1"/>
                          </a:solidFill>
                          <a:effectLst/>
                        </a:rPr>
                        <a:t>Financial Risk</a:t>
                      </a:r>
                      <a:endParaRPr lang="en-US" sz="1200" dirty="0">
                        <a:solidFill>
                          <a:schemeClr val="tx1"/>
                        </a:solidFill>
                        <a:effectLst/>
                        <a:latin typeface="Times New Roman"/>
                        <a:ea typeface="Calibri"/>
                      </a:endParaRPr>
                    </a:p>
                  </a:txBody>
                  <a:tcPr marL="68580" marR="68580" marT="0" marB="0"/>
                </a:tc>
                <a:tc>
                  <a:txBody>
                    <a:bodyPr/>
                    <a:lstStyle/>
                    <a:p>
                      <a:pPr marL="0" marR="0">
                        <a:spcBef>
                          <a:spcPts val="0"/>
                        </a:spcBef>
                        <a:spcAft>
                          <a:spcPts val="0"/>
                        </a:spcAft>
                      </a:pPr>
                      <a:r>
                        <a:rPr lang="en-US" sz="1200" b="1" dirty="0">
                          <a:effectLst/>
                        </a:rPr>
                        <a:t>The risk that may result in a loss of assets.</a:t>
                      </a:r>
                      <a:endParaRPr lang="en-US" sz="1200" b="1" dirty="0">
                        <a:effectLst/>
                        <a:latin typeface="Times New Roman"/>
                        <a:ea typeface="Calibri"/>
                      </a:endParaRPr>
                    </a:p>
                  </a:txBody>
                  <a:tcPr marL="68580" marR="68580" marT="0" marB="0"/>
                </a:tc>
                <a:extLst>
                  <a:ext uri="{0D108BD9-81ED-4DB2-BD59-A6C34878D82A}">
                    <a16:rowId xmlns:a16="http://schemas.microsoft.com/office/drawing/2014/main" val="10002"/>
                  </a:ext>
                </a:extLst>
              </a:tr>
              <a:tr h="468184">
                <a:tc>
                  <a:txBody>
                    <a:bodyPr/>
                    <a:lstStyle/>
                    <a:p>
                      <a:pPr marL="0" marR="0">
                        <a:spcBef>
                          <a:spcPts val="0"/>
                        </a:spcBef>
                        <a:spcAft>
                          <a:spcPts val="0"/>
                        </a:spcAft>
                      </a:pPr>
                      <a:r>
                        <a:rPr lang="en-US" sz="1200" dirty="0">
                          <a:solidFill>
                            <a:schemeClr val="tx1"/>
                          </a:solidFill>
                          <a:effectLst/>
                        </a:rPr>
                        <a:t>Operational Risk</a:t>
                      </a:r>
                      <a:endParaRPr lang="en-US" sz="1200" dirty="0">
                        <a:solidFill>
                          <a:schemeClr val="tx1"/>
                        </a:solidFill>
                        <a:effectLst/>
                        <a:latin typeface="Times New Roman"/>
                        <a:ea typeface="Calibri"/>
                      </a:endParaRPr>
                    </a:p>
                  </a:txBody>
                  <a:tcPr marL="68580" marR="68580" marT="0" marB="0"/>
                </a:tc>
                <a:tc>
                  <a:txBody>
                    <a:bodyPr/>
                    <a:lstStyle/>
                    <a:p>
                      <a:pPr marL="0" marR="0">
                        <a:spcBef>
                          <a:spcPts val="0"/>
                        </a:spcBef>
                        <a:spcAft>
                          <a:spcPts val="0"/>
                        </a:spcAft>
                      </a:pPr>
                      <a:r>
                        <a:rPr lang="en-US" sz="1200" b="1" dirty="0">
                          <a:effectLst/>
                        </a:rPr>
                        <a:t>The risk that affects ongoing management process.</a:t>
                      </a:r>
                      <a:endParaRPr lang="en-US" sz="1200" b="1" dirty="0">
                        <a:effectLst/>
                        <a:latin typeface="Times New Roman"/>
                        <a:ea typeface="Calibri"/>
                      </a:endParaRPr>
                    </a:p>
                  </a:txBody>
                  <a:tcPr marL="68580" marR="68580" marT="0" marB="0"/>
                </a:tc>
                <a:extLst>
                  <a:ext uri="{0D108BD9-81ED-4DB2-BD59-A6C34878D82A}">
                    <a16:rowId xmlns:a16="http://schemas.microsoft.com/office/drawing/2014/main" val="10003"/>
                  </a:ext>
                </a:extLst>
              </a:tr>
              <a:tr h="1404552">
                <a:tc>
                  <a:txBody>
                    <a:bodyPr/>
                    <a:lstStyle/>
                    <a:p>
                      <a:pPr marL="0" marR="0">
                        <a:spcBef>
                          <a:spcPts val="0"/>
                        </a:spcBef>
                        <a:spcAft>
                          <a:spcPts val="0"/>
                        </a:spcAft>
                      </a:pPr>
                      <a:r>
                        <a:rPr lang="en-US" sz="1200" dirty="0">
                          <a:solidFill>
                            <a:schemeClr val="tx1"/>
                          </a:solidFill>
                          <a:effectLst/>
                        </a:rPr>
                        <a:t>Compliance Risk</a:t>
                      </a:r>
                      <a:endParaRPr lang="en-US" sz="1200" dirty="0">
                        <a:solidFill>
                          <a:schemeClr val="tx1"/>
                        </a:solidFill>
                        <a:effectLst/>
                        <a:latin typeface="Times New Roman"/>
                        <a:ea typeface="Calibri"/>
                      </a:endParaRPr>
                    </a:p>
                  </a:txBody>
                  <a:tcPr marL="68580" marR="68580" marT="0" marB="0"/>
                </a:tc>
                <a:tc>
                  <a:txBody>
                    <a:bodyPr/>
                    <a:lstStyle/>
                    <a:p>
                      <a:pPr marL="0" marR="0">
                        <a:spcBef>
                          <a:spcPts val="0"/>
                        </a:spcBef>
                        <a:spcAft>
                          <a:spcPts val="0"/>
                        </a:spcAft>
                      </a:pPr>
                      <a:r>
                        <a:rPr lang="en-US" sz="1200" b="1" dirty="0">
                          <a:effectLst/>
                        </a:rPr>
                        <a:t>The risk that affects compliance with externally imposed law and regulations as well as with internally imposed policies and procedures concerning safety, conflict of interest, and the like.</a:t>
                      </a:r>
                      <a:endParaRPr lang="en-US" sz="1200" b="1" dirty="0">
                        <a:effectLst/>
                        <a:latin typeface="Times New Roman"/>
                        <a:ea typeface="Calibri"/>
                      </a:endParaRPr>
                    </a:p>
                  </a:txBody>
                  <a:tcPr marL="68580" marR="68580" marT="0" marB="0"/>
                </a:tc>
                <a:extLst>
                  <a:ext uri="{0D108BD9-81ED-4DB2-BD59-A6C34878D82A}">
                    <a16:rowId xmlns:a16="http://schemas.microsoft.com/office/drawing/2014/main" val="10004"/>
                  </a:ext>
                </a:extLst>
              </a:tr>
              <a:tr h="468184">
                <a:tc>
                  <a:txBody>
                    <a:bodyPr/>
                    <a:lstStyle/>
                    <a:p>
                      <a:pPr marL="0" marR="0">
                        <a:spcBef>
                          <a:spcPts val="0"/>
                        </a:spcBef>
                        <a:spcAft>
                          <a:spcPts val="0"/>
                        </a:spcAft>
                      </a:pPr>
                      <a:r>
                        <a:rPr lang="en-US" sz="1200" dirty="0">
                          <a:solidFill>
                            <a:schemeClr val="tx1"/>
                          </a:solidFill>
                          <a:effectLst/>
                        </a:rPr>
                        <a:t>Reputational Risk</a:t>
                      </a:r>
                      <a:endParaRPr lang="en-US" sz="1200" dirty="0">
                        <a:solidFill>
                          <a:schemeClr val="tx1"/>
                        </a:solidFill>
                        <a:effectLst/>
                        <a:latin typeface="Times New Roman"/>
                        <a:ea typeface="Calibri"/>
                      </a:endParaRPr>
                    </a:p>
                  </a:txBody>
                  <a:tcPr marL="68580" marR="68580" marT="0" marB="0"/>
                </a:tc>
                <a:tc>
                  <a:txBody>
                    <a:bodyPr/>
                    <a:lstStyle/>
                    <a:p>
                      <a:pPr marL="0" marR="0">
                        <a:spcBef>
                          <a:spcPts val="0"/>
                        </a:spcBef>
                        <a:spcAft>
                          <a:spcPts val="0"/>
                        </a:spcAft>
                      </a:pPr>
                      <a:r>
                        <a:rPr lang="en-US" sz="1200" b="1" dirty="0">
                          <a:effectLst/>
                        </a:rPr>
                        <a:t>The risk that affects an organization’s reputation, brand, or </a:t>
                      </a:r>
                      <a:r>
                        <a:rPr lang="en-US" sz="1200" b="1" dirty="0" smtClean="0">
                          <a:effectLst/>
                        </a:rPr>
                        <a:t>both</a:t>
                      </a:r>
                      <a:r>
                        <a:rPr lang="en-US" sz="1200" b="1" baseline="0" dirty="0" smtClean="0">
                          <a:effectLst/>
                        </a:rPr>
                        <a:t> to citizens that the Department serves and to potential volunteers within the community. </a:t>
                      </a:r>
                      <a:endParaRPr lang="en-US" sz="1200" b="1" dirty="0">
                        <a:effectLst/>
                        <a:latin typeface="Times New Roman"/>
                        <a:ea typeface="Calibri"/>
                      </a:endParaRPr>
                    </a:p>
                  </a:txBody>
                  <a:tcPr marL="68580" marR="68580" marT="0" marB="0"/>
                </a:tc>
                <a:extLst>
                  <a:ext uri="{0D108BD9-81ED-4DB2-BD59-A6C34878D82A}">
                    <a16:rowId xmlns:a16="http://schemas.microsoft.com/office/drawing/2014/main" val="10005"/>
                  </a:ext>
                </a:extLst>
              </a:tr>
            </a:tbl>
          </a:graphicData>
        </a:graphic>
      </p:graphicFrame>
      <p:sp>
        <p:nvSpPr>
          <p:cNvPr id="5" name="Title 1"/>
          <p:cNvSpPr>
            <a:spLocks noGrp="1"/>
          </p:cNvSpPr>
          <p:nvPr>
            <p:ph type="title" idx="4294967295"/>
          </p:nvPr>
        </p:nvSpPr>
        <p:spPr>
          <a:xfrm>
            <a:off x="617729" y="310900"/>
            <a:ext cx="7359650" cy="704850"/>
          </a:xfrm>
          <a:prstGeom prst="rect">
            <a:avLst/>
          </a:prstGeom>
        </p:spPr>
        <p:style>
          <a:lnRef idx="1">
            <a:schemeClr val="dk1"/>
          </a:lnRef>
          <a:fillRef idx="2">
            <a:schemeClr val="dk1"/>
          </a:fillRef>
          <a:effectRef idx="1">
            <a:schemeClr val="dk1"/>
          </a:effectRef>
          <a:fontRef idx="minor">
            <a:schemeClr val="dk1"/>
          </a:fontRef>
        </p:style>
        <p:txBody>
          <a:bodyPr>
            <a:normAutofit fontScale="90000"/>
          </a:bodyPr>
          <a:lstStyle/>
          <a:p>
            <a:r>
              <a:rPr lang="en-US" sz="3200" dirty="0"/>
              <a:t>Types of Risk Impacting Fire Departments</a:t>
            </a:r>
            <a:r>
              <a:rPr lang="en-US" sz="3200" b="1" dirty="0" smtClean="0"/>
              <a:t/>
            </a:r>
            <a:br>
              <a:rPr lang="en-US" sz="3200" b="1" dirty="0" smtClean="0"/>
            </a:br>
            <a:r>
              <a:rPr lang="en-US" sz="2700" b="1" dirty="0" smtClean="0"/>
              <a:t/>
            </a:r>
            <a:br>
              <a:rPr lang="en-US" sz="2700" b="1" dirty="0" smtClean="0"/>
            </a:br>
            <a:r>
              <a:rPr lang="en-US" sz="2700" b="1" dirty="0" smtClean="0"/>
              <a:t/>
            </a:r>
            <a:br>
              <a:rPr lang="en-US" sz="2700" b="1" dirty="0" smtClean="0"/>
            </a:br>
            <a:r>
              <a:rPr lang="en-US" sz="2700" b="1" dirty="0" smtClean="0"/>
              <a:t> </a:t>
            </a:r>
            <a:r>
              <a:rPr lang="en-US" altLang="en-US" sz="2700" b="1" dirty="0" smtClean="0"/>
              <a:t>   </a:t>
            </a:r>
            <a:br>
              <a:rPr lang="en-US" altLang="en-US" sz="2700" b="1" dirty="0" smtClean="0"/>
            </a:br>
            <a:r>
              <a:rPr lang="en-US" sz="3200" b="1" dirty="0" smtClean="0"/>
              <a:t> </a:t>
            </a:r>
            <a:endParaRPr lang="en-US" sz="3200" dirty="0"/>
          </a:p>
        </p:txBody>
      </p:sp>
    </p:spTree>
    <p:extLst>
      <p:ext uri="{BB962C8B-B14F-4D97-AF65-F5344CB8AC3E}">
        <p14:creationId xmlns:p14="http://schemas.microsoft.com/office/powerpoint/2010/main" val="3682131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176529" y="238711"/>
            <a:ext cx="7359650" cy="704850"/>
          </a:xfrm>
          <a:prstGeom prst="rect">
            <a:avLst/>
          </a:prstGeom>
        </p:spPr>
        <p:style>
          <a:lnRef idx="1">
            <a:schemeClr val="dk1"/>
          </a:lnRef>
          <a:fillRef idx="2">
            <a:schemeClr val="dk1"/>
          </a:fillRef>
          <a:effectRef idx="1">
            <a:schemeClr val="dk1"/>
          </a:effectRef>
          <a:fontRef idx="minor">
            <a:schemeClr val="dk1"/>
          </a:fontRef>
        </p:style>
        <p:txBody>
          <a:bodyPr>
            <a:normAutofit/>
          </a:bodyPr>
          <a:lstStyle/>
          <a:p>
            <a:r>
              <a:rPr lang="en-US" altLang="en-US" sz="2800" b="1" dirty="0" smtClean="0"/>
              <a:t>Major Components of a Risk Management Plan </a:t>
            </a:r>
          </a:p>
        </p:txBody>
      </p:sp>
      <p:sp>
        <p:nvSpPr>
          <p:cNvPr id="3" name="Content Placeholder 2"/>
          <p:cNvSpPr>
            <a:spLocks noGrp="1"/>
          </p:cNvSpPr>
          <p:nvPr>
            <p:ph idx="4294967295"/>
          </p:nvPr>
        </p:nvSpPr>
        <p:spPr>
          <a:xfrm>
            <a:off x="328864" y="1487905"/>
            <a:ext cx="8229600" cy="3429000"/>
          </a:xfrm>
          <a:prstGeom prst="rect">
            <a:avLst/>
          </a:prstGeom>
          <a:ln w="76200">
            <a:solidFill>
              <a:schemeClr val="tx2"/>
            </a:solidFill>
          </a:ln>
        </p:spPr>
        <p:txBody>
          <a:bodyPr/>
          <a:lstStyle/>
          <a:p>
            <a:pPr>
              <a:defRPr/>
            </a:pPr>
            <a:r>
              <a:rPr lang="en-US" b="1" dirty="0" smtClean="0"/>
              <a:t>Record Management </a:t>
            </a:r>
          </a:p>
          <a:p>
            <a:pPr>
              <a:defRPr/>
            </a:pPr>
            <a:r>
              <a:rPr lang="en-US" b="1" dirty="0" smtClean="0"/>
              <a:t>Information Technology Management </a:t>
            </a:r>
          </a:p>
          <a:p>
            <a:pPr>
              <a:defRPr/>
            </a:pPr>
            <a:r>
              <a:rPr lang="en-US" b="1" dirty="0" smtClean="0"/>
              <a:t>Purchasing/Inventory Controls</a:t>
            </a:r>
          </a:p>
          <a:p>
            <a:pPr>
              <a:defRPr/>
            </a:pPr>
            <a:r>
              <a:rPr lang="en-US" b="1" dirty="0" smtClean="0"/>
              <a:t>Insurance</a:t>
            </a:r>
          </a:p>
          <a:p>
            <a:pPr>
              <a:defRPr/>
            </a:pPr>
            <a:r>
              <a:rPr lang="en-US" b="1" dirty="0" smtClean="0"/>
              <a:t>Preventive Maintenance   </a:t>
            </a:r>
          </a:p>
          <a:p>
            <a:pPr marL="0" indent="0">
              <a:buFontTx/>
              <a:buNone/>
              <a:defRPr/>
            </a:pPr>
            <a:endParaRPr lang="en-US" dirty="0"/>
          </a:p>
        </p:txBody>
      </p:sp>
    </p:spTree>
    <p:extLst>
      <p:ext uri="{BB962C8B-B14F-4D97-AF65-F5344CB8AC3E}">
        <p14:creationId xmlns:p14="http://schemas.microsoft.com/office/powerpoint/2010/main" val="2467210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3288</Words>
  <Application>Microsoft Office PowerPoint</Application>
  <PresentationFormat>On-screen Show (4:3)</PresentationFormat>
  <Paragraphs>306</Paragraphs>
  <Slides>54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Black</vt:lpstr>
      <vt:lpstr>Calibri</vt:lpstr>
      <vt:lpstr>Monotype Sorts</vt:lpstr>
      <vt:lpstr>Tahoma</vt:lpstr>
      <vt:lpstr>Times New Roman</vt:lpstr>
      <vt:lpstr>Office Theme</vt:lpstr>
      <vt:lpstr>SFFMA  Volunteer Fire Chiefs Academy</vt:lpstr>
      <vt:lpstr>SFFMA  Volunteer Fire Chiefs Academy</vt:lpstr>
      <vt:lpstr>Records and Records Management Systems Records: Texas State Law  </vt:lpstr>
      <vt:lpstr>Records and Records Management Systems Records: Texas State Law  </vt:lpstr>
      <vt:lpstr>Records and Records Management Systems  Other Fire Department Records   </vt:lpstr>
      <vt:lpstr>Records and Records Management Systems Records: Texas State Law  </vt:lpstr>
      <vt:lpstr>Records Management System is a Form of Risk Management         </vt:lpstr>
      <vt:lpstr>Types of Risk Impacting Fire Departments         </vt:lpstr>
      <vt:lpstr>Major Components of a Risk Management Plan </vt:lpstr>
      <vt:lpstr>    Specific Items at Risk </vt:lpstr>
      <vt:lpstr>Record Management: Record Types  </vt:lpstr>
      <vt:lpstr>Record Management: Record Types </vt:lpstr>
      <vt:lpstr>Activity Records Considerations</vt:lpstr>
      <vt:lpstr>Training Records </vt:lpstr>
      <vt:lpstr>Personnel Records </vt:lpstr>
      <vt:lpstr>Information Technology Management  </vt:lpstr>
      <vt:lpstr>Inventory Control </vt:lpstr>
      <vt:lpstr>Inventory Controls </vt:lpstr>
      <vt:lpstr>Facilities &amp; Firefighters </vt:lpstr>
      <vt:lpstr>Facilities </vt:lpstr>
      <vt:lpstr>Financial Risk Management </vt:lpstr>
      <vt:lpstr>Preventive Maintenance    </vt:lpstr>
      <vt:lpstr>Lessons Learned </vt:lpstr>
      <vt:lpstr>Lessons Learned </vt:lpstr>
      <vt:lpstr>Lessons Learned </vt:lpstr>
      <vt:lpstr>For More Information</vt:lpstr>
      <vt:lpstr>Records &amp; Record Management Systems  Weekend 4- Strategic&amp; Long Term Management </vt:lpstr>
      <vt:lpstr>Quick Review of Weekend 2</vt:lpstr>
      <vt:lpstr>Lessons Learned </vt:lpstr>
      <vt:lpstr>Lessons Learned </vt:lpstr>
      <vt:lpstr>Lessons Learned </vt:lpstr>
      <vt:lpstr>Fixed records </vt:lpstr>
      <vt:lpstr>Platform Singular Records </vt:lpstr>
      <vt:lpstr>Platform Integrated Systems </vt:lpstr>
      <vt:lpstr>Examples of Data Bases </vt:lpstr>
      <vt:lpstr>PowerPoint Presentation</vt:lpstr>
      <vt:lpstr>Methods FD collect Data</vt:lpstr>
      <vt:lpstr>FD Data Storage Methods</vt:lpstr>
      <vt:lpstr>Moving Forward </vt:lpstr>
      <vt:lpstr>GIS </vt:lpstr>
      <vt:lpstr>Data for Fire Station Locations  </vt:lpstr>
      <vt:lpstr>GIS Platform Needed </vt:lpstr>
      <vt:lpstr>Picking Up on Trends  </vt:lpstr>
      <vt:lpstr>Budget Items </vt:lpstr>
      <vt:lpstr>Key Points </vt:lpstr>
      <vt:lpstr>Identifying Risk </vt:lpstr>
      <vt:lpstr>TXWRAP: Wildfires  </vt:lpstr>
      <vt:lpstr>New to TX WRAP</vt:lpstr>
      <vt:lpstr>Earthquakes </vt:lpstr>
      <vt:lpstr>Floods</vt:lpstr>
      <vt:lpstr>New Technology </vt:lpstr>
      <vt:lpstr>Nimble to Use Easy to Integrate Data </vt:lpstr>
      <vt:lpstr>ESTRI Story Board </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Montgomery</dc:creator>
  <cp:lastModifiedBy>Woods, Bruce</cp:lastModifiedBy>
  <cp:revision>85</cp:revision>
  <cp:lastPrinted>2016-01-19T14:49:04Z</cp:lastPrinted>
  <dcterms:created xsi:type="dcterms:W3CDTF">2015-11-05T05:57:29Z</dcterms:created>
  <dcterms:modified xsi:type="dcterms:W3CDTF">2018-04-24T14:20:36Z</dcterms:modified>
</cp:coreProperties>
</file>