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1"/>
  </p:notesMasterIdLst>
  <p:handoutMasterIdLst>
    <p:handoutMasterId r:id="rId32"/>
  </p:handoutMasterIdLst>
  <p:sldIdLst>
    <p:sldId id="256" r:id="rId3"/>
    <p:sldId id="266" r:id="rId4"/>
    <p:sldId id="277" r:id="rId5"/>
    <p:sldId id="278" r:id="rId6"/>
    <p:sldId id="283" r:id="rId7"/>
    <p:sldId id="284" r:id="rId8"/>
    <p:sldId id="285" r:id="rId9"/>
    <p:sldId id="286" r:id="rId10"/>
    <p:sldId id="288" r:id="rId11"/>
    <p:sldId id="289" r:id="rId12"/>
    <p:sldId id="290" r:id="rId13"/>
    <p:sldId id="301" r:id="rId14"/>
    <p:sldId id="291" r:id="rId15"/>
    <p:sldId id="292" r:id="rId16"/>
    <p:sldId id="293" r:id="rId17"/>
    <p:sldId id="296" r:id="rId18"/>
    <p:sldId id="297" r:id="rId19"/>
    <p:sldId id="298" r:id="rId20"/>
    <p:sldId id="299" r:id="rId21"/>
    <p:sldId id="300" r:id="rId22"/>
    <p:sldId id="302" r:id="rId23"/>
    <p:sldId id="305" r:id="rId24"/>
    <p:sldId id="306" r:id="rId25"/>
    <p:sldId id="308" r:id="rId26"/>
    <p:sldId id="309" r:id="rId27"/>
    <p:sldId id="310" r:id="rId28"/>
    <p:sldId id="304" r:id="rId29"/>
    <p:sldId id="31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67" d="100"/>
          <a:sy n="67" d="100"/>
        </p:scale>
        <p:origin x="732" y="6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en-US"/>
              <a:t>6/12/2017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en-US"/>
              <a:t>6/12/2017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gray">
          <a:xfrm>
            <a:off x="0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black">
          <a:xfrm>
            <a:off x="0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066800" y="3165763"/>
            <a:ext cx="10058400" cy="1711037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066800" y="4953000"/>
            <a:ext cx="10058400" cy="685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1943100" cy="56388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199"/>
            <a:ext cx="7048500" cy="56388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828800"/>
            <a:ext cx="9144000" cy="2743200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5065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76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76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7952" y="1600200"/>
            <a:ext cx="3127248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1251" y="777240"/>
            <a:ext cx="6400800" cy="530352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7952" y="3429000"/>
            <a:ext cx="3127248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62700"/>
            <a:ext cx="9906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7CC0096-1860-4642-9CD2-0079EA5E7CD1}" type="datetimeFigureOut">
              <a:rPr lang="en-US"/>
              <a:pPr/>
              <a:t>6/12/2017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62700"/>
            <a:ext cx="6881553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6362700"/>
            <a:ext cx="8382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E31375A4-56A4-47D6-9801-1991572033F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15087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317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060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Certification Workshop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Changes to Firefighter Curriculum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		  </a:t>
            </a:r>
            <a:r>
              <a:rPr lang="en-US" dirty="0"/>
              <a:t>2012 – </a:t>
            </a:r>
            <a:r>
              <a:rPr lang="en-US" dirty="0" smtClean="0"/>
              <a:t>2014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4000" y="1828800"/>
            <a:ext cx="91440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Next, all objectives that were left from the old Introductory became Module 1: Firefighter I (Intro)</a:t>
            </a:r>
          </a:p>
          <a:p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1143000" y="34290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 (including Intro)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43053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Intermediate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5184531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Advanced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an 2"/>
          <p:cNvSpPr/>
          <p:nvPr/>
        </p:nvSpPr>
        <p:spPr>
          <a:xfrm>
            <a:off x="4457700" y="3960934"/>
            <a:ext cx="3276600" cy="137453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Big Pile of Objectives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>
            <a:stCxn id="2" idx="3"/>
          </p:cNvCxnSpPr>
          <p:nvPr/>
        </p:nvCxnSpPr>
        <p:spPr>
          <a:xfrm>
            <a:off x="3505200" y="3771900"/>
            <a:ext cx="914400" cy="647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  <a:endCxn id="3" idx="2"/>
          </p:cNvCxnSpPr>
          <p:nvPr/>
        </p:nvCxnSpPr>
        <p:spPr>
          <a:xfrm>
            <a:off x="3505200" y="4648200"/>
            <a:ext cx="9525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</p:cNvCxnSpPr>
          <p:nvPr/>
        </p:nvCxnSpPr>
        <p:spPr>
          <a:xfrm flipV="1">
            <a:off x="3505200" y="4876800"/>
            <a:ext cx="914400" cy="65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610600" y="5527431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4: (Advanced)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>
            <a:endCxn id="12" idx="1"/>
          </p:cNvCxnSpPr>
          <p:nvPr/>
        </p:nvCxnSpPr>
        <p:spPr>
          <a:xfrm>
            <a:off x="7734300" y="4991100"/>
            <a:ext cx="876300" cy="879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610600" y="2946887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1: (Intro)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>
            <a:endCxn id="19" idx="1"/>
          </p:cNvCxnSpPr>
          <p:nvPr/>
        </p:nvCxnSpPr>
        <p:spPr>
          <a:xfrm flipV="1">
            <a:off x="7748954" y="3289787"/>
            <a:ext cx="861646" cy="1015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720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		  </a:t>
            </a:r>
            <a:r>
              <a:rPr lang="en-US" dirty="0"/>
              <a:t>2012 – </a:t>
            </a:r>
            <a:r>
              <a:rPr lang="en-US" dirty="0" smtClean="0"/>
              <a:t>2014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4000" y="1828800"/>
            <a:ext cx="91440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All remaining objectives were split evenly into Module 2: Firefighter I (Basic) and Module 3: Firefighter I (Completion)</a:t>
            </a:r>
          </a:p>
          <a:p>
            <a:r>
              <a:rPr lang="en-US" dirty="0" smtClean="0"/>
              <a:t>The term “Basic” was retained to ensure individuals could still receive their Firefighter license plates.</a:t>
            </a:r>
          </a:p>
          <a:p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1143000" y="34290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 (including Intro)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43053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Intermediate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5184531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Advanced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an 2"/>
          <p:cNvSpPr/>
          <p:nvPr/>
        </p:nvSpPr>
        <p:spPr>
          <a:xfrm>
            <a:off x="4457700" y="3960934"/>
            <a:ext cx="3276600" cy="137453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Big Pile of Objectives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>
            <a:stCxn id="2" idx="3"/>
          </p:cNvCxnSpPr>
          <p:nvPr/>
        </p:nvCxnSpPr>
        <p:spPr>
          <a:xfrm>
            <a:off x="3505200" y="3771900"/>
            <a:ext cx="914400" cy="647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  <a:endCxn id="3" idx="2"/>
          </p:cNvCxnSpPr>
          <p:nvPr/>
        </p:nvCxnSpPr>
        <p:spPr>
          <a:xfrm>
            <a:off x="3505200" y="4648200"/>
            <a:ext cx="9525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</p:cNvCxnSpPr>
          <p:nvPr/>
        </p:nvCxnSpPr>
        <p:spPr>
          <a:xfrm flipV="1">
            <a:off x="3505200" y="4876800"/>
            <a:ext cx="914400" cy="65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610600" y="5527431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4: (Advanced)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>
            <a:endCxn id="12" idx="1"/>
          </p:cNvCxnSpPr>
          <p:nvPr/>
        </p:nvCxnSpPr>
        <p:spPr>
          <a:xfrm>
            <a:off x="7734300" y="4991100"/>
            <a:ext cx="876300" cy="879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595946" y="4674576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3: (Completion)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595946" y="3795345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2: (Basic)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595946" y="2946887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Module </a:t>
            </a:r>
            <a:r>
              <a:rPr lang="en-US" dirty="0" smtClean="0">
                <a:solidFill>
                  <a:schemeClr val="bg1"/>
                </a:solidFill>
              </a:rPr>
              <a:t>1: </a:t>
            </a:r>
            <a:r>
              <a:rPr lang="en-US" dirty="0">
                <a:solidFill>
                  <a:schemeClr val="bg1"/>
                </a:solidFill>
              </a:rPr>
              <a:t>(Intro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7748954" y="3289787"/>
            <a:ext cx="861646" cy="1015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17" idx="1"/>
          </p:cNvCxnSpPr>
          <p:nvPr/>
        </p:nvCxnSpPr>
        <p:spPr>
          <a:xfrm flipV="1">
            <a:off x="7734300" y="4138245"/>
            <a:ext cx="861646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6" idx="1"/>
          </p:cNvCxnSpPr>
          <p:nvPr/>
        </p:nvCxnSpPr>
        <p:spPr>
          <a:xfrm>
            <a:off x="7734300" y="4800600"/>
            <a:ext cx="861646" cy="216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650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		  </a:t>
            </a:r>
            <a:r>
              <a:rPr lang="en-US" dirty="0"/>
              <a:t>2012 – </a:t>
            </a:r>
            <a:r>
              <a:rPr lang="en-US" dirty="0" smtClean="0"/>
              <a:t>2014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4000" y="1828800"/>
            <a:ext cx="91440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Optional Full Firefighter I or II </a:t>
            </a:r>
            <a:r>
              <a:rPr lang="en-US" dirty="0"/>
              <a:t>certificate issued after passing </a:t>
            </a:r>
            <a:r>
              <a:rPr lang="en-US" dirty="0" smtClean="0"/>
              <a:t>written and skill exams.</a:t>
            </a:r>
          </a:p>
          <a:p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1143000" y="34290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 (including Intro)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43053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Intermediate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5184531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Advanced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an 2"/>
          <p:cNvSpPr/>
          <p:nvPr/>
        </p:nvSpPr>
        <p:spPr>
          <a:xfrm>
            <a:off x="4457700" y="3960934"/>
            <a:ext cx="3276600" cy="137453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Big Pile of Objectives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>
            <a:stCxn id="2" idx="3"/>
          </p:cNvCxnSpPr>
          <p:nvPr/>
        </p:nvCxnSpPr>
        <p:spPr>
          <a:xfrm>
            <a:off x="3505200" y="3771900"/>
            <a:ext cx="914400" cy="647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  <a:endCxn id="3" idx="2"/>
          </p:cNvCxnSpPr>
          <p:nvPr/>
        </p:nvCxnSpPr>
        <p:spPr>
          <a:xfrm>
            <a:off x="3505200" y="4648200"/>
            <a:ext cx="9525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</p:cNvCxnSpPr>
          <p:nvPr/>
        </p:nvCxnSpPr>
        <p:spPr>
          <a:xfrm flipV="1">
            <a:off x="3505200" y="4876800"/>
            <a:ext cx="914400" cy="65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610600" y="5527431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4: (Advanced)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>
            <a:endCxn id="12" idx="1"/>
          </p:cNvCxnSpPr>
          <p:nvPr/>
        </p:nvCxnSpPr>
        <p:spPr>
          <a:xfrm>
            <a:off x="7734300" y="4991100"/>
            <a:ext cx="876300" cy="879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595946" y="4674576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3: (Completion)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595946" y="3795345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2: (Basic)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595946" y="2946887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Module </a:t>
            </a:r>
            <a:r>
              <a:rPr lang="en-US" dirty="0" smtClean="0">
                <a:solidFill>
                  <a:schemeClr val="bg1"/>
                </a:solidFill>
              </a:rPr>
              <a:t>1: </a:t>
            </a:r>
            <a:r>
              <a:rPr lang="en-US" dirty="0">
                <a:solidFill>
                  <a:schemeClr val="bg1"/>
                </a:solidFill>
              </a:rPr>
              <a:t>(Intro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7748954" y="3289787"/>
            <a:ext cx="861646" cy="1015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17" idx="1"/>
          </p:cNvCxnSpPr>
          <p:nvPr/>
        </p:nvCxnSpPr>
        <p:spPr>
          <a:xfrm flipV="1">
            <a:off x="7734300" y="4138245"/>
            <a:ext cx="861646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6" idx="1"/>
          </p:cNvCxnSpPr>
          <p:nvPr/>
        </p:nvCxnSpPr>
        <p:spPr>
          <a:xfrm>
            <a:off x="7734300" y="4800600"/>
            <a:ext cx="861646" cy="216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065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		  </a:t>
            </a:r>
            <a:r>
              <a:rPr lang="en-US" dirty="0"/>
              <a:t>2012 – </a:t>
            </a:r>
            <a:r>
              <a:rPr lang="en-US" dirty="0" smtClean="0"/>
              <a:t>2014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4000" y="1828800"/>
            <a:ext cx="9144000" cy="1600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1143000" y="34290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 (including Intro)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43053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Intermediate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5184531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Advanced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15254" y="5501055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4: (Advanced)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00600" y="4648200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3: (Completion)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00600" y="3768969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2: (Basic)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00600" y="2920511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Module </a:t>
            </a:r>
            <a:r>
              <a:rPr lang="en-US" dirty="0" smtClean="0">
                <a:solidFill>
                  <a:schemeClr val="bg1"/>
                </a:solidFill>
              </a:rPr>
              <a:t>1: </a:t>
            </a:r>
            <a:r>
              <a:rPr lang="en-US" dirty="0">
                <a:solidFill>
                  <a:schemeClr val="bg1"/>
                </a:solidFill>
              </a:rPr>
              <a:t>(Intro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Content Placeholder 13"/>
          <p:cNvSpPr txBox="1">
            <a:spLocks/>
          </p:cNvSpPr>
          <p:nvPr/>
        </p:nvSpPr>
        <p:spPr>
          <a:xfrm>
            <a:off x="1676400" y="198120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17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060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Database relabeled to align with the new format</a:t>
            </a:r>
          </a:p>
          <a:p>
            <a:pPr>
              <a:tabLst>
                <a:tab pos="2286000" algn="l"/>
                <a:tab pos="4748213" algn="l"/>
              </a:tabLst>
            </a:pPr>
            <a:r>
              <a:rPr lang="en-US" dirty="0" smtClean="0"/>
              <a:t>M1 – Module 1	M2 – Module 2	M3 – Module 3		M4 – Module 4</a:t>
            </a:r>
          </a:p>
        </p:txBody>
      </p:sp>
    </p:spTree>
    <p:extLst>
      <p:ext uri="{BB962C8B-B14F-4D97-AF65-F5344CB8AC3E}">
        <p14:creationId xmlns:p14="http://schemas.microsoft.com/office/powerpoint/2010/main" val="3384624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		  </a:t>
            </a:r>
            <a:r>
              <a:rPr lang="en-US" dirty="0"/>
              <a:t>2012 – </a:t>
            </a:r>
            <a:r>
              <a:rPr lang="en-US" dirty="0" smtClean="0"/>
              <a:t>2014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4000" y="1828800"/>
            <a:ext cx="9144000" cy="1600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1143000" y="34290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 (including Intro)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43053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Intermediate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5184531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Advanced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15254" y="5501055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4: (Advanced)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00600" y="4648200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3: (Completion)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00600" y="3768969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2: (Basic)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00600" y="2920511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Module </a:t>
            </a:r>
            <a:r>
              <a:rPr lang="en-US" dirty="0" smtClean="0">
                <a:solidFill>
                  <a:schemeClr val="bg1"/>
                </a:solidFill>
              </a:rPr>
              <a:t>1: </a:t>
            </a:r>
            <a:r>
              <a:rPr lang="en-US" dirty="0">
                <a:solidFill>
                  <a:schemeClr val="bg1"/>
                </a:solidFill>
              </a:rPr>
              <a:t>(Intro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Content Placeholder 13"/>
          <p:cNvSpPr txBox="1">
            <a:spLocks/>
          </p:cNvSpPr>
          <p:nvPr/>
        </p:nvSpPr>
        <p:spPr>
          <a:xfrm>
            <a:off x="1676400" y="198120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17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060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 2013 NFPA released an update to the 1001: Firefighter standard</a:t>
            </a:r>
          </a:p>
          <a:p>
            <a:pPr>
              <a:tabLst>
                <a:tab pos="2286000" algn="l"/>
                <a:tab pos="4748213" algn="l"/>
              </a:tabLst>
            </a:pPr>
            <a:r>
              <a:rPr lang="en-US" dirty="0" smtClean="0"/>
              <a:t>The program then went back under required review.</a:t>
            </a:r>
          </a:p>
        </p:txBody>
      </p:sp>
    </p:spTree>
    <p:extLst>
      <p:ext uri="{BB962C8B-B14F-4D97-AF65-F5344CB8AC3E}">
        <p14:creationId xmlns:p14="http://schemas.microsoft.com/office/powerpoint/2010/main" val="4139426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– 2014		   2015</a:t>
            </a:r>
            <a:endParaRPr dirty="0"/>
          </a:p>
        </p:txBody>
      </p:sp>
      <p:sp>
        <p:nvSpPr>
          <p:cNvPr id="12" name="Rectangle 11"/>
          <p:cNvSpPr/>
          <p:nvPr/>
        </p:nvSpPr>
        <p:spPr>
          <a:xfrm>
            <a:off x="1081454" y="5618286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4: (Advanced)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6800" y="4765431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3: (Completion)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6800" y="3886200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2: (Basic)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66800" y="3037742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Module </a:t>
            </a:r>
            <a:r>
              <a:rPr lang="en-US" dirty="0" smtClean="0">
                <a:solidFill>
                  <a:schemeClr val="bg1"/>
                </a:solidFill>
              </a:rPr>
              <a:t>1: </a:t>
            </a:r>
            <a:r>
              <a:rPr lang="en-US" dirty="0">
                <a:solidFill>
                  <a:schemeClr val="bg1"/>
                </a:solidFill>
              </a:rPr>
              <a:t>(Intro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Content Placeholder 13"/>
          <p:cNvSpPr txBox="1">
            <a:spLocks/>
          </p:cNvSpPr>
          <p:nvPr/>
        </p:nvSpPr>
        <p:spPr>
          <a:xfrm>
            <a:off x="1676400" y="198120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17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060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This time just the Firefighter I material needed extensive review.</a:t>
            </a:r>
          </a:p>
          <a:p>
            <a:r>
              <a:rPr lang="en-US" dirty="0" smtClean="0"/>
              <a:t>Completion of the objectives established testing eligibility (more on that later).</a:t>
            </a:r>
          </a:p>
          <a:p>
            <a:endParaRPr lang="en-US" dirty="0" smtClean="0"/>
          </a:p>
        </p:txBody>
      </p:sp>
      <p:sp>
        <p:nvSpPr>
          <p:cNvPr id="15" name="Can 14"/>
          <p:cNvSpPr/>
          <p:nvPr/>
        </p:nvSpPr>
        <p:spPr>
          <a:xfrm>
            <a:off x="4457700" y="4421065"/>
            <a:ext cx="3276600" cy="137453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Big Pile of Objectives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86800" y="5618286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Firefighter II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Training </a:t>
            </a:r>
            <a:r>
              <a:rPr lang="en-US" dirty="0" smtClean="0">
                <a:solidFill>
                  <a:schemeClr val="bg1"/>
                </a:solidFill>
              </a:rPr>
              <a:t>Completion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>
            <a:endCxn id="20" idx="1"/>
          </p:cNvCxnSpPr>
          <p:nvPr/>
        </p:nvCxnSpPr>
        <p:spPr>
          <a:xfrm>
            <a:off x="3596054" y="5961186"/>
            <a:ext cx="50907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9" idx="3"/>
          </p:cNvCxnSpPr>
          <p:nvPr/>
        </p:nvCxnSpPr>
        <p:spPr>
          <a:xfrm>
            <a:off x="3596054" y="3380642"/>
            <a:ext cx="861646" cy="1437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3"/>
            <a:endCxn id="15" idx="2"/>
          </p:cNvCxnSpPr>
          <p:nvPr/>
        </p:nvCxnSpPr>
        <p:spPr>
          <a:xfrm>
            <a:off x="3596054" y="4229100"/>
            <a:ext cx="861646" cy="879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6" idx="3"/>
          </p:cNvCxnSpPr>
          <p:nvPr/>
        </p:nvCxnSpPr>
        <p:spPr>
          <a:xfrm>
            <a:off x="3596054" y="5108331"/>
            <a:ext cx="861646" cy="241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835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– 2014		   2015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4000" y="1828800"/>
            <a:ext cx="9144000" cy="1600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081454" y="5618286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4: (Advanced)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6800" y="4765431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3: (Completion)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6800" y="3886200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2: (Basic)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66800" y="3037742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Module </a:t>
            </a:r>
            <a:r>
              <a:rPr lang="en-US" dirty="0" smtClean="0">
                <a:solidFill>
                  <a:schemeClr val="bg1"/>
                </a:solidFill>
              </a:rPr>
              <a:t>1: </a:t>
            </a:r>
            <a:r>
              <a:rPr lang="en-US" dirty="0">
                <a:solidFill>
                  <a:schemeClr val="bg1"/>
                </a:solidFill>
              </a:rPr>
              <a:t>(Intro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Content Placeholder 13"/>
          <p:cNvSpPr txBox="1">
            <a:spLocks/>
          </p:cNvSpPr>
          <p:nvPr/>
        </p:nvSpPr>
        <p:spPr>
          <a:xfrm>
            <a:off x="1676400" y="198120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17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060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NFPA 1002: Driver/Operator material removed from the firefighter program.</a:t>
            </a:r>
          </a:p>
          <a:p>
            <a:r>
              <a:rPr lang="en-US" dirty="0"/>
              <a:t>Extra non-1001 material removed and some remaining categories combined.</a:t>
            </a:r>
            <a:endParaRPr lang="en-US" dirty="0" smtClean="0"/>
          </a:p>
        </p:txBody>
      </p:sp>
      <p:sp>
        <p:nvSpPr>
          <p:cNvPr id="15" name="Can 14"/>
          <p:cNvSpPr/>
          <p:nvPr/>
        </p:nvSpPr>
        <p:spPr>
          <a:xfrm>
            <a:off x="4457700" y="4421065"/>
            <a:ext cx="3276600" cy="137453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Big Pile of Objectives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86800" y="5618286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Firefighter II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Training Completion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>
            <a:endCxn id="20" idx="1"/>
          </p:cNvCxnSpPr>
          <p:nvPr/>
        </p:nvCxnSpPr>
        <p:spPr>
          <a:xfrm>
            <a:off x="3596054" y="5961186"/>
            <a:ext cx="50907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9" idx="3"/>
          </p:cNvCxnSpPr>
          <p:nvPr/>
        </p:nvCxnSpPr>
        <p:spPr>
          <a:xfrm>
            <a:off x="3596054" y="3380642"/>
            <a:ext cx="861646" cy="1437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3"/>
            <a:endCxn id="15" idx="2"/>
          </p:cNvCxnSpPr>
          <p:nvPr/>
        </p:nvCxnSpPr>
        <p:spPr>
          <a:xfrm>
            <a:off x="3596054" y="4229100"/>
            <a:ext cx="861646" cy="879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6" idx="3"/>
          </p:cNvCxnSpPr>
          <p:nvPr/>
        </p:nvCxnSpPr>
        <p:spPr>
          <a:xfrm>
            <a:off x="3596054" y="5108331"/>
            <a:ext cx="861646" cy="241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n 1"/>
          <p:cNvSpPr/>
          <p:nvPr/>
        </p:nvSpPr>
        <p:spPr>
          <a:xfrm>
            <a:off x="9167446" y="3037742"/>
            <a:ext cx="1485900" cy="96275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D/O objectives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>
            <a:endCxn id="2" idx="2"/>
          </p:cNvCxnSpPr>
          <p:nvPr/>
        </p:nvCxnSpPr>
        <p:spPr>
          <a:xfrm flipV="1">
            <a:off x="7734300" y="3519121"/>
            <a:ext cx="1433146" cy="1299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n 20"/>
          <p:cNvSpPr/>
          <p:nvPr/>
        </p:nvSpPr>
        <p:spPr>
          <a:xfrm>
            <a:off x="9167446" y="4307498"/>
            <a:ext cx="1485900" cy="96275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Non-1001 objectives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>
            <a:endCxn id="21" idx="2"/>
          </p:cNvCxnSpPr>
          <p:nvPr/>
        </p:nvCxnSpPr>
        <p:spPr>
          <a:xfrm flipV="1">
            <a:off x="7734300" y="4788877"/>
            <a:ext cx="1433146" cy="528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977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– 2014		   2015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4000" y="1828800"/>
            <a:ext cx="9144000" cy="1600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081454" y="5618286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4: (Advanced)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6800" y="4765431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3: (Completion)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6800" y="3886200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2: (Basic)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66800" y="3037742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Module </a:t>
            </a:r>
            <a:r>
              <a:rPr lang="en-US" dirty="0" smtClean="0">
                <a:solidFill>
                  <a:schemeClr val="bg1"/>
                </a:solidFill>
              </a:rPr>
              <a:t>1: </a:t>
            </a:r>
            <a:r>
              <a:rPr lang="en-US" dirty="0">
                <a:solidFill>
                  <a:schemeClr val="bg1"/>
                </a:solidFill>
              </a:rPr>
              <a:t>(Intro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Content Placeholder 13"/>
          <p:cNvSpPr txBox="1">
            <a:spLocks/>
          </p:cNvSpPr>
          <p:nvPr/>
        </p:nvSpPr>
        <p:spPr>
          <a:xfrm>
            <a:off x="1676400" y="198120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17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060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NFPA 1002: Driver/Operator material removed from the firefighter program.</a:t>
            </a:r>
          </a:p>
          <a:p>
            <a:r>
              <a:rPr lang="en-US" dirty="0"/>
              <a:t>Extra non-1001 material removed and some remaining categories combined.</a:t>
            </a:r>
            <a:endParaRPr lang="en-US" dirty="0" smtClean="0"/>
          </a:p>
        </p:txBody>
      </p:sp>
      <p:sp>
        <p:nvSpPr>
          <p:cNvPr id="15" name="Can 14"/>
          <p:cNvSpPr/>
          <p:nvPr/>
        </p:nvSpPr>
        <p:spPr>
          <a:xfrm>
            <a:off x="5048250" y="4415205"/>
            <a:ext cx="2095500" cy="137453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Smaller Pile of Objectives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86800" y="5618286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Firefighter II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Training Completion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>
            <a:endCxn id="20" idx="1"/>
          </p:cNvCxnSpPr>
          <p:nvPr/>
        </p:nvCxnSpPr>
        <p:spPr>
          <a:xfrm>
            <a:off x="3596054" y="5961186"/>
            <a:ext cx="50907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9" idx="3"/>
          </p:cNvCxnSpPr>
          <p:nvPr/>
        </p:nvCxnSpPr>
        <p:spPr>
          <a:xfrm>
            <a:off x="3596054" y="3380642"/>
            <a:ext cx="1452196" cy="1384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3"/>
            <a:endCxn id="15" idx="2"/>
          </p:cNvCxnSpPr>
          <p:nvPr/>
        </p:nvCxnSpPr>
        <p:spPr>
          <a:xfrm>
            <a:off x="3596054" y="4229100"/>
            <a:ext cx="1452196" cy="873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6" idx="3"/>
          </p:cNvCxnSpPr>
          <p:nvPr/>
        </p:nvCxnSpPr>
        <p:spPr>
          <a:xfrm>
            <a:off x="3596054" y="5108331"/>
            <a:ext cx="1452196" cy="302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250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– 2014		   2015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4000" y="1828800"/>
            <a:ext cx="9144000" cy="1600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081454" y="5618286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4: (Advanced)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6800" y="4765431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3: (Completion)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6800" y="3886200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2: (Basic)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66800" y="3037742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Module </a:t>
            </a:r>
            <a:r>
              <a:rPr lang="en-US" dirty="0" smtClean="0">
                <a:solidFill>
                  <a:schemeClr val="bg1"/>
                </a:solidFill>
              </a:rPr>
              <a:t>1: </a:t>
            </a:r>
            <a:r>
              <a:rPr lang="en-US" dirty="0">
                <a:solidFill>
                  <a:schemeClr val="bg1"/>
                </a:solidFill>
              </a:rPr>
              <a:t>(Intro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Content Placeholder 13"/>
          <p:cNvSpPr txBox="1">
            <a:spLocks/>
          </p:cNvSpPr>
          <p:nvPr/>
        </p:nvSpPr>
        <p:spPr>
          <a:xfrm>
            <a:off x="1676400" y="198120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17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060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NFPA 1403: Standard on Live Fire Training Evolutions recommends certain categories of training be completed prior to beginning Live Fire training.</a:t>
            </a:r>
            <a:endParaRPr lang="en-US" dirty="0"/>
          </a:p>
        </p:txBody>
      </p:sp>
      <p:sp>
        <p:nvSpPr>
          <p:cNvPr id="15" name="Can 14"/>
          <p:cNvSpPr/>
          <p:nvPr/>
        </p:nvSpPr>
        <p:spPr>
          <a:xfrm>
            <a:off x="5048250" y="4415205"/>
            <a:ext cx="2095500" cy="137453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Smaller Pile of Objectives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86800" y="5618286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Firefighter II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Training Completion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>
            <a:endCxn id="20" idx="1"/>
          </p:cNvCxnSpPr>
          <p:nvPr/>
        </p:nvCxnSpPr>
        <p:spPr>
          <a:xfrm>
            <a:off x="3596054" y="5961186"/>
            <a:ext cx="50907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9" idx="3"/>
          </p:cNvCxnSpPr>
          <p:nvPr/>
        </p:nvCxnSpPr>
        <p:spPr>
          <a:xfrm>
            <a:off x="3596054" y="3380642"/>
            <a:ext cx="1452196" cy="1384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3"/>
            <a:endCxn id="15" idx="2"/>
          </p:cNvCxnSpPr>
          <p:nvPr/>
        </p:nvCxnSpPr>
        <p:spPr>
          <a:xfrm>
            <a:off x="3596054" y="4229100"/>
            <a:ext cx="1452196" cy="873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6" idx="3"/>
          </p:cNvCxnSpPr>
          <p:nvPr/>
        </p:nvCxnSpPr>
        <p:spPr>
          <a:xfrm>
            <a:off x="3596054" y="5108331"/>
            <a:ext cx="1452196" cy="302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443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– 2014		   2015</a:t>
            </a:r>
            <a:endParaRPr dirty="0"/>
          </a:p>
        </p:txBody>
      </p:sp>
      <p:sp>
        <p:nvSpPr>
          <p:cNvPr id="12" name="Rectangle 11"/>
          <p:cNvSpPr/>
          <p:nvPr/>
        </p:nvSpPr>
        <p:spPr>
          <a:xfrm>
            <a:off x="1081454" y="5618286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4: (Advanced)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6800" y="4765431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3: (Completion)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6800" y="3886200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2: (Basic)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66800" y="3037742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Module </a:t>
            </a:r>
            <a:r>
              <a:rPr lang="en-US" dirty="0" smtClean="0">
                <a:solidFill>
                  <a:schemeClr val="bg1"/>
                </a:solidFill>
              </a:rPr>
              <a:t>1: </a:t>
            </a:r>
            <a:r>
              <a:rPr lang="en-US" dirty="0">
                <a:solidFill>
                  <a:schemeClr val="bg1"/>
                </a:solidFill>
              </a:rPr>
              <a:t>(Intro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Content Placeholder 13"/>
          <p:cNvSpPr txBox="1">
            <a:spLocks/>
          </p:cNvSpPr>
          <p:nvPr/>
        </p:nvSpPr>
        <p:spPr>
          <a:xfrm>
            <a:off x="1600200" y="1622181"/>
            <a:ext cx="9144000" cy="12060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17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060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specified categories were separated out to create 1403: Introductory as a subset of the Firefighter I objectives.</a:t>
            </a:r>
          </a:p>
          <a:p>
            <a:r>
              <a:rPr lang="en-US" dirty="0" smtClean="0"/>
              <a:t>Completion of these categories qualifies the individual for an Introductory Fire Fighting training completion certificate.</a:t>
            </a:r>
            <a:endParaRPr lang="en-US" dirty="0"/>
          </a:p>
        </p:txBody>
      </p:sp>
      <p:sp>
        <p:nvSpPr>
          <p:cNvPr id="15" name="Can 14"/>
          <p:cNvSpPr/>
          <p:nvPr/>
        </p:nvSpPr>
        <p:spPr>
          <a:xfrm>
            <a:off x="5048250" y="4415205"/>
            <a:ext cx="2095500" cy="137453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Smaller Pile of Objectives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86800" y="5618286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Firefighter II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Training Completion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>
            <a:endCxn id="20" idx="1"/>
          </p:cNvCxnSpPr>
          <p:nvPr/>
        </p:nvCxnSpPr>
        <p:spPr>
          <a:xfrm>
            <a:off x="3596054" y="5961186"/>
            <a:ext cx="50907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9" idx="3"/>
          </p:cNvCxnSpPr>
          <p:nvPr/>
        </p:nvCxnSpPr>
        <p:spPr>
          <a:xfrm>
            <a:off x="3596054" y="3380642"/>
            <a:ext cx="1452196" cy="1384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3"/>
            <a:endCxn id="15" idx="2"/>
          </p:cNvCxnSpPr>
          <p:nvPr/>
        </p:nvCxnSpPr>
        <p:spPr>
          <a:xfrm>
            <a:off x="3596054" y="4229100"/>
            <a:ext cx="1452196" cy="873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6" idx="3"/>
          </p:cNvCxnSpPr>
          <p:nvPr/>
        </p:nvCxnSpPr>
        <p:spPr>
          <a:xfrm>
            <a:off x="3596054" y="5108331"/>
            <a:ext cx="1452196" cy="302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686800" y="3525717"/>
            <a:ext cx="2514600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1403: Introductory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" name="Straight Arrow Connector 2"/>
          <p:cNvCxnSpPr>
            <a:endCxn id="21" idx="1"/>
          </p:cNvCxnSpPr>
          <p:nvPr/>
        </p:nvCxnSpPr>
        <p:spPr>
          <a:xfrm flipV="1">
            <a:off x="7143750" y="3868617"/>
            <a:ext cx="1543050" cy="1074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501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Staff Disclaimer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Certification Staff in Austin do not make the changes to the program. All changes, updates, improvements are approved by a majority vote of the Board members at their meetings. 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0807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– 2014		   2015</a:t>
            </a:r>
            <a:endParaRPr dirty="0"/>
          </a:p>
        </p:txBody>
      </p:sp>
      <p:sp>
        <p:nvSpPr>
          <p:cNvPr id="12" name="Rectangle 11"/>
          <p:cNvSpPr/>
          <p:nvPr/>
        </p:nvSpPr>
        <p:spPr>
          <a:xfrm>
            <a:off x="1081454" y="5618286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4: (Advanced)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6800" y="4765431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3: (Completion)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6800" y="3886200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2: (Basic)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66800" y="3037742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Module </a:t>
            </a:r>
            <a:r>
              <a:rPr lang="en-US" dirty="0" smtClean="0">
                <a:solidFill>
                  <a:schemeClr val="bg1"/>
                </a:solidFill>
              </a:rPr>
              <a:t>1: </a:t>
            </a:r>
            <a:r>
              <a:rPr lang="en-US" dirty="0">
                <a:solidFill>
                  <a:schemeClr val="bg1"/>
                </a:solidFill>
              </a:rPr>
              <a:t>(Intro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Content Placeholder 13"/>
          <p:cNvSpPr txBox="1">
            <a:spLocks/>
          </p:cNvSpPr>
          <p:nvPr/>
        </p:nvSpPr>
        <p:spPr>
          <a:xfrm>
            <a:off x="1676400" y="1993656"/>
            <a:ext cx="9144000" cy="1206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17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060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remaining Firefighter I objectives remained to establish testing eligibility.</a:t>
            </a:r>
          </a:p>
        </p:txBody>
      </p:sp>
      <p:sp>
        <p:nvSpPr>
          <p:cNvPr id="15" name="Can 14"/>
          <p:cNvSpPr/>
          <p:nvPr/>
        </p:nvSpPr>
        <p:spPr>
          <a:xfrm>
            <a:off x="5048250" y="4415205"/>
            <a:ext cx="2095500" cy="137453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Smaller Pile of Objectives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86800" y="5618286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Firefighter II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Training Completion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>
            <a:endCxn id="20" idx="1"/>
          </p:cNvCxnSpPr>
          <p:nvPr/>
        </p:nvCxnSpPr>
        <p:spPr>
          <a:xfrm>
            <a:off x="3596054" y="5961186"/>
            <a:ext cx="50907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9" idx="3"/>
          </p:cNvCxnSpPr>
          <p:nvPr/>
        </p:nvCxnSpPr>
        <p:spPr>
          <a:xfrm>
            <a:off x="3596054" y="3380642"/>
            <a:ext cx="1452196" cy="1384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3"/>
            <a:endCxn id="15" idx="2"/>
          </p:cNvCxnSpPr>
          <p:nvPr/>
        </p:nvCxnSpPr>
        <p:spPr>
          <a:xfrm>
            <a:off x="3596054" y="4229100"/>
            <a:ext cx="1452196" cy="873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6" idx="3"/>
          </p:cNvCxnSpPr>
          <p:nvPr/>
        </p:nvCxnSpPr>
        <p:spPr>
          <a:xfrm>
            <a:off x="3596054" y="5108331"/>
            <a:ext cx="1452196" cy="302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686800" y="3525717"/>
            <a:ext cx="2514600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1403: Introductory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" name="Straight Arrow Connector 2"/>
          <p:cNvCxnSpPr>
            <a:endCxn id="21" idx="1"/>
          </p:cNvCxnSpPr>
          <p:nvPr/>
        </p:nvCxnSpPr>
        <p:spPr>
          <a:xfrm flipV="1">
            <a:off x="7143750" y="3868617"/>
            <a:ext cx="1543050" cy="1074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686800" y="4629152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Firefighter I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Training </a:t>
            </a:r>
            <a:r>
              <a:rPr lang="en-US" dirty="0" smtClean="0">
                <a:solidFill>
                  <a:schemeClr val="bg1"/>
                </a:solidFill>
              </a:rPr>
              <a:t>Completion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>
            <a:endCxn id="18" idx="1"/>
          </p:cNvCxnSpPr>
          <p:nvPr/>
        </p:nvCxnSpPr>
        <p:spPr>
          <a:xfrm flipV="1">
            <a:off x="7143750" y="4972052"/>
            <a:ext cx="1543050" cy="313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239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Testing…</a:t>
            </a:r>
            <a:endParaRPr dirty="0"/>
          </a:p>
        </p:txBody>
      </p:sp>
      <p:sp>
        <p:nvSpPr>
          <p:cNvPr id="22" name="Content Placeholder 13"/>
          <p:cNvSpPr txBox="1">
            <a:spLocks/>
          </p:cNvSpPr>
          <p:nvPr/>
        </p:nvSpPr>
        <p:spPr>
          <a:xfrm>
            <a:off x="1676400" y="1993656"/>
            <a:ext cx="9144000" cy="1206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17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060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Let’s take a moment to talk about testing.</a:t>
            </a:r>
          </a:p>
        </p:txBody>
      </p:sp>
    </p:spTree>
    <p:extLst>
      <p:ext uri="{BB962C8B-B14F-4D97-AF65-F5344CB8AC3E}">
        <p14:creationId xmlns:p14="http://schemas.microsoft.com/office/powerpoint/2010/main" val="2685231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13"/>
          <p:cNvSpPr txBox="1">
            <a:spLocks/>
          </p:cNvSpPr>
          <p:nvPr/>
        </p:nvSpPr>
        <p:spPr>
          <a:xfrm>
            <a:off x="1676400" y="1993656"/>
            <a:ext cx="9144000" cy="1640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17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060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Up until 2011 individuals who received their Basic, Intermediate, or Advanced Firefighter certificates had the option to take a written examination.</a:t>
            </a:r>
          </a:p>
          <a:p>
            <a:r>
              <a:rPr lang="en-US" dirty="0" smtClean="0"/>
              <a:t>After passing the exam, they would receive an </a:t>
            </a:r>
            <a:r>
              <a:rPr lang="en-US" u="sng" dirty="0" smtClean="0"/>
              <a:t>Accredited</a:t>
            </a:r>
            <a:r>
              <a:rPr lang="en-US" dirty="0" smtClean="0"/>
              <a:t> </a:t>
            </a:r>
            <a:r>
              <a:rPr lang="en-US" dirty="0"/>
              <a:t>Basic, Intermediate, or Advanced Firefighter </a:t>
            </a:r>
            <a:r>
              <a:rPr lang="en-US" dirty="0" smtClean="0"/>
              <a:t>certification.</a:t>
            </a:r>
            <a:endParaRPr lang="en-US" u="sng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86200" y="3845901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Accredited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6200" y="4722201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Intermediate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Accredited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0" y="5601432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Advanced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Accredited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itle 12"/>
          <p:cNvSpPr txBox="1">
            <a:spLocks/>
          </p:cNvSpPr>
          <p:nvPr/>
        </p:nvSpPr>
        <p:spPr>
          <a:xfrm>
            <a:off x="1676400" y="609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2011		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43000" y="3840039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000" y="4716339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Intermediate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0" y="559557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Advanced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798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13"/>
          <p:cNvSpPr txBox="1">
            <a:spLocks/>
          </p:cNvSpPr>
          <p:nvPr/>
        </p:nvSpPr>
        <p:spPr>
          <a:xfrm>
            <a:off x="1676400" y="1993656"/>
            <a:ext cx="9144000" cy="1640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17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060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There were essentially six different certifications to track.</a:t>
            </a:r>
          </a:p>
          <a:p>
            <a:r>
              <a:rPr lang="en-US" dirty="0" smtClean="0"/>
              <a:t>This was also a consistent source of confusion, especially when listed as a prerequisite for another certification.</a:t>
            </a:r>
            <a:endParaRPr lang="en-US" u="sng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86200" y="3845901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Accredited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6200" y="4722201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Intermediate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Accredited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0" y="5601432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Advanced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Accredited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itle 12"/>
          <p:cNvSpPr txBox="1">
            <a:spLocks/>
          </p:cNvSpPr>
          <p:nvPr/>
        </p:nvSpPr>
        <p:spPr>
          <a:xfrm>
            <a:off x="1676400" y="609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2011		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43000" y="3840039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000" y="4716339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Intermediate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0" y="559557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Advanced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11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13"/>
          <p:cNvSpPr txBox="1">
            <a:spLocks/>
          </p:cNvSpPr>
          <p:nvPr/>
        </p:nvSpPr>
        <p:spPr>
          <a:xfrm>
            <a:off x="1676400" y="1993656"/>
            <a:ext cx="9144000" cy="1640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17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060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While making other changes to align the program with Firefighter I &amp; II, the Board clarified the certificates to be clearer to those outside the SFFMA family. </a:t>
            </a:r>
            <a:endParaRPr lang="en-US" u="sng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86200" y="3845901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Accredited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6200" y="4722201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Intermediate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Accredited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0" y="5601432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Advanced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Accredited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itle 12"/>
          <p:cNvSpPr txBox="1">
            <a:spLocks/>
          </p:cNvSpPr>
          <p:nvPr/>
        </p:nvSpPr>
        <p:spPr>
          <a:xfrm>
            <a:off x="1676400" y="609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2011		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43000" y="3840039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000" y="4716339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Intermediate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0" y="559557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Advanced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397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13"/>
          <p:cNvSpPr txBox="1">
            <a:spLocks/>
          </p:cNvSpPr>
          <p:nvPr/>
        </p:nvSpPr>
        <p:spPr>
          <a:xfrm>
            <a:off x="1676400" y="1993656"/>
            <a:ext cx="9144000" cy="1846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17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060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Anyone who tested out at the Intermediate and Advanced levels prior to 2012 were “grandfathered” on January 1, 2012 with their records in the database relabeled to Firefighter I or II.</a:t>
            </a:r>
          </a:p>
          <a:p>
            <a:r>
              <a:rPr lang="en-US" dirty="0"/>
              <a:t>Those who tested out to the Basic level remained with a label of Basic in the same </a:t>
            </a:r>
            <a:r>
              <a:rPr lang="en-US" dirty="0" smtClean="0"/>
              <a:t>area but no further exams were offered. </a:t>
            </a:r>
            <a:endParaRPr lang="en-US" u="sng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19200" y="3840039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Accredited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4716339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Intermediate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Accredited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5595570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Advanced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Accredited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3000" y="3840039"/>
            <a:ext cx="23622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Accredited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53000" y="4716339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Firefighter 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3000" y="5595570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Firefighter II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itle 12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</p:spPr>
        <p:txBody>
          <a:bodyPr/>
          <a:lstStyle/>
          <a:p>
            <a:r>
              <a:rPr lang="en-US" dirty="0" smtClean="0"/>
              <a:t>2011		  </a:t>
            </a:r>
            <a:r>
              <a:rPr lang="en-US" dirty="0"/>
              <a:t>2012 – </a:t>
            </a:r>
            <a:r>
              <a:rPr lang="en-US" dirty="0" smtClean="0"/>
              <a:t>2014</a:t>
            </a:r>
            <a:endParaRPr dirty="0"/>
          </a:p>
        </p:txBody>
      </p:sp>
      <p:cxnSp>
        <p:nvCxnSpPr>
          <p:cNvPr id="3" name="Straight Arrow Connector 2"/>
          <p:cNvCxnSpPr>
            <a:stCxn id="4" idx="3"/>
            <a:endCxn id="10" idx="1"/>
          </p:cNvCxnSpPr>
          <p:nvPr/>
        </p:nvCxnSpPr>
        <p:spPr>
          <a:xfrm>
            <a:off x="3581400" y="4182939"/>
            <a:ext cx="1371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3"/>
            <a:endCxn id="14" idx="1"/>
          </p:cNvCxnSpPr>
          <p:nvPr/>
        </p:nvCxnSpPr>
        <p:spPr>
          <a:xfrm>
            <a:off x="3581400" y="5059239"/>
            <a:ext cx="1371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  <a:endCxn id="15" idx="1"/>
          </p:cNvCxnSpPr>
          <p:nvPr/>
        </p:nvCxnSpPr>
        <p:spPr>
          <a:xfrm>
            <a:off x="3581400" y="5938470"/>
            <a:ext cx="1371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905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13"/>
          <p:cNvSpPr txBox="1">
            <a:spLocks/>
          </p:cNvSpPr>
          <p:nvPr/>
        </p:nvSpPr>
        <p:spPr>
          <a:xfrm>
            <a:off x="1676400" y="1993656"/>
            <a:ext cx="9144000" cy="1846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17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060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It was progress, but still left us tracking six separate certifications.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53000" y="3890595"/>
            <a:ext cx="23622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Accredited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53000" y="4766895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Firefighter 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3000" y="5646126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Firefighter II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itle 12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</p:spPr>
        <p:txBody>
          <a:bodyPr/>
          <a:lstStyle/>
          <a:p>
            <a:r>
              <a:rPr lang="en-US" dirty="0" smtClean="0"/>
              <a:t>2011		  </a:t>
            </a:r>
            <a:r>
              <a:rPr lang="en-US" dirty="0"/>
              <a:t>2012 – </a:t>
            </a:r>
            <a:r>
              <a:rPr lang="en-US" dirty="0" smtClean="0"/>
              <a:t>2014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1295400" y="3875209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Accredited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95400" y="4751509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Intermediate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Accredited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95400" y="5630740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Advanced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Accredited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43000" y="3840039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43000" y="4716339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Intermediate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43000" y="559557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Advanced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48200" y="5589708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4: (Advanced)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33546" y="4736853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3: (Completion)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33546" y="3857622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2: (Basic)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33546" y="3009164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Module </a:t>
            </a:r>
            <a:r>
              <a:rPr lang="en-US" dirty="0" smtClean="0">
                <a:solidFill>
                  <a:schemeClr val="bg1"/>
                </a:solidFill>
              </a:rPr>
              <a:t>1: </a:t>
            </a:r>
            <a:r>
              <a:rPr lang="en-US" dirty="0">
                <a:solidFill>
                  <a:schemeClr val="bg1"/>
                </a:solidFill>
              </a:rPr>
              <a:t>(Intro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341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13"/>
          <p:cNvSpPr txBox="1">
            <a:spLocks/>
          </p:cNvSpPr>
          <p:nvPr/>
        </p:nvSpPr>
        <p:spPr>
          <a:xfrm>
            <a:off x="1676400" y="1993656"/>
            <a:ext cx="9144000" cy="4178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17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060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At the request of the SFFMA Executive Board the Certification Board mandated that firefighter certifications require some form of testing for issuance.</a:t>
            </a:r>
          </a:p>
          <a:p>
            <a:r>
              <a:rPr lang="en-US" dirty="0"/>
              <a:t>Since January 1, 2015 individuals who complete their Firefighter I or II training and have their applications fully processed are designated as trained through Firefighter I or II.</a:t>
            </a:r>
          </a:p>
          <a:p>
            <a:r>
              <a:rPr lang="en-US" dirty="0"/>
              <a:t>At that time they are also listed as eligible to take their written and skill exams. </a:t>
            </a:r>
          </a:p>
          <a:p>
            <a:r>
              <a:rPr lang="en-US" dirty="0"/>
              <a:t>Upon completion of both exams (it doesn’t matter which is done first), the individual will receive a full SFFMA Firefighter I or II certification.</a:t>
            </a:r>
          </a:p>
          <a:p>
            <a:endParaRPr lang="en-US" dirty="0" smtClean="0"/>
          </a:p>
        </p:txBody>
      </p:sp>
      <p:sp>
        <p:nvSpPr>
          <p:cNvPr id="6" name="Title 12"/>
          <p:cNvSpPr>
            <a:spLocks noGrp="1"/>
          </p:cNvSpPr>
          <p:nvPr>
            <p:ph type="title"/>
          </p:nvPr>
        </p:nvSpPr>
        <p:spPr>
          <a:xfrm>
            <a:off x="1524000" y="457200"/>
            <a:ext cx="10058400" cy="1143000"/>
          </a:xfrm>
        </p:spPr>
        <p:txBody>
          <a:bodyPr/>
          <a:lstStyle/>
          <a:p>
            <a:r>
              <a:rPr lang="en-US" dirty="0" smtClean="0"/>
              <a:t>2011		  2012 – 2014			2015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6181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13"/>
          <p:cNvSpPr txBox="1">
            <a:spLocks/>
          </p:cNvSpPr>
          <p:nvPr/>
        </p:nvSpPr>
        <p:spPr>
          <a:xfrm>
            <a:off x="1676400" y="1993656"/>
            <a:ext cx="9144000" cy="1846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317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060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As of January 1, 2015 SFFMA offers one training completion certificate and two full firefighter certifications.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53000" y="3890595"/>
            <a:ext cx="23622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Accredited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53000" y="4766895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Firefighter 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3000" y="5646126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Firefighter II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95400" y="3875209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Accredited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95400" y="4751509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Intermediate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Accredited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95400" y="5630740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Advanced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Accredited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43000" y="3840039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43000" y="4716339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Intermediate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43000" y="559557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Advanced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48200" y="5589708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4: (Advanced)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33546" y="4736853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3: (Completion)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33546" y="3857622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2: (Basic)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33546" y="3009164"/>
            <a:ext cx="25292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Module </a:t>
            </a:r>
            <a:r>
              <a:rPr lang="en-US" dirty="0" smtClean="0">
                <a:solidFill>
                  <a:schemeClr val="bg1"/>
                </a:solidFill>
              </a:rPr>
              <a:t>1: </a:t>
            </a:r>
            <a:r>
              <a:rPr lang="en-US" dirty="0">
                <a:solidFill>
                  <a:schemeClr val="bg1"/>
                </a:solidFill>
              </a:rPr>
              <a:t>(Intro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itle 12"/>
          <p:cNvSpPr>
            <a:spLocks noGrp="1"/>
          </p:cNvSpPr>
          <p:nvPr>
            <p:ph type="title"/>
          </p:nvPr>
        </p:nvSpPr>
        <p:spPr>
          <a:xfrm>
            <a:off x="1524000" y="457200"/>
            <a:ext cx="10058400" cy="1143000"/>
          </a:xfrm>
        </p:spPr>
        <p:txBody>
          <a:bodyPr/>
          <a:lstStyle/>
          <a:p>
            <a:r>
              <a:rPr lang="en-US" dirty="0" smtClean="0"/>
              <a:t>2011		  2012 – 2014			2015</a:t>
            </a:r>
            <a:endParaRPr dirty="0"/>
          </a:p>
        </p:txBody>
      </p:sp>
      <p:sp>
        <p:nvSpPr>
          <p:cNvPr id="29" name="Rectangle 28"/>
          <p:cNvSpPr/>
          <p:nvPr/>
        </p:nvSpPr>
        <p:spPr>
          <a:xfrm>
            <a:off x="8686800" y="3525717"/>
            <a:ext cx="2362200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1403: Introductory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686800" y="4423995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Firefighter 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686800" y="5303226"/>
            <a:ext cx="2362200" cy="685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Firefighter II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63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“It’s not just you.”</a:t>
            </a:r>
          </a:p>
          <a:p>
            <a:r>
              <a:rPr lang="en-US" dirty="0" smtClean="0"/>
              <a:t>We have been through a lot of changes over the last few years, and it is very confusing. </a:t>
            </a:r>
          </a:p>
          <a:p>
            <a:r>
              <a:rPr lang="en-US" dirty="0" smtClean="0"/>
              <a:t>This section of the workshop will review the changes since 2011.</a:t>
            </a:r>
          </a:p>
        </p:txBody>
      </p:sp>
    </p:spTree>
    <p:extLst>
      <p:ext uri="{BB962C8B-B14F-4D97-AF65-F5344CB8AC3E}">
        <p14:creationId xmlns:p14="http://schemas.microsoft.com/office/powerpoint/2010/main" val="2791934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4000" y="1828800"/>
            <a:ext cx="9144000" cy="685800"/>
          </a:xfrm>
        </p:spPr>
        <p:txBody>
          <a:bodyPr/>
          <a:lstStyle/>
          <a:p>
            <a:r>
              <a:rPr lang="en-US" dirty="0" smtClean="0"/>
              <a:t>Let’s start with the old structure before the changes that made our lives so much fun.</a:t>
            </a:r>
          </a:p>
        </p:txBody>
      </p:sp>
    </p:spTree>
    <p:extLst>
      <p:ext uri="{BB962C8B-B14F-4D97-AF65-F5344CB8AC3E}">
        <p14:creationId xmlns:p14="http://schemas.microsoft.com/office/powerpoint/2010/main" val="3052026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4000" y="1828800"/>
            <a:ext cx="9144000" cy="160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had three certification levels: Basic, Intermediate</a:t>
            </a:r>
          </a:p>
          <a:p>
            <a:r>
              <a:rPr lang="en-US" dirty="0" smtClean="0"/>
              <a:t>Individuals who completed a sub-set of the Basic objectives could apply for Introductory </a:t>
            </a:r>
          </a:p>
          <a:p>
            <a:r>
              <a:rPr lang="en-US" dirty="0" smtClean="0"/>
              <a:t>Optional “Accredited” certificate issued after passing a written exam.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3000" y="34290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 (including Intro)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43053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Intermediate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5184531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Advanced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329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4000" y="1828800"/>
            <a:ext cx="9144000" cy="160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TEEX provided Firefighting Phase I – IV courses based on this structure from 2006-2014</a:t>
            </a:r>
          </a:p>
          <a:p>
            <a:r>
              <a:rPr lang="en-US" dirty="0" smtClean="0"/>
              <a:t>Phases I &amp; II covered all of the Introductory objectives aside from First Aid</a:t>
            </a:r>
          </a:p>
          <a:p>
            <a:r>
              <a:rPr lang="en-US" dirty="0" smtClean="0"/>
              <a:t>Phases III &amp; IV completed the Basic objectives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3000" y="34290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 (including Intro)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43053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Intermediate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5184531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Advanced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3429000"/>
            <a:ext cx="34290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Phases I &amp; II + First Aid = Intro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67400" y="4259873"/>
            <a:ext cx="34290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Phases I – IV + First Aid = Basic</a:t>
            </a:r>
            <a:endParaRPr lang="en-US" dirty="0"/>
          </a:p>
        </p:txBody>
      </p:sp>
      <p:cxnSp>
        <p:nvCxnSpPr>
          <p:cNvPr id="4" name="Straight Arrow Connector 3"/>
          <p:cNvCxnSpPr>
            <a:stCxn id="7" idx="1"/>
          </p:cNvCxnSpPr>
          <p:nvPr/>
        </p:nvCxnSpPr>
        <p:spPr>
          <a:xfrm flipH="1" flipV="1">
            <a:off x="3505200" y="3581400"/>
            <a:ext cx="2362200" cy="190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3505200" y="3886200"/>
            <a:ext cx="2362200" cy="716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522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		  </a:t>
            </a:r>
            <a:r>
              <a:rPr lang="en-US" dirty="0"/>
              <a:t>2012 – </a:t>
            </a:r>
            <a:r>
              <a:rPr lang="en-US" dirty="0" smtClean="0"/>
              <a:t>2014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4000" y="1828800"/>
            <a:ext cx="91440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The Certification Board reviewed the full set of objectives regardless of existing levels and aligned them with the JPRs of NFPA 1001: Standard for Fire Fighter Professional Qualifications (ed. 2008).</a:t>
            </a:r>
          </a:p>
          <a:p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1143000" y="34290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 (including Intro)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43053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Intermediate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5184531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Advanced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an 2"/>
          <p:cNvSpPr/>
          <p:nvPr/>
        </p:nvSpPr>
        <p:spPr>
          <a:xfrm>
            <a:off x="4457700" y="3960934"/>
            <a:ext cx="3276600" cy="137453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Big Pile of Objectives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>
            <a:stCxn id="2" idx="3"/>
          </p:cNvCxnSpPr>
          <p:nvPr/>
        </p:nvCxnSpPr>
        <p:spPr>
          <a:xfrm>
            <a:off x="3505200" y="3771900"/>
            <a:ext cx="914400" cy="647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  <a:endCxn id="3" idx="2"/>
          </p:cNvCxnSpPr>
          <p:nvPr/>
        </p:nvCxnSpPr>
        <p:spPr>
          <a:xfrm>
            <a:off x="3505200" y="4648200"/>
            <a:ext cx="9525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</p:cNvCxnSpPr>
          <p:nvPr/>
        </p:nvCxnSpPr>
        <p:spPr>
          <a:xfrm flipV="1">
            <a:off x="3505200" y="4876800"/>
            <a:ext cx="914400" cy="65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413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		  </a:t>
            </a:r>
            <a:r>
              <a:rPr lang="en-US" dirty="0"/>
              <a:t>2012 – </a:t>
            </a:r>
            <a:r>
              <a:rPr lang="en-US" dirty="0" smtClean="0"/>
              <a:t>2014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4000" y="1828800"/>
            <a:ext cx="91440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There were meetings… fights… children cried...</a:t>
            </a:r>
          </a:p>
          <a:p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1143000" y="34290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 (including Intro)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43053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Intermediate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5184531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Advanced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an 2"/>
          <p:cNvSpPr/>
          <p:nvPr/>
        </p:nvSpPr>
        <p:spPr>
          <a:xfrm>
            <a:off x="4457700" y="3960934"/>
            <a:ext cx="3276600" cy="137453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Big Pile of Objectives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>
            <a:stCxn id="2" idx="3"/>
          </p:cNvCxnSpPr>
          <p:nvPr/>
        </p:nvCxnSpPr>
        <p:spPr>
          <a:xfrm>
            <a:off x="3505200" y="3771900"/>
            <a:ext cx="914400" cy="647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  <a:endCxn id="3" idx="2"/>
          </p:cNvCxnSpPr>
          <p:nvPr/>
        </p:nvCxnSpPr>
        <p:spPr>
          <a:xfrm>
            <a:off x="3505200" y="4648200"/>
            <a:ext cx="9525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</p:cNvCxnSpPr>
          <p:nvPr/>
        </p:nvCxnSpPr>
        <p:spPr>
          <a:xfrm flipV="1">
            <a:off x="3505200" y="4876800"/>
            <a:ext cx="914400" cy="65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846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		  </a:t>
            </a:r>
            <a:r>
              <a:rPr lang="en-US" dirty="0"/>
              <a:t>2012 – </a:t>
            </a:r>
            <a:r>
              <a:rPr lang="en-US" dirty="0" smtClean="0"/>
              <a:t>2014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4000" y="1828800"/>
            <a:ext cx="91440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First, all objectives that were specific to Firefighter II were separated out to create Module 4: Firefighter II (Advanced)</a:t>
            </a:r>
          </a:p>
          <a:p>
            <a:r>
              <a:rPr lang="en-US" dirty="0" smtClean="0"/>
              <a:t>The term “Advanced” was carried through based on the requirements for TCFP testing.</a:t>
            </a:r>
          </a:p>
          <a:p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1143000" y="34290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Basic (including Intro)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43053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Intermediate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5184531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Advanced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an 2"/>
          <p:cNvSpPr/>
          <p:nvPr/>
        </p:nvSpPr>
        <p:spPr>
          <a:xfrm>
            <a:off x="4457700" y="3960934"/>
            <a:ext cx="3276600" cy="137453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Big Pile of Objectives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>
            <a:stCxn id="2" idx="3"/>
          </p:cNvCxnSpPr>
          <p:nvPr/>
        </p:nvCxnSpPr>
        <p:spPr>
          <a:xfrm>
            <a:off x="3505200" y="3771900"/>
            <a:ext cx="914400" cy="647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  <a:endCxn id="3" idx="2"/>
          </p:cNvCxnSpPr>
          <p:nvPr/>
        </p:nvCxnSpPr>
        <p:spPr>
          <a:xfrm>
            <a:off x="3505200" y="4648200"/>
            <a:ext cx="9525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</p:cNvCxnSpPr>
          <p:nvPr/>
        </p:nvCxnSpPr>
        <p:spPr>
          <a:xfrm flipV="1">
            <a:off x="3505200" y="4876800"/>
            <a:ext cx="914400" cy="65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610600" y="5527431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Module 4: (Advanced)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>
            <a:stCxn id="3" idx="4"/>
            <a:endCxn id="12" idx="1"/>
          </p:cNvCxnSpPr>
          <p:nvPr/>
        </p:nvCxnSpPr>
        <p:spPr>
          <a:xfrm>
            <a:off x="7734300" y="4648200"/>
            <a:ext cx="876300" cy="1222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113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 Computer 16x9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46CFF6F-D9AA-4BC0-911A-0A1356771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technology circuit board design presentation (widescreen)</Template>
  <TotalTime>0</TotalTime>
  <Words>1387</Words>
  <Application>Microsoft Office PowerPoint</Application>
  <PresentationFormat>Widescreen</PresentationFormat>
  <Paragraphs>255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Candara</vt:lpstr>
      <vt:lpstr>Consolas</vt:lpstr>
      <vt:lpstr>Tech Computer 16x9</vt:lpstr>
      <vt:lpstr>Certification Workshop</vt:lpstr>
      <vt:lpstr>Certification Staff Disclaimer</vt:lpstr>
      <vt:lpstr>Overview</vt:lpstr>
      <vt:lpstr>2011</vt:lpstr>
      <vt:lpstr>2011</vt:lpstr>
      <vt:lpstr>2011</vt:lpstr>
      <vt:lpstr>2011    2012 – 2014</vt:lpstr>
      <vt:lpstr>2011    2012 – 2014</vt:lpstr>
      <vt:lpstr>2011    2012 – 2014</vt:lpstr>
      <vt:lpstr>2011    2012 – 2014</vt:lpstr>
      <vt:lpstr>2011    2012 – 2014</vt:lpstr>
      <vt:lpstr>2011    2012 – 2014</vt:lpstr>
      <vt:lpstr>2011    2012 – 2014</vt:lpstr>
      <vt:lpstr>2011    2012 – 2014</vt:lpstr>
      <vt:lpstr>2012 – 2014     2015</vt:lpstr>
      <vt:lpstr>2012 – 2014     2015</vt:lpstr>
      <vt:lpstr>2012 – 2014     2015</vt:lpstr>
      <vt:lpstr>2012 – 2014     2015</vt:lpstr>
      <vt:lpstr>2012 – 2014     2015</vt:lpstr>
      <vt:lpstr>2012 – 2014     2015</vt:lpstr>
      <vt:lpstr>Testing…</vt:lpstr>
      <vt:lpstr>PowerPoint Presentation</vt:lpstr>
      <vt:lpstr>PowerPoint Presentation</vt:lpstr>
      <vt:lpstr>PowerPoint Presentation</vt:lpstr>
      <vt:lpstr>2011    2012 – 2014</vt:lpstr>
      <vt:lpstr>2011    2012 – 2014</vt:lpstr>
      <vt:lpstr>2011    2012 – 2014   2015</vt:lpstr>
      <vt:lpstr>2011    2012 – 2014   2015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2015-07-07T20:17:36Z</dcterms:created>
  <dcterms:modified xsi:type="dcterms:W3CDTF">2017-06-12T21:04:50Z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TC029010269991</vt:lpwstr>
  </property>
</Properties>
</file>