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5.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6.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notesSlides/notesSlide7.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9.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10.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11.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12.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13.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notesSlides/notesSlide14.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15.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16.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17.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18.xml" ContentType="application/vnd.openxmlformats-officedocument.presentationml.notesSlide+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19.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20.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notesSlides/notesSlide21.xml" ContentType="application/vnd.openxmlformats-officedocument.presentationml.notesSlid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notesSlides/notesSlide22.xml" ContentType="application/vnd.openxmlformats-officedocument.presentationml.notesSlide+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3"/>
  </p:notesMasterIdLst>
  <p:sldIdLst>
    <p:sldId id="451" r:id="rId3"/>
    <p:sldId id="409" r:id="rId4"/>
    <p:sldId id="303" r:id="rId5"/>
    <p:sldId id="410" r:id="rId6"/>
    <p:sldId id="423" r:id="rId7"/>
    <p:sldId id="424" r:id="rId8"/>
    <p:sldId id="425" r:id="rId9"/>
    <p:sldId id="426" r:id="rId10"/>
    <p:sldId id="427" r:id="rId11"/>
    <p:sldId id="411"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263" r:id="rId26"/>
    <p:sldId id="264" r:id="rId27"/>
    <p:sldId id="265" r:id="rId28"/>
    <p:sldId id="266" r:id="rId29"/>
    <p:sldId id="267" r:id="rId30"/>
    <p:sldId id="430" r:id="rId31"/>
    <p:sldId id="431" r:id="rId32"/>
    <p:sldId id="432" r:id="rId33"/>
    <p:sldId id="268"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452" r:id="rId65"/>
    <p:sldId id="301" r:id="rId66"/>
    <p:sldId id="453" r:id="rId67"/>
    <p:sldId id="433" r:id="rId68"/>
    <p:sldId id="434" r:id="rId69"/>
    <p:sldId id="435" r:id="rId70"/>
    <p:sldId id="317" r:id="rId71"/>
    <p:sldId id="318" r:id="rId72"/>
    <p:sldId id="319" r:id="rId73"/>
    <p:sldId id="320" r:id="rId74"/>
    <p:sldId id="321" r:id="rId75"/>
    <p:sldId id="322" r:id="rId76"/>
    <p:sldId id="323" r:id="rId77"/>
    <p:sldId id="324" r:id="rId78"/>
    <p:sldId id="325" r:id="rId79"/>
    <p:sldId id="326" r:id="rId80"/>
    <p:sldId id="327" r:id="rId81"/>
    <p:sldId id="436" r:id="rId82"/>
    <p:sldId id="437" r:id="rId83"/>
    <p:sldId id="438" r:id="rId84"/>
    <p:sldId id="439" r:id="rId85"/>
    <p:sldId id="440" r:id="rId86"/>
    <p:sldId id="441" r:id="rId87"/>
    <p:sldId id="442" r:id="rId88"/>
    <p:sldId id="330" r:id="rId89"/>
    <p:sldId id="331" r:id="rId90"/>
    <p:sldId id="332" r:id="rId91"/>
    <p:sldId id="333" r:id="rId92"/>
    <p:sldId id="334" r:id="rId93"/>
    <p:sldId id="335" r:id="rId94"/>
    <p:sldId id="359" r:id="rId95"/>
    <p:sldId id="443" r:id="rId96"/>
    <p:sldId id="361" r:id="rId97"/>
    <p:sldId id="362" r:id="rId98"/>
    <p:sldId id="444" r:id="rId99"/>
    <p:sldId id="364" r:id="rId100"/>
    <p:sldId id="365" r:id="rId101"/>
    <p:sldId id="446" r:id="rId102"/>
    <p:sldId id="367" r:id="rId103"/>
    <p:sldId id="368" r:id="rId104"/>
    <p:sldId id="369" r:id="rId105"/>
    <p:sldId id="370" r:id="rId106"/>
    <p:sldId id="371" r:id="rId107"/>
    <p:sldId id="372" r:id="rId108"/>
    <p:sldId id="373" r:id="rId109"/>
    <p:sldId id="374" r:id="rId110"/>
    <p:sldId id="375" r:id="rId111"/>
    <p:sldId id="447" r:id="rId112"/>
    <p:sldId id="377" r:id="rId113"/>
    <p:sldId id="378" r:id="rId114"/>
    <p:sldId id="379" r:id="rId115"/>
    <p:sldId id="380" r:id="rId116"/>
    <p:sldId id="381" r:id="rId117"/>
    <p:sldId id="448" r:id="rId118"/>
    <p:sldId id="428" r:id="rId119"/>
    <p:sldId id="429" r:id="rId120"/>
    <p:sldId id="385" r:id="rId121"/>
    <p:sldId id="386" r:id="rId122"/>
    <p:sldId id="387" r:id="rId123"/>
    <p:sldId id="405" r:id="rId124"/>
    <p:sldId id="406" r:id="rId125"/>
    <p:sldId id="407" r:id="rId126"/>
    <p:sldId id="408" r:id="rId127"/>
    <p:sldId id="392" r:id="rId128"/>
    <p:sldId id="393" r:id="rId129"/>
    <p:sldId id="394" r:id="rId130"/>
    <p:sldId id="395" r:id="rId131"/>
    <p:sldId id="396" r:id="rId132"/>
    <p:sldId id="336" r:id="rId133"/>
    <p:sldId id="337" r:id="rId134"/>
    <p:sldId id="338" r:id="rId135"/>
    <p:sldId id="339" r:id="rId136"/>
    <p:sldId id="449" r:id="rId137"/>
    <p:sldId id="341" r:id="rId138"/>
    <p:sldId id="342" r:id="rId139"/>
    <p:sldId id="343" r:id="rId140"/>
    <p:sldId id="344" r:id="rId141"/>
    <p:sldId id="345" r:id="rId142"/>
    <p:sldId id="346" r:id="rId143"/>
    <p:sldId id="347" r:id="rId144"/>
    <p:sldId id="348" r:id="rId145"/>
    <p:sldId id="349" r:id="rId146"/>
    <p:sldId id="350" r:id="rId147"/>
    <p:sldId id="351" r:id="rId148"/>
    <p:sldId id="352" r:id="rId149"/>
    <p:sldId id="353" r:id="rId150"/>
    <p:sldId id="354" r:id="rId151"/>
    <p:sldId id="355" r:id="rId152"/>
    <p:sldId id="356" r:id="rId153"/>
    <p:sldId id="357" r:id="rId154"/>
    <p:sldId id="358" r:id="rId155"/>
    <p:sldId id="397" r:id="rId156"/>
    <p:sldId id="398" r:id="rId157"/>
    <p:sldId id="399" r:id="rId158"/>
    <p:sldId id="400" r:id="rId159"/>
    <p:sldId id="401" r:id="rId160"/>
    <p:sldId id="402" r:id="rId161"/>
    <p:sldId id="450" r:id="rId162"/>
  </p:sldIdLst>
  <p:sldSz cx="9144000" cy="6858000" type="screen4x3"/>
  <p:notesSz cx="6858000" cy="9144000"/>
  <p:custDataLst>
    <p:tags r:id="rId1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orient="horz" pos="1117">
          <p15:clr>
            <a:srgbClr val="A4A3A4"/>
          </p15:clr>
        </p15:guide>
        <p15:guide id="3" pos="57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B9"/>
    <a:srgbClr val="FFD1DC"/>
    <a:srgbClr val="6600FF"/>
    <a:srgbClr val="E9F1F5"/>
    <a:srgbClr val="DBEEF4"/>
    <a:srgbClr val="FDEADA"/>
    <a:srgbClr val="C3D69B"/>
    <a:srgbClr val="EBF1DE"/>
    <a:srgbClr val="B7DEE8"/>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34" autoAdjust="0"/>
    <p:restoredTop sz="99467" autoAdjust="0"/>
  </p:normalViewPr>
  <p:slideViewPr>
    <p:cSldViewPr>
      <p:cViewPr varScale="1">
        <p:scale>
          <a:sx n="84" d="100"/>
          <a:sy n="84" d="100"/>
        </p:scale>
        <p:origin x="1814" y="58"/>
      </p:cViewPr>
      <p:guideLst>
        <p:guide orient="horz" pos="4156"/>
        <p:guide orient="horz" pos="1117"/>
        <p:guide pos="573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493F2-188B-4D3F-B18D-04A6AE5C9DCA}" type="datetimeFigureOut">
              <a:rPr lang="en-US" smtClean="0"/>
              <a:t>5/4/2016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62827-1652-44EE-BAA6-7A37D12EBB91}" type="slidenum">
              <a:rPr lang="en-US" smtClean="0"/>
              <a:t>‹#›</a:t>
            </a:fld>
            <a:endParaRPr lang="en-US" dirty="0"/>
          </a:p>
        </p:txBody>
      </p:sp>
    </p:spTree>
    <p:extLst>
      <p:ext uri="{BB962C8B-B14F-4D97-AF65-F5344CB8AC3E}">
        <p14:creationId xmlns:p14="http://schemas.microsoft.com/office/powerpoint/2010/main" val="210555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29</a:t>
            </a:fld>
            <a:endParaRPr lang="en-US" dirty="0"/>
          </a:p>
        </p:txBody>
      </p:sp>
    </p:spTree>
    <p:extLst>
      <p:ext uri="{BB962C8B-B14F-4D97-AF65-F5344CB8AC3E}">
        <p14:creationId xmlns:p14="http://schemas.microsoft.com/office/powerpoint/2010/main" val="170739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80</a:t>
            </a:fld>
            <a:endParaRPr lang="en-US" dirty="0"/>
          </a:p>
        </p:txBody>
      </p:sp>
    </p:spTree>
    <p:extLst>
      <p:ext uri="{BB962C8B-B14F-4D97-AF65-F5344CB8AC3E}">
        <p14:creationId xmlns:p14="http://schemas.microsoft.com/office/powerpoint/2010/main" val="1058102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81</a:t>
            </a:fld>
            <a:endParaRPr lang="en-US" dirty="0"/>
          </a:p>
        </p:txBody>
      </p:sp>
    </p:spTree>
    <p:extLst>
      <p:ext uri="{BB962C8B-B14F-4D97-AF65-F5344CB8AC3E}">
        <p14:creationId xmlns:p14="http://schemas.microsoft.com/office/powerpoint/2010/main" val="3437796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82</a:t>
            </a:fld>
            <a:endParaRPr lang="en-US" dirty="0"/>
          </a:p>
        </p:txBody>
      </p:sp>
    </p:spTree>
    <p:extLst>
      <p:ext uri="{BB962C8B-B14F-4D97-AF65-F5344CB8AC3E}">
        <p14:creationId xmlns:p14="http://schemas.microsoft.com/office/powerpoint/2010/main" val="393019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83</a:t>
            </a:fld>
            <a:endParaRPr lang="en-US" dirty="0"/>
          </a:p>
        </p:txBody>
      </p:sp>
    </p:spTree>
    <p:extLst>
      <p:ext uri="{BB962C8B-B14F-4D97-AF65-F5344CB8AC3E}">
        <p14:creationId xmlns:p14="http://schemas.microsoft.com/office/powerpoint/2010/main" val="417317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84</a:t>
            </a:fld>
            <a:endParaRPr lang="en-US" dirty="0"/>
          </a:p>
        </p:txBody>
      </p:sp>
    </p:spTree>
    <p:extLst>
      <p:ext uri="{BB962C8B-B14F-4D97-AF65-F5344CB8AC3E}">
        <p14:creationId xmlns:p14="http://schemas.microsoft.com/office/powerpoint/2010/main" val="170974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85</a:t>
            </a:fld>
            <a:endParaRPr lang="en-US" dirty="0"/>
          </a:p>
        </p:txBody>
      </p:sp>
    </p:spTree>
    <p:extLst>
      <p:ext uri="{BB962C8B-B14F-4D97-AF65-F5344CB8AC3E}">
        <p14:creationId xmlns:p14="http://schemas.microsoft.com/office/powerpoint/2010/main" val="291458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86</a:t>
            </a:fld>
            <a:endParaRPr lang="en-US" dirty="0"/>
          </a:p>
        </p:txBody>
      </p:sp>
    </p:spTree>
    <p:extLst>
      <p:ext uri="{BB962C8B-B14F-4D97-AF65-F5344CB8AC3E}">
        <p14:creationId xmlns:p14="http://schemas.microsoft.com/office/powerpoint/2010/main" val="3682422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94</a:t>
            </a:fld>
            <a:endParaRPr lang="en-US" dirty="0"/>
          </a:p>
        </p:txBody>
      </p:sp>
    </p:spTree>
    <p:extLst>
      <p:ext uri="{BB962C8B-B14F-4D97-AF65-F5344CB8AC3E}">
        <p14:creationId xmlns:p14="http://schemas.microsoft.com/office/powerpoint/2010/main" val="70588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97</a:t>
            </a:fld>
            <a:endParaRPr lang="en-US" dirty="0"/>
          </a:p>
        </p:txBody>
      </p:sp>
    </p:spTree>
    <p:extLst>
      <p:ext uri="{BB962C8B-B14F-4D97-AF65-F5344CB8AC3E}">
        <p14:creationId xmlns:p14="http://schemas.microsoft.com/office/powerpoint/2010/main" val="346795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100</a:t>
            </a:fld>
            <a:endParaRPr lang="en-US" dirty="0"/>
          </a:p>
        </p:txBody>
      </p:sp>
    </p:spTree>
    <p:extLst>
      <p:ext uri="{BB962C8B-B14F-4D97-AF65-F5344CB8AC3E}">
        <p14:creationId xmlns:p14="http://schemas.microsoft.com/office/powerpoint/2010/main" val="72301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30</a:t>
            </a:fld>
            <a:endParaRPr lang="en-US" dirty="0"/>
          </a:p>
        </p:txBody>
      </p:sp>
    </p:spTree>
    <p:extLst>
      <p:ext uri="{BB962C8B-B14F-4D97-AF65-F5344CB8AC3E}">
        <p14:creationId xmlns:p14="http://schemas.microsoft.com/office/powerpoint/2010/main" val="167641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110</a:t>
            </a:fld>
            <a:endParaRPr lang="en-US" dirty="0"/>
          </a:p>
        </p:txBody>
      </p:sp>
    </p:spTree>
    <p:extLst>
      <p:ext uri="{BB962C8B-B14F-4D97-AF65-F5344CB8AC3E}">
        <p14:creationId xmlns:p14="http://schemas.microsoft.com/office/powerpoint/2010/main" val="177176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116</a:t>
            </a:fld>
            <a:endParaRPr lang="en-US" dirty="0"/>
          </a:p>
        </p:txBody>
      </p:sp>
    </p:spTree>
    <p:extLst>
      <p:ext uri="{BB962C8B-B14F-4D97-AF65-F5344CB8AC3E}">
        <p14:creationId xmlns:p14="http://schemas.microsoft.com/office/powerpoint/2010/main" val="3345737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135</a:t>
            </a:fld>
            <a:endParaRPr lang="en-US" dirty="0"/>
          </a:p>
        </p:txBody>
      </p:sp>
    </p:spTree>
    <p:extLst>
      <p:ext uri="{BB962C8B-B14F-4D97-AF65-F5344CB8AC3E}">
        <p14:creationId xmlns:p14="http://schemas.microsoft.com/office/powerpoint/2010/main" val="394251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160</a:t>
            </a:fld>
            <a:endParaRPr lang="en-US" dirty="0"/>
          </a:p>
        </p:txBody>
      </p:sp>
    </p:spTree>
    <p:extLst>
      <p:ext uri="{BB962C8B-B14F-4D97-AF65-F5344CB8AC3E}">
        <p14:creationId xmlns:p14="http://schemas.microsoft.com/office/powerpoint/2010/main" val="75135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31</a:t>
            </a:fld>
            <a:endParaRPr lang="en-US" dirty="0"/>
          </a:p>
        </p:txBody>
      </p:sp>
    </p:spTree>
    <p:extLst>
      <p:ext uri="{BB962C8B-B14F-4D97-AF65-F5344CB8AC3E}">
        <p14:creationId xmlns:p14="http://schemas.microsoft.com/office/powerpoint/2010/main" val="365542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62827-1652-44EE-BAA6-7A37D12EBB91}" type="slidenum">
              <a:rPr lang="en-US" smtClean="0"/>
              <a:t>56</a:t>
            </a:fld>
            <a:endParaRPr lang="en-US" dirty="0"/>
          </a:p>
        </p:txBody>
      </p:sp>
    </p:spTree>
    <p:extLst>
      <p:ext uri="{BB962C8B-B14F-4D97-AF65-F5344CB8AC3E}">
        <p14:creationId xmlns:p14="http://schemas.microsoft.com/office/powerpoint/2010/main" val="388888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63</a:t>
            </a:fld>
            <a:endParaRPr lang="en-US" dirty="0"/>
          </a:p>
        </p:txBody>
      </p:sp>
    </p:spTree>
    <p:extLst>
      <p:ext uri="{BB962C8B-B14F-4D97-AF65-F5344CB8AC3E}">
        <p14:creationId xmlns:p14="http://schemas.microsoft.com/office/powerpoint/2010/main" val="276743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65</a:t>
            </a:fld>
            <a:endParaRPr lang="en-US" dirty="0"/>
          </a:p>
        </p:txBody>
      </p:sp>
    </p:spTree>
    <p:extLst>
      <p:ext uri="{BB962C8B-B14F-4D97-AF65-F5344CB8AC3E}">
        <p14:creationId xmlns:p14="http://schemas.microsoft.com/office/powerpoint/2010/main" val="157024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66</a:t>
            </a:fld>
            <a:endParaRPr lang="en-US" dirty="0"/>
          </a:p>
        </p:txBody>
      </p:sp>
    </p:spTree>
    <p:extLst>
      <p:ext uri="{BB962C8B-B14F-4D97-AF65-F5344CB8AC3E}">
        <p14:creationId xmlns:p14="http://schemas.microsoft.com/office/powerpoint/2010/main" val="287171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67</a:t>
            </a:fld>
            <a:endParaRPr lang="en-US" dirty="0"/>
          </a:p>
        </p:txBody>
      </p:sp>
    </p:spTree>
    <p:extLst>
      <p:ext uri="{BB962C8B-B14F-4D97-AF65-F5344CB8AC3E}">
        <p14:creationId xmlns:p14="http://schemas.microsoft.com/office/powerpoint/2010/main" val="136473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62827-1652-44EE-BAA6-7A37D12EBB91}" type="slidenum">
              <a:rPr lang="en-US" smtClean="0"/>
              <a:t>68</a:t>
            </a:fld>
            <a:endParaRPr lang="en-US" dirty="0"/>
          </a:p>
        </p:txBody>
      </p:sp>
    </p:spTree>
    <p:extLst>
      <p:ext uri="{BB962C8B-B14F-4D97-AF65-F5344CB8AC3E}">
        <p14:creationId xmlns:p14="http://schemas.microsoft.com/office/powerpoint/2010/main" val="251525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FF519F9-DA4D-460A-95ED-DBE2511429C7}" type="datetime1">
              <a:rPr lang="en-IN" smtClean="0"/>
              <a:t>04-05-2016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7C9377C-C17D-4851-9835-61D6C2526033}" type="datetime1">
              <a:rPr lang="en-IN" smtClean="0"/>
              <a:t>04-05-2016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0BB452E-31C0-45A6-8321-7C3C0D9EAA03}" type="datetime1">
              <a:rPr lang="en-IN" smtClean="0"/>
              <a:t>04-05-2016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95642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3338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0563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6854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93094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27398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83570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2747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89151BF-107E-41AE-B241-1027A5140B41}" type="datetime1">
              <a:rPr lang="en-IN" smtClean="0"/>
              <a:t>04-05-2016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9666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4352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6291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7E3BA-B5F4-4FA0-8442-C94B08C2615A}" type="datetime1">
              <a:rPr lang="en-IN" smtClean="0"/>
              <a:t>04-05-2016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D55E491-31DF-44CE-A030-2E68F1592E6B}" type="datetime1">
              <a:rPr lang="en-IN" smtClean="0"/>
              <a:t>04-05-2016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593EC08-70FA-4FC3-81AA-247891ADA79E}" type="datetime1">
              <a:rPr lang="en-IN" smtClean="0"/>
              <a:t>04-05-2016</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9CF14EC-7F38-4486-9779-0DAB4F2B9A1E}" type="datetime1">
              <a:rPr lang="en-IN" smtClean="0"/>
              <a:t>04-05-2016</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lvl1pPr>
              <a:defRPr>
                <a:solidFill>
                  <a:schemeClr val="tx1">
                    <a:lumMod val="75000"/>
                    <a:lumOff val="25000"/>
                  </a:schemeClr>
                </a:solidFill>
              </a:defRPr>
            </a:lvl1pPr>
          </a:lstStyle>
          <a:p>
            <a:fld id="{02204A42-7759-4008-8E10-1D801C3D1A66}" type="datetime1">
              <a:rPr lang="en-IN" smtClean="0"/>
              <a:t>04-05-2016</a:t>
            </a:fld>
            <a:endParaRPr lang="en-IN" dirty="0"/>
          </a:p>
        </p:txBody>
      </p:sp>
      <p:sp>
        <p:nvSpPr>
          <p:cNvPr id="3" name="Footer Placeholder 2"/>
          <p:cNvSpPr>
            <a:spLocks noGrp="1"/>
          </p:cNvSpPr>
          <p:nvPr>
            <p:ph type="ftr" sz="quarter" idx="11"/>
          </p:nvPr>
        </p:nvSpPr>
        <p:spPr>
          <a:xfrm>
            <a:off x="2843808" y="6592267"/>
            <a:ext cx="3456384" cy="365125"/>
          </a:xfrm>
        </p:spPr>
        <p:txBody>
          <a:bodyPr/>
          <a:lstStyle>
            <a:lvl1pPr algn="l">
              <a:defRPr>
                <a:solidFill>
                  <a:schemeClr val="tx1">
                    <a:lumMod val="75000"/>
                    <a:lumOff val="25000"/>
                  </a:schemeClr>
                </a:solidFill>
              </a:defRPr>
            </a:lvl1pPr>
          </a:lstStyle>
          <a:p>
            <a:endParaRPr lang="en-IN" dirty="0"/>
          </a:p>
        </p:txBody>
      </p:sp>
      <p:sp>
        <p:nvSpPr>
          <p:cNvPr id="4" name="Slide Number Placeholder 3"/>
          <p:cNvSpPr>
            <a:spLocks noGrp="1"/>
          </p:cNvSpPr>
          <p:nvPr>
            <p:ph type="sldNum" sz="quarter" idx="12"/>
          </p:nvPr>
        </p:nvSpPr>
        <p:spPr>
          <a:xfrm>
            <a:off x="7010400" y="6592267"/>
            <a:ext cx="2133600" cy="365125"/>
          </a:xfrm>
        </p:spPr>
        <p:txBody>
          <a:bodyPr/>
          <a:lstStyle>
            <a:lvl1pPr>
              <a:defRPr>
                <a:solidFill>
                  <a:schemeClr val="tx1">
                    <a:lumMod val="75000"/>
                    <a:lumOff val="25000"/>
                  </a:schemeClr>
                </a:solidFill>
              </a:defRPr>
            </a:lvl1pPr>
          </a:lstStyle>
          <a:p>
            <a:fld id="{9B1DC0B4-0678-486B-9B71-23DCE36D89E9}"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1C209-2BF0-41E3-9D1F-5ECCC73DD8D4}" type="datetime1">
              <a:rPr lang="en-IN" smtClean="0"/>
              <a:t>04-05-2016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9C895-F3F2-49C0-9091-8DB4E77E068F}" type="datetime1">
              <a:rPr lang="en-IN" smtClean="0"/>
              <a:t>04-05-2016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35D5B-173C-4F4C-92C1-A272D4B8E968}" type="datetime1">
              <a:rPr lang="en-IN" smtClean="0"/>
              <a:t>04-05-2016</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DC0B4-0678-486B-9B71-23DCE36D89E9}" type="slidenum">
              <a:rPr lang="en-IN" smtClean="0"/>
              <a:pPr/>
              <a:t>‹#›</a:t>
            </a:fld>
            <a:endParaRPr lang="en-IN" dirty="0"/>
          </a:p>
        </p:txBody>
      </p:sp>
      <p:sp>
        <p:nvSpPr>
          <p:cNvPr id="7" name="TextBox 6"/>
          <p:cNvSpPr txBox="1">
            <a:spLocks noGrp="1" noSelect="1" noRot="1" noMove="1" noResize="1" noEditPoints="1" noAdjustHandles="1" noChangeArrowheads="1" noChangeShapeType="1" noTextEdit="1"/>
          </p:cNvSpPr>
          <p:nvPr userDrawn="1">
            <p:custDataLst>
              <p:tags r:id="rId13"/>
            </p:custDataLst>
          </p:nvPr>
        </p:nvSpPr>
        <p:spPr>
          <a:xfrm>
            <a:off x="2771800" y="6621346"/>
            <a:ext cx="3600400" cy="276999"/>
          </a:xfrm>
          <a:prstGeom prst="rect">
            <a:avLst/>
          </a:prstGeom>
          <a:noFill/>
        </p:spPr>
        <p:txBody>
          <a:bodyPr wrap="square" rtlCol="0">
            <a:spAutoFit/>
          </a:bodyPr>
          <a:lstStyle/>
          <a:p>
            <a:pPr algn="ctr"/>
            <a:r>
              <a:rPr lang="en-US" sz="1200" dirty="0"/>
              <a:t>© ManagementStudyGuide.com. All rights reserved.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2D21E-F82C-4962-BF56-9C55C00CB49E}" type="datetimeFigureOut">
              <a:rPr lang="en-IN" smtClean="0">
                <a:solidFill>
                  <a:prstClr val="black">
                    <a:tint val="75000"/>
                  </a:prstClr>
                </a:solidFill>
              </a:rPr>
              <a:pPr/>
              <a:t>04-05-2016</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57F3-C067-4218-808F-88BA53C303F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235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hyperlink" Target="http://www.managementstudyguide.com/" TargetMode="Externa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18" Type="http://schemas.openxmlformats.org/officeDocument/2006/relationships/image" Target="../media/image11.png"/><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image" Target="../media/image10.png"/><Relationship Id="rId2" Type="http://schemas.openxmlformats.org/officeDocument/2006/relationships/tags" Target="../tags/tag406.xml"/><Relationship Id="rId16" Type="http://schemas.openxmlformats.org/officeDocument/2006/relationships/image" Target="../media/image9.png"/><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5" Type="http://schemas.openxmlformats.org/officeDocument/2006/relationships/notesSlide" Target="../notesSlides/notesSlide19.xml"/><Relationship Id="rId10" Type="http://schemas.openxmlformats.org/officeDocument/2006/relationships/tags" Target="../tags/tag414.xml"/><Relationship Id="rId19" Type="http://schemas.openxmlformats.org/officeDocument/2006/relationships/image" Target="../media/image12.png"/><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7.xml.rels><?xml version="1.0" encoding="UTF-8" standalone="yes"?>
<Relationships xmlns="http://schemas.openxmlformats.org/package/2006/relationships"><Relationship Id="rId8" Type="http://schemas.openxmlformats.org/officeDocument/2006/relationships/tags" Target="../tags/tag434.xml"/><Relationship Id="rId13" Type="http://schemas.openxmlformats.org/officeDocument/2006/relationships/tags" Target="../tags/tag439.xml"/><Relationship Id="rId18" Type="http://schemas.openxmlformats.org/officeDocument/2006/relationships/tags" Target="../tags/tag444.xml"/><Relationship Id="rId26" Type="http://schemas.openxmlformats.org/officeDocument/2006/relationships/tags" Target="../tags/tag452.xml"/><Relationship Id="rId3" Type="http://schemas.openxmlformats.org/officeDocument/2006/relationships/tags" Target="../tags/tag429.xml"/><Relationship Id="rId21" Type="http://schemas.openxmlformats.org/officeDocument/2006/relationships/tags" Target="../tags/tag447.xml"/><Relationship Id="rId34" Type="http://schemas.openxmlformats.org/officeDocument/2006/relationships/image" Target="../media/image12.png"/><Relationship Id="rId7" Type="http://schemas.openxmlformats.org/officeDocument/2006/relationships/tags" Target="../tags/tag433.xml"/><Relationship Id="rId12" Type="http://schemas.openxmlformats.org/officeDocument/2006/relationships/tags" Target="../tags/tag438.xml"/><Relationship Id="rId17" Type="http://schemas.openxmlformats.org/officeDocument/2006/relationships/tags" Target="../tags/tag443.xml"/><Relationship Id="rId25" Type="http://schemas.openxmlformats.org/officeDocument/2006/relationships/tags" Target="../tags/tag451.xml"/><Relationship Id="rId33" Type="http://schemas.openxmlformats.org/officeDocument/2006/relationships/image" Target="../media/image11.png"/><Relationship Id="rId2" Type="http://schemas.openxmlformats.org/officeDocument/2006/relationships/tags" Target="../tags/tag428.xml"/><Relationship Id="rId16" Type="http://schemas.openxmlformats.org/officeDocument/2006/relationships/tags" Target="../tags/tag442.xml"/><Relationship Id="rId20" Type="http://schemas.openxmlformats.org/officeDocument/2006/relationships/tags" Target="../tags/tag446.xml"/><Relationship Id="rId29" Type="http://schemas.openxmlformats.org/officeDocument/2006/relationships/tags" Target="../tags/tag455.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tags" Target="../tags/tag437.xml"/><Relationship Id="rId24" Type="http://schemas.openxmlformats.org/officeDocument/2006/relationships/tags" Target="../tags/tag450.xml"/><Relationship Id="rId32" Type="http://schemas.openxmlformats.org/officeDocument/2006/relationships/image" Target="../media/image10.png"/><Relationship Id="rId5" Type="http://schemas.openxmlformats.org/officeDocument/2006/relationships/tags" Target="../tags/tag431.xml"/><Relationship Id="rId15" Type="http://schemas.openxmlformats.org/officeDocument/2006/relationships/tags" Target="../tags/tag441.xml"/><Relationship Id="rId23" Type="http://schemas.openxmlformats.org/officeDocument/2006/relationships/tags" Target="../tags/tag449.xml"/><Relationship Id="rId28" Type="http://schemas.openxmlformats.org/officeDocument/2006/relationships/tags" Target="../tags/tag454.xml"/><Relationship Id="rId36" Type="http://schemas.openxmlformats.org/officeDocument/2006/relationships/image" Target="../media/image61.png"/><Relationship Id="rId10" Type="http://schemas.openxmlformats.org/officeDocument/2006/relationships/tags" Target="../tags/tag436.xml"/><Relationship Id="rId19" Type="http://schemas.openxmlformats.org/officeDocument/2006/relationships/tags" Target="../tags/tag445.xml"/><Relationship Id="rId31" Type="http://schemas.openxmlformats.org/officeDocument/2006/relationships/image" Target="../media/image9.png"/><Relationship Id="rId4" Type="http://schemas.openxmlformats.org/officeDocument/2006/relationships/tags" Target="../tags/tag430.xml"/><Relationship Id="rId9" Type="http://schemas.openxmlformats.org/officeDocument/2006/relationships/tags" Target="../tags/tag435.xml"/><Relationship Id="rId14" Type="http://schemas.openxmlformats.org/officeDocument/2006/relationships/tags" Target="../tags/tag440.xml"/><Relationship Id="rId22" Type="http://schemas.openxmlformats.org/officeDocument/2006/relationships/tags" Target="../tags/tag448.xml"/><Relationship Id="rId27" Type="http://schemas.openxmlformats.org/officeDocument/2006/relationships/tags" Target="../tags/tag453.xml"/><Relationship Id="rId30" Type="http://schemas.openxmlformats.org/officeDocument/2006/relationships/slideLayout" Target="../slideLayouts/slideLayout7.xml"/><Relationship Id="rId35" Type="http://schemas.openxmlformats.org/officeDocument/2006/relationships/image" Target="../media/image40.png"/></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5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5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png"/><Relationship Id="rId3" Type="http://schemas.openxmlformats.org/officeDocument/2006/relationships/tags" Target="../tags/tag39.xml"/><Relationship Id="rId7" Type="http://schemas.openxmlformats.org/officeDocument/2006/relationships/slideLayout" Target="../slideLayouts/slideLayout7.xml"/><Relationship Id="rId12" Type="http://schemas.openxmlformats.org/officeDocument/2006/relationships/image" Target="../media/image17.jpeg"/><Relationship Id="rId17" Type="http://schemas.openxmlformats.org/officeDocument/2006/relationships/image" Target="../media/image18.jpeg"/><Relationship Id="rId2" Type="http://schemas.openxmlformats.org/officeDocument/2006/relationships/tags" Target="../tags/tag38.xml"/><Relationship Id="rId16" Type="http://schemas.openxmlformats.org/officeDocument/2006/relationships/image" Target="../media/image12.png"/><Relationship Id="rId1" Type="http://schemas.openxmlformats.org/officeDocument/2006/relationships/vmlDrawing" Target="../drawings/vmlDrawing7.vml"/><Relationship Id="rId6" Type="http://schemas.openxmlformats.org/officeDocument/2006/relationships/tags" Target="../tags/tag42.xml"/><Relationship Id="rId11" Type="http://schemas.openxmlformats.org/officeDocument/2006/relationships/image" Target="../media/image16.jpg"/><Relationship Id="rId5" Type="http://schemas.openxmlformats.org/officeDocument/2006/relationships/tags" Target="../tags/tag41.xml"/><Relationship Id="rId1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tags" Target="../tags/tag40.xml"/><Relationship Id="rId9" Type="http://schemas.openxmlformats.org/officeDocument/2006/relationships/image" Target="../media/image13.emf"/><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2.png"/><Relationship Id="rId3" Type="http://schemas.openxmlformats.org/officeDocument/2006/relationships/tags" Target="../tags/tag459.xml"/><Relationship Id="rId7" Type="http://schemas.openxmlformats.org/officeDocument/2006/relationships/oleObject" Target="../embeddings/oleObject22.bin"/><Relationship Id="rId12" Type="http://schemas.openxmlformats.org/officeDocument/2006/relationships/image" Target="../media/image11.png"/><Relationship Id="rId2" Type="http://schemas.openxmlformats.org/officeDocument/2006/relationships/tags" Target="../tags/tag458.xml"/><Relationship Id="rId1" Type="http://schemas.openxmlformats.org/officeDocument/2006/relationships/vmlDrawing" Target="../drawings/vmlDrawing22.vml"/><Relationship Id="rId6" Type="http://schemas.openxmlformats.org/officeDocument/2006/relationships/notesSlide" Target="../notesSlides/notesSlide20.xml"/><Relationship Id="rId11" Type="http://schemas.openxmlformats.org/officeDocument/2006/relationships/image" Target="../media/image10.png"/><Relationship Id="rId5" Type="http://schemas.openxmlformats.org/officeDocument/2006/relationships/slideLayout" Target="../slideLayouts/slideLayout7.xml"/><Relationship Id="rId1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tags" Target="../tags/tag460.xml"/><Relationship Id="rId9" Type="http://schemas.openxmlformats.org/officeDocument/2006/relationships/image" Target="../media/image62.jpeg"/><Relationship Id="rId14" Type="http://schemas.openxmlformats.org/officeDocument/2006/relationships/image" Target="../media/image63.jpeg"/></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6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2.xml.rels><?xml version="1.0" encoding="UTF-8" standalone="yes"?>
<Relationships xmlns="http://schemas.openxmlformats.org/package/2006/relationships"><Relationship Id="rId8" Type="http://schemas.openxmlformats.org/officeDocument/2006/relationships/tags" Target="../tags/tag469.xml"/><Relationship Id="rId13" Type="http://schemas.openxmlformats.org/officeDocument/2006/relationships/image" Target="../media/image10.png"/><Relationship Id="rId18" Type="http://schemas.openxmlformats.org/officeDocument/2006/relationships/image" Target="../media/image65.png"/><Relationship Id="rId3" Type="http://schemas.openxmlformats.org/officeDocument/2006/relationships/tags" Target="../tags/tag464.xml"/><Relationship Id="rId7" Type="http://schemas.openxmlformats.org/officeDocument/2006/relationships/tags" Target="../tags/tag468.xml"/><Relationship Id="rId12" Type="http://schemas.openxmlformats.org/officeDocument/2006/relationships/image" Target="../media/image9.png"/><Relationship Id="rId17" Type="http://schemas.openxmlformats.org/officeDocument/2006/relationships/image" Target="../media/image64.png"/><Relationship Id="rId2" Type="http://schemas.openxmlformats.org/officeDocument/2006/relationships/tags" Target="../tags/tag463.xml"/><Relationship Id="rId16" Type="http://schemas.openxmlformats.org/officeDocument/2006/relationships/image" Target="../media/image32.jpeg"/><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slideLayout" Target="../slideLayouts/slideLayout7.xml"/><Relationship Id="rId5" Type="http://schemas.openxmlformats.org/officeDocument/2006/relationships/tags" Target="../tags/tag466.xml"/><Relationship Id="rId15" Type="http://schemas.openxmlformats.org/officeDocument/2006/relationships/image" Target="../media/image12.png"/><Relationship Id="rId10" Type="http://schemas.openxmlformats.org/officeDocument/2006/relationships/tags" Target="../tags/tag471.xml"/><Relationship Id="rId19" Type="http://schemas.openxmlformats.org/officeDocument/2006/relationships/image" Target="../media/image66.png"/><Relationship Id="rId4" Type="http://schemas.openxmlformats.org/officeDocument/2006/relationships/tags" Target="../tags/tag465.xml"/><Relationship Id="rId9" Type="http://schemas.openxmlformats.org/officeDocument/2006/relationships/tags" Target="../tags/tag470.xml"/><Relationship Id="rId14" Type="http://schemas.openxmlformats.org/officeDocument/2006/relationships/image" Target="../media/image11.png"/></Relationships>
</file>

<file path=ppt/slides/_rels/slide1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74.xml"/><Relationship Id="rId7" Type="http://schemas.openxmlformats.org/officeDocument/2006/relationships/image" Target="../media/image10.png"/><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image" Target="../media/image9.png"/><Relationship Id="rId11" Type="http://schemas.openxmlformats.org/officeDocument/2006/relationships/image" Target="../media/image66.png"/><Relationship Id="rId5" Type="http://schemas.openxmlformats.org/officeDocument/2006/relationships/slideLayout" Target="../slideLayouts/slideLayout7.xml"/><Relationship Id="rId10" Type="http://schemas.openxmlformats.org/officeDocument/2006/relationships/image" Target="../media/image32.jpeg"/><Relationship Id="rId4" Type="http://schemas.openxmlformats.org/officeDocument/2006/relationships/tags" Target="../tags/tag475.xml"/><Relationship Id="rId9" Type="http://schemas.openxmlformats.org/officeDocument/2006/relationships/image" Target="../media/image12.png"/></Relationships>
</file>

<file path=ppt/slides/_rels/slide1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78.xml"/><Relationship Id="rId7" Type="http://schemas.openxmlformats.org/officeDocument/2006/relationships/image" Target="../media/image10.png"/><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image" Target="../media/image9.png"/><Relationship Id="rId11" Type="http://schemas.openxmlformats.org/officeDocument/2006/relationships/image" Target="../media/image64.png"/><Relationship Id="rId5" Type="http://schemas.openxmlformats.org/officeDocument/2006/relationships/slideLayout" Target="../slideLayouts/slideLayout7.xml"/><Relationship Id="rId10" Type="http://schemas.openxmlformats.org/officeDocument/2006/relationships/image" Target="../media/image32.jpeg"/><Relationship Id="rId4" Type="http://schemas.openxmlformats.org/officeDocument/2006/relationships/tags" Target="../tags/tag479.xml"/><Relationship Id="rId9" Type="http://schemas.openxmlformats.org/officeDocument/2006/relationships/image" Target="../media/image12.png"/></Relationships>
</file>

<file path=ppt/slides/_rels/slide1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82.xml"/><Relationship Id="rId7" Type="http://schemas.openxmlformats.org/officeDocument/2006/relationships/image" Target="../media/image11.png"/><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5.png"/><Relationship Id="rId4" Type="http://schemas.openxmlformats.org/officeDocument/2006/relationships/slideLayout" Target="../slideLayouts/slideLayout7.xml"/><Relationship Id="rId9" Type="http://schemas.openxmlformats.org/officeDocument/2006/relationships/image" Target="../media/image32.jpeg"/></Relationships>
</file>

<file path=ppt/slides/_rels/slide1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1.xml"/><Relationship Id="rId9" Type="http://schemas.openxmlformats.org/officeDocument/2006/relationships/image" Target="../media/image67.png"/></Relationships>
</file>

<file path=ppt/slides/_rels/slide1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tags" Target="../tags/tag67.xml"/><Relationship Id="rId39" Type="http://schemas.openxmlformats.org/officeDocument/2006/relationships/slideLayout" Target="../slideLayouts/slideLayout7.xml"/><Relationship Id="rId3" Type="http://schemas.openxmlformats.org/officeDocument/2006/relationships/tags" Target="../tags/tag44.xml"/><Relationship Id="rId21" Type="http://schemas.openxmlformats.org/officeDocument/2006/relationships/tags" Target="../tags/tag62.xml"/><Relationship Id="rId34" Type="http://schemas.openxmlformats.org/officeDocument/2006/relationships/tags" Target="../tags/tag75.xml"/><Relationship Id="rId42" Type="http://schemas.openxmlformats.org/officeDocument/2006/relationships/image" Target="../media/image19.jpg"/><Relationship Id="rId47" Type="http://schemas.openxmlformats.org/officeDocument/2006/relationships/image" Target="../media/image20.jp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tags" Target="../tags/tag79.xml"/><Relationship Id="rId46" Type="http://schemas.openxmlformats.org/officeDocument/2006/relationships/image" Target="../media/image12.png"/><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29" Type="http://schemas.openxmlformats.org/officeDocument/2006/relationships/tags" Target="../tags/tag70.xml"/><Relationship Id="rId41" Type="http://schemas.openxmlformats.org/officeDocument/2006/relationships/image" Target="../media/image13.emf"/><Relationship Id="rId1" Type="http://schemas.openxmlformats.org/officeDocument/2006/relationships/vmlDrawing" Target="../drawings/vmlDrawing8.v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tags" Target="../tags/tag65.xml"/><Relationship Id="rId32" Type="http://schemas.openxmlformats.org/officeDocument/2006/relationships/tags" Target="../tags/tag73.xml"/><Relationship Id="rId37" Type="http://schemas.openxmlformats.org/officeDocument/2006/relationships/tags" Target="../tags/tag78.xml"/><Relationship Id="rId40" Type="http://schemas.openxmlformats.org/officeDocument/2006/relationships/oleObject" Target="../embeddings/oleObject8.bin"/><Relationship Id="rId45" Type="http://schemas.openxmlformats.org/officeDocument/2006/relationships/image" Target="../media/image11.png"/><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10" Type="http://schemas.openxmlformats.org/officeDocument/2006/relationships/tags" Target="../tags/tag51.xml"/><Relationship Id="rId19" Type="http://schemas.openxmlformats.org/officeDocument/2006/relationships/tags" Target="../tags/tag60.xml"/><Relationship Id="rId31" Type="http://schemas.openxmlformats.org/officeDocument/2006/relationships/tags" Target="../tags/tag72.xml"/><Relationship Id="rId44" Type="http://schemas.openxmlformats.org/officeDocument/2006/relationships/image" Target="../media/image10.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43" Type="http://schemas.openxmlformats.org/officeDocument/2006/relationships/image" Target="../media/image9.png"/><Relationship Id="rId48" Type="http://schemas.openxmlformats.org/officeDocument/2006/relationships/image" Target="../media/image21.jpg"/></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9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9.jpeg"/><Relationship Id="rId3" Type="http://schemas.openxmlformats.org/officeDocument/2006/relationships/tags" Target="../tags/tag494.xml"/><Relationship Id="rId7" Type="http://schemas.openxmlformats.org/officeDocument/2006/relationships/slideLayout" Target="../slideLayouts/slideLayout7.xml"/><Relationship Id="rId12" Type="http://schemas.openxmlformats.org/officeDocument/2006/relationships/image" Target="../media/image68.jpeg"/><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image" Target="../media/image12.png"/><Relationship Id="rId5" Type="http://schemas.openxmlformats.org/officeDocument/2006/relationships/tags" Target="../tags/tag496.xml"/><Relationship Id="rId10" Type="http://schemas.openxmlformats.org/officeDocument/2006/relationships/image" Target="../media/image11.png"/><Relationship Id="rId4" Type="http://schemas.openxmlformats.org/officeDocument/2006/relationships/tags" Target="../tags/tag495.xml"/><Relationship Id="rId9" Type="http://schemas.openxmlformats.org/officeDocument/2006/relationships/image" Target="../media/image10.png"/></Relationships>
</file>

<file path=ppt/slides/_rels/slide1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99.xml"/><Relationship Id="rId7" Type="http://schemas.openxmlformats.org/officeDocument/2006/relationships/image" Target="../media/image13.emf"/><Relationship Id="rId12" Type="http://schemas.openxmlformats.org/officeDocument/2006/relationships/image" Target="../media/image70.jpeg"/><Relationship Id="rId2" Type="http://schemas.openxmlformats.org/officeDocument/2006/relationships/tags" Target="../tags/tag498.xml"/><Relationship Id="rId1" Type="http://schemas.openxmlformats.org/officeDocument/2006/relationships/vmlDrawing" Target="../drawings/vmlDrawing23.vml"/><Relationship Id="rId6" Type="http://schemas.openxmlformats.org/officeDocument/2006/relationships/oleObject" Target="../embeddings/oleObject23.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500.xml"/><Relationship Id="rId9" Type="http://schemas.openxmlformats.org/officeDocument/2006/relationships/image" Target="../media/image10.png"/></Relationships>
</file>

<file path=ppt/slides/_rels/slide123.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502.xml"/><Relationship Id="rId1" Type="http://schemas.openxmlformats.org/officeDocument/2006/relationships/tags" Target="../tags/tag50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6.xml.rels><?xml version="1.0" encoding="UTF-8" standalone="yes"?>
<Relationships xmlns="http://schemas.openxmlformats.org/package/2006/relationships"><Relationship Id="rId8" Type="http://schemas.openxmlformats.org/officeDocument/2006/relationships/tags" Target="../tags/tag514.xml"/><Relationship Id="rId13" Type="http://schemas.openxmlformats.org/officeDocument/2006/relationships/tags" Target="../tags/tag519.xml"/><Relationship Id="rId18" Type="http://schemas.openxmlformats.org/officeDocument/2006/relationships/tags" Target="../tags/tag524.xml"/><Relationship Id="rId3" Type="http://schemas.openxmlformats.org/officeDocument/2006/relationships/tags" Target="../tags/tag509.xml"/><Relationship Id="rId21" Type="http://schemas.openxmlformats.org/officeDocument/2006/relationships/slideLayout" Target="../slideLayouts/slideLayout7.xml"/><Relationship Id="rId7" Type="http://schemas.openxmlformats.org/officeDocument/2006/relationships/tags" Target="../tags/tag513.xml"/><Relationship Id="rId12" Type="http://schemas.openxmlformats.org/officeDocument/2006/relationships/tags" Target="../tags/tag518.xml"/><Relationship Id="rId17" Type="http://schemas.openxmlformats.org/officeDocument/2006/relationships/tags" Target="../tags/tag523.xml"/><Relationship Id="rId25" Type="http://schemas.openxmlformats.org/officeDocument/2006/relationships/image" Target="../media/image12.png"/><Relationship Id="rId2" Type="http://schemas.openxmlformats.org/officeDocument/2006/relationships/tags" Target="../tags/tag508.xml"/><Relationship Id="rId16" Type="http://schemas.openxmlformats.org/officeDocument/2006/relationships/tags" Target="../tags/tag522.xml"/><Relationship Id="rId20" Type="http://schemas.openxmlformats.org/officeDocument/2006/relationships/tags" Target="../tags/tag526.xml"/><Relationship Id="rId1" Type="http://schemas.openxmlformats.org/officeDocument/2006/relationships/tags" Target="../tags/tag507.xml"/><Relationship Id="rId6" Type="http://schemas.openxmlformats.org/officeDocument/2006/relationships/tags" Target="../tags/tag512.xml"/><Relationship Id="rId11" Type="http://schemas.openxmlformats.org/officeDocument/2006/relationships/tags" Target="../tags/tag517.xml"/><Relationship Id="rId24" Type="http://schemas.openxmlformats.org/officeDocument/2006/relationships/image" Target="../media/image11.png"/><Relationship Id="rId5" Type="http://schemas.openxmlformats.org/officeDocument/2006/relationships/tags" Target="../tags/tag511.xml"/><Relationship Id="rId15" Type="http://schemas.openxmlformats.org/officeDocument/2006/relationships/tags" Target="../tags/tag521.xml"/><Relationship Id="rId23" Type="http://schemas.openxmlformats.org/officeDocument/2006/relationships/image" Target="../media/image10.png"/><Relationship Id="rId10" Type="http://schemas.openxmlformats.org/officeDocument/2006/relationships/tags" Target="../tags/tag516.xml"/><Relationship Id="rId19" Type="http://schemas.openxmlformats.org/officeDocument/2006/relationships/tags" Target="../tags/tag525.xml"/><Relationship Id="rId4" Type="http://schemas.openxmlformats.org/officeDocument/2006/relationships/tags" Target="../tags/tag510.xml"/><Relationship Id="rId9" Type="http://schemas.openxmlformats.org/officeDocument/2006/relationships/tags" Target="../tags/tag515.xml"/><Relationship Id="rId14" Type="http://schemas.openxmlformats.org/officeDocument/2006/relationships/tags" Target="../tags/tag520.xml"/><Relationship Id="rId22" Type="http://schemas.openxmlformats.org/officeDocument/2006/relationships/image" Target="../media/image9.png"/></Relationships>
</file>

<file path=ppt/slides/_rels/slide127.xml.rels><?xml version="1.0" encoding="UTF-8" standalone="yes"?>
<Relationships xmlns="http://schemas.openxmlformats.org/package/2006/relationships"><Relationship Id="rId8" Type="http://schemas.openxmlformats.org/officeDocument/2006/relationships/tags" Target="../tags/tag534.xml"/><Relationship Id="rId13" Type="http://schemas.openxmlformats.org/officeDocument/2006/relationships/tags" Target="../tags/tag539.xml"/><Relationship Id="rId18" Type="http://schemas.openxmlformats.org/officeDocument/2006/relationships/tags" Target="../tags/tag544.xml"/><Relationship Id="rId26" Type="http://schemas.openxmlformats.org/officeDocument/2006/relationships/tags" Target="../tags/tag552.xml"/><Relationship Id="rId3" Type="http://schemas.openxmlformats.org/officeDocument/2006/relationships/tags" Target="../tags/tag529.xml"/><Relationship Id="rId21" Type="http://schemas.openxmlformats.org/officeDocument/2006/relationships/tags" Target="../tags/tag547.xml"/><Relationship Id="rId34" Type="http://schemas.openxmlformats.org/officeDocument/2006/relationships/image" Target="../media/image10.png"/><Relationship Id="rId7" Type="http://schemas.openxmlformats.org/officeDocument/2006/relationships/tags" Target="../tags/tag533.xml"/><Relationship Id="rId12" Type="http://schemas.openxmlformats.org/officeDocument/2006/relationships/tags" Target="../tags/tag538.xml"/><Relationship Id="rId17" Type="http://schemas.openxmlformats.org/officeDocument/2006/relationships/tags" Target="../tags/tag543.xml"/><Relationship Id="rId25" Type="http://schemas.openxmlformats.org/officeDocument/2006/relationships/tags" Target="../tags/tag551.xml"/><Relationship Id="rId33" Type="http://schemas.openxmlformats.org/officeDocument/2006/relationships/image" Target="../media/image9.png"/><Relationship Id="rId2" Type="http://schemas.openxmlformats.org/officeDocument/2006/relationships/tags" Target="../tags/tag528.xml"/><Relationship Id="rId16" Type="http://schemas.openxmlformats.org/officeDocument/2006/relationships/tags" Target="../tags/tag542.xml"/><Relationship Id="rId20" Type="http://schemas.openxmlformats.org/officeDocument/2006/relationships/tags" Target="../tags/tag546.xml"/><Relationship Id="rId29" Type="http://schemas.openxmlformats.org/officeDocument/2006/relationships/tags" Target="../tags/tag555.xml"/><Relationship Id="rId1" Type="http://schemas.openxmlformats.org/officeDocument/2006/relationships/tags" Target="../tags/tag527.xml"/><Relationship Id="rId6" Type="http://schemas.openxmlformats.org/officeDocument/2006/relationships/tags" Target="../tags/tag532.xml"/><Relationship Id="rId11" Type="http://schemas.openxmlformats.org/officeDocument/2006/relationships/tags" Target="../tags/tag537.xml"/><Relationship Id="rId24" Type="http://schemas.openxmlformats.org/officeDocument/2006/relationships/tags" Target="../tags/tag550.xml"/><Relationship Id="rId32" Type="http://schemas.openxmlformats.org/officeDocument/2006/relationships/slideLayout" Target="../slideLayouts/slideLayout7.xml"/><Relationship Id="rId5" Type="http://schemas.openxmlformats.org/officeDocument/2006/relationships/tags" Target="../tags/tag531.xml"/><Relationship Id="rId15" Type="http://schemas.openxmlformats.org/officeDocument/2006/relationships/tags" Target="../tags/tag541.xml"/><Relationship Id="rId23" Type="http://schemas.openxmlformats.org/officeDocument/2006/relationships/tags" Target="../tags/tag549.xml"/><Relationship Id="rId28" Type="http://schemas.openxmlformats.org/officeDocument/2006/relationships/tags" Target="../tags/tag554.xml"/><Relationship Id="rId36" Type="http://schemas.openxmlformats.org/officeDocument/2006/relationships/image" Target="../media/image12.png"/><Relationship Id="rId10" Type="http://schemas.openxmlformats.org/officeDocument/2006/relationships/tags" Target="../tags/tag536.xml"/><Relationship Id="rId19" Type="http://schemas.openxmlformats.org/officeDocument/2006/relationships/tags" Target="../tags/tag545.xml"/><Relationship Id="rId31" Type="http://schemas.openxmlformats.org/officeDocument/2006/relationships/tags" Target="../tags/tag557.xml"/><Relationship Id="rId4" Type="http://schemas.openxmlformats.org/officeDocument/2006/relationships/tags" Target="../tags/tag530.xml"/><Relationship Id="rId9" Type="http://schemas.openxmlformats.org/officeDocument/2006/relationships/tags" Target="../tags/tag535.xml"/><Relationship Id="rId14" Type="http://schemas.openxmlformats.org/officeDocument/2006/relationships/tags" Target="../tags/tag540.xml"/><Relationship Id="rId22" Type="http://schemas.openxmlformats.org/officeDocument/2006/relationships/tags" Target="../tags/tag548.xml"/><Relationship Id="rId27" Type="http://schemas.openxmlformats.org/officeDocument/2006/relationships/tags" Target="../tags/tag553.xml"/><Relationship Id="rId30" Type="http://schemas.openxmlformats.org/officeDocument/2006/relationships/tags" Target="../tags/tag556.xml"/><Relationship Id="rId35" Type="http://schemas.openxmlformats.org/officeDocument/2006/relationships/image" Target="../media/image11.png"/></Relationships>
</file>

<file path=ppt/slides/_rels/slide128.xml.rels><?xml version="1.0" encoding="UTF-8" standalone="yes"?>
<Relationships xmlns="http://schemas.openxmlformats.org/package/2006/relationships"><Relationship Id="rId8" Type="http://schemas.openxmlformats.org/officeDocument/2006/relationships/tags" Target="../tags/tag565.xml"/><Relationship Id="rId13" Type="http://schemas.openxmlformats.org/officeDocument/2006/relationships/tags" Target="../tags/tag570.xml"/><Relationship Id="rId18" Type="http://schemas.openxmlformats.org/officeDocument/2006/relationships/image" Target="../media/image12.png"/><Relationship Id="rId3" Type="http://schemas.openxmlformats.org/officeDocument/2006/relationships/tags" Target="../tags/tag560.xml"/><Relationship Id="rId7" Type="http://schemas.openxmlformats.org/officeDocument/2006/relationships/tags" Target="../tags/tag564.xml"/><Relationship Id="rId12" Type="http://schemas.openxmlformats.org/officeDocument/2006/relationships/tags" Target="../tags/tag569.xml"/><Relationship Id="rId17" Type="http://schemas.openxmlformats.org/officeDocument/2006/relationships/image" Target="../media/image11.png"/><Relationship Id="rId2" Type="http://schemas.openxmlformats.org/officeDocument/2006/relationships/tags" Target="../tags/tag559.xml"/><Relationship Id="rId16" Type="http://schemas.openxmlformats.org/officeDocument/2006/relationships/image" Target="../media/image10.png"/><Relationship Id="rId1" Type="http://schemas.openxmlformats.org/officeDocument/2006/relationships/tags" Target="../tags/tag558.xml"/><Relationship Id="rId6" Type="http://schemas.openxmlformats.org/officeDocument/2006/relationships/tags" Target="../tags/tag563.xml"/><Relationship Id="rId11" Type="http://schemas.openxmlformats.org/officeDocument/2006/relationships/tags" Target="../tags/tag568.xml"/><Relationship Id="rId5" Type="http://schemas.openxmlformats.org/officeDocument/2006/relationships/tags" Target="../tags/tag562.xml"/><Relationship Id="rId15" Type="http://schemas.openxmlformats.org/officeDocument/2006/relationships/image" Target="../media/image9.png"/><Relationship Id="rId10" Type="http://schemas.openxmlformats.org/officeDocument/2006/relationships/tags" Target="../tags/tag567.xml"/><Relationship Id="rId19" Type="http://schemas.openxmlformats.org/officeDocument/2006/relationships/image" Target="../media/image74.png"/><Relationship Id="rId4" Type="http://schemas.openxmlformats.org/officeDocument/2006/relationships/tags" Target="../tags/tag561.xml"/><Relationship Id="rId9" Type="http://schemas.openxmlformats.org/officeDocument/2006/relationships/tags" Target="../tags/tag566.xml"/><Relationship Id="rId14"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8" Type="http://schemas.openxmlformats.org/officeDocument/2006/relationships/tags" Target="../tags/tag578.xml"/><Relationship Id="rId13" Type="http://schemas.openxmlformats.org/officeDocument/2006/relationships/image" Target="../media/image11.png"/><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image" Target="../media/image10.png"/><Relationship Id="rId17" Type="http://schemas.openxmlformats.org/officeDocument/2006/relationships/image" Target="../media/image77.png"/><Relationship Id="rId2" Type="http://schemas.openxmlformats.org/officeDocument/2006/relationships/tags" Target="../tags/tag572.xml"/><Relationship Id="rId16" Type="http://schemas.openxmlformats.org/officeDocument/2006/relationships/image" Target="../media/image76.png"/><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image" Target="../media/image9.png"/><Relationship Id="rId5" Type="http://schemas.openxmlformats.org/officeDocument/2006/relationships/tags" Target="../tags/tag575.xml"/><Relationship Id="rId15" Type="http://schemas.openxmlformats.org/officeDocument/2006/relationships/image" Target="../media/image75.png"/><Relationship Id="rId10" Type="http://schemas.openxmlformats.org/officeDocument/2006/relationships/slideLayout" Target="../slideLayouts/slideLayout7.xml"/><Relationship Id="rId4" Type="http://schemas.openxmlformats.org/officeDocument/2006/relationships/tags" Target="../tags/tag574.xml"/><Relationship Id="rId9" Type="http://schemas.openxmlformats.org/officeDocument/2006/relationships/tags" Target="../tags/tag579.xml"/><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2.xml"/><Relationship Id="rId7" Type="http://schemas.openxmlformats.org/officeDocument/2006/relationships/image" Target="../media/image11.png"/><Relationship Id="rId12" Type="http://schemas.openxmlformats.org/officeDocument/2006/relationships/slide" Target="slide1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0.png"/><Relationship Id="rId11" Type="http://schemas.openxmlformats.org/officeDocument/2006/relationships/slide" Target="slide14.xml"/><Relationship Id="rId5" Type="http://schemas.openxmlformats.org/officeDocument/2006/relationships/image" Target="../media/image9.png"/><Relationship Id="rId10" Type="http://schemas.openxmlformats.org/officeDocument/2006/relationships/slide" Target="slide15.xml"/><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8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8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8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3.xml.rels><?xml version="1.0" encoding="UTF-8" standalone="yes"?>
<Relationships xmlns="http://schemas.openxmlformats.org/package/2006/relationships"><Relationship Id="rId13" Type="http://schemas.openxmlformats.org/officeDocument/2006/relationships/tags" Target="../tags/tag595.xml"/><Relationship Id="rId18" Type="http://schemas.openxmlformats.org/officeDocument/2006/relationships/tags" Target="../tags/tag600.xml"/><Relationship Id="rId26" Type="http://schemas.openxmlformats.org/officeDocument/2006/relationships/tags" Target="../tags/tag608.xml"/><Relationship Id="rId39" Type="http://schemas.openxmlformats.org/officeDocument/2006/relationships/tags" Target="../tags/tag621.xml"/><Relationship Id="rId21" Type="http://schemas.openxmlformats.org/officeDocument/2006/relationships/tags" Target="../tags/tag603.xml"/><Relationship Id="rId34" Type="http://schemas.openxmlformats.org/officeDocument/2006/relationships/tags" Target="../tags/tag616.xml"/><Relationship Id="rId42" Type="http://schemas.openxmlformats.org/officeDocument/2006/relationships/tags" Target="../tags/tag624.xml"/><Relationship Id="rId47" Type="http://schemas.openxmlformats.org/officeDocument/2006/relationships/tags" Target="../tags/tag629.xml"/><Relationship Id="rId50" Type="http://schemas.openxmlformats.org/officeDocument/2006/relationships/tags" Target="../tags/tag632.xml"/><Relationship Id="rId55" Type="http://schemas.openxmlformats.org/officeDocument/2006/relationships/tags" Target="../tags/tag637.xml"/><Relationship Id="rId7" Type="http://schemas.openxmlformats.org/officeDocument/2006/relationships/tags" Target="../tags/tag589.xml"/><Relationship Id="rId2" Type="http://schemas.openxmlformats.org/officeDocument/2006/relationships/tags" Target="../tags/tag584.xml"/><Relationship Id="rId16" Type="http://schemas.openxmlformats.org/officeDocument/2006/relationships/tags" Target="../tags/tag598.xml"/><Relationship Id="rId20" Type="http://schemas.openxmlformats.org/officeDocument/2006/relationships/tags" Target="../tags/tag602.xml"/><Relationship Id="rId29" Type="http://schemas.openxmlformats.org/officeDocument/2006/relationships/tags" Target="../tags/tag611.xml"/><Relationship Id="rId41" Type="http://schemas.openxmlformats.org/officeDocument/2006/relationships/tags" Target="../tags/tag623.xml"/><Relationship Id="rId54" Type="http://schemas.openxmlformats.org/officeDocument/2006/relationships/tags" Target="../tags/tag636.xml"/><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tags" Target="../tags/tag593.xml"/><Relationship Id="rId24" Type="http://schemas.openxmlformats.org/officeDocument/2006/relationships/tags" Target="../tags/tag606.xml"/><Relationship Id="rId32" Type="http://schemas.openxmlformats.org/officeDocument/2006/relationships/tags" Target="../tags/tag614.xml"/><Relationship Id="rId37" Type="http://schemas.openxmlformats.org/officeDocument/2006/relationships/tags" Target="../tags/tag619.xml"/><Relationship Id="rId40" Type="http://schemas.openxmlformats.org/officeDocument/2006/relationships/tags" Target="../tags/tag622.xml"/><Relationship Id="rId45" Type="http://schemas.openxmlformats.org/officeDocument/2006/relationships/tags" Target="../tags/tag627.xml"/><Relationship Id="rId53" Type="http://schemas.openxmlformats.org/officeDocument/2006/relationships/tags" Target="../tags/tag635.xml"/><Relationship Id="rId58" Type="http://schemas.openxmlformats.org/officeDocument/2006/relationships/image" Target="../media/image9.png"/><Relationship Id="rId5" Type="http://schemas.openxmlformats.org/officeDocument/2006/relationships/tags" Target="../tags/tag587.xml"/><Relationship Id="rId15" Type="http://schemas.openxmlformats.org/officeDocument/2006/relationships/tags" Target="../tags/tag597.xml"/><Relationship Id="rId23" Type="http://schemas.openxmlformats.org/officeDocument/2006/relationships/tags" Target="../tags/tag605.xml"/><Relationship Id="rId28" Type="http://schemas.openxmlformats.org/officeDocument/2006/relationships/tags" Target="../tags/tag610.xml"/><Relationship Id="rId36" Type="http://schemas.openxmlformats.org/officeDocument/2006/relationships/tags" Target="../tags/tag618.xml"/><Relationship Id="rId49" Type="http://schemas.openxmlformats.org/officeDocument/2006/relationships/tags" Target="../tags/tag631.xml"/><Relationship Id="rId57" Type="http://schemas.openxmlformats.org/officeDocument/2006/relationships/slideLayout" Target="../slideLayouts/slideLayout7.xml"/><Relationship Id="rId61" Type="http://schemas.openxmlformats.org/officeDocument/2006/relationships/image" Target="../media/image12.png"/><Relationship Id="rId10" Type="http://schemas.openxmlformats.org/officeDocument/2006/relationships/tags" Target="../tags/tag592.xml"/><Relationship Id="rId19" Type="http://schemas.openxmlformats.org/officeDocument/2006/relationships/tags" Target="../tags/tag601.xml"/><Relationship Id="rId31" Type="http://schemas.openxmlformats.org/officeDocument/2006/relationships/tags" Target="../tags/tag613.xml"/><Relationship Id="rId44" Type="http://schemas.openxmlformats.org/officeDocument/2006/relationships/tags" Target="../tags/tag626.xml"/><Relationship Id="rId52" Type="http://schemas.openxmlformats.org/officeDocument/2006/relationships/tags" Target="../tags/tag634.xml"/><Relationship Id="rId60" Type="http://schemas.openxmlformats.org/officeDocument/2006/relationships/image" Target="../media/image11.png"/><Relationship Id="rId4" Type="http://schemas.openxmlformats.org/officeDocument/2006/relationships/tags" Target="../tags/tag586.xml"/><Relationship Id="rId9" Type="http://schemas.openxmlformats.org/officeDocument/2006/relationships/tags" Target="../tags/tag591.xml"/><Relationship Id="rId14" Type="http://schemas.openxmlformats.org/officeDocument/2006/relationships/tags" Target="../tags/tag596.xml"/><Relationship Id="rId22" Type="http://schemas.openxmlformats.org/officeDocument/2006/relationships/tags" Target="../tags/tag604.xml"/><Relationship Id="rId27" Type="http://schemas.openxmlformats.org/officeDocument/2006/relationships/tags" Target="../tags/tag609.xml"/><Relationship Id="rId30" Type="http://schemas.openxmlformats.org/officeDocument/2006/relationships/tags" Target="../tags/tag612.xml"/><Relationship Id="rId35" Type="http://schemas.openxmlformats.org/officeDocument/2006/relationships/tags" Target="../tags/tag617.xml"/><Relationship Id="rId43" Type="http://schemas.openxmlformats.org/officeDocument/2006/relationships/tags" Target="../tags/tag625.xml"/><Relationship Id="rId48" Type="http://schemas.openxmlformats.org/officeDocument/2006/relationships/tags" Target="../tags/tag630.xml"/><Relationship Id="rId56" Type="http://schemas.openxmlformats.org/officeDocument/2006/relationships/tags" Target="../tags/tag638.xml"/><Relationship Id="rId8" Type="http://schemas.openxmlformats.org/officeDocument/2006/relationships/tags" Target="../tags/tag590.xml"/><Relationship Id="rId51" Type="http://schemas.openxmlformats.org/officeDocument/2006/relationships/tags" Target="../tags/tag633.xml"/><Relationship Id="rId3" Type="http://schemas.openxmlformats.org/officeDocument/2006/relationships/tags" Target="../tags/tag585.xml"/><Relationship Id="rId12" Type="http://schemas.openxmlformats.org/officeDocument/2006/relationships/tags" Target="../tags/tag594.xml"/><Relationship Id="rId17" Type="http://schemas.openxmlformats.org/officeDocument/2006/relationships/tags" Target="../tags/tag599.xml"/><Relationship Id="rId25" Type="http://schemas.openxmlformats.org/officeDocument/2006/relationships/tags" Target="../tags/tag607.xml"/><Relationship Id="rId33" Type="http://schemas.openxmlformats.org/officeDocument/2006/relationships/tags" Target="../tags/tag615.xml"/><Relationship Id="rId38" Type="http://schemas.openxmlformats.org/officeDocument/2006/relationships/tags" Target="../tags/tag620.xml"/><Relationship Id="rId46" Type="http://schemas.openxmlformats.org/officeDocument/2006/relationships/tags" Target="../tags/tag628.xml"/><Relationship Id="rId59" Type="http://schemas.openxmlformats.org/officeDocument/2006/relationships/image" Target="../media/image10.png"/></Relationships>
</file>

<file path=ppt/slides/_rels/slide13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640.xml"/><Relationship Id="rId1" Type="http://schemas.openxmlformats.org/officeDocument/2006/relationships/tags" Target="../tags/tag63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642.xml"/><Relationship Id="rId1" Type="http://schemas.openxmlformats.org/officeDocument/2006/relationships/tags" Target="../tags/tag6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2.xml"/><Relationship Id="rId9" Type="http://schemas.openxmlformats.org/officeDocument/2006/relationships/image" Target="../media/image79.jpeg"/></Relationships>
</file>

<file path=ppt/slides/_rels/slide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4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4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4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5.xml"/><Relationship Id="rId7" Type="http://schemas.openxmlformats.org/officeDocument/2006/relationships/image" Target="../media/image11.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slide" Target="slide13.xml"/><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4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4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4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52.xml"/><Relationship Id="rId7" Type="http://schemas.openxmlformats.org/officeDocument/2006/relationships/image" Target="../media/image9.png"/><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slideLayout" Target="../slideLayouts/slideLayout7.xml"/><Relationship Id="rId5" Type="http://schemas.openxmlformats.org/officeDocument/2006/relationships/tags" Target="../tags/tag654.xml"/><Relationship Id="rId10" Type="http://schemas.openxmlformats.org/officeDocument/2006/relationships/image" Target="../media/image12.png"/><Relationship Id="rId4" Type="http://schemas.openxmlformats.org/officeDocument/2006/relationships/tags" Target="../tags/tag653.xml"/><Relationship Id="rId9" Type="http://schemas.openxmlformats.org/officeDocument/2006/relationships/image" Target="../media/image11.png"/></Relationships>
</file>

<file path=ppt/slides/_rels/slide144.xml.rels><?xml version="1.0" encoding="UTF-8" standalone="yes"?>
<Relationships xmlns="http://schemas.openxmlformats.org/package/2006/relationships"><Relationship Id="rId8" Type="http://schemas.openxmlformats.org/officeDocument/2006/relationships/image" Target="../media/image80.gif"/><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656.xml"/><Relationship Id="rId1" Type="http://schemas.openxmlformats.org/officeDocument/2006/relationships/tags" Target="../tags/tag65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5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59.xml"/><Relationship Id="rId7" Type="http://schemas.openxmlformats.org/officeDocument/2006/relationships/image" Target="../media/image13.emf"/><Relationship Id="rId12" Type="http://schemas.openxmlformats.org/officeDocument/2006/relationships/image" Target="../media/image81.jpeg"/><Relationship Id="rId2" Type="http://schemas.openxmlformats.org/officeDocument/2006/relationships/tags" Target="../tags/tag658.xml"/><Relationship Id="rId1" Type="http://schemas.openxmlformats.org/officeDocument/2006/relationships/vmlDrawing" Target="../drawings/vmlDrawing24.vml"/><Relationship Id="rId6" Type="http://schemas.openxmlformats.org/officeDocument/2006/relationships/oleObject" Target="../embeddings/oleObject24.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660.xml"/><Relationship Id="rId9" Type="http://schemas.openxmlformats.org/officeDocument/2006/relationships/image" Target="../media/image10.png"/></Relationships>
</file>

<file path=ppt/slides/_rels/slide147.xml.rels><?xml version="1.0" encoding="UTF-8" standalone="yes"?>
<Relationships xmlns="http://schemas.openxmlformats.org/package/2006/relationships"><Relationship Id="rId8" Type="http://schemas.openxmlformats.org/officeDocument/2006/relationships/tags" Target="../tags/tag668.xml"/><Relationship Id="rId13" Type="http://schemas.openxmlformats.org/officeDocument/2006/relationships/tags" Target="../tags/tag673.xml"/><Relationship Id="rId18" Type="http://schemas.openxmlformats.org/officeDocument/2006/relationships/tags" Target="../tags/tag678.xml"/><Relationship Id="rId26" Type="http://schemas.openxmlformats.org/officeDocument/2006/relationships/image" Target="../media/image12.png"/><Relationship Id="rId3" Type="http://schemas.openxmlformats.org/officeDocument/2006/relationships/tags" Target="../tags/tag663.xml"/><Relationship Id="rId21" Type="http://schemas.openxmlformats.org/officeDocument/2006/relationships/tags" Target="../tags/tag681.xml"/><Relationship Id="rId7" Type="http://schemas.openxmlformats.org/officeDocument/2006/relationships/tags" Target="../tags/tag667.xml"/><Relationship Id="rId12" Type="http://schemas.openxmlformats.org/officeDocument/2006/relationships/tags" Target="../tags/tag672.xml"/><Relationship Id="rId17" Type="http://schemas.openxmlformats.org/officeDocument/2006/relationships/tags" Target="../tags/tag677.xml"/><Relationship Id="rId25" Type="http://schemas.openxmlformats.org/officeDocument/2006/relationships/image" Target="../media/image11.png"/><Relationship Id="rId2" Type="http://schemas.openxmlformats.org/officeDocument/2006/relationships/tags" Target="../tags/tag662.xml"/><Relationship Id="rId16" Type="http://schemas.openxmlformats.org/officeDocument/2006/relationships/tags" Target="../tags/tag676.xml"/><Relationship Id="rId20" Type="http://schemas.openxmlformats.org/officeDocument/2006/relationships/tags" Target="../tags/tag680.xml"/><Relationship Id="rId1" Type="http://schemas.openxmlformats.org/officeDocument/2006/relationships/tags" Target="../tags/tag661.xml"/><Relationship Id="rId6" Type="http://schemas.openxmlformats.org/officeDocument/2006/relationships/tags" Target="../tags/tag666.xml"/><Relationship Id="rId11" Type="http://schemas.openxmlformats.org/officeDocument/2006/relationships/tags" Target="../tags/tag671.xml"/><Relationship Id="rId24" Type="http://schemas.openxmlformats.org/officeDocument/2006/relationships/image" Target="../media/image10.png"/><Relationship Id="rId5" Type="http://schemas.openxmlformats.org/officeDocument/2006/relationships/tags" Target="../tags/tag665.xml"/><Relationship Id="rId15" Type="http://schemas.openxmlformats.org/officeDocument/2006/relationships/tags" Target="../tags/tag675.xml"/><Relationship Id="rId23" Type="http://schemas.openxmlformats.org/officeDocument/2006/relationships/image" Target="../media/image9.png"/><Relationship Id="rId10" Type="http://schemas.openxmlformats.org/officeDocument/2006/relationships/tags" Target="../tags/tag670.xml"/><Relationship Id="rId19" Type="http://schemas.openxmlformats.org/officeDocument/2006/relationships/tags" Target="../tags/tag679.xml"/><Relationship Id="rId4" Type="http://schemas.openxmlformats.org/officeDocument/2006/relationships/tags" Target="../tags/tag664.xml"/><Relationship Id="rId9" Type="http://schemas.openxmlformats.org/officeDocument/2006/relationships/tags" Target="../tags/tag669.xml"/><Relationship Id="rId14" Type="http://schemas.openxmlformats.org/officeDocument/2006/relationships/tags" Target="../tags/tag674.xml"/><Relationship Id="rId22" Type="http://schemas.openxmlformats.org/officeDocument/2006/relationships/slideLayout" Target="../slideLayouts/slideLayout7.xml"/><Relationship Id="rId27" Type="http://schemas.openxmlformats.org/officeDocument/2006/relationships/image" Target="../media/image82.jpeg"/></Relationships>
</file>

<file path=ppt/slides/_rels/slide1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84.xml"/><Relationship Id="rId7" Type="http://schemas.openxmlformats.org/officeDocument/2006/relationships/image" Target="../media/image9.png"/><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slideLayout" Target="../slideLayouts/slideLayout7.xml"/><Relationship Id="rId11" Type="http://schemas.openxmlformats.org/officeDocument/2006/relationships/image" Target="../media/image83.jpeg"/><Relationship Id="rId5" Type="http://schemas.openxmlformats.org/officeDocument/2006/relationships/tags" Target="../tags/tag686.xml"/><Relationship Id="rId10" Type="http://schemas.openxmlformats.org/officeDocument/2006/relationships/image" Target="../media/image12.png"/><Relationship Id="rId4" Type="http://schemas.openxmlformats.org/officeDocument/2006/relationships/tags" Target="../tags/tag685.xml"/><Relationship Id="rId9" Type="http://schemas.openxmlformats.org/officeDocument/2006/relationships/image" Target="../media/image11.png"/></Relationships>
</file>

<file path=ppt/slides/_rels/slide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8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8.xml"/><Relationship Id="rId7" Type="http://schemas.openxmlformats.org/officeDocument/2006/relationships/image" Target="../media/image1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slide" Target="slide13.xml"/><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8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91.xml"/><Relationship Id="rId7" Type="http://schemas.openxmlformats.org/officeDocument/2006/relationships/image" Target="../media/image11.png"/><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5.jpeg"/><Relationship Id="rId4" Type="http://schemas.openxmlformats.org/officeDocument/2006/relationships/slideLayout" Target="../slideLayouts/slideLayout7.xml"/><Relationship Id="rId9" Type="http://schemas.openxmlformats.org/officeDocument/2006/relationships/image" Target="../media/image84.jpeg"/></Relationships>
</file>

<file path=ppt/slides/_rels/slide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9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94.xml"/><Relationship Id="rId7" Type="http://schemas.openxmlformats.org/officeDocument/2006/relationships/image" Target="../media/image9.png"/><Relationship Id="rId2" Type="http://schemas.openxmlformats.org/officeDocument/2006/relationships/tags" Target="../tags/tag693.xml"/><Relationship Id="rId1" Type="http://schemas.openxmlformats.org/officeDocument/2006/relationships/vmlDrawing" Target="../drawings/vmlDrawing25.vml"/><Relationship Id="rId6" Type="http://schemas.openxmlformats.org/officeDocument/2006/relationships/image" Target="../media/image13.emf"/><Relationship Id="rId5" Type="http://schemas.openxmlformats.org/officeDocument/2006/relationships/oleObject" Target="../embeddings/oleObject25.bin"/><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1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9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9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9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9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9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0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1.xml"/><Relationship Id="rId7" Type="http://schemas.openxmlformats.org/officeDocument/2006/relationships/image" Target="../media/image11.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slide" Target="slide13.xml"/><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6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3.xml"/><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10.pn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9.png"/><Relationship Id="rId17" Type="http://schemas.openxmlformats.org/officeDocument/2006/relationships/image" Target="../media/image24.png"/><Relationship Id="rId2" Type="http://schemas.openxmlformats.org/officeDocument/2006/relationships/tags" Target="../tags/tag93.xml"/><Relationship Id="rId16" Type="http://schemas.openxmlformats.org/officeDocument/2006/relationships/image" Target="../media/image23.jpeg"/><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slideLayout" Target="../slideLayouts/slideLayout7.xml"/><Relationship Id="rId5" Type="http://schemas.openxmlformats.org/officeDocument/2006/relationships/tags" Target="../tags/tag96.xml"/><Relationship Id="rId15" Type="http://schemas.openxmlformats.org/officeDocument/2006/relationships/image" Target="../media/image12.png"/><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3.xml"/><Relationship Id="rId7" Type="http://schemas.openxmlformats.org/officeDocument/2006/relationships/image" Target="../media/image13.emf"/><Relationship Id="rId12" Type="http://schemas.openxmlformats.org/officeDocument/2006/relationships/image" Target="../media/image25.jpeg"/><Relationship Id="rId2" Type="http://schemas.openxmlformats.org/officeDocument/2006/relationships/tags" Target="../tags/tag102.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104.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0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4.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3.jpeg"/><Relationship Id="rId17" Type="http://schemas.openxmlformats.org/officeDocument/2006/relationships/image" Target="../media/image8.png"/><Relationship Id="rId2" Type="http://schemas.openxmlformats.org/officeDocument/2006/relationships/tags" Target="../tags/tag7.xml"/><Relationship Id="rId16" Type="http://schemas.openxmlformats.org/officeDocument/2006/relationships/image" Target="../media/image7.jpe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2.jpeg"/><Relationship Id="rId5" Type="http://schemas.openxmlformats.org/officeDocument/2006/relationships/tags" Target="../tags/tag10.xml"/><Relationship Id="rId15" Type="http://schemas.openxmlformats.org/officeDocument/2006/relationships/image" Target="../media/image6.jpeg"/><Relationship Id="rId10" Type="http://schemas.openxmlformats.org/officeDocument/2006/relationships/slideLayout" Target="../slideLayouts/slideLayout7.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7.xml"/><Relationship Id="rId7" Type="http://schemas.openxmlformats.org/officeDocument/2006/relationships/image" Target="../media/image13.emf"/><Relationship Id="rId12" Type="http://schemas.openxmlformats.org/officeDocument/2006/relationships/image" Target="../media/image27.jpeg"/><Relationship Id="rId2" Type="http://schemas.openxmlformats.org/officeDocument/2006/relationships/tags" Target="../tags/tag106.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108.xml"/><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3.jpeg"/><Relationship Id="rId3" Type="http://schemas.openxmlformats.org/officeDocument/2006/relationships/tags" Target="../tags/tag119.xml"/><Relationship Id="rId7" Type="http://schemas.openxmlformats.org/officeDocument/2006/relationships/image" Target="../media/image13.emf"/><Relationship Id="rId12" Type="http://schemas.openxmlformats.org/officeDocument/2006/relationships/image" Target="../media/image32.jpeg"/><Relationship Id="rId2" Type="http://schemas.openxmlformats.org/officeDocument/2006/relationships/tags" Target="../tags/tag118.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120.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4.jpeg"/></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5.jpe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0.png"/><Relationship Id="rId11" Type="http://schemas.openxmlformats.org/officeDocument/2006/relationships/slide" Target="slide31.xml"/><Relationship Id="rId5" Type="http://schemas.openxmlformats.org/officeDocument/2006/relationships/image" Target="../media/image9.png"/><Relationship Id="rId10" Type="http://schemas.openxmlformats.org/officeDocument/2006/relationships/slide" Target="slide30.xml"/><Relationship Id="rId4" Type="http://schemas.openxmlformats.org/officeDocument/2006/relationships/notesSlide" Target="../notesSlides/notesSlide1.xml"/><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29.xml"/><Relationship Id="rId7" Type="http://schemas.openxmlformats.org/officeDocument/2006/relationships/image" Target="../media/image10.png"/><Relationship Id="rId12" Type="http://schemas.openxmlformats.org/officeDocument/2006/relationships/slide" Target="slide32.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9.png"/><Relationship Id="rId11" Type="http://schemas.openxmlformats.org/officeDocument/2006/relationships/image" Target="../media/image37.jpg"/><Relationship Id="rId5" Type="http://schemas.openxmlformats.org/officeDocument/2006/relationships/notesSlide" Target="../notesSlides/notesSlide2.xml"/><Relationship Id="rId10" Type="http://schemas.openxmlformats.org/officeDocument/2006/relationships/image" Target="../media/image36.jpe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32.xml"/><Relationship Id="rId7" Type="http://schemas.openxmlformats.org/officeDocument/2006/relationships/image" Target="../media/image10.png"/><Relationship Id="rId12" Type="http://schemas.openxmlformats.org/officeDocument/2006/relationships/slide" Target="slide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9.png"/><Relationship Id="rId11" Type="http://schemas.openxmlformats.org/officeDocument/2006/relationships/image" Target="../media/image38.jpg"/><Relationship Id="rId5" Type="http://schemas.openxmlformats.org/officeDocument/2006/relationships/notesSlide" Target="../notesSlides/notesSlide3.xml"/><Relationship Id="rId10" Type="http://schemas.openxmlformats.org/officeDocument/2006/relationships/image" Target="../media/image36.jpe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3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3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3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0.xml"/><Relationship Id="rId7" Type="http://schemas.openxmlformats.org/officeDocument/2006/relationships/image" Target="../media/image9.png"/><Relationship Id="rId2" Type="http://schemas.openxmlformats.org/officeDocument/2006/relationships/tags" Target="../tags/tag139.xml"/><Relationship Id="rId1" Type="http://schemas.openxmlformats.org/officeDocument/2006/relationships/vmlDrawing" Target="../drawings/vmlDrawing12.vml"/><Relationship Id="rId6" Type="http://schemas.openxmlformats.org/officeDocument/2006/relationships/image" Target="../media/image13.emf"/><Relationship Id="rId5" Type="http://schemas.openxmlformats.org/officeDocument/2006/relationships/oleObject" Target="../embeddings/oleObject12.bin"/><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4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4.jpg"/><Relationship Id="rId3" Type="http://schemas.openxmlformats.org/officeDocument/2006/relationships/tags" Target="../tags/tag17.xml"/><Relationship Id="rId7" Type="http://schemas.openxmlformats.org/officeDocument/2006/relationships/oleObject" Target="../embeddings/oleObject1.bin"/><Relationship Id="rId12"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tags" Target="../tags/tag19.xml"/><Relationship Id="rId10" Type="http://schemas.openxmlformats.org/officeDocument/2006/relationships/image" Target="../media/image10.png"/><Relationship Id="rId4" Type="http://schemas.openxmlformats.org/officeDocument/2006/relationships/tags" Target="../tags/tag18.xm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4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4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45.xml"/><Relationship Id="rId7" Type="http://schemas.openxmlformats.org/officeDocument/2006/relationships/image" Target="../media/image13.emf"/><Relationship Id="rId12" Type="http://schemas.openxmlformats.org/officeDocument/2006/relationships/image" Target="../media/image39.jpeg"/><Relationship Id="rId2" Type="http://schemas.openxmlformats.org/officeDocument/2006/relationships/tags" Target="../tags/tag144.xml"/><Relationship Id="rId1" Type="http://schemas.openxmlformats.org/officeDocument/2006/relationships/vmlDrawing" Target="../drawings/vmlDrawing13.vml"/><Relationship Id="rId6" Type="http://schemas.openxmlformats.org/officeDocument/2006/relationships/oleObject" Target="../embeddings/oleObject13.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146.xml"/><Relationship Id="rId9"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4.jpg"/><Relationship Id="rId3" Type="http://schemas.openxmlformats.org/officeDocument/2006/relationships/tags" Target="../tags/tag21.xml"/><Relationship Id="rId7" Type="http://schemas.openxmlformats.org/officeDocument/2006/relationships/oleObject" Target="../embeddings/oleObject2.bin"/><Relationship Id="rId12" Type="http://schemas.openxmlformats.org/officeDocument/2006/relationships/image" Target="../media/image12.png"/><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tags" Target="../tags/tag23.xml"/><Relationship Id="rId10" Type="http://schemas.openxmlformats.org/officeDocument/2006/relationships/image" Target="../media/image10.png"/><Relationship Id="rId4" Type="http://schemas.openxmlformats.org/officeDocument/2006/relationships/tags" Target="../tags/tag22.xml"/><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62.xml"/><Relationship Id="rId7" Type="http://schemas.openxmlformats.org/officeDocument/2006/relationships/image" Target="../media/image11.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41.jpeg"/><Relationship Id="rId4" Type="http://schemas.openxmlformats.org/officeDocument/2006/relationships/slideLayout" Target="../slideLayouts/slideLayout7.xml"/><Relationship Id="rId9"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6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66.xml"/><Relationship Id="rId7" Type="http://schemas.openxmlformats.org/officeDocument/2006/relationships/image" Target="../media/image10.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9.png"/><Relationship Id="rId11" Type="http://schemas.openxmlformats.org/officeDocument/2006/relationships/image" Target="../media/image42.jpeg"/><Relationship Id="rId5" Type="http://schemas.openxmlformats.org/officeDocument/2006/relationships/slideLayout" Target="../slideLayouts/slideLayout7.xml"/><Relationship Id="rId10" Type="http://schemas.openxmlformats.org/officeDocument/2006/relationships/image" Target="../media/image40.png"/><Relationship Id="rId4" Type="http://schemas.openxmlformats.org/officeDocument/2006/relationships/tags" Target="../tags/tag167.xml"/><Relationship Id="rId9"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6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12.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image" Target="../media/image11.png"/><Relationship Id="rId5" Type="http://schemas.openxmlformats.org/officeDocument/2006/relationships/tags" Target="../tags/tag173.xml"/><Relationship Id="rId10" Type="http://schemas.openxmlformats.org/officeDocument/2006/relationships/image" Target="../media/image10.png"/><Relationship Id="rId4" Type="http://schemas.openxmlformats.org/officeDocument/2006/relationships/tags" Target="../tags/tag172.xml"/><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77.xml"/><Relationship Id="rId7" Type="http://schemas.openxmlformats.org/officeDocument/2006/relationships/image" Target="../media/image13.emf"/><Relationship Id="rId12" Type="http://schemas.openxmlformats.org/officeDocument/2006/relationships/image" Target="../media/image43.jpeg"/><Relationship Id="rId2" Type="http://schemas.openxmlformats.org/officeDocument/2006/relationships/tags" Target="../tags/tag176.xml"/><Relationship Id="rId1" Type="http://schemas.openxmlformats.org/officeDocument/2006/relationships/vmlDrawing" Target="../drawings/vmlDrawing14.vml"/><Relationship Id="rId6" Type="http://schemas.openxmlformats.org/officeDocument/2006/relationships/oleObject" Target="../embeddings/oleObject14.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178.xml"/><Relationship Id="rId9" Type="http://schemas.openxmlformats.org/officeDocument/2006/relationships/image" Target="../media/image10.png"/></Relationships>
</file>

<file path=ppt/slides/_rels/slide59.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image" Target="../media/image12.png"/><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image" Target="../media/image11.png"/><Relationship Id="rId2" Type="http://schemas.openxmlformats.org/officeDocument/2006/relationships/tags" Target="../tags/tag180.xml"/><Relationship Id="rId16" Type="http://schemas.openxmlformats.org/officeDocument/2006/relationships/image" Target="../media/image10.png"/><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5" Type="http://schemas.openxmlformats.org/officeDocument/2006/relationships/image" Target="../media/image9.png"/><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4.jpg"/><Relationship Id="rId3" Type="http://schemas.openxmlformats.org/officeDocument/2006/relationships/tags" Target="../tags/tag25.xml"/><Relationship Id="rId7" Type="http://schemas.openxmlformats.org/officeDocument/2006/relationships/oleObject" Target="../embeddings/oleObject3.bin"/><Relationship Id="rId12" Type="http://schemas.openxmlformats.org/officeDocument/2006/relationships/image" Target="../media/image12.png"/><Relationship Id="rId2" Type="http://schemas.openxmlformats.org/officeDocument/2006/relationships/tags" Target="../tags/tag24.xml"/><Relationship Id="rId1" Type="http://schemas.openxmlformats.org/officeDocument/2006/relationships/vmlDrawing" Target="../drawings/vmlDrawing3.vml"/><Relationship Id="rId6"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tags" Target="../tags/tag27.xml"/><Relationship Id="rId10" Type="http://schemas.openxmlformats.org/officeDocument/2006/relationships/image" Target="../media/image10.png"/><Relationship Id="rId4" Type="http://schemas.openxmlformats.org/officeDocument/2006/relationships/tags" Target="../tags/tag26.xml"/><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9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1.png"/><Relationship Id="rId3" Type="http://schemas.openxmlformats.org/officeDocument/2006/relationships/tags" Target="../tags/tag194.xml"/><Relationship Id="rId7" Type="http://schemas.openxmlformats.org/officeDocument/2006/relationships/slideLayout" Target="../slideLayouts/slideLayout7.xml"/><Relationship Id="rId12" Type="http://schemas.openxmlformats.org/officeDocument/2006/relationships/image" Target="../media/image10.png"/><Relationship Id="rId2" Type="http://schemas.openxmlformats.org/officeDocument/2006/relationships/tags" Target="../tags/tag193.xml"/><Relationship Id="rId16" Type="http://schemas.openxmlformats.org/officeDocument/2006/relationships/image" Target="../media/image46.jpeg"/><Relationship Id="rId1" Type="http://schemas.openxmlformats.org/officeDocument/2006/relationships/vmlDrawing" Target="../drawings/vmlDrawing15.vml"/><Relationship Id="rId6" Type="http://schemas.openxmlformats.org/officeDocument/2006/relationships/tags" Target="../tags/tag197.xml"/><Relationship Id="rId11" Type="http://schemas.openxmlformats.org/officeDocument/2006/relationships/image" Target="../media/image9.png"/><Relationship Id="rId5" Type="http://schemas.openxmlformats.org/officeDocument/2006/relationships/tags" Target="../tags/tag196.xml"/><Relationship Id="rId15" Type="http://schemas.openxmlformats.org/officeDocument/2006/relationships/image" Target="../media/image45.jpeg"/><Relationship Id="rId10" Type="http://schemas.openxmlformats.org/officeDocument/2006/relationships/image" Target="../media/image44.jpeg"/><Relationship Id="rId4" Type="http://schemas.openxmlformats.org/officeDocument/2006/relationships/tags" Target="../tags/tag195.xml"/><Relationship Id="rId9" Type="http://schemas.openxmlformats.org/officeDocument/2006/relationships/image" Target="../media/image13.emf"/><Relationship Id="rId1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9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5.xml"/><Relationship Id="rId9" Type="http://schemas.openxmlformats.org/officeDocument/2006/relationships/image" Target="../media/image47.jpeg"/></Relationships>
</file>

<file path=ppt/slides/_rels/slide64.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48.jpeg"/><Relationship Id="rId3" Type="http://schemas.openxmlformats.org/officeDocument/2006/relationships/tags" Target="../tags/tag202.xml"/><Relationship Id="rId7" Type="http://schemas.openxmlformats.org/officeDocument/2006/relationships/oleObject" Target="../embeddings/oleObject16.bin"/><Relationship Id="rId12" Type="http://schemas.openxmlformats.org/officeDocument/2006/relationships/image" Target="../media/image12.png"/><Relationship Id="rId2" Type="http://schemas.openxmlformats.org/officeDocument/2006/relationships/tags" Target="../tags/tag201.xml"/><Relationship Id="rId1" Type="http://schemas.openxmlformats.org/officeDocument/2006/relationships/vmlDrawing" Target="../drawings/vmlDrawing16.vml"/><Relationship Id="rId6"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tags" Target="../tags/tag204.xml"/><Relationship Id="rId10" Type="http://schemas.openxmlformats.org/officeDocument/2006/relationships/image" Target="../media/image10.png"/><Relationship Id="rId4" Type="http://schemas.openxmlformats.org/officeDocument/2006/relationships/tags" Target="../tags/tag203.xml"/><Relationship Id="rId9" Type="http://schemas.openxmlformats.org/officeDocument/2006/relationships/image" Target="../media/image9.png"/><Relationship Id="rId14" Type="http://schemas.openxmlformats.org/officeDocument/2006/relationships/image" Target="../media/image40.png"/></Relationships>
</file>

<file path=ppt/slides/_rels/slide6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2.png"/><Relationship Id="rId3" Type="http://schemas.openxmlformats.org/officeDocument/2006/relationships/tags" Target="../tags/tag206.xml"/><Relationship Id="rId7" Type="http://schemas.openxmlformats.org/officeDocument/2006/relationships/oleObject" Target="../embeddings/oleObject17.bin"/><Relationship Id="rId12" Type="http://schemas.openxmlformats.org/officeDocument/2006/relationships/image" Target="../media/image11.png"/><Relationship Id="rId2" Type="http://schemas.openxmlformats.org/officeDocument/2006/relationships/tags" Target="../tags/tag205.xml"/><Relationship Id="rId1" Type="http://schemas.openxmlformats.org/officeDocument/2006/relationships/vmlDrawing" Target="../drawings/vmlDrawing17.vml"/><Relationship Id="rId6" Type="http://schemas.openxmlformats.org/officeDocument/2006/relationships/notesSlide" Target="../notesSlides/notesSlide6.xml"/><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9.png"/><Relationship Id="rId4" Type="http://schemas.openxmlformats.org/officeDocument/2006/relationships/tags" Target="../tags/tag207.xml"/><Relationship Id="rId9" Type="http://schemas.openxmlformats.org/officeDocument/2006/relationships/image" Target="../media/image33.jpeg"/></Relationships>
</file>

<file path=ppt/slides/_rels/slide6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10.png"/><Relationship Id="rId11" Type="http://schemas.openxmlformats.org/officeDocument/2006/relationships/slide" Target="slide67.xml"/><Relationship Id="rId5" Type="http://schemas.openxmlformats.org/officeDocument/2006/relationships/image" Target="../media/image9.png"/><Relationship Id="rId10" Type="http://schemas.openxmlformats.org/officeDocument/2006/relationships/slide" Target="slide68.xml"/><Relationship Id="rId4" Type="http://schemas.openxmlformats.org/officeDocument/2006/relationships/notesSlide" Target="../notesSlides/notesSlide7.xml"/><Relationship Id="rId9" Type="http://schemas.openxmlformats.org/officeDocument/2006/relationships/image" Target="../media/image36.jpeg"/></Relationships>
</file>

<file path=ppt/slides/_rels/slide6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12.xml"/><Relationship Id="rId7" Type="http://schemas.openxmlformats.org/officeDocument/2006/relationships/image" Target="../media/image10.png"/><Relationship Id="rId12" Type="http://schemas.openxmlformats.org/officeDocument/2006/relationships/slide" Target="slide69.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9.png"/><Relationship Id="rId11" Type="http://schemas.openxmlformats.org/officeDocument/2006/relationships/image" Target="../media/image37.jpg"/><Relationship Id="rId5" Type="http://schemas.openxmlformats.org/officeDocument/2006/relationships/notesSlide" Target="../notesSlides/notesSlide8.xml"/><Relationship Id="rId10" Type="http://schemas.openxmlformats.org/officeDocument/2006/relationships/image" Target="../media/image36.jpe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6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15.xml"/><Relationship Id="rId7" Type="http://schemas.openxmlformats.org/officeDocument/2006/relationships/image" Target="../media/image10.png"/><Relationship Id="rId12" Type="http://schemas.openxmlformats.org/officeDocument/2006/relationships/slide" Target="slide6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9.png"/><Relationship Id="rId11" Type="http://schemas.openxmlformats.org/officeDocument/2006/relationships/image" Target="../media/image38.jpg"/><Relationship Id="rId5" Type="http://schemas.openxmlformats.org/officeDocument/2006/relationships/notesSlide" Target="../notesSlides/notesSlide9.xml"/><Relationship Id="rId10" Type="http://schemas.openxmlformats.org/officeDocument/2006/relationships/image" Target="../media/image36.jpe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9.xml"/><Relationship Id="rId7" Type="http://schemas.openxmlformats.org/officeDocument/2006/relationships/image" Target="../media/image13.emf"/><Relationship Id="rId12" Type="http://schemas.openxmlformats.org/officeDocument/2006/relationships/image" Target="../media/image14.jpg"/><Relationship Id="rId2" Type="http://schemas.openxmlformats.org/officeDocument/2006/relationships/tags" Target="../tags/tag28.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30.xml"/><Relationship Id="rId9"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9" Type="http://schemas.openxmlformats.org/officeDocument/2006/relationships/tags" Target="../tags/tag256.xml"/><Relationship Id="rId3" Type="http://schemas.openxmlformats.org/officeDocument/2006/relationships/tags" Target="../tags/tag220.xml"/><Relationship Id="rId21" Type="http://schemas.openxmlformats.org/officeDocument/2006/relationships/tags" Target="../tags/tag238.xml"/><Relationship Id="rId34" Type="http://schemas.openxmlformats.org/officeDocument/2006/relationships/tags" Target="../tags/tag251.xml"/><Relationship Id="rId42" Type="http://schemas.openxmlformats.org/officeDocument/2006/relationships/tags" Target="../tags/tag259.xml"/><Relationship Id="rId47" Type="http://schemas.openxmlformats.org/officeDocument/2006/relationships/image" Target="../media/image9.png"/><Relationship Id="rId50" Type="http://schemas.openxmlformats.org/officeDocument/2006/relationships/image" Target="../media/image12.png"/><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tags" Target="../tags/tag250.xml"/><Relationship Id="rId38" Type="http://schemas.openxmlformats.org/officeDocument/2006/relationships/tags" Target="../tags/tag255.xml"/><Relationship Id="rId46" Type="http://schemas.openxmlformats.org/officeDocument/2006/relationships/slideLayout" Target="../slideLayouts/slideLayout7.xml"/><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tags" Target="../tags/tag246.xml"/><Relationship Id="rId41" Type="http://schemas.openxmlformats.org/officeDocument/2006/relationships/tags" Target="../tags/tag258.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tags" Target="../tags/tag249.xml"/><Relationship Id="rId37" Type="http://schemas.openxmlformats.org/officeDocument/2006/relationships/tags" Target="../tags/tag254.xml"/><Relationship Id="rId40" Type="http://schemas.openxmlformats.org/officeDocument/2006/relationships/tags" Target="../tags/tag257.xml"/><Relationship Id="rId45" Type="http://schemas.openxmlformats.org/officeDocument/2006/relationships/tags" Target="../tags/tag262.xml"/><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36" Type="http://schemas.openxmlformats.org/officeDocument/2006/relationships/tags" Target="../tags/tag253.xml"/><Relationship Id="rId49" Type="http://schemas.openxmlformats.org/officeDocument/2006/relationships/image" Target="../media/image11.png"/><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tags" Target="../tags/tag248.xml"/><Relationship Id="rId44" Type="http://schemas.openxmlformats.org/officeDocument/2006/relationships/tags" Target="../tags/tag261.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tags" Target="../tags/tag247.xml"/><Relationship Id="rId35" Type="http://schemas.openxmlformats.org/officeDocument/2006/relationships/tags" Target="../tags/tag252.xml"/><Relationship Id="rId43" Type="http://schemas.openxmlformats.org/officeDocument/2006/relationships/tags" Target="../tags/tag260.xml"/><Relationship Id="rId48" Type="http://schemas.openxmlformats.org/officeDocument/2006/relationships/image" Target="../media/image10.png"/><Relationship Id="rId8" Type="http://schemas.openxmlformats.org/officeDocument/2006/relationships/tags" Target="../tags/tag225.xml"/></Relationships>
</file>

<file path=ppt/slides/_rels/slide72.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image" Target="../media/image11.png"/><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image" Target="../media/image10.png"/><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image" Target="../media/image9.png"/><Relationship Id="rId5" Type="http://schemas.openxmlformats.org/officeDocument/2006/relationships/tags" Target="../tags/tag267.xml"/><Relationship Id="rId10" Type="http://schemas.openxmlformats.org/officeDocument/2006/relationships/slideLayout" Target="../slideLayouts/slideLayout7.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image" Target="../media/image12.png"/></Relationships>
</file>

<file path=ppt/slides/_rels/slide73.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image" Target="../media/image11.png"/><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image" Target="../media/image10.png"/><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image" Target="../media/image9.png"/><Relationship Id="rId5" Type="http://schemas.openxmlformats.org/officeDocument/2006/relationships/tags" Target="../tags/tag276.xml"/><Relationship Id="rId10" Type="http://schemas.openxmlformats.org/officeDocument/2006/relationships/slideLayout" Target="../slideLayouts/slideLayout7.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image" Target="../media/image12.png"/></Relationships>
</file>

<file path=ppt/slides/_rels/slide74.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image" Target="../media/image11.png"/><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image" Target="../media/image10.png"/><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image" Target="../media/image9.png"/><Relationship Id="rId5" Type="http://schemas.openxmlformats.org/officeDocument/2006/relationships/tags" Target="../tags/tag285.xml"/><Relationship Id="rId10" Type="http://schemas.openxmlformats.org/officeDocument/2006/relationships/slideLayout" Target="../slideLayouts/slideLayout7.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image" Target="../media/image12.png"/></Relationships>
</file>

<file path=ppt/slides/_rels/slide75.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image" Target="../media/image11.png"/><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image" Target="../media/image10.png"/><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image" Target="../media/image9.png"/><Relationship Id="rId5" Type="http://schemas.openxmlformats.org/officeDocument/2006/relationships/tags" Target="../tags/tag294.xml"/><Relationship Id="rId10" Type="http://schemas.openxmlformats.org/officeDocument/2006/relationships/slideLayout" Target="../slideLayouts/slideLayout7.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image" Target="../media/image12.png"/></Relationships>
</file>

<file path=ppt/slides/_rels/slide7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0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0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0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2.xml"/><Relationship Id="rId7" Type="http://schemas.openxmlformats.org/officeDocument/2006/relationships/image" Target="../media/image13.emf"/><Relationship Id="rId12" Type="http://schemas.openxmlformats.org/officeDocument/2006/relationships/image" Target="../media/image14.jpg"/><Relationship Id="rId2" Type="http://schemas.openxmlformats.org/officeDocument/2006/relationships/tags" Target="../tags/tag31.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33.xml"/><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10.png"/><Relationship Id="rId3" Type="http://schemas.openxmlformats.org/officeDocument/2006/relationships/tags" Target="../tags/tag305.xml"/><Relationship Id="rId7" Type="http://schemas.openxmlformats.org/officeDocument/2006/relationships/slideLayout" Target="../slideLayouts/slideLayout7.xml"/><Relationship Id="rId12" Type="http://schemas.openxmlformats.org/officeDocument/2006/relationships/image" Target="../media/image9.png"/><Relationship Id="rId17" Type="http://schemas.openxmlformats.org/officeDocument/2006/relationships/image" Target="../media/image8.png"/><Relationship Id="rId2" Type="http://schemas.openxmlformats.org/officeDocument/2006/relationships/tags" Target="../tags/tag304.xml"/><Relationship Id="rId16" Type="http://schemas.openxmlformats.org/officeDocument/2006/relationships/image" Target="../media/image51.jpeg"/><Relationship Id="rId1" Type="http://schemas.openxmlformats.org/officeDocument/2006/relationships/vmlDrawing" Target="../drawings/vmlDrawing18.vml"/><Relationship Id="rId6" Type="http://schemas.openxmlformats.org/officeDocument/2006/relationships/tags" Target="../tags/tag308.xml"/><Relationship Id="rId11" Type="http://schemas.openxmlformats.org/officeDocument/2006/relationships/image" Target="../media/image50.jpeg"/><Relationship Id="rId5" Type="http://schemas.openxmlformats.org/officeDocument/2006/relationships/tags" Target="../tags/tag307.xml"/><Relationship Id="rId15" Type="http://schemas.openxmlformats.org/officeDocument/2006/relationships/image" Target="../media/image12.png"/><Relationship Id="rId10" Type="http://schemas.openxmlformats.org/officeDocument/2006/relationships/image" Target="../media/image13.emf"/><Relationship Id="rId4" Type="http://schemas.openxmlformats.org/officeDocument/2006/relationships/tags" Target="../tags/tag306.xml"/><Relationship Id="rId9" Type="http://schemas.openxmlformats.org/officeDocument/2006/relationships/oleObject" Target="../embeddings/oleObject18.bin"/><Relationship Id="rId14" Type="http://schemas.openxmlformats.org/officeDocument/2006/relationships/image" Target="../media/image11.png"/></Relationships>
</file>

<file path=ppt/slides/_rels/slide8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11.xml"/><Relationship Id="rId7" Type="http://schemas.openxmlformats.org/officeDocument/2006/relationships/image" Target="../media/image10.pn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image" Target="../media/image9.png"/><Relationship Id="rId5" Type="http://schemas.openxmlformats.org/officeDocument/2006/relationships/notesSlide" Target="../notesSlides/notesSlide11.xml"/><Relationship Id="rId10" Type="http://schemas.openxmlformats.org/officeDocument/2006/relationships/image" Target="../media/image52.jpe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8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14.xml"/><Relationship Id="rId7" Type="http://schemas.openxmlformats.org/officeDocument/2006/relationships/image" Target="../media/image10.png"/><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image" Target="../media/image9.png"/><Relationship Id="rId5" Type="http://schemas.openxmlformats.org/officeDocument/2006/relationships/notesSlide" Target="../notesSlides/notesSlide12.xml"/><Relationship Id="rId10" Type="http://schemas.openxmlformats.org/officeDocument/2006/relationships/image" Target="../media/image52.jpe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8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17.xml"/><Relationship Id="rId7" Type="http://schemas.openxmlformats.org/officeDocument/2006/relationships/image" Target="../media/image10.png"/><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image" Target="../media/image9.png"/><Relationship Id="rId5" Type="http://schemas.openxmlformats.org/officeDocument/2006/relationships/notesSlide" Target="../notesSlides/notesSlide13.xml"/><Relationship Id="rId10" Type="http://schemas.openxmlformats.org/officeDocument/2006/relationships/image" Target="../media/image52.jpe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8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image" Target="../media/image10.png"/><Relationship Id="rId11" Type="http://schemas.openxmlformats.org/officeDocument/2006/relationships/slide" Target="slide85.xml"/><Relationship Id="rId5" Type="http://schemas.openxmlformats.org/officeDocument/2006/relationships/image" Target="../media/image9.png"/><Relationship Id="rId10" Type="http://schemas.openxmlformats.org/officeDocument/2006/relationships/slide" Target="slide86.xml"/><Relationship Id="rId4" Type="http://schemas.openxmlformats.org/officeDocument/2006/relationships/notesSlide" Target="../notesSlides/notesSlide14.xml"/><Relationship Id="rId9" Type="http://schemas.openxmlformats.org/officeDocument/2006/relationships/image" Target="../media/image36.jpeg"/></Relationships>
</file>

<file path=ppt/slides/_rels/slide8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22.xml"/><Relationship Id="rId7" Type="http://schemas.openxmlformats.org/officeDocument/2006/relationships/image" Target="../media/image10.png"/><Relationship Id="rId12" Type="http://schemas.openxmlformats.org/officeDocument/2006/relationships/slide" Target="slide118.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image" Target="../media/image9.png"/><Relationship Id="rId11" Type="http://schemas.openxmlformats.org/officeDocument/2006/relationships/image" Target="../media/image37.jpg"/><Relationship Id="rId5" Type="http://schemas.openxmlformats.org/officeDocument/2006/relationships/notesSlide" Target="../notesSlides/notesSlide15.xml"/><Relationship Id="rId10" Type="http://schemas.openxmlformats.org/officeDocument/2006/relationships/image" Target="../media/image36.jpe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8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25.xml"/><Relationship Id="rId7" Type="http://schemas.openxmlformats.org/officeDocument/2006/relationships/image" Target="../media/image10.png"/><Relationship Id="rId12" Type="http://schemas.openxmlformats.org/officeDocument/2006/relationships/slide" Target="slide118.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image" Target="../media/image9.png"/><Relationship Id="rId11" Type="http://schemas.openxmlformats.org/officeDocument/2006/relationships/image" Target="../media/image38.jpg"/><Relationship Id="rId5" Type="http://schemas.openxmlformats.org/officeDocument/2006/relationships/notesSlide" Target="../notesSlides/notesSlide16.xml"/><Relationship Id="rId10" Type="http://schemas.openxmlformats.org/officeDocument/2006/relationships/image" Target="../media/image36.jpe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tags" Target="../tags/tag328.xml"/><Relationship Id="rId7" Type="http://schemas.openxmlformats.org/officeDocument/2006/relationships/image" Target="../media/image13.emf"/><Relationship Id="rId12" Type="http://schemas.openxmlformats.org/officeDocument/2006/relationships/image" Target="../media/image12.png"/><Relationship Id="rId2" Type="http://schemas.openxmlformats.org/officeDocument/2006/relationships/tags" Target="../tags/tag327.xml"/><Relationship Id="rId1" Type="http://schemas.openxmlformats.org/officeDocument/2006/relationships/vmlDrawing" Target="../drawings/vmlDrawing19.vml"/><Relationship Id="rId6" Type="http://schemas.openxmlformats.org/officeDocument/2006/relationships/oleObject" Target="../embeddings/oleObject19.bin"/><Relationship Id="rId11" Type="http://schemas.openxmlformats.org/officeDocument/2006/relationships/image" Target="../media/image11.png"/><Relationship Id="rId5" Type="http://schemas.openxmlformats.org/officeDocument/2006/relationships/slideLayout" Target="../slideLayouts/slideLayout7.xml"/><Relationship Id="rId10" Type="http://schemas.openxmlformats.org/officeDocument/2006/relationships/image" Target="../media/image10.png"/><Relationship Id="rId4" Type="http://schemas.openxmlformats.org/officeDocument/2006/relationships/tags" Target="../tags/tag329.xml"/><Relationship Id="rId9" Type="http://schemas.openxmlformats.org/officeDocument/2006/relationships/image" Target="../media/image9.png"/></Relationships>
</file>

<file path=ppt/slides/_rels/slide8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32.xml"/><Relationship Id="rId7" Type="http://schemas.openxmlformats.org/officeDocument/2006/relationships/image" Target="../media/image11.pn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7.xml"/><Relationship Id="rId9" Type="http://schemas.openxmlformats.org/officeDocument/2006/relationships/image" Target="../media/image54.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5.xml"/><Relationship Id="rId7" Type="http://schemas.openxmlformats.org/officeDocument/2006/relationships/image" Target="../media/image13.emf"/><Relationship Id="rId12" Type="http://schemas.openxmlformats.org/officeDocument/2006/relationships/image" Target="../media/image8.png"/><Relationship Id="rId2" Type="http://schemas.openxmlformats.org/officeDocument/2006/relationships/tags" Target="../tags/tag34.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36.xml"/><Relationship Id="rId9" Type="http://schemas.openxmlformats.org/officeDocument/2006/relationships/image" Target="../media/image10.png"/></Relationships>
</file>

<file path=ppt/slides/_rels/slide90.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image" Target="../media/image9.png"/><Relationship Id="rId3" Type="http://schemas.openxmlformats.org/officeDocument/2006/relationships/tags" Target="../tags/tag335.xml"/><Relationship Id="rId7" Type="http://schemas.openxmlformats.org/officeDocument/2006/relationships/tags" Target="../tags/tag339.xml"/><Relationship Id="rId12" Type="http://schemas.openxmlformats.org/officeDocument/2006/relationships/slideLayout" Target="../slideLayouts/slideLayout7.xml"/><Relationship Id="rId17" Type="http://schemas.openxmlformats.org/officeDocument/2006/relationships/image" Target="../media/image55.jpeg"/><Relationship Id="rId2" Type="http://schemas.openxmlformats.org/officeDocument/2006/relationships/tags" Target="../tags/tag334.xml"/><Relationship Id="rId16" Type="http://schemas.openxmlformats.org/officeDocument/2006/relationships/image" Target="../media/image12.png"/><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5" Type="http://schemas.openxmlformats.org/officeDocument/2006/relationships/tags" Target="../tags/tag337.xml"/><Relationship Id="rId15" Type="http://schemas.openxmlformats.org/officeDocument/2006/relationships/image" Target="../media/image11.png"/><Relationship Id="rId10" Type="http://schemas.openxmlformats.org/officeDocument/2006/relationships/tags" Target="../tags/tag342.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image" Target="../media/image10.png"/></Relationships>
</file>

<file path=ppt/slides/_rels/slide9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5.xml"/><Relationship Id="rId7" Type="http://schemas.openxmlformats.org/officeDocument/2006/relationships/image" Target="../media/image13.emf"/><Relationship Id="rId12" Type="http://schemas.openxmlformats.org/officeDocument/2006/relationships/image" Target="../media/image56.jpeg"/><Relationship Id="rId2" Type="http://schemas.openxmlformats.org/officeDocument/2006/relationships/tags" Target="../tags/tag344.xml"/><Relationship Id="rId1" Type="http://schemas.openxmlformats.org/officeDocument/2006/relationships/vmlDrawing" Target="../drawings/vmlDrawing20.vml"/><Relationship Id="rId6" Type="http://schemas.openxmlformats.org/officeDocument/2006/relationships/oleObject" Target="../embeddings/oleObject20.bin"/><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346.xml"/><Relationship Id="rId9" Type="http://schemas.openxmlformats.org/officeDocument/2006/relationships/image" Target="../media/image10.png"/></Relationships>
</file>

<file path=ppt/slides/_rels/slide92.xml.rels><?xml version="1.0" encoding="UTF-8" standalone="yes"?>
<Relationships xmlns="http://schemas.openxmlformats.org/package/2006/relationships"><Relationship Id="rId8" Type="http://schemas.openxmlformats.org/officeDocument/2006/relationships/tags" Target="../tags/tag354.xml"/><Relationship Id="rId13" Type="http://schemas.openxmlformats.org/officeDocument/2006/relationships/image" Target="../media/image10.png"/><Relationship Id="rId3" Type="http://schemas.openxmlformats.org/officeDocument/2006/relationships/tags" Target="../tags/tag349.xml"/><Relationship Id="rId7" Type="http://schemas.openxmlformats.org/officeDocument/2006/relationships/tags" Target="../tags/tag353.xml"/><Relationship Id="rId12" Type="http://schemas.openxmlformats.org/officeDocument/2006/relationships/image" Target="../media/image9.png"/><Relationship Id="rId2" Type="http://schemas.openxmlformats.org/officeDocument/2006/relationships/tags" Target="../tags/tag348.xml"/><Relationship Id="rId16" Type="http://schemas.openxmlformats.org/officeDocument/2006/relationships/image" Target="../media/image40.png"/><Relationship Id="rId1" Type="http://schemas.openxmlformats.org/officeDocument/2006/relationships/tags" Target="../tags/tag347.xml"/><Relationship Id="rId6" Type="http://schemas.openxmlformats.org/officeDocument/2006/relationships/tags" Target="../tags/tag352.xml"/><Relationship Id="rId11" Type="http://schemas.openxmlformats.org/officeDocument/2006/relationships/slideLayout" Target="../slideLayouts/slideLayout7.xml"/><Relationship Id="rId5" Type="http://schemas.openxmlformats.org/officeDocument/2006/relationships/tags" Target="../tags/tag351.xml"/><Relationship Id="rId15" Type="http://schemas.openxmlformats.org/officeDocument/2006/relationships/image" Target="../media/image12.png"/><Relationship Id="rId10" Type="http://schemas.openxmlformats.org/officeDocument/2006/relationships/tags" Target="../tags/tag356.xml"/><Relationship Id="rId4" Type="http://schemas.openxmlformats.org/officeDocument/2006/relationships/tags" Target="../tags/tag350.xml"/><Relationship Id="rId9" Type="http://schemas.openxmlformats.org/officeDocument/2006/relationships/tags" Target="../tags/tag355.xml"/><Relationship Id="rId14" Type="http://schemas.openxmlformats.org/officeDocument/2006/relationships/image" Target="../media/image11.png"/></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5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4.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2.png"/><Relationship Id="rId3" Type="http://schemas.openxmlformats.org/officeDocument/2006/relationships/tags" Target="../tags/tag359.xml"/><Relationship Id="rId7" Type="http://schemas.openxmlformats.org/officeDocument/2006/relationships/oleObject" Target="../embeddings/oleObject21.bin"/><Relationship Id="rId12" Type="http://schemas.openxmlformats.org/officeDocument/2006/relationships/image" Target="../media/image11.png"/><Relationship Id="rId2" Type="http://schemas.openxmlformats.org/officeDocument/2006/relationships/tags" Target="../tags/tag358.xml"/><Relationship Id="rId1" Type="http://schemas.openxmlformats.org/officeDocument/2006/relationships/vmlDrawing" Target="../drawings/vmlDrawing21.vml"/><Relationship Id="rId6" Type="http://schemas.openxmlformats.org/officeDocument/2006/relationships/notesSlide" Target="../notesSlides/notesSlide17.xml"/><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9.png"/><Relationship Id="rId4" Type="http://schemas.openxmlformats.org/officeDocument/2006/relationships/tags" Target="../tags/tag360.xml"/><Relationship Id="rId9" Type="http://schemas.openxmlformats.org/officeDocument/2006/relationships/image" Target="../media/image57.jpeg"/></Relationships>
</file>

<file path=ppt/slides/_rels/slide9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8.png"/><Relationship Id="rId3" Type="http://schemas.openxmlformats.org/officeDocument/2006/relationships/tags" Target="../tags/tag363.xml"/><Relationship Id="rId7" Type="http://schemas.openxmlformats.org/officeDocument/2006/relationships/tags" Target="../tags/tag367.xml"/><Relationship Id="rId12" Type="http://schemas.openxmlformats.org/officeDocument/2006/relationships/image" Target="../media/image12.png"/><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tags" Target="../tags/tag366.xml"/><Relationship Id="rId11" Type="http://schemas.openxmlformats.org/officeDocument/2006/relationships/image" Target="../media/image11.png"/><Relationship Id="rId5" Type="http://schemas.openxmlformats.org/officeDocument/2006/relationships/tags" Target="../tags/tag365.xml"/><Relationship Id="rId15" Type="http://schemas.openxmlformats.org/officeDocument/2006/relationships/image" Target="../media/image60.png"/><Relationship Id="rId10" Type="http://schemas.openxmlformats.org/officeDocument/2006/relationships/image" Target="../media/image10.png"/><Relationship Id="rId4" Type="http://schemas.openxmlformats.org/officeDocument/2006/relationships/tags" Target="../tags/tag364.xml"/><Relationship Id="rId9" Type="http://schemas.openxmlformats.org/officeDocument/2006/relationships/image" Target="../media/image9.png"/><Relationship Id="rId14" Type="http://schemas.openxmlformats.org/officeDocument/2006/relationships/image" Target="../media/image59.jpeg"/></Relationships>
</file>

<file path=ppt/slides/_rels/slide9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8.png"/><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image" Target="../media/image12.png"/><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image" Target="../media/image11.png"/><Relationship Id="rId5" Type="http://schemas.openxmlformats.org/officeDocument/2006/relationships/tags" Target="../tags/tag372.xml"/><Relationship Id="rId15" Type="http://schemas.openxmlformats.org/officeDocument/2006/relationships/image" Target="../media/image60.png"/><Relationship Id="rId10" Type="http://schemas.openxmlformats.org/officeDocument/2006/relationships/image" Target="../media/image10.png"/><Relationship Id="rId4" Type="http://schemas.openxmlformats.org/officeDocument/2006/relationships/tags" Target="../tags/tag371.xml"/><Relationship Id="rId9" Type="http://schemas.openxmlformats.org/officeDocument/2006/relationships/image" Target="../media/image9.png"/><Relationship Id="rId14" Type="http://schemas.openxmlformats.org/officeDocument/2006/relationships/image" Target="../media/image59.jpeg"/></Relationships>
</file>

<file path=ppt/slides/_rels/slide97.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tags" Target="../tags/tag387.xml"/><Relationship Id="rId18" Type="http://schemas.openxmlformats.org/officeDocument/2006/relationships/tags" Target="../tags/tag392.xml"/><Relationship Id="rId26" Type="http://schemas.openxmlformats.org/officeDocument/2006/relationships/tags" Target="../tags/tag400.xml"/><Relationship Id="rId3" Type="http://schemas.openxmlformats.org/officeDocument/2006/relationships/tags" Target="../tags/tag377.xml"/><Relationship Id="rId21" Type="http://schemas.openxmlformats.org/officeDocument/2006/relationships/tags" Target="../tags/tag395.xml"/><Relationship Id="rId34" Type="http://schemas.openxmlformats.org/officeDocument/2006/relationships/image" Target="../media/image12.png"/><Relationship Id="rId7" Type="http://schemas.openxmlformats.org/officeDocument/2006/relationships/tags" Target="../tags/tag381.xml"/><Relationship Id="rId12" Type="http://schemas.openxmlformats.org/officeDocument/2006/relationships/tags" Target="../tags/tag386.xml"/><Relationship Id="rId17" Type="http://schemas.openxmlformats.org/officeDocument/2006/relationships/tags" Target="../tags/tag391.xml"/><Relationship Id="rId25" Type="http://schemas.openxmlformats.org/officeDocument/2006/relationships/tags" Target="../tags/tag399.xml"/><Relationship Id="rId33" Type="http://schemas.openxmlformats.org/officeDocument/2006/relationships/image" Target="../media/image11.png"/><Relationship Id="rId2" Type="http://schemas.openxmlformats.org/officeDocument/2006/relationships/tags" Target="../tags/tag376.xml"/><Relationship Id="rId16" Type="http://schemas.openxmlformats.org/officeDocument/2006/relationships/tags" Target="../tags/tag390.xml"/><Relationship Id="rId20" Type="http://schemas.openxmlformats.org/officeDocument/2006/relationships/tags" Target="../tags/tag394.xml"/><Relationship Id="rId29" Type="http://schemas.openxmlformats.org/officeDocument/2006/relationships/slideLayout" Target="../slideLayouts/slideLayout7.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24" Type="http://schemas.openxmlformats.org/officeDocument/2006/relationships/tags" Target="../tags/tag398.xml"/><Relationship Id="rId32" Type="http://schemas.openxmlformats.org/officeDocument/2006/relationships/image" Target="../media/image10.png"/><Relationship Id="rId5" Type="http://schemas.openxmlformats.org/officeDocument/2006/relationships/tags" Target="../tags/tag379.xml"/><Relationship Id="rId15" Type="http://schemas.openxmlformats.org/officeDocument/2006/relationships/tags" Target="../tags/tag389.xml"/><Relationship Id="rId23" Type="http://schemas.openxmlformats.org/officeDocument/2006/relationships/tags" Target="../tags/tag397.xml"/><Relationship Id="rId28" Type="http://schemas.openxmlformats.org/officeDocument/2006/relationships/tags" Target="../tags/tag402.xml"/><Relationship Id="rId10" Type="http://schemas.openxmlformats.org/officeDocument/2006/relationships/tags" Target="../tags/tag384.xml"/><Relationship Id="rId19" Type="http://schemas.openxmlformats.org/officeDocument/2006/relationships/tags" Target="../tags/tag393.xml"/><Relationship Id="rId31" Type="http://schemas.openxmlformats.org/officeDocument/2006/relationships/image" Target="../media/image9.png"/><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tags" Target="../tags/tag396.xml"/><Relationship Id="rId27" Type="http://schemas.openxmlformats.org/officeDocument/2006/relationships/tags" Target="../tags/tag401.xml"/><Relationship Id="rId30" Type="http://schemas.openxmlformats.org/officeDocument/2006/relationships/notesSlide" Target="../notesSlides/notesSlide18.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0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0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noSelect="1" noRot="1" noMove="1" noResize="1" noEditPoints="1" noAdjustHandles="1" noChangeArrowheads="1" noChangeShapeType="1" noTextEdit="1"/>
          </p:cNvSpPr>
          <p:nvPr>
            <p:ph type="subTitle" idx="1"/>
            <p:custDataLst>
              <p:tags r:id="rId1"/>
            </p:custDataLst>
          </p:nvPr>
        </p:nvSpPr>
        <p:spPr>
          <a:xfrm>
            <a:off x="611560" y="1374842"/>
            <a:ext cx="7920880" cy="4790462"/>
          </a:xfrm>
        </p:spPr>
        <p:txBody>
          <a:bodyPr>
            <a:noAutofit/>
          </a:bodyPr>
          <a:lstStyle/>
          <a:p>
            <a:r>
              <a:rPr lang="en-US" sz="2400" b="1" dirty="0">
                <a:solidFill>
                  <a:schemeClr val="tx2">
                    <a:lumMod val="60000"/>
                    <a:lumOff val="40000"/>
                  </a:schemeClr>
                </a:solidFill>
              </a:rPr>
              <a:t>DISCLAIMER</a:t>
            </a:r>
            <a:endParaRPr lang="en-IN" sz="2400" b="1" dirty="0">
              <a:solidFill>
                <a:schemeClr val="tx2">
                  <a:lumMod val="60000"/>
                  <a:lumOff val="40000"/>
                </a:schemeClr>
              </a:solidFill>
            </a:endParaRPr>
          </a:p>
          <a:p>
            <a:pPr algn="l"/>
            <a:r>
              <a:rPr lang="en-IN" sz="1600" b="1" dirty="0">
                <a:solidFill>
                  <a:schemeClr val="tx1"/>
                </a:solidFill>
              </a:rPr>
              <a:t>By Downloading these products I agree to the Copyright &amp; Liability below:</a:t>
            </a:r>
          </a:p>
          <a:p>
            <a:pPr algn="l"/>
            <a:r>
              <a:rPr lang="en-IN" sz="1600" b="1" dirty="0">
                <a:solidFill>
                  <a:schemeClr val="tx1"/>
                </a:solidFill>
              </a:rPr>
              <a:t>Products are electronically transferred upon your acceptance to abide by the terms and conditions when you register with </a:t>
            </a:r>
            <a:r>
              <a:rPr lang="en-IN" sz="1600" b="1" dirty="0">
                <a:solidFill>
                  <a:schemeClr val="tx1"/>
                </a:solidFill>
                <a:hlinkClick r:id="rId5"/>
              </a:rPr>
              <a:t>www.managementstudyguide.com</a:t>
            </a:r>
            <a:r>
              <a:rPr lang="en-IN" sz="1600" b="1" dirty="0">
                <a:solidFill>
                  <a:schemeClr val="tx1"/>
                </a:solidFill>
              </a:rPr>
              <a:t>.</a:t>
            </a:r>
          </a:p>
          <a:p>
            <a:pPr algn="l"/>
            <a:r>
              <a:rPr lang="en-US" sz="2000" b="1" dirty="0">
                <a:solidFill>
                  <a:schemeClr val="tx2">
                    <a:lumMod val="60000"/>
                    <a:lumOff val="40000"/>
                  </a:schemeClr>
                </a:solidFill>
              </a:rPr>
              <a:t>Copyright Statement</a:t>
            </a:r>
            <a:endParaRPr lang="en-IN" sz="2000" b="1" dirty="0">
              <a:solidFill>
                <a:schemeClr val="tx2">
                  <a:lumMod val="60000"/>
                  <a:lumOff val="40000"/>
                </a:schemeClr>
              </a:solidFill>
            </a:endParaRPr>
          </a:p>
          <a:p>
            <a:pPr algn="l"/>
            <a:r>
              <a:rPr lang="en-IN" sz="1600" dirty="0">
                <a:solidFill>
                  <a:schemeClr val="tx1"/>
                </a:solidFill>
              </a:rPr>
              <a:t>This material is for a single user and may be presented to others in form of Slide Show, provided the slide masters, copyright, Logo, and other proprietary notices must also be kept intact. This product may not be re-sold, distributed electronically, reproduced electronically, stored in a database or retrieval system, except by written permission from the publisher. Any infraction or infringement will be prosecuted to the full extent of the law.</a:t>
            </a:r>
          </a:p>
          <a:p>
            <a:pPr algn="l"/>
            <a:r>
              <a:rPr lang="en-US" sz="2000" b="1" dirty="0">
                <a:solidFill>
                  <a:schemeClr val="tx2">
                    <a:lumMod val="60000"/>
                    <a:lumOff val="40000"/>
                  </a:schemeClr>
                </a:solidFill>
              </a:rPr>
              <a:t>Image Credit</a:t>
            </a:r>
          </a:p>
          <a:p>
            <a:pPr algn="l"/>
            <a:r>
              <a:rPr lang="en-US" sz="1600" dirty="0">
                <a:solidFill>
                  <a:schemeClr val="tx1"/>
                </a:solidFill>
              </a:rPr>
              <a:t>All Images used in this presentation are from 123rf.com and are protected by the above mentioned copyright statement.</a:t>
            </a:r>
          </a:p>
          <a:p>
            <a:pPr algn="l"/>
            <a:r>
              <a:rPr lang="en-US" sz="2000" b="1" dirty="0">
                <a:solidFill>
                  <a:schemeClr val="tx2">
                    <a:lumMod val="60000"/>
                    <a:lumOff val="40000"/>
                  </a:schemeClr>
                </a:solidFill>
              </a:rPr>
              <a:t>Start Course</a:t>
            </a:r>
          </a:p>
          <a:p>
            <a:pPr algn="l"/>
            <a:r>
              <a:rPr lang="en-US" sz="1600" dirty="0">
                <a:solidFill>
                  <a:schemeClr val="tx1"/>
                </a:solidFill>
              </a:rPr>
              <a:t>Start Course by viewing the presentation  in “Slide Show“ mode. Please click on “Slide Show” on the top and then click on “From Beginning”.</a:t>
            </a:r>
            <a:endParaRPr lang="en-IN" sz="1600" dirty="0">
              <a:solidFill>
                <a:schemeClr val="tx1"/>
              </a:solidFill>
            </a:endParaRPr>
          </a:p>
          <a:p>
            <a:pPr algn="l"/>
            <a:endParaRPr lang="en-IN" sz="1600" b="1" dirty="0">
              <a:solidFill>
                <a:schemeClr val="tx1"/>
              </a:solidFill>
            </a:endParaRPr>
          </a:p>
        </p:txBody>
      </p:sp>
      <p:pic>
        <p:nvPicPr>
          <p:cNvPr id="5" name="Picture 4"/>
          <p:cNvPicPr>
            <a:picLocks noGrp="1" noSelect="1" noRot="1" noMove="1" noResize="1" noEditPoints="1" noAdjustHandles="1" noChangeArrowheads="1" noChangeShapeType="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27384"/>
            <a:ext cx="9144000" cy="1402226"/>
          </a:xfrm>
          <a:prstGeom prst="rect">
            <a:avLst/>
          </a:prstGeom>
        </p:spPr>
      </p:pic>
      <p:sp>
        <p:nvSpPr>
          <p:cNvPr id="7" name="Footer Placeholder 2"/>
          <p:cNvSpPr>
            <a:spLocks noGrp="1" noSelect="1" noRot="1" noMove="1" noResize="1" noEditPoints="1" noAdjustHandles="1" noChangeArrowheads="1" noChangeShapeType="1" noTextEdit="1"/>
          </p:cNvSpPr>
          <p:nvPr>
            <p:ph type="ftr" sz="quarter" idx="11"/>
            <p:custDataLst>
              <p:tags r:id="rId3"/>
            </p:custDataLst>
          </p:nvPr>
        </p:nvSpPr>
        <p:spPr>
          <a:xfrm>
            <a:off x="2667000" y="6597352"/>
            <a:ext cx="3962400" cy="365125"/>
          </a:xfrm>
        </p:spPr>
        <p:txBody>
          <a:bodyPr/>
          <a:lstStyle/>
          <a:p>
            <a:r>
              <a:rPr lang="en-US" dirty="0">
                <a:solidFill>
                  <a:prstClr val="black"/>
                </a:solidFill>
              </a:rPr>
              <a:t>© ManagementStudyGuide.com. All rights reserved.</a:t>
            </a:r>
          </a:p>
        </p:txBody>
      </p:sp>
    </p:spTree>
    <p:extLst>
      <p:ext uri="{BB962C8B-B14F-4D97-AF65-F5344CB8AC3E}">
        <p14:creationId xmlns:p14="http://schemas.microsoft.com/office/powerpoint/2010/main" val="265851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4"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6"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7"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2" name="Rectangle 11"/>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3" name="TextBox 12"/>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2" name="Rounded Rectangle 1"/>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Enterprise Risk Management - Fundamentals</a:t>
            </a:r>
          </a:p>
        </p:txBody>
      </p:sp>
      <p:sp>
        <p:nvSpPr>
          <p:cNvPr id="18" name="Rounded Rectangle 17"/>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9" name="Rounded Rectangle 18"/>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20" name="Rounded Rectangle 19"/>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21" name="Rounded Rectangle 20"/>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22" name="Rounded Rectangle 21"/>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23" name="Rounded Rectangle 22"/>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24" name="Rounded Rectangle 23"/>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25" name="Rounded Rectangle 24"/>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6" name="Rounded Rectangle 25"/>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7" name="Rounded Rectangle 26"/>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8" name="Rounded Rectangle 27"/>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9" name="Rounded Rectangle 28"/>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30" name="Rounded Rectangle 29"/>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379893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47" presetClass="exit" presetSubtype="0" fill="hold" grpId="0" nodeType="withEffect">
                                  <p:stCondLst>
                                    <p:cond delay="0"/>
                                  </p:stCondLst>
                                  <p:childTnLst>
                                    <p:animEffect transition="out" filter="fade">
                                      <p:cBhvr>
                                        <p:cTn id="11" dur="1000"/>
                                        <p:tgtEl>
                                          <p:spTgt spid="18"/>
                                        </p:tgtEl>
                                      </p:cBhvr>
                                    </p:animEffect>
                                    <p:anim calcmode="lin" valueType="num">
                                      <p:cBhvr>
                                        <p:cTn id="12" dur="1000"/>
                                        <p:tgtEl>
                                          <p:spTgt spid="18"/>
                                        </p:tgtEl>
                                        <p:attrNameLst>
                                          <p:attrName>ppt_x</p:attrName>
                                        </p:attrNameLst>
                                      </p:cBhvr>
                                      <p:tavLst>
                                        <p:tav tm="0">
                                          <p:val>
                                            <p:strVal val="ppt_x"/>
                                          </p:val>
                                        </p:tav>
                                        <p:tav tm="100000">
                                          <p:val>
                                            <p:strVal val="ppt_x"/>
                                          </p:val>
                                        </p:tav>
                                      </p:tavLst>
                                    </p:anim>
                                    <p:anim calcmode="lin" valueType="num">
                                      <p:cBhvr>
                                        <p:cTn id="13" dur="1000"/>
                                        <p:tgtEl>
                                          <p:spTgt spid="18"/>
                                        </p:tgtEl>
                                        <p:attrNameLst>
                                          <p:attrName>ppt_y</p:attrName>
                                        </p:attrNameLst>
                                      </p:cBhvr>
                                      <p:tavLst>
                                        <p:tav tm="0">
                                          <p:val>
                                            <p:strVal val="ppt_y"/>
                                          </p:val>
                                        </p:tav>
                                        <p:tav tm="100000">
                                          <p:val>
                                            <p:strVal val="ppt_y-.1"/>
                                          </p:val>
                                        </p:tav>
                                      </p:tavLst>
                                    </p:anim>
                                    <p:set>
                                      <p:cBhvr>
                                        <p:cTn id="14" dur="1" fill="hold">
                                          <p:stCondLst>
                                            <p:cond delay="999"/>
                                          </p:stCondLst>
                                        </p:cTn>
                                        <p:tgtEl>
                                          <p:spTgt spid="18"/>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9"/>
                                        </p:tgtEl>
                                      </p:cBhvr>
                                    </p:animEffect>
                                    <p:anim calcmode="lin" valueType="num">
                                      <p:cBhvr>
                                        <p:cTn id="17" dur="1000"/>
                                        <p:tgtEl>
                                          <p:spTgt spid="19"/>
                                        </p:tgtEl>
                                        <p:attrNameLst>
                                          <p:attrName>ppt_x</p:attrName>
                                        </p:attrNameLst>
                                      </p:cBhvr>
                                      <p:tavLst>
                                        <p:tav tm="0">
                                          <p:val>
                                            <p:strVal val="ppt_x"/>
                                          </p:val>
                                        </p:tav>
                                        <p:tav tm="100000">
                                          <p:val>
                                            <p:strVal val="ppt_x"/>
                                          </p:val>
                                        </p:tav>
                                      </p:tavLst>
                                    </p:anim>
                                    <p:anim calcmode="lin" valueType="num">
                                      <p:cBhvr>
                                        <p:cTn id="18" dur="1000"/>
                                        <p:tgtEl>
                                          <p:spTgt spid="19"/>
                                        </p:tgtEl>
                                        <p:attrNameLst>
                                          <p:attrName>ppt_y</p:attrName>
                                        </p:attrNameLst>
                                      </p:cBhvr>
                                      <p:tavLst>
                                        <p:tav tm="0">
                                          <p:val>
                                            <p:strVal val="ppt_y"/>
                                          </p:val>
                                        </p:tav>
                                        <p:tav tm="100000">
                                          <p:val>
                                            <p:strVal val="ppt_y-.1"/>
                                          </p:val>
                                        </p:tav>
                                      </p:tavLst>
                                    </p:anim>
                                    <p:set>
                                      <p:cBhvr>
                                        <p:cTn id="19" dur="1" fill="hold">
                                          <p:stCondLst>
                                            <p:cond delay="999"/>
                                          </p:stCondLst>
                                        </p:cTn>
                                        <p:tgtEl>
                                          <p:spTgt spid="19"/>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20"/>
                                        </p:tgtEl>
                                      </p:cBhvr>
                                    </p:animEffect>
                                    <p:anim calcmode="lin" valueType="num">
                                      <p:cBhvr>
                                        <p:cTn id="22" dur="1000"/>
                                        <p:tgtEl>
                                          <p:spTgt spid="20"/>
                                        </p:tgtEl>
                                        <p:attrNameLst>
                                          <p:attrName>ppt_x</p:attrName>
                                        </p:attrNameLst>
                                      </p:cBhvr>
                                      <p:tavLst>
                                        <p:tav tm="0">
                                          <p:val>
                                            <p:strVal val="ppt_x"/>
                                          </p:val>
                                        </p:tav>
                                        <p:tav tm="100000">
                                          <p:val>
                                            <p:strVal val="ppt_x"/>
                                          </p:val>
                                        </p:tav>
                                      </p:tavLst>
                                    </p:anim>
                                    <p:anim calcmode="lin" valueType="num">
                                      <p:cBhvr>
                                        <p:cTn id="23" dur="1000"/>
                                        <p:tgtEl>
                                          <p:spTgt spid="20"/>
                                        </p:tgtEl>
                                        <p:attrNameLst>
                                          <p:attrName>ppt_y</p:attrName>
                                        </p:attrNameLst>
                                      </p:cBhvr>
                                      <p:tavLst>
                                        <p:tav tm="0">
                                          <p:val>
                                            <p:strVal val="ppt_y"/>
                                          </p:val>
                                        </p:tav>
                                        <p:tav tm="100000">
                                          <p:val>
                                            <p:strVal val="ppt_y-.1"/>
                                          </p:val>
                                        </p:tav>
                                      </p:tavLst>
                                    </p:anim>
                                    <p:set>
                                      <p:cBhvr>
                                        <p:cTn id="24" dur="1" fill="hold">
                                          <p:stCondLst>
                                            <p:cond delay="999"/>
                                          </p:stCondLst>
                                        </p:cTn>
                                        <p:tgtEl>
                                          <p:spTgt spid="20"/>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21"/>
                                        </p:tgtEl>
                                      </p:cBhvr>
                                    </p:animEffect>
                                    <p:anim calcmode="lin" valueType="num">
                                      <p:cBhvr>
                                        <p:cTn id="27" dur="1000"/>
                                        <p:tgtEl>
                                          <p:spTgt spid="21"/>
                                        </p:tgtEl>
                                        <p:attrNameLst>
                                          <p:attrName>ppt_x</p:attrName>
                                        </p:attrNameLst>
                                      </p:cBhvr>
                                      <p:tavLst>
                                        <p:tav tm="0">
                                          <p:val>
                                            <p:strVal val="ppt_x"/>
                                          </p:val>
                                        </p:tav>
                                        <p:tav tm="100000">
                                          <p:val>
                                            <p:strVal val="ppt_x"/>
                                          </p:val>
                                        </p:tav>
                                      </p:tavLst>
                                    </p:anim>
                                    <p:anim calcmode="lin" valueType="num">
                                      <p:cBhvr>
                                        <p:cTn id="28" dur="1000"/>
                                        <p:tgtEl>
                                          <p:spTgt spid="21"/>
                                        </p:tgtEl>
                                        <p:attrNameLst>
                                          <p:attrName>ppt_y</p:attrName>
                                        </p:attrNameLst>
                                      </p:cBhvr>
                                      <p:tavLst>
                                        <p:tav tm="0">
                                          <p:val>
                                            <p:strVal val="ppt_y"/>
                                          </p:val>
                                        </p:tav>
                                        <p:tav tm="100000">
                                          <p:val>
                                            <p:strVal val="ppt_y-.1"/>
                                          </p:val>
                                        </p:tav>
                                      </p:tavLst>
                                    </p:anim>
                                    <p:set>
                                      <p:cBhvr>
                                        <p:cTn id="29" dur="1" fill="hold">
                                          <p:stCondLst>
                                            <p:cond delay="999"/>
                                          </p:stCondLst>
                                        </p:cTn>
                                        <p:tgtEl>
                                          <p:spTgt spid="21"/>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22"/>
                                        </p:tgtEl>
                                      </p:cBhvr>
                                    </p:animEffect>
                                    <p:anim calcmode="lin" valueType="num">
                                      <p:cBhvr>
                                        <p:cTn id="32" dur="1000"/>
                                        <p:tgtEl>
                                          <p:spTgt spid="22"/>
                                        </p:tgtEl>
                                        <p:attrNameLst>
                                          <p:attrName>ppt_x</p:attrName>
                                        </p:attrNameLst>
                                      </p:cBhvr>
                                      <p:tavLst>
                                        <p:tav tm="0">
                                          <p:val>
                                            <p:strVal val="ppt_x"/>
                                          </p:val>
                                        </p:tav>
                                        <p:tav tm="100000">
                                          <p:val>
                                            <p:strVal val="ppt_x"/>
                                          </p:val>
                                        </p:tav>
                                      </p:tavLst>
                                    </p:anim>
                                    <p:anim calcmode="lin" valueType="num">
                                      <p:cBhvr>
                                        <p:cTn id="33" dur="1000"/>
                                        <p:tgtEl>
                                          <p:spTgt spid="22"/>
                                        </p:tgtEl>
                                        <p:attrNameLst>
                                          <p:attrName>ppt_y</p:attrName>
                                        </p:attrNameLst>
                                      </p:cBhvr>
                                      <p:tavLst>
                                        <p:tav tm="0">
                                          <p:val>
                                            <p:strVal val="ppt_y"/>
                                          </p:val>
                                        </p:tav>
                                        <p:tav tm="100000">
                                          <p:val>
                                            <p:strVal val="ppt_y-.1"/>
                                          </p:val>
                                        </p:tav>
                                      </p:tavLst>
                                    </p:anim>
                                    <p:set>
                                      <p:cBhvr>
                                        <p:cTn id="34" dur="1" fill="hold">
                                          <p:stCondLst>
                                            <p:cond delay="999"/>
                                          </p:stCondLst>
                                        </p:cTn>
                                        <p:tgtEl>
                                          <p:spTgt spid="22"/>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24"/>
                                        </p:tgtEl>
                                      </p:cBhvr>
                                    </p:animEffect>
                                    <p:anim calcmode="lin" valueType="num">
                                      <p:cBhvr>
                                        <p:cTn id="42" dur="1000"/>
                                        <p:tgtEl>
                                          <p:spTgt spid="24"/>
                                        </p:tgtEl>
                                        <p:attrNameLst>
                                          <p:attrName>ppt_x</p:attrName>
                                        </p:attrNameLst>
                                      </p:cBhvr>
                                      <p:tavLst>
                                        <p:tav tm="0">
                                          <p:val>
                                            <p:strVal val="ppt_x"/>
                                          </p:val>
                                        </p:tav>
                                        <p:tav tm="100000">
                                          <p:val>
                                            <p:strVal val="ppt_x"/>
                                          </p:val>
                                        </p:tav>
                                      </p:tavLst>
                                    </p:anim>
                                    <p:anim calcmode="lin" valueType="num">
                                      <p:cBhvr>
                                        <p:cTn id="43" dur="1000"/>
                                        <p:tgtEl>
                                          <p:spTgt spid="24"/>
                                        </p:tgtEl>
                                        <p:attrNameLst>
                                          <p:attrName>ppt_y</p:attrName>
                                        </p:attrNameLst>
                                      </p:cBhvr>
                                      <p:tavLst>
                                        <p:tav tm="0">
                                          <p:val>
                                            <p:strVal val="ppt_y"/>
                                          </p:val>
                                        </p:tav>
                                        <p:tav tm="100000">
                                          <p:val>
                                            <p:strVal val="ppt_y-.1"/>
                                          </p:val>
                                        </p:tav>
                                      </p:tavLst>
                                    </p:anim>
                                    <p:set>
                                      <p:cBhvr>
                                        <p:cTn id="44" dur="1" fill="hold">
                                          <p:stCondLst>
                                            <p:cond delay="999"/>
                                          </p:stCondLst>
                                        </p:cTn>
                                        <p:tgtEl>
                                          <p:spTgt spid="24"/>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25"/>
                                        </p:tgtEl>
                                      </p:cBhvr>
                                    </p:animEffect>
                                    <p:anim calcmode="lin" valueType="num">
                                      <p:cBhvr>
                                        <p:cTn id="47" dur="1000"/>
                                        <p:tgtEl>
                                          <p:spTgt spid="25"/>
                                        </p:tgtEl>
                                        <p:attrNameLst>
                                          <p:attrName>ppt_x</p:attrName>
                                        </p:attrNameLst>
                                      </p:cBhvr>
                                      <p:tavLst>
                                        <p:tav tm="0">
                                          <p:val>
                                            <p:strVal val="ppt_x"/>
                                          </p:val>
                                        </p:tav>
                                        <p:tav tm="100000">
                                          <p:val>
                                            <p:strVal val="ppt_x"/>
                                          </p:val>
                                        </p:tav>
                                      </p:tavLst>
                                    </p:anim>
                                    <p:anim calcmode="lin" valueType="num">
                                      <p:cBhvr>
                                        <p:cTn id="48" dur="1000"/>
                                        <p:tgtEl>
                                          <p:spTgt spid="25"/>
                                        </p:tgtEl>
                                        <p:attrNameLst>
                                          <p:attrName>ppt_y</p:attrName>
                                        </p:attrNameLst>
                                      </p:cBhvr>
                                      <p:tavLst>
                                        <p:tav tm="0">
                                          <p:val>
                                            <p:strVal val="ppt_y"/>
                                          </p:val>
                                        </p:tav>
                                        <p:tav tm="100000">
                                          <p:val>
                                            <p:strVal val="ppt_y-.1"/>
                                          </p:val>
                                        </p:tav>
                                      </p:tavLst>
                                    </p:anim>
                                    <p:set>
                                      <p:cBhvr>
                                        <p:cTn id="49" dur="1" fill="hold">
                                          <p:stCondLst>
                                            <p:cond delay="999"/>
                                          </p:stCondLst>
                                        </p:cTn>
                                        <p:tgtEl>
                                          <p:spTgt spid="25"/>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26"/>
                                        </p:tgtEl>
                                      </p:cBhvr>
                                    </p:animEffect>
                                    <p:anim calcmode="lin" valueType="num">
                                      <p:cBhvr>
                                        <p:cTn id="52" dur="1000"/>
                                        <p:tgtEl>
                                          <p:spTgt spid="26"/>
                                        </p:tgtEl>
                                        <p:attrNameLst>
                                          <p:attrName>ppt_x</p:attrName>
                                        </p:attrNameLst>
                                      </p:cBhvr>
                                      <p:tavLst>
                                        <p:tav tm="0">
                                          <p:val>
                                            <p:strVal val="ppt_x"/>
                                          </p:val>
                                        </p:tav>
                                        <p:tav tm="100000">
                                          <p:val>
                                            <p:strVal val="ppt_x"/>
                                          </p:val>
                                        </p:tav>
                                      </p:tavLst>
                                    </p:anim>
                                    <p:anim calcmode="lin" valueType="num">
                                      <p:cBhvr>
                                        <p:cTn id="53" dur="1000"/>
                                        <p:tgtEl>
                                          <p:spTgt spid="26"/>
                                        </p:tgtEl>
                                        <p:attrNameLst>
                                          <p:attrName>ppt_y</p:attrName>
                                        </p:attrNameLst>
                                      </p:cBhvr>
                                      <p:tavLst>
                                        <p:tav tm="0">
                                          <p:val>
                                            <p:strVal val="ppt_y"/>
                                          </p:val>
                                        </p:tav>
                                        <p:tav tm="100000">
                                          <p:val>
                                            <p:strVal val="ppt_y-.1"/>
                                          </p:val>
                                        </p:tav>
                                      </p:tavLst>
                                    </p:anim>
                                    <p:set>
                                      <p:cBhvr>
                                        <p:cTn id="54" dur="1" fill="hold">
                                          <p:stCondLst>
                                            <p:cond delay="999"/>
                                          </p:stCondLst>
                                        </p:cTn>
                                        <p:tgtEl>
                                          <p:spTgt spid="26"/>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7"/>
                                        </p:tgtEl>
                                      </p:cBhvr>
                                    </p:animEffect>
                                    <p:anim calcmode="lin" valueType="num">
                                      <p:cBhvr>
                                        <p:cTn id="57" dur="1000"/>
                                        <p:tgtEl>
                                          <p:spTgt spid="27"/>
                                        </p:tgtEl>
                                        <p:attrNameLst>
                                          <p:attrName>ppt_x</p:attrName>
                                        </p:attrNameLst>
                                      </p:cBhvr>
                                      <p:tavLst>
                                        <p:tav tm="0">
                                          <p:val>
                                            <p:strVal val="ppt_x"/>
                                          </p:val>
                                        </p:tav>
                                        <p:tav tm="100000">
                                          <p:val>
                                            <p:strVal val="ppt_x"/>
                                          </p:val>
                                        </p:tav>
                                      </p:tavLst>
                                    </p:anim>
                                    <p:anim calcmode="lin" valueType="num">
                                      <p:cBhvr>
                                        <p:cTn id="58" dur="1000"/>
                                        <p:tgtEl>
                                          <p:spTgt spid="27"/>
                                        </p:tgtEl>
                                        <p:attrNameLst>
                                          <p:attrName>ppt_y</p:attrName>
                                        </p:attrNameLst>
                                      </p:cBhvr>
                                      <p:tavLst>
                                        <p:tav tm="0">
                                          <p:val>
                                            <p:strVal val="ppt_y"/>
                                          </p:val>
                                        </p:tav>
                                        <p:tav tm="100000">
                                          <p:val>
                                            <p:strVal val="ppt_y-.1"/>
                                          </p:val>
                                        </p:tav>
                                      </p:tavLst>
                                    </p:anim>
                                    <p:set>
                                      <p:cBhvr>
                                        <p:cTn id="59" dur="1" fill="hold">
                                          <p:stCondLst>
                                            <p:cond delay="999"/>
                                          </p:stCondLst>
                                        </p:cTn>
                                        <p:tgtEl>
                                          <p:spTgt spid="27"/>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8"/>
                                        </p:tgtEl>
                                      </p:cBhvr>
                                    </p:animEffect>
                                    <p:anim calcmode="lin" valueType="num">
                                      <p:cBhvr>
                                        <p:cTn id="62" dur="1000"/>
                                        <p:tgtEl>
                                          <p:spTgt spid="28"/>
                                        </p:tgtEl>
                                        <p:attrNameLst>
                                          <p:attrName>ppt_x</p:attrName>
                                        </p:attrNameLst>
                                      </p:cBhvr>
                                      <p:tavLst>
                                        <p:tav tm="0">
                                          <p:val>
                                            <p:strVal val="ppt_x"/>
                                          </p:val>
                                        </p:tav>
                                        <p:tav tm="100000">
                                          <p:val>
                                            <p:strVal val="ppt_x"/>
                                          </p:val>
                                        </p:tav>
                                      </p:tavLst>
                                    </p:anim>
                                    <p:anim calcmode="lin" valueType="num">
                                      <p:cBhvr>
                                        <p:cTn id="63" dur="1000"/>
                                        <p:tgtEl>
                                          <p:spTgt spid="28"/>
                                        </p:tgtEl>
                                        <p:attrNameLst>
                                          <p:attrName>ppt_y</p:attrName>
                                        </p:attrNameLst>
                                      </p:cBhvr>
                                      <p:tavLst>
                                        <p:tav tm="0">
                                          <p:val>
                                            <p:strVal val="ppt_y"/>
                                          </p:val>
                                        </p:tav>
                                        <p:tav tm="100000">
                                          <p:val>
                                            <p:strVal val="ppt_y-.1"/>
                                          </p:val>
                                        </p:tav>
                                      </p:tavLst>
                                    </p:anim>
                                    <p:set>
                                      <p:cBhvr>
                                        <p:cTn id="64" dur="1" fill="hold">
                                          <p:stCondLst>
                                            <p:cond delay="999"/>
                                          </p:stCondLst>
                                        </p:cTn>
                                        <p:tgtEl>
                                          <p:spTgt spid="28"/>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9"/>
                                        </p:tgtEl>
                                      </p:cBhvr>
                                    </p:animEffect>
                                    <p:anim calcmode="lin" valueType="num">
                                      <p:cBhvr>
                                        <p:cTn id="67" dur="1000"/>
                                        <p:tgtEl>
                                          <p:spTgt spid="29"/>
                                        </p:tgtEl>
                                        <p:attrNameLst>
                                          <p:attrName>ppt_x</p:attrName>
                                        </p:attrNameLst>
                                      </p:cBhvr>
                                      <p:tavLst>
                                        <p:tav tm="0">
                                          <p:val>
                                            <p:strVal val="ppt_x"/>
                                          </p:val>
                                        </p:tav>
                                        <p:tav tm="100000">
                                          <p:val>
                                            <p:strVal val="ppt_x"/>
                                          </p:val>
                                        </p:tav>
                                      </p:tavLst>
                                    </p:anim>
                                    <p:anim calcmode="lin" valueType="num">
                                      <p:cBhvr>
                                        <p:cTn id="68" dur="1000"/>
                                        <p:tgtEl>
                                          <p:spTgt spid="29"/>
                                        </p:tgtEl>
                                        <p:attrNameLst>
                                          <p:attrName>ppt_y</p:attrName>
                                        </p:attrNameLst>
                                      </p:cBhvr>
                                      <p:tavLst>
                                        <p:tav tm="0">
                                          <p:val>
                                            <p:strVal val="ppt_y"/>
                                          </p:val>
                                        </p:tav>
                                        <p:tav tm="100000">
                                          <p:val>
                                            <p:strVal val="ppt_y-.1"/>
                                          </p:val>
                                        </p:tav>
                                      </p:tavLst>
                                    </p:anim>
                                    <p:set>
                                      <p:cBhvr>
                                        <p:cTn id="69" dur="1" fill="hold">
                                          <p:stCondLst>
                                            <p:cond delay="999"/>
                                          </p:stCondLst>
                                        </p:cTn>
                                        <p:tgtEl>
                                          <p:spTgt spid="29"/>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30"/>
                                        </p:tgtEl>
                                      </p:cBhvr>
                                    </p:animEffect>
                                    <p:anim calcmode="lin" valueType="num">
                                      <p:cBhvr>
                                        <p:cTn id="72" dur="1000"/>
                                        <p:tgtEl>
                                          <p:spTgt spid="30"/>
                                        </p:tgtEl>
                                        <p:attrNameLst>
                                          <p:attrName>ppt_x</p:attrName>
                                        </p:attrNameLst>
                                      </p:cBhvr>
                                      <p:tavLst>
                                        <p:tav tm="0">
                                          <p:val>
                                            <p:strVal val="ppt_x"/>
                                          </p:val>
                                        </p:tav>
                                        <p:tav tm="100000">
                                          <p:val>
                                            <p:strVal val="ppt_x"/>
                                          </p:val>
                                        </p:tav>
                                      </p:tavLst>
                                    </p:anim>
                                    <p:anim calcmode="lin" valueType="num">
                                      <p:cBhvr>
                                        <p:cTn id="73" dur="1000"/>
                                        <p:tgtEl>
                                          <p:spTgt spid="30"/>
                                        </p:tgtEl>
                                        <p:attrNameLst>
                                          <p:attrName>ppt_y</p:attrName>
                                        </p:attrNameLst>
                                      </p:cBhvr>
                                      <p:tavLst>
                                        <p:tav tm="0">
                                          <p:val>
                                            <p:strVal val="ppt_y"/>
                                          </p:val>
                                        </p:tav>
                                        <p:tav tm="100000">
                                          <p:val>
                                            <p:strVal val="ppt_y-.1"/>
                                          </p:val>
                                        </p:tav>
                                      </p:tavLst>
                                    </p:anim>
                                    <p:set>
                                      <p:cBhvr>
                                        <p:cTn id="74"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Nature of internal control</a:t>
              </a:r>
            </a:p>
          </p:txBody>
        </p:sp>
      </p:grpSp>
      <p:sp>
        <p:nvSpPr>
          <p:cNvPr id="20" name="Rounded Rectangle 19"/>
          <p:cNvSpPr/>
          <p:nvPr/>
        </p:nvSpPr>
        <p:spPr>
          <a:xfrm>
            <a:off x="273540" y="1948543"/>
            <a:ext cx="2391936" cy="3286126"/>
          </a:xfrm>
          <a:prstGeom prst="roundRect">
            <a:avLst>
              <a:gd name="adj" fmla="val 7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bg1"/>
              </a:solidFill>
            </a:endParaRPr>
          </a:p>
        </p:txBody>
      </p:sp>
      <p:sp>
        <p:nvSpPr>
          <p:cNvPr id="21" name="Rounded Rectangle 20"/>
          <p:cNvSpPr>
            <a:spLocks noGrp="1" noSelect="1" noRot="1" noMove="1" noResize="1" noEditPoints="1" noAdjustHandles="1" noChangeArrowheads="1" noChangeShapeType="1" noTextEdit="1"/>
          </p:cNvSpPr>
          <p:nvPr>
            <p:custDataLst>
              <p:tags r:id="rId2"/>
            </p:custDataLst>
          </p:nvPr>
        </p:nvSpPr>
        <p:spPr>
          <a:xfrm>
            <a:off x="220404" y="1872343"/>
            <a:ext cx="2514600" cy="3429001"/>
          </a:xfrm>
          <a:prstGeom prst="roundRect">
            <a:avLst>
              <a:gd name="adj" fmla="val 6859"/>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w="203200">
            <a:solidFill>
              <a:srgbClr val="663300"/>
            </a:solid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Internal control occupies an important position in management of risks</a:t>
            </a:r>
          </a:p>
        </p:txBody>
      </p:sp>
      <p:sp>
        <p:nvSpPr>
          <p:cNvPr id="17" name="Block Arc 16"/>
          <p:cNvSpPr>
            <a:spLocks noGrp="1" noSelect="1" noRot="1" noMove="1" noResize="1" noEditPoints="1" noAdjustHandles="1" noChangeArrowheads="1" noChangeShapeType="1" noTextEdit="1"/>
          </p:cNvSpPr>
          <p:nvPr>
            <p:custDataLst>
              <p:tags r:id="rId3"/>
            </p:custDataLst>
          </p:nvPr>
        </p:nvSpPr>
        <p:spPr>
          <a:xfrm>
            <a:off x="1134804" y="1338943"/>
            <a:ext cx="609600" cy="609600"/>
          </a:xfrm>
          <a:prstGeom prst="blockArc">
            <a:avLst>
              <a:gd name="adj1" fmla="val 9511391"/>
              <a:gd name="adj2" fmla="val 1340448"/>
              <a:gd name="adj3" fmla="val 20551"/>
            </a:avLst>
          </a:prstGeom>
          <a:solidFill>
            <a:schemeClr val="tx1"/>
          </a:solidFill>
          <a:ln>
            <a:noFill/>
          </a:ln>
          <a:effectLst/>
          <a:scene3d>
            <a:camera prst="orthographicFront">
              <a:rot lat="0" lon="0" rev="0"/>
            </a:camera>
            <a:lightRig rig="contrasting" dir="t">
              <a:rot lat="0" lon="0" rev="7800000"/>
            </a:lightRig>
          </a:scene3d>
          <a:sp3d>
            <a:bevelT w="139700" h="1397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bg1"/>
              </a:solidFill>
            </a:endParaRPr>
          </a:p>
        </p:txBody>
      </p:sp>
      <p:sp>
        <p:nvSpPr>
          <p:cNvPr id="18" name="Rounded Rectangle 17"/>
          <p:cNvSpPr>
            <a:spLocks noGrp="1" noSelect="1" noRot="1" noMove="1" noResize="1" noEditPoints="1" noAdjustHandles="1" noChangeArrowheads="1" noChangeShapeType="1" noTextEdit="1"/>
          </p:cNvSpPr>
          <p:nvPr>
            <p:custDataLst>
              <p:tags r:id="rId4"/>
            </p:custDataLst>
          </p:nvPr>
        </p:nvSpPr>
        <p:spPr>
          <a:xfrm>
            <a:off x="830004" y="1719943"/>
            <a:ext cx="1219200" cy="381000"/>
          </a:xfrm>
          <a:prstGeom prst="round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bg1"/>
              </a:solidFill>
            </a:endParaRPr>
          </a:p>
        </p:txBody>
      </p:sp>
      <p:sp>
        <p:nvSpPr>
          <p:cNvPr id="19" name="Oval 18"/>
          <p:cNvSpPr>
            <a:spLocks noGrp="1" noSelect="1" noRot="1" noMove="1" noResize="1" noEditPoints="1" noAdjustHandles="1" noChangeArrowheads="1" noChangeShapeType="1" noTextEdit="1"/>
          </p:cNvSpPr>
          <p:nvPr>
            <p:custDataLst>
              <p:tags r:id="rId5"/>
            </p:custDataLst>
          </p:nvPr>
        </p:nvSpPr>
        <p:spPr>
          <a:xfrm>
            <a:off x="1363404" y="1567543"/>
            <a:ext cx="152400" cy="152400"/>
          </a:xfrm>
          <a:prstGeom prst="ellipse">
            <a:avLst/>
          </a:prstGeom>
          <a:solidFill>
            <a:schemeClr val="tx1"/>
          </a:solidFill>
          <a:ln>
            <a:noFill/>
          </a:ln>
          <a:effectLst/>
          <a:scene3d>
            <a:camera prst="orthographicFront">
              <a:rot lat="0" lon="0" rev="0"/>
            </a:camera>
            <a:lightRig rig="contrasting" dir="t">
              <a:rot lat="0" lon="0" rev="7800000"/>
            </a:lightRig>
          </a:scene3d>
          <a:sp3d>
            <a:bevelT w="139700" h="1397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bg1"/>
              </a:solidFill>
            </a:endParaRPr>
          </a:p>
        </p:txBody>
      </p:sp>
      <p:sp>
        <p:nvSpPr>
          <p:cNvPr id="28" name="Rounded Rectangle 27"/>
          <p:cNvSpPr/>
          <p:nvPr/>
        </p:nvSpPr>
        <p:spPr>
          <a:xfrm>
            <a:off x="3321540" y="1948543"/>
            <a:ext cx="2391936" cy="3286126"/>
          </a:xfrm>
          <a:prstGeom prst="roundRect">
            <a:avLst>
              <a:gd name="adj" fmla="val 7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29" name="Rounded Rectangle 28"/>
          <p:cNvSpPr>
            <a:spLocks noGrp="1" noSelect="1" noRot="1" noMove="1" noResize="1" noEditPoints="1" noAdjustHandles="1" noChangeArrowheads="1" noChangeShapeType="1" noTextEdit="1"/>
          </p:cNvSpPr>
          <p:nvPr>
            <p:custDataLst>
              <p:tags r:id="rId6"/>
            </p:custDataLst>
          </p:nvPr>
        </p:nvSpPr>
        <p:spPr>
          <a:xfrm>
            <a:off x="3268404" y="1872343"/>
            <a:ext cx="2514600" cy="3429001"/>
          </a:xfrm>
          <a:prstGeom prst="roundRect">
            <a:avLst>
              <a:gd name="adj" fmla="val 6859"/>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w="203200">
            <a:solidFill>
              <a:srgbClr val="663300"/>
            </a:solid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Internal control is related to the process and methods to be followed by the organization to see that it meets its objectives</a:t>
            </a:r>
          </a:p>
        </p:txBody>
      </p:sp>
      <p:sp>
        <p:nvSpPr>
          <p:cNvPr id="25" name="Block Arc 24"/>
          <p:cNvSpPr>
            <a:spLocks noGrp="1" noSelect="1" noRot="1" noMove="1" noResize="1" noEditPoints="1" noAdjustHandles="1" noChangeArrowheads="1" noChangeShapeType="1" noTextEdit="1"/>
          </p:cNvSpPr>
          <p:nvPr>
            <p:custDataLst>
              <p:tags r:id="rId7"/>
            </p:custDataLst>
          </p:nvPr>
        </p:nvSpPr>
        <p:spPr>
          <a:xfrm>
            <a:off x="4182804" y="1338943"/>
            <a:ext cx="609600" cy="609600"/>
          </a:xfrm>
          <a:prstGeom prst="blockArc">
            <a:avLst>
              <a:gd name="adj1" fmla="val 9511391"/>
              <a:gd name="adj2" fmla="val 1340448"/>
              <a:gd name="adj3" fmla="val 20551"/>
            </a:avLst>
          </a:prstGeom>
          <a:solidFill>
            <a:schemeClr val="tx1"/>
          </a:solidFill>
          <a:ln>
            <a:noFill/>
          </a:ln>
          <a:effectLst/>
          <a:scene3d>
            <a:camera prst="orthographicFront">
              <a:rot lat="0" lon="0" rev="0"/>
            </a:camera>
            <a:lightRig rig="contrasting" dir="t">
              <a:rot lat="0" lon="0" rev="7800000"/>
            </a:lightRig>
          </a:scene3d>
          <a:sp3d>
            <a:bevelT w="139700" h="1397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26" name="Rounded Rectangle 25"/>
          <p:cNvSpPr>
            <a:spLocks noGrp="1" noSelect="1" noRot="1" noMove="1" noResize="1" noEditPoints="1" noAdjustHandles="1" noChangeArrowheads="1" noChangeShapeType="1" noTextEdit="1"/>
          </p:cNvSpPr>
          <p:nvPr>
            <p:custDataLst>
              <p:tags r:id="rId8"/>
            </p:custDataLst>
          </p:nvPr>
        </p:nvSpPr>
        <p:spPr>
          <a:xfrm>
            <a:off x="3878004" y="1719943"/>
            <a:ext cx="1219200" cy="381000"/>
          </a:xfrm>
          <a:prstGeom prst="round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27" name="Oval 26"/>
          <p:cNvSpPr>
            <a:spLocks noGrp="1" noSelect="1" noRot="1" noMove="1" noResize="1" noEditPoints="1" noAdjustHandles="1" noChangeArrowheads="1" noChangeShapeType="1" noTextEdit="1"/>
          </p:cNvSpPr>
          <p:nvPr>
            <p:custDataLst>
              <p:tags r:id="rId9"/>
            </p:custDataLst>
          </p:nvPr>
        </p:nvSpPr>
        <p:spPr>
          <a:xfrm>
            <a:off x="4411404" y="1567543"/>
            <a:ext cx="152400" cy="152400"/>
          </a:xfrm>
          <a:prstGeom prst="ellipse">
            <a:avLst/>
          </a:prstGeom>
          <a:solidFill>
            <a:schemeClr val="tx1"/>
          </a:solidFill>
          <a:ln>
            <a:noFill/>
          </a:ln>
          <a:effectLst/>
          <a:scene3d>
            <a:camera prst="orthographicFront">
              <a:rot lat="0" lon="0" rev="0"/>
            </a:camera>
            <a:lightRig rig="contrasting" dir="t">
              <a:rot lat="0" lon="0" rev="7800000"/>
            </a:lightRig>
          </a:scene3d>
          <a:sp3d>
            <a:bevelT w="139700" h="1397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36" name="Rounded Rectangle 35"/>
          <p:cNvSpPr/>
          <p:nvPr/>
        </p:nvSpPr>
        <p:spPr>
          <a:xfrm>
            <a:off x="6369540" y="1948543"/>
            <a:ext cx="2391936" cy="3286126"/>
          </a:xfrm>
          <a:prstGeom prst="roundRect">
            <a:avLst>
              <a:gd name="adj" fmla="val 7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Rounded Rectangle 36"/>
          <p:cNvSpPr>
            <a:spLocks noGrp="1" noSelect="1" noRot="1" noMove="1" noResize="1" noEditPoints="1" noAdjustHandles="1" noChangeArrowheads="1" noChangeShapeType="1" noTextEdit="1"/>
          </p:cNvSpPr>
          <p:nvPr>
            <p:custDataLst>
              <p:tags r:id="rId10"/>
            </p:custDataLst>
          </p:nvPr>
        </p:nvSpPr>
        <p:spPr>
          <a:xfrm>
            <a:off x="6316404" y="1872343"/>
            <a:ext cx="2514600" cy="3429001"/>
          </a:xfrm>
          <a:prstGeom prst="roundRect">
            <a:avLst>
              <a:gd name="adj" fmla="val 6859"/>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w="203200">
            <a:solidFill>
              <a:srgbClr val="663300"/>
            </a:solid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Internal controls can be defined as actions taken by the management to plan and organize certain activities which help the organization in achieving its goals</a:t>
            </a:r>
          </a:p>
        </p:txBody>
      </p:sp>
      <p:sp>
        <p:nvSpPr>
          <p:cNvPr id="33" name="Block Arc 32"/>
          <p:cNvSpPr>
            <a:spLocks noGrp="1" noSelect="1" noRot="1" noMove="1" noResize="1" noEditPoints="1" noAdjustHandles="1" noChangeArrowheads="1" noChangeShapeType="1" noTextEdit="1"/>
          </p:cNvSpPr>
          <p:nvPr>
            <p:custDataLst>
              <p:tags r:id="rId11"/>
            </p:custDataLst>
          </p:nvPr>
        </p:nvSpPr>
        <p:spPr>
          <a:xfrm>
            <a:off x="7230804" y="1338943"/>
            <a:ext cx="609600" cy="609600"/>
          </a:xfrm>
          <a:prstGeom prst="blockArc">
            <a:avLst>
              <a:gd name="adj1" fmla="val 9511391"/>
              <a:gd name="adj2" fmla="val 1340448"/>
              <a:gd name="adj3" fmla="val 20551"/>
            </a:avLst>
          </a:prstGeom>
          <a:solidFill>
            <a:schemeClr val="tx1"/>
          </a:solidFill>
          <a:ln>
            <a:noFill/>
          </a:ln>
          <a:effectLst/>
          <a:scene3d>
            <a:camera prst="orthographicFront">
              <a:rot lat="0" lon="0" rev="0"/>
            </a:camera>
            <a:lightRig rig="contrasting" dir="t">
              <a:rot lat="0" lon="0" rev="7800000"/>
            </a:lightRig>
          </a:scene3d>
          <a:sp3d>
            <a:bevelT w="139700" h="1397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a:spLocks noGrp="1" noSelect="1" noRot="1" noMove="1" noResize="1" noEditPoints="1" noAdjustHandles="1" noChangeArrowheads="1" noChangeShapeType="1" noTextEdit="1"/>
          </p:cNvSpPr>
          <p:nvPr>
            <p:custDataLst>
              <p:tags r:id="rId12"/>
            </p:custDataLst>
          </p:nvPr>
        </p:nvSpPr>
        <p:spPr>
          <a:xfrm>
            <a:off x="6926004" y="1719943"/>
            <a:ext cx="1219200" cy="381000"/>
          </a:xfrm>
          <a:prstGeom prst="round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Oval 34"/>
          <p:cNvSpPr>
            <a:spLocks noGrp="1" noSelect="1" noRot="1" noMove="1" noResize="1" noEditPoints="1" noAdjustHandles="1" noChangeArrowheads="1" noChangeShapeType="1" noTextEdit="1"/>
          </p:cNvSpPr>
          <p:nvPr>
            <p:custDataLst>
              <p:tags r:id="rId13"/>
            </p:custDataLst>
          </p:nvPr>
        </p:nvSpPr>
        <p:spPr>
          <a:xfrm>
            <a:off x="7459404" y="1567543"/>
            <a:ext cx="152400" cy="152400"/>
          </a:xfrm>
          <a:prstGeom prst="ellipse">
            <a:avLst/>
          </a:prstGeom>
          <a:solidFill>
            <a:schemeClr val="tx1"/>
          </a:solidFill>
          <a:ln>
            <a:noFill/>
          </a:ln>
          <a:effectLst/>
          <a:scene3d>
            <a:camera prst="orthographicFront">
              <a:rot lat="0" lon="0" rev="0"/>
            </a:camera>
            <a:lightRig rig="contrasting" dir="t">
              <a:rot lat="0" lon="0" rev="7800000"/>
            </a:lightRig>
          </a:scene3d>
          <a:sp3d>
            <a:bevelT w="139700" h="1397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ustDataLst>
      <p:tags r:id="rId1"/>
    </p:custDataLst>
    <p:extLst>
      <p:ext uri="{BB962C8B-B14F-4D97-AF65-F5344CB8AC3E}">
        <p14:creationId xmlns:p14="http://schemas.microsoft.com/office/powerpoint/2010/main" val="15620276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23220"/>
            </a:xfrm>
            <a:prstGeom prst="rect">
              <a:avLst/>
            </a:prstGeom>
            <a:solidFill>
              <a:srgbClr val="FFFFFF">
                <a:alpha val="69804"/>
              </a:srgbClr>
            </a:solidFill>
          </p:spPr>
          <p:txBody>
            <a:bodyPr wrap="square" rtlCol="0">
              <a:spAutoFit/>
            </a:bodyPr>
            <a:lstStyle/>
            <a:p>
              <a:r>
                <a:rPr lang="en-IN" sz="2800" dirty="0"/>
                <a:t>Designing effective internal controls–the arrangement</a:t>
              </a:r>
            </a:p>
          </p:txBody>
        </p:sp>
      </p:grpSp>
      <p:sp>
        <p:nvSpPr>
          <p:cNvPr id="11" name="6-Point Star 10"/>
          <p:cNvSpPr/>
          <p:nvPr/>
        </p:nvSpPr>
        <p:spPr>
          <a:xfrm>
            <a:off x="381000" y="956320"/>
            <a:ext cx="1676400" cy="1752600"/>
          </a:xfrm>
          <a:prstGeom prst="star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2411760" y="2133600"/>
            <a:ext cx="1676400" cy="1752600"/>
          </a:xfrm>
          <a:prstGeom prst="star6">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1350000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6-Point Star 12"/>
          <p:cNvSpPr/>
          <p:nvPr/>
        </p:nvSpPr>
        <p:spPr>
          <a:xfrm>
            <a:off x="5164821" y="3980656"/>
            <a:ext cx="1676400" cy="1752600"/>
          </a:xfrm>
          <a:prstGeom prst="star6">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1350000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144072" y="980728"/>
            <a:ext cx="1676400" cy="1752600"/>
          </a:xfrm>
          <a:prstGeom prst="star6">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1350000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6-Point Star 14"/>
          <p:cNvSpPr/>
          <p:nvPr/>
        </p:nvSpPr>
        <p:spPr>
          <a:xfrm>
            <a:off x="683568" y="4114800"/>
            <a:ext cx="1676400" cy="1752600"/>
          </a:xfrm>
          <a:prstGeom prst="star6">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350000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905000" y="1794520"/>
            <a:ext cx="9144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80378" y="1565920"/>
            <a:ext cx="3508974" cy="400110"/>
          </a:xfrm>
          <a:prstGeom prst="rect">
            <a:avLst/>
          </a:prstGeom>
        </p:spPr>
        <p:txBody>
          <a:bodyPr wrap="none">
            <a:spAutoFit/>
          </a:bodyPr>
          <a:lstStyle/>
          <a:p>
            <a:r>
              <a:rPr lang="en-US" sz="2000" dirty="0"/>
              <a:t>Maintenance of reliable system </a:t>
            </a:r>
          </a:p>
        </p:txBody>
      </p:sp>
      <p:cxnSp>
        <p:nvCxnSpPr>
          <p:cNvPr id="18" name="Straight Connector 17"/>
          <p:cNvCxnSpPr/>
          <p:nvPr/>
        </p:nvCxnSpPr>
        <p:spPr>
          <a:xfrm>
            <a:off x="3859560" y="2971800"/>
            <a:ext cx="9144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37149" y="2708920"/>
            <a:ext cx="2263875" cy="1015663"/>
          </a:xfrm>
          <a:prstGeom prst="rect">
            <a:avLst/>
          </a:prstGeom>
        </p:spPr>
        <p:txBody>
          <a:bodyPr wrap="square">
            <a:spAutoFit/>
          </a:bodyPr>
          <a:lstStyle/>
          <a:p>
            <a:r>
              <a:rPr lang="en-US" sz="2000" dirty="0"/>
              <a:t>Timely preparation of reliable information </a:t>
            </a:r>
          </a:p>
        </p:txBody>
      </p:sp>
      <p:cxnSp>
        <p:nvCxnSpPr>
          <p:cNvPr id="20" name="Straight Connector 19"/>
          <p:cNvCxnSpPr/>
          <p:nvPr/>
        </p:nvCxnSpPr>
        <p:spPr>
          <a:xfrm flipH="1">
            <a:off x="6532973" y="4844752"/>
            <a:ext cx="93610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512071" y="4700736"/>
            <a:ext cx="1596719" cy="707886"/>
          </a:xfrm>
          <a:prstGeom prst="rect">
            <a:avLst/>
          </a:prstGeom>
        </p:spPr>
        <p:txBody>
          <a:bodyPr wrap="none">
            <a:spAutoFit/>
          </a:bodyPr>
          <a:lstStyle/>
          <a:p>
            <a:r>
              <a:rPr lang="en-US" sz="2000" dirty="0"/>
              <a:t>Safeguarding </a:t>
            </a:r>
          </a:p>
          <a:p>
            <a:r>
              <a:rPr lang="en-US" sz="2000" dirty="0"/>
              <a:t>of assets </a:t>
            </a:r>
          </a:p>
        </p:txBody>
      </p:sp>
      <p:cxnSp>
        <p:nvCxnSpPr>
          <p:cNvPr id="22" name="Straight Connector 21"/>
          <p:cNvCxnSpPr/>
          <p:nvPr/>
        </p:nvCxnSpPr>
        <p:spPr>
          <a:xfrm flipV="1">
            <a:off x="7982272" y="2504728"/>
            <a:ext cx="0" cy="5334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142840" y="3038128"/>
            <a:ext cx="1871474" cy="707886"/>
          </a:xfrm>
          <a:prstGeom prst="rect">
            <a:avLst/>
          </a:prstGeom>
        </p:spPr>
        <p:txBody>
          <a:bodyPr wrap="none">
            <a:spAutoFit/>
          </a:bodyPr>
          <a:lstStyle/>
          <a:p>
            <a:r>
              <a:rPr lang="en-US" sz="2000" dirty="0"/>
              <a:t>Optimum use of</a:t>
            </a:r>
          </a:p>
          <a:p>
            <a:r>
              <a:rPr lang="en-US" sz="2000" dirty="0"/>
              <a:t> resources</a:t>
            </a:r>
          </a:p>
        </p:txBody>
      </p:sp>
      <p:cxnSp>
        <p:nvCxnSpPr>
          <p:cNvPr id="24" name="Straight Connector 23"/>
          <p:cNvCxnSpPr/>
          <p:nvPr/>
        </p:nvCxnSpPr>
        <p:spPr>
          <a:xfrm flipV="1">
            <a:off x="1521768" y="5410200"/>
            <a:ext cx="0" cy="5334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3623" y="5943600"/>
            <a:ext cx="2854436" cy="707886"/>
          </a:xfrm>
          <a:prstGeom prst="rect">
            <a:avLst/>
          </a:prstGeom>
        </p:spPr>
        <p:txBody>
          <a:bodyPr wrap="none">
            <a:spAutoFit/>
          </a:bodyPr>
          <a:lstStyle/>
          <a:p>
            <a:r>
              <a:rPr lang="en-US" sz="2000" dirty="0"/>
              <a:t>Preventing and detecting </a:t>
            </a:r>
          </a:p>
          <a:p>
            <a:r>
              <a:rPr lang="en-US" sz="2000" dirty="0"/>
              <a:t>fraud and error</a:t>
            </a:r>
          </a:p>
        </p:txBody>
      </p:sp>
    </p:spTree>
    <p:custDataLst>
      <p:tags r:id="rId1"/>
    </p:custDataLst>
    <p:extLst>
      <p:ext uri="{BB962C8B-B14F-4D97-AF65-F5344CB8AC3E}">
        <p14:creationId xmlns:p14="http://schemas.microsoft.com/office/powerpoint/2010/main" val="12734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750"/>
                                        <p:tgtEl>
                                          <p:spTgt spid="1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childTnLst>
                                </p:cTn>
                              </p:par>
                            </p:childTnLst>
                          </p:cTn>
                        </p:par>
                        <p:par>
                          <p:cTn id="16" fill="hold">
                            <p:stCondLst>
                              <p:cond delay="2250"/>
                            </p:stCondLst>
                            <p:childTnLst>
                              <p:par>
                                <p:cTn id="17" presetID="6"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750"/>
                                        <p:tgtEl>
                                          <p:spTgt spid="12"/>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750"/>
                                        <p:tgtEl>
                                          <p:spTgt spid="18"/>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750"/>
                                        <p:tgtEl>
                                          <p:spTgt spid="19"/>
                                        </p:tgtEl>
                                      </p:cBhvr>
                                    </p:animEffect>
                                  </p:childTnLst>
                                </p:cTn>
                              </p:par>
                            </p:childTnLst>
                          </p:cTn>
                        </p:par>
                        <p:par>
                          <p:cTn id="28" fill="hold">
                            <p:stCondLst>
                              <p:cond delay="45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750"/>
                                        <p:tgtEl>
                                          <p:spTgt spid="13"/>
                                        </p:tgtEl>
                                      </p:cBhvr>
                                    </p:animEffect>
                                  </p:childTnLst>
                                </p:cTn>
                              </p:par>
                            </p:childTnLst>
                          </p:cTn>
                        </p:par>
                        <p:par>
                          <p:cTn id="32" fill="hold">
                            <p:stCondLst>
                              <p:cond delay="525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750"/>
                                        <p:tgtEl>
                                          <p:spTgt spid="20"/>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750"/>
                                        <p:tgtEl>
                                          <p:spTgt spid="21"/>
                                        </p:tgtEl>
                                      </p:cBhvr>
                                    </p:animEffect>
                                  </p:childTnLst>
                                </p:cTn>
                              </p:par>
                            </p:childTnLst>
                          </p:cTn>
                        </p:par>
                        <p:par>
                          <p:cTn id="40" fill="hold">
                            <p:stCondLst>
                              <p:cond delay="6750"/>
                            </p:stCondLst>
                            <p:childTnLst>
                              <p:par>
                                <p:cTn id="41" presetID="6"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750"/>
                                        <p:tgtEl>
                                          <p:spTgt spid="14"/>
                                        </p:tgtEl>
                                      </p:cBhvr>
                                    </p:animEffect>
                                  </p:childTnLst>
                                </p:cTn>
                              </p:par>
                            </p:childTnLst>
                          </p:cTn>
                        </p:par>
                        <p:par>
                          <p:cTn id="44" fill="hold">
                            <p:stCondLst>
                              <p:cond delay="7500"/>
                            </p:stCondLst>
                            <p:childTnLst>
                              <p:par>
                                <p:cTn id="45" presetID="22" presetClass="entr" presetSubtype="1"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750"/>
                                        <p:tgtEl>
                                          <p:spTgt spid="22"/>
                                        </p:tgtEl>
                                      </p:cBhvr>
                                    </p:animEffect>
                                  </p:childTnLst>
                                </p:cTn>
                              </p:par>
                            </p:childTnLst>
                          </p:cTn>
                        </p:par>
                        <p:par>
                          <p:cTn id="48" fill="hold">
                            <p:stCondLst>
                              <p:cond delay="825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750"/>
                                        <p:tgtEl>
                                          <p:spTgt spid="23"/>
                                        </p:tgtEl>
                                      </p:cBhvr>
                                    </p:animEffect>
                                  </p:childTnLst>
                                </p:cTn>
                              </p:par>
                            </p:childTnLst>
                          </p:cTn>
                        </p:par>
                        <p:par>
                          <p:cTn id="52" fill="hold">
                            <p:stCondLst>
                              <p:cond delay="9000"/>
                            </p:stCondLst>
                            <p:childTnLst>
                              <p:par>
                                <p:cTn id="53" presetID="6"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ircle(in)">
                                      <p:cBhvr>
                                        <p:cTn id="55" dur="750"/>
                                        <p:tgtEl>
                                          <p:spTgt spid="15"/>
                                        </p:tgtEl>
                                      </p:cBhvr>
                                    </p:animEffect>
                                  </p:childTnLst>
                                </p:cTn>
                              </p:par>
                            </p:childTnLst>
                          </p:cTn>
                        </p:par>
                        <p:par>
                          <p:cTn id="56" fill="hold">
                            <p:stCondLst>
                              <p:cond delay="9750"/>
                            </p:stCondLst>
                            <p:childTnLst>
                              <p:par>
                                <p:cTn id="57" presetID="22" presetClass="entr" presetSubtype="1"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750"/>
                                        <p:tgtEl>
                                          <p:spTgt spid="24"/>
                                        </p:tgtEl>
                                      </p:cBhvr>
                                    </p:animEffect>
                                  </p:childTnLst>
                                </p:cTn>
                              </p:par>
                            </p:childTnLst>
                          </p:cTn>
                        </p:par>
                        <p:par>
                          <p:cTn id="60" fill="hold">
                            <p:stCondLst>
                              <p:cond delay="105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p:bldP spid="19" grpId="0"/>
      <p:bldP spid="21" grpId="0"/>
      <p:bldP spid="23" grpId="0"/>
      <p:bldP spid="2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Purpose of internal control</a:t>
              </a:r>
            </a:p>
          </p:txBody>
        </p:sp>
      </p:grpSp>
      <p:sp>
        <p:nvSpPr>
          <p:cNvPr id="5" name="Rectangle 4"/>
          <p:cNvSpPr/>
          <p:nvPr/>
        </p:nvSpPr>
        <p:spPr>
          <a:xfrm>
            <a:off x="467544" y="1052736"/>
            <a:ext cx="8424936" cy="646331"/>
          </a:xfrm>
          <a:prstGeom prst="rect">
            <a:avLst/>
          </a:prstGeom>
        </p:spPr>
        <p:txBody>
          <a:bodyPr wrap="square">
            <a:spAutoFit/>
          </a:bodyPr>
          <a:lstStyle/>
          <a:p>
            <a:r>
              <a:rPr lang="en-US" dirty="0"/>
              <a:t>The primary purpose of internal control activities is to help the organization achieve its objectives. Typically, internal controls have the following purposes</a:t>
            </a:r>
          </a:p>
        </p:txBody>
      </p:sp>
      <p:sp>
        <p:nvSpPr>
          <p:cNvPr id="26" name="Plaque 25"/>
          <p:cNvSpPr/>
          <p:nvPr/>
        </p:nvSpPr>
        <p:spPr>
          <a:xfrm>
            <a:off x="512" y="1895408"/>
            <a:ext cx="2590800" cy="1371600"/>
          </a:xfrm>
          <a:prstGeom prst="plaque">
            <a:avLst>
              <a:gd name="adj" fmla="val 38096"/>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path path="circle">
              <a:fillToRect l="100000" b="100000"/>
            </a:path>
            <a:tileRect t="-100000" r="-100000"/>
          </a:grad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Safeguard and protect the assets of the organization</a:t>
            </a:r>
          </a:p>
        </p:txBody>
      </p:sp>
      <p:sp>
        <p:nvSpPr>
          <p:cNvPr id="27" name="Plaque 26"/>
          <p:cNvSpPr/>
          <p:nvPr/>
        </p:nvSpPr>
        <p:spPr>
          <a:xfrm>
            <a:off x="3179773" y="1895408"/>
            <a:ext cx="2590800" cy="1371600"/>
          </a:xfrm>
          <a:prstGeom prst="plaque">
            <a:avLst>
              <a:gd name="adj" fmla="val 38096"/>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13500000" scaled="1"/>
            <a:tileRect/>
          </a:grad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Ensure the keeping of accurate records</a:t>
            </a:r>
          </a:p>
        </p:txBody>
      </p:sp>
      <p:sp>
        <p:nvSpPr>
          <p:cNvPr id="28" name="Plaque 27"/>
          <p:cNvSpPr/>
          <p:nvPr/>
        </p:nvSpPr>
        <p:spPr>
          <a:xfrm>
            <a:off x="6324600" y="2096456"/>
            <a:ext cx="2590800" cy="1371600"/>
          </a:xfrm>
          <a:prstGeom prst="plaque">
            <a:avLst>
              <a:gd name="adj" fmla="val 38096"/>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13500000" scaled="1"/>
            <a:tileRect/>
          </a:grad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Promote operational effectiveness and efficiency</a:t>
            </a:r>
          </a:p>
        </p:txBody>
      </p:sp>
      <p:sp>
        <p:nvSpPr>
          <p:cNvPr id="29" name="Plaque 28"/>
          <p:cNvSpPr/>
          <p:nvPr/>
        </p:nvSpPr>
        <p:spPr>
          <a:xfrm>
            <a:off x="323528" y="3659552"/>
            <a:ext cx="2590800" cy="1371600"/>
          </a:xfrm>
          <a:prstGeom prst="plaque">
            <a:avLst>
              <a:gd name="adj" fmla="val 38096"/>
            </a:avLst>
          </a:prstGeo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13500000" scaled="1"/>
            <a:tileRect/>
          </a:grad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Adhere to policies and procedures, including control procedures</a:t>
            </a:r>
          </a:p>
        </p:txBody>
      </p:sp>
      <p:sp>
        <p:nvSpPr>
          <p:cNvPr id="30" name="Plaque 29"/>
          <p:cNvSpPr/>
          <p:nvPr/>
        </p:nvSpPr>
        <p:spPr>
          <a:xfrm>
            <a:off x="3334544" y="3649751"/>
            <a:ext cx="2590800" cy="1371600"/>
          </a:xfrm>
          <a:prstGeom prst="plaque">
            <a:avLst>
              <a:gd name="adj" fmla="val 38096"/>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3500000" scaled="1"/>
            <a:tileRect/>
          </a:grad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Enhance reliability of internal and external reporting</a:t>
            </a:r>
          </a:p>
        </p:txBody>
      </p:sp>
      <p:sp>
        <p:nvSpPr>
          <p:cNvPr id="31" name="Plaque 30"/>
          <p:cNvSpPr/>
          <p:nvPr/>
        </p:nvSpPr>
        <p:spPr>
          <a:xfrm>
            <a:off x="6518275" y="3877352"/>
            <a:ext cx="2590800" cy="1371600"/>
          </a:xfrm>
          <a:prstGeom prst="plaque">
            <a:avLst>
              <a:gd name="adj" fmla="val 38096"/>
            </a:avLst>
          </a:prstGeom>
          <a:gradFill flip="none" rotWithShape="1">
            <a:gsLst>
              <a:gs pos="0">
                <a:srgbClr val="808000">
                  <a:shade val="30000"/>
                  <a:satMod val="115000"/>
                </a:srgbClr>
              </a:gs>
              <a:gs pos="50000">
                <a:srgbClr val="808000">
                  <a:shade val="67500"/>
                  <a:satMod val="115000"/>
                </a:srgbClr>
              </a:gs>
              <a:gs pos="100000">
                <a:srgbClr val="808000">
                  <a:shade val="100000"/>
                  <a:satMod val="115000"/>
                </a:srgbClr>
              </a:gs>
            </a:gsLst>
            <a:lin ang="13500000" scaled="1"/>
            <a:tileRect/>
          </a:grad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Ensure compliance with laws and regulations</a:t>
            </a:r>
          </a:p>
        </p:txBody>
      </p:sp>
      <p:sp>
        <p:nvSpPr>
          <p:cNvPr id="32" name="Plaque 31"/>
          <p:cNvSpPr/>
          <p:nvPr/>
        </p:nvSpPr>
        <p:spPr>
          <a:xfrm>
            <a:off x="3345678" y="5297760"/>
            <a:ext cx="2590800" cy="1371600"/>
          </a:xfrm>
          <a:prstGeom prst="plaque">
            <a:avLst>
              <a:gd name="adj" fmla="val 38096"/>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Safeguard the interests of stakeholders/shareholders</a:t>
            </a:r>
          </a:p>
        </p:txBody>
      </p:sp>
    </p:spTree>
    <p:custDataLst>
      <p:tags r:id="rId1"/>
    </p:custDataLst>
    <p:extLst>
      <p:ext uri="{BB962C8B-B14F-4D97-AF65-F5344CB8AC3E}">
        <p14:creationId xmlns:p14="http://schemas.microsoft.com/office/powerpoint/2010/main" val="36867310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Control environment </a:t>
              </a:r>
            </a:p>
          </p:txBody>
        </p:sp>
      </p:grpSp>
      <p:sp>
        <p:nvSpPr>
          <p:cNvPr id="4" name="TextBox 3"/>
          <p:cNvSpPr txBox="1"/>
          <p:nvPr/>
        </p:nvSpPr>
        <p:spPr>
          <a:xfrm>
            <a:off x="250949" y="943560"/>
            <a:ext cx="8569523" cy="1333312"/>
          </a:xfrm>
          <a:prstGeom prst="rect">
            <a:avLst/>
          </a:prstGeom>
          <a:solidFill>
            <a:schemeClr val="accent6"/>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t>The Canadian Institute of Chartered Accountants (CICA) created a means to measure the quality of the control environment within an organization. It is referred as CoCo, which means, criteria of control framework.</a:t>
            </a:r>
          </a:p>
          <a:p>
            <a:r>
              <a:rPr lang="en-US" sz="2000" dirty="0"/>
              <a:t>The frame work:</a:t>
            </a:r>
          </a:p>
        </p:txBody>
      </p:sp>
      <p:sp>
        <p:nvSpPr>
          <p:cNvPr id="7" name="TextBox 6"/>
          <p:cNvSpPr txBox="1"/>
          <p:nvPr/>
        </p:nvSpPr>
        <p:spPr>
          <a:xfrm>
            <a:off x="827584" y="4869160"/>
            <a:ext cx="1512168" cy="461665"/>
          </a:xfrm>
          <a:prstGeom prst="rect">
            <a:avLst/>
          </a:prstGeom>
          <a:noFill/>
        </p:spPr>
        <p:txBody>
          <a:bodyPr wrap="square" rtlCol="0">
            <a:spAutoFit/>
          </a:bodyPr>
          <a:lstStyle/>
          <a:p>
            <a:r>
              <a:rPr lang="en-US" sz="2400" b="1" dirty="0"/>
              <a:t>Action</a:t>
            </a:r>
          </a:p>
        </p:txBody>
      </p:sp>
      <p:grpSp>
        <p:nvGrpSpPr>
          <p:cNvPr id="21" name="Group 9"/>
          <p:cNvGrpSpPr/>
          <p:nvPr/>
        </p:nvGrpSpPr>
        <p:grpSpPr>
          <a:xfrm>
            <a:off x="2843808" y="4190456"/>
            <a:ext cx="3672408" cy="994320"/>
            <a:chOff x="916483" y="1422995"/>
            <a:chExt cx="2030015" cy="1218009"/>
          </a:xfrm>
          <a:scene3d>
            <a:camera prst="orthographicFront">
              <a:rot lat="0" lon="0" rev="0"/>
            </a:camera>
            <a:lightRig rig="contrasting" dir="t">
              <a:rot lat="0" lon="0" rev="1200000"/>
            </a:lightRig>
          </a:scene3d>
        </p:grpSpPr>
        <p:sp>
          <p:nvSpPr>
            <p:cNvPr id="22" name="Rectangle 10"/>
            <p:cNvSpPr/>
            <p:nvPr/>
          </p:nvSpPr>
          <p:spPr>
            <a:xfrm>
              <a:off x="916483" y="1422995"/>
              <a:ext cx="2030015" cy="996553"/>
            </a:xfrm>
            <a:prstGeom prst="ellipse">
              <a:avLst/>
            </a:prstGeom>
            <a:solidFill>
              <a:schemeClr val="tx1">
                <a:lumMod val="50000"/>
                <a:lumOff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txBody>
            <a:bodyPr anchor="ctr"/>
            <a:lstStyle/>
            <a:p>
              <a:pPr algn="ctr"/>
              <a:r>
                <a:rPr lang="en-US" sz="2000" b="1" dirty="0">
                  <a:solidFill>
                    <a:schemeClr val="bg1"/>
                  </a:solidFill>
                </a:rPr>
                <a:t>Control environment </a:t>
              </a:r>
            </a:p>
          </p:txBody>
        </p:sp>
        <p:sp>
          <p:nvSpPr>
            <p:cNvPr id="23" name="Rectangle 11"/>
            <p:cNvSpPr/>
            <p:nvPr/>
          </p:nvSpPr>
          <p:spPr>
            <a:xfrm>
              <a:off x="916483" y="1422995"/>
              <a:ext cx="2030015" cy="1218009"/>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IN" sz="5500" kern="1200" dirty="0"/>
            </a:p>
          </p:txBody>
        </p:sp>
      </p:grpSp>
      <p:grpSp>
        <p:nvGrpSpPr>
          <p:cNvPr id="24" name="Group 12"/>
          <p:cNvGrpSpPr/>
          <p:nvPr/>
        </p:nvGrpSpPr>
        <p:grpSpPr>
          <a:xfrm>
            <a:off x="5436096" y="2479104"/>
            <a:ext cx="3528392" cy="877888"/>
            <a:chOff x="916483" y="1984"/>
            <a:chExt cx="2030015" cy="1218009"/>
          </a:xfrm>
          <a:scene3d>
            <a:camera prst="orthographicFront">
              <a:rot lat="0" lon="0" rev="0"/>
            </a:camera>
            <a:lightRig rig="contrasting" dir="t">
              <a:rot lat="0" lon="0" rev="1200000"/>
            </a:lightRig>
          </a:scene3d>
        </p:grpSpPr>
        <p:sp>
          <p:nvSpPr>
            <p:cNvPr id="25" name="Rectangle 24"/>
            <p:cNvSpPr/>
            <p:nvPr/>
          </p:nvSpPr>
          <p:spPr>
            <a:xfrm>
              <a:off x="916483" y="1984"/>
              <a:ext cx="2030015" cy="1218009"/>
            </a:xfrm>
            <a:prstGeom prst="rect">
              <a:avLst/>
            </a:prstGeom>
            <a:solidFill>
              <a:srgbClr val="EC6E89"/>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26" name="Rectangle 25"/>
            <p:cNvSpPr/>
            <p:nvPr/>
          </p:nvSpPr>
          <p:spPr>
            <a:xfrm>
              <a:off x="916483" y="59973"/>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spcBef>
                  <a:spcPct val="0"/>
                </a:spcBef>
                <a:spcAft>
                  <a:spcPct val="35000"/>
                </a:spcAft>
              </a:pPr>
              <a:r>
                <a:rPr lang="en-US" sz="1600" b="1" dirty="0">
                  <a:solidFill>
                    <a:schemeClr val="bg1"/>
                  </a:solidFill>
                </a:rPr>
                <a:t>Commitment </a:t>
              </a:r>
            </a:p>
            <a:p>
              <a:pPr lvl="0" algn="ctr" defTabSz="2444750">
                <a:spcBef>
                  <a:spcPct val="0"/>
                </a:spcBef>
                <a:spcAft>
                  <a:spcPct val="35000"/>
                </a:spcAft>
              </a:pPr>
              <a:r>
                <a:rPr lang="en-US" sz="1600" b="1" dirty="0">
                  <a:solidFill>
                    <a:schemeClr val="bg1"/>
                  </a:solidFill>
                </a:rPr>
                <a:t>A Sense of identity and values </a:t>
              </a:r>
            </a:p>
            <a:p>
              <a:pPr lvl="0" algn="ctr" defTabSz="2444750">
                <a:spcBef>
                  <a:spcPct val="0"/>
                </a:spcBef>
                <a:spcAft>
                  <a:spcPct val="35000"/>
                </a:spcAft>
              </a:pPr>
              <a:r>
                <a:rPr lang="en-US" sz="1600" b="1" dirty="0">
                  <a:solidFill>
                    <a:schemeClr val="bg1"/>
                  </a:solidFill>
                </a:rPr>
                <a:t>Do we want to do good job?</a:t>
              </a:r>
            </a:p>
          </p:txBody>
        </p:sp>
      </p:grpSp>
      <p:grpSp>
        <p:nvGrpSpPr>
          <p:cNvPr id="27" name="Group 30"/>
          <p:cNvGrpSpPr/>
          <p:nvPr/>
        </p:nvGrpSpPr>
        <p:grpSpPr>
          <a:xfrm>
            <a:off x="4909690" y="5589240"/>
            <a:ext cx="3893444" cy="994520"/>
            <a:chOff x="916483" y="1984"/>
            <a:chExt cx="2030015" cy="1218009"/>
          </a:xfrm>
          <a:scene3d>
            <a:camera prst="orthographicFront">
              <a:rot lat="0" lon="0" rev="0"/>
            </a:camera>
            <a:lightRig rig="contrasting" dir="t">
              <a:rot lat="0" lon="0" rev="1200000"/>
            </a:lightRig>
          </a:scene3d>
        </p:grpSpPr>
        <p:sp>
          <p:nvSpPr>
            <p:cNvPr id="28" name="Rectangle 27"/>
            <p:cNvSpPr/>
            <p:nvPr/>
          </p:nvSpPr>
          <p:spPr>
            <a:xfrm>
              <a:off x="916483" y="1984"/>
              <a:ext cx="2030015" cy="1218009"/>
            </a:xfrm>
            <a:prstGeom prst="rect">
              <a:avLst/>
            </a:prstGeom>
            <a:solidFill>
              <a:srgbClr val="41789D"/>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29" name="Rectangle 28"/>
            <p:cNvSpPr/>
            <p:nvPr/>
          </p:nvSpPr>
          <p:spPr>
            <a:xfrm>
              <a:off x="916483" y="90174"/>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spcBef>
                  <a:spcPct val="0"/>
                </a:spcBef>
                <a:spcAft>
                  <a:spcPct val="35000"/>
                </a:spcAft>
              </a:pPr>
              <a:r>
                <a:rPr lang="en-US" sz="1600" b="1" dirty="0">
                  <a:solidFill>
                    <a:schemeClr val="bg1"/>
                  </a:solidFill>
                </a:rPr>
                <a:t>Capability</a:t>
              </a:r>
            </a:p>
            <a:p>
              <a:pPr lvl="0" algn="ctr" defTabSz="2444750">
                <a:spcBef>
                  <a:spcPct val="0"/>
                </a:spcBef>
                <a:spcAft>
                  <a:spcPct val="35000"/>
                </a:spcAft>
              </a:pPr>
              <a:r>
                <a:rPr lang="en-US" sz="1600" b="1" dirty="0">
                  <a:solidFill>
                    <a:schemeClr val="bg1"/>
                  </a:solidFill>
                </a:rPr>
                <a:t> A sense of competence </a:t>
              </a:r>
            </a:p>
            <a:p>
              <a:pPr lvl="0" algn="ctr" defTabSz="2444750">
                <a:spcBef>
                  <a:spcPct val="0"/>
                </a:spcBef>
                <a:spcAft>
                  <a:spcPct val="35000"/>
                </a:spcAft>
              </a:pPr>
              <a:r>
                <a:rPr lang="en-US" sz="1600" b="1" dirty="0">
                  <a:solidFill>
                    <a:schemeClr val="bg1"/>
                  </a:solidFill>
                </a:rPr>
                <a:t>What action do we need to take?</a:t>
              </a:r>
            </a:p>
          </p:txBody>
        </p:sp>
      </p:grpSp>
      <p:cxnSp>
        <p:nvCxnSpPr>
          <p:cNvPr id="30" name="Straight Arrow Connector 29"/>
          <p:cNvCxnSpPr/>
          <p:nvPr/>
        </p:nvCxnSpPr>
        <p:spPr>
          <a:xfrm>
            <a:off x="6084168" y="4869160"/>
            <a:ext cx="772244" cy="72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36"/>
          <p:cNvGrpSpPr/>
          <p:nvPr/>
        </p:nvGrpSpPr>
        <p:grpSpPr>
          <a:xfrm>
            <a:off x="104998" y="5589240"/>
            <a:ext cx="3893444" cy="1021904"/>
            <a:chOff x="916483" y="1984"/>
            <a:chExt cx="2030015" cy="1218009"/>
          </a:xfrm>
          <a:scene3d>
            <a:camera prst="orthographicFront">
              <a:rot lat="0" lon="0" rev="0"/>
            </a:camera>
            <a:lightRig rig="contrasting" dir="t">
              <a:rot lat="0" lon="0" rev="1200000"/>
            </a:lightRig>
          </a:scene3d>
        </p:grpSpPr>
        <p:sp>
          <p:nvSpPr>
            <p:cNvPr id="32" name="Rectangle 31"/>
            <p:cNvSpPr/>
            <p:nvPr/>
          </p:nvSpPr>
          <p:spPr>
            <a:xfrm>
              <a:off x="916483" y="1984"/>
              <a:ext cx="2030015" cy="1218009"/>
            </a:xfrm>
            <a:prstGeom prst="rect">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33" name="Rectangle 32"/>
            <p:cNvSpPr/>
            <p:nvPr/>
          </p:nvSpPr>
          <p:spPr>
            <a:xfrm>
              <a:off x="916483" y="10424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spcBef>
                  <a:spcPct val="0"/>
                </a:spcBef>
                <a:spcAft>
                  <a:spcPct val="35000"/>
                </a:spcAft>
              </a:pPr>
              <a:r>
                <a:rPr lang="en-US" sz="1600" b="1" dirty="0">
                  <a:solidFill>
                    <a:schemeClr val="bg1"/>
                  </a:solidFill>
                </a:rPr>
                <a:t>Monitoring and hearing </a:t>
              </a:r>
            </a:p>
            <a:p>
              <a:pPr lvl="0" algn="ctr" defTabSz="2444750">
                <a:spcBef>
                  <a:spcPct val="0"/>
                </a:spcBef>
                <a:spcAft>
                  <a:spcPct val="35000"/>
                </a:spcAft>
              </a:pPr>
              <a:r>
                <a:rPr lang="en-US" sz="1600" b="1" dirty="0">
                  <a:solidFill>
                    <a:schemeClr val="bg1"/>
                  </a:solidFill>
                </a:rPr>
                <a:t>A Sense of evolution </a:t>
              </a:r>
            </a:p>
            <a:p>
              <a:pPr lvl="0" algn="ctr" defTabSz="2444750">
                <a:spcBef>
                  <a:spcPct val="0"/>
                </a:spcBef>
                <a:spcAft>
                  <a:spcPct val="35000"/>
                </a:spcAft>
              </a:pPr>
              <a:r>
                <a:rPr lang="en-US" sz="1600" b="1" dirty="0">
                  <a:solidFill>
                    <a:schemeClr val="bg1"/>
                  </a:solidFill>
                </a:rPr>
                <a:t>What progress? What next? </a:t>
              </a:r>
            </a:p>
          </p:txBody>
        </p:sp>
      </p:grpSp>
      <p:cxnSp>
        <p:nvCxnSpPr>
          <p:cNvPr id="34" name="Straight Arrow Connector 33"/>
          <p:cNvCxnSpPr>
            <a:stCxn id="22" idx="3"/>
            <a:endCxn id="32" idx="0"/>
          </p:cNvCxnSpPr>
          <p:nvPr/>
        </p:nvCxnSpPr>
        <p:spPr>
          <a:xfrm flipH="1">
            <a:off x="2051720" y="4884852"/>
            <a:ext cx="1329900" cy="704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3"/>
          <p:cNvGrpSpPr/>
          <p:nvPr/>
        </p:nvGrpSpPr>
        <p:grpSpPr>
          <a:xfrm>
            <a:off x="72007" y="2479104"/>
            <a:ext cx="3995937" cy="949896"/>
            <a:chOff x="838776" y="1984"/>
            <a:chExt cx="2145031" cy="1218009"/>
          </a:xfrm>
          <a:scene3d>
            <a:camera prst="orthographicFront">
              <a:rot lat="0" lon="0" rev="0"/>
            </a:camera>
            <a:lightRig rig="contrasting" dir="t">
              <a:rot lat="0" lon="0" rev="1200000"/>
            </a:lightRig>
          </a:scene3d>
        </p:grpSpPr>
        <p:sp>
          <p:nvSpPr>
            <p:cNvPr id="36" name="Rectangle 35"/>
            <p:cNvSpPr/>
            <p:nvPr/>
          </p:nvSpPr>
          <p:spPr>
            <a:xfrm>
              <a:off x="916483" y="1984"/>
              <a:ext cx="2030015" cy="1218009"/>
            </a:xfrm>
            <a:prstGeom prst="rect">
              <a:avLst/>
            </a:prstGeom>
            <a:solidFill>
              <a:schemeClr val="accent6"/>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dirty="0"/>
            </a:p>
          </p:txBody>
        </p:sp>
        <p:sp>
          <p:nvSpPr>
            <p:cNvPr id="37" name="Rectangle 36"/>
            <p:cNvSpPr/>
            <p:nvPr/>
          </p:nvSpPr>
          <p:spPr>
            <a:xfrm>
              <a:off x="838776" y="19669"/>
              <a:ext cx="2145031" cy="10601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spcBef>
                  <a:spcPct val="0"/>
                </a:spcBef>
                <a:spcAft>
                  <a:spcPct val="35000"/>
                </a:spcAft>
              </a:pPr>
              <a:r>
                <a:rPr lang="en-US" sz="1600" b="1" dirty="0">
                  <a:solidFill>
                    <a:schemeClr val="bg1"/>
                  </a:solidFill>
                </a:rPr>
                <a:t>Purpose </a:t>
              </a:r>
            </a:p>
            <a:p>
              <a:pPr lvl="0" algn="ctr" defTabSz="2444750">
                <a:spcBef>
                  <a:spcPct val="0"/>
                </a:spcBef>
                <a:spcAft>
                  <a:spcPct val="35000"/>
                </a:spcAft>
              </a:pPr>
              <a:r>
                <a:rPr lang="en-US" sz="1600" b="1" dirty="0">
                  <a:solidFill>
                    <a:schemeClr val="bg1"/>
                  </a:solidFill>
                </a:rPr>
                <a:t>A Sense of direction</a:t>
              </a:r>
            </a:p>
            <a:p>
              <a:pPr lvl="0" algn="ctr" defTabSz="2444750">
                <a:spcBef>
                  <a:spcPct val="0"/>
                </a:spcBef>
                <a:spcAft>
                  <a:spcPct val="35000"/>
                </a:spcAft>
              </a:pPr>
              <a:r>
                <a:rPr lang="en-US" sz="1600" b="1" dirty="0">
                  <a:solidFill>
                    <a:schemeClr val="bg1"/>
                  </a:solidFill>
                </a:rPr>
                <a:t> what are we for you? </a:t>
              </a:r>
            </a:p>
          </p:txBody>
        </p:sp>
      </p:grpSp>
      <p:cxnSp>
        <p:nvCxnSpPr>
          <p:cNvPr id="38" name="Straight Arrow Connector 37"/>
          <p:cNvCxnSpPr>
            <a:stCxn id="23" idx="1"/>
          </p:cNvCxnSpPr>
          <p:nvPr/>
        </p:nvCxnSpPr>
        <p:spPr>
          <a:xfrm flipH="1" flipV="1">
            <a:off x="2123728" y="3429000"/>
            <a:ext cx="1257892" cy="9070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976156" y="3356992"/>
            <a:ext cx="1224136"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948264" y="3789040"/>
            <a:ext cx="1584176" cy="1584176"/>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hlinkClick r:id="" action="ppaction://hlinkshowjump?jump=nextslide"/>
          </p:cNvPr>
          <p:cNvSpPr txBox="1"/>
          <p:nvPr/>
        </p:nvSpPr>
        <p:spPr>
          <a:xfrm>
            <a:off x="7092280" y="4002009"/>
            <a:ext cx="1296144" cy="1200329"/>
          </a:xfrm>
          <a:prstGeom prst="rect">
            <a:avLst/>
          </a:prstGeom>
          <a:noFill/>
        </p:spPr>
        <p:txBody>
          <a:bodyPr wrap="square" rtlCol="0">
            <a:spAutoFit/>
          </a:bodyPr>
          <a:lstStyle/>
          <a:p>
            <a:pPr algn="ctr"/>
            <a:r>
              <a:rPr lang="en-US" b="1" dirty="0">
                <a:solidFill>
                  <a:schemeClr val="bg1"/>
                </a:solidFill>
              </a:rPr>
              <a:t>Click here to see each one in detail</a:t>
            </a:r>
          </a:p>
        </p:txBody>
      </p:sp>
    </p:spTree>
    <p:custDataLst>
      <p:tags r:id="rId1"/>
    </p:custDataLst>
    <p:extLst>
      <p:ext uri="{BB962C8B-B14F-4D97-AF65-F5344CB8AC3E}">
        <p14:creationId xmlns:p14="http://schemas.microsoft.com/office/powerpoint/2010/main" val="35442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2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750"/>
                                        <p:tgtEl>
                                          <p:spTgt spid="38"/>
                                        </p:tgtEl>
                                      </p:cBhvr>
                                    </p:animEffect>
                                  </p:childTnLst>
                                </p:cTn>
                              </p:par>
                            </p:childTnLst>
                          </p:cTn>
                        </p:par>
                        <p:par>
                          <p:cTn id="16" fill="hold">
                            <p:stCondLst>
                              <p:cond delay="425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750"/>
                                        <p:tgtEl>
                                          <p:spTgt spid="39"/>
                                        </p:tgtEl>
                                      </p:cBhvr>
                                    </p:animEffect>
                                  </p:childTnLst>
                                </p:cTn>
                              </p:par>
                            </p:childTnLst>
                          </p:cTn>
                        </p:par>
                        <p:par>
                          <p:cTn id="24" fill="hold">
                            <p:stCondLst>
                              <p:cond delay="675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750"/>
                                        <p:tgtEl>
                                          <p:spTgt spid="24"/>
                                        </p:tgtEl>
                                      </p:cBhvr>
                                    </p:animEffect>
                                  </p:childTnLst>
                                </p:cTn>
                              </p:par>
                            </p:childTnLst>
                          </p:cTn>
                        </p:par>
                        <p:par>
                          <p:cTn id="28" fill="hold">
                            <p:stCondLst>
                              <p:cond delay="7500"/>
                            </p:stCondLst>
                            <p:childTnLst>
                              <p:par>
                                <p:cTn id="29" presetID="10" presetClass="entr" presetSubtype="0" fill="hold" nodeType="afterEffect">
                                  <p:stCondLst>
                                    <p:cond delay="10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750"/>
                                        <p:tgtEl>
                                          <p:spTgt spid="30"/>
                                        </p:tgtEl>
                                      </p:cBhvr>
                                    </p:animEffect>
                                  </p:childTnLst>
                                </p:cTn>
                              </p:par>
                            </p:childTnLst>
                          </p:cTn>
                        </p:par>
                        <p:par>
                          <p:cTn id="32" fill="hold">
                            <p:stCondLst>
                              <p:cond delay="925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750"/>
                                        <p:tgtEl>
                                          <p:spTgt spid="27"/>
                                        </p:tgtEl>
                                      </p:cBhvr>
                                    </p:animEffect>
                                  </p:childTnLst>
                                </p:cTn>
                              </p:par>
                            </p:childTnLst>
                          </p:cTn>
                        </p:par>
                        <p:par>
                          <p:cTn id="36" fill="hold">
                            <p:stCondLst>
                              <p:cond delay="10000"/>
                            </p:stCondLst>
                            <p:childTnLst>
                              <p:par>
                                <p:cTn id="37" presetID="10" presetClass="entr" presetSubtype="0" fill="hold" nodeType="afterEffect">
                                  <p:stCondLst>
                                    <p:cond delay="100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750"/>
                                        <p:tgtEl>
                                          <p:spTgt spid="34"/>
                                        </p:tgtEl>
                                      </p:cBhvr>
                                    </p:animEffect>
                                  </p:childTnLst>
                                </p:cTn>
                              </p:par>
                            </p:childTnLst>
                          </p:cTn>
                        </p:par>
                        <p:par>
                          <p:cTn id="40" fill="hold">
                            <p:stCondLst>
                              <p:cond delay="11750"/>
                            </p:stCondLst>
                            <p:childTnLst>
                              <p:par>
                                <p:cTn id="41" presetID="10"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750"/>
                                        <p:tgtEl>
                                          <p:spTgt spid="31"/>
                                        </p:tgtEl>
                                      </p:cBhvr>
                                    </p:animEffect>
                                  </p:childTnLst>
                                </p:cTn>
                              </p:par>
                            </p:childTnLst>
                          </p:cTn>
                        </p:par>
                        <p:par>
                          <p:cTn id="44" fill="hold">
                            <p:stCondLst>
                              <p:cond delay="12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750"/>
                                        <p:tgtEl>
                                          <p:spTgt spid="7"/>
                                        </p:tgtEl>
                                      </p:cBhvr>
                                    </p:animEffect>
                                  </p:childTnLst>
                                </p:cTn>
                              </p:par>
                            </p:childTnLst>
                          </p:cTn>
                        </p:par>
                        <p:par>
                          <p:cTn id="48" fill="hold">
                            <p:stCondLst>
                              <p:cond delay="13250"/>
                            </p:stCondLst>
                            <p:childTnLst>
                              <p:par>
                                <p:cTn id="49" presetID="53" presetClass="entr" presetSubtype="16" fill="hold" grpId="1" nodeType="afterEffect">
                                  <p:stCondLst>
                                    <p:cond delay="1250"/>
                                  </p:stCondLst>
                                  <p:childTnLst>
                                    <p:set>
                                      <p:cBhvr>
                                        <p:cTn id="50" dur="1" fill="hold">
                                          <p:stCondLst>
                                            <p:cond delay="0"/>
                                          </p:stCondLst>
                                        </p:cTn>
                                        <p:tgtEl>
                                          <p:spTgt spid="40"/>
                                        </p:tgtEl>
                                        <p:attrNameLst>
                                          <p:attrName>style.visibility</p:attrName>
                                        </p:attrNameLst>
                                      </p:cBhvr>
                                      <p:to>
                                        <p:strVal val="visible"/>
                                      </p:to>
                                    </p:set>
                                    <p:anim calcmode="lin" valueType="num">
                                      <p:cBhvr>
                                        <p:cTn id="51" dur="750" fill="hold"/>
                                        <p:tgtEl>
                                          <p:spTgt spid="40"/>
                                        </p:tgtEl>
                                        <p:attrNameLst>
                                          <p:attrName>ppt_w</p:attrName>
                                        </p:attrNameLst>
                                      </p:cBhvr>
                                      <p:tavLst>
                                        <p:tav tm="0">
                                          <p:val>
                                            <p:fltVal val="0"/>
                                          </p:val>
                                        </p:tav>
                                        <p:tav tm="100000">
                                          <p:val>
                                            <p:strVal val="#ppt_w"/>
                                          </p:val>
                                        </p:tav>
                                      </p:tavLst>
                                    </p:anim>
                                    <p:anim calcmode="lin" valueType="num">
                                      <p:cBhvr>
                                        <p:cTn id="52" dur="750" fill="hold"/>
                                        <p:tgtEl>
                                          <p:spTgt spid="40"/>
                                        </p:tgtEl>
                                        <p:attrNameLst>
                                          <p:attrName>ppt_h</p:attrName>
                                        </p:attrNameLst>
                                      </p:cBhvr>
                                      <p:tavLst>
                                        <p:tav tm="0">
                                          <p:val>
                                            <p:fltVal val="0"/>
                                          </p:val>
                                        </p:tav>
                                        <p:tav tm="100000">
                                          <p:val>
                                            <p:strVal val="#ppt_h"/>
                                          </p:val>
                                        </p:tav>
                                      </p:tavLst>
                                    </p:anim>
                                    <p:animEffect transition="in" filter="fade">
                                      <p:cBhvr>
                                        <p:cTn id="53" dur="750"/>
                                        <p:tgtEl>
                                          <p:spTgt spid="40"/>
                                        </p:tgtEl>
                                      </p:cBhvr>
                                    </p:animEffect>
                                  </p:childTnLst>
                                </p:cTn>
                              </p:par>
                            </p:childTnLst>
                          </p:cTn>
                        </p:par>
                        <p:par>
                          <p:cTn id="54" fill="hold">
                            <p:stCondLst>
                              <p:cond delay="15250"/>
                            </p:stCondLst>
                            <p:childTnLst>
                              <p:par>
                                <p:cTn id="55" presetID="8" presetClass="emph" presetSubtype="0" repeatCount="indefinite" fill="hold" grpId="0" nodeType="afterEffect">
                                  <p:stCondLst>
                                    <p:cond delay="0"/>
                                  </p:stCondLst>
                                  <p:childTnLst>
                                    <p:animRot by="21600000">
                                      <p:cBhvr>
                                        <p:cTn id="56" dur="125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40" grpId="0" animBg="1"/>
      <p:bldP spid="40"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Components of the CoCo framework</a:t>
              </a:r>
            </a:p>
          </p:txBody>
        </p:sp>
      </p:grpSp>
      <p:grpSp>
        <p:nvGrpSpPr>
          <p:cNvPr id="11" name="Group 12"/>
          <p:cNvGrpSpPr>
            <a:grpSpLocks/>
          </p:cNvGrpSpPr>
          <p:nvPr/>
        </p:nvGrpSpPr>
        <p:grpSpPr bwMode="auto">
          <a:xfrm>
            <a:off x="395288" y="1074738"/>
            <a:ext cx="8353425" cy="5378450"/>
            <a:chOff x="395536" y="1794541"/>
            <a:chExt cx="8352928" cy="4730803"/>
          </a:xfrm>
          <a:solidFill>
            <a:srgbClr val="FFA3B9"/>
          </a:solidFill>
        </p:grpSpPr>
        <p:sp>
          <p:nvSpPr>
            <p:cNvPr id="12" name="Rectangle 11"/>
            <p:cNvSpPr/>
            <p:nvPr/>
          </p:nvSpPr>
          <p:spPr>
            <a:xfrm>
              <a:off x="395536" y="1794541"/>
              <a:ext cx="8352000" cy="72000"/>
            </a:xfrm>
            <a:prstGeom prst="rect">
              <a:avLst/>
            </a:prstGeom>
            <a:grp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395536" y="6453344"/>
              <a:ext cx="8352000" cy="72000"/>
            </a:xfrm>
            <a:prstGeom prst="rect">
              <a:avLst/>
            </a:prstGeom>
            <a:grp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ectangle 13"/>
            <p:cNvSpPr/>
            <p:nvPr/>
          </p:nvSpPr>
          <p:spPr>
            <a:xfrm rot="5400000">
              <a:off x="6390464" y="4130824"/>
              <a:ext cx="4644000" cy="72000"/>
            </a:xfrm>
            <a:prstGeom prst="rect">
              <a:avLst/>
            </a:prstGeom>
            <a:grp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rot="5400000">
              <a:off x="-1890464" y="4130824"/>
              <a:ext cx="4644000" cy="72000"/>
            </a:xfrm>
            <a:prstGeom prst="rect">
              <a:avLst/>
            </a:prstGeom>
            <a:grp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pic>
        <p:nvPicPr>
          <p:cNvPr id="18" name="Picture 37" descr="color-pencils-preview.png"/>
          <p:cNvPicPr>
            <a:picLocks noGrp="1" noSelect="1" noRot="1" noMove="1" noResize="1" noEditPoints="1" noAdjustHandles="1" noChangeArrowheads="1" noChangeShapeType="1"/>
          </p:cNvPicPr>
          <p:nvPr>
            <p:custDataLst>
              <p:tags r:id="rId2"/>
            </p:custDataLst>
          </p:nvPr>
        </p:nvPicPr>
        <p:blipFill>
          <a:blip r:embed="rId8">
            <a:extLst>
              <a:ext uri="{28A0092B-C50C-407E-A947-70E740481C1C}">
                <a14:useLocalDpi xmlns:a14="http://schemas.microsoft.com/office/drawing/2010/main" val="0"/>
              </a:ext>
            </a:extLst>
          </a:blip>
          <a:srcRect l="50273" r="43112"/>
          <a:stretch>
            <a:fillRect/>
          </a:stretch>
        </p:blipFill>
        <p:spPr bwMode="auto">
          <a:xfrm rot="5400000">
            <a:off x="4278313" y="-2555875"/>
            <a:ext cx="555625" cy="804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8"/>
          <p:cNvSpPr txBox="1">
            <a:spLocks noChangeArrowheads="1"/>
          </p:cNvSpPr>
          <p:nvPr/>
        </p:nvSpPr>
        <p:spPr bwMode="auto">
          <a:xfrm>
            <a:off x="1876527" y="1222250"/>
            <a:ext cx="5655810" cy="39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solidFill>
                  <a:schemeClr val="bg1"/>
                </a:solidFill>
              </a:rPr>
              <a:t>Purpose</a:t>
            </a:r>
          </a:p>
        </p:txBody>
      </p:sp>
      <p:sp>
        <p:nvSpPr>
          <p:cNvPr id="20" name="TextBox 19"/>
          <p:cNvSpPr txBox="1"/>
          <p:nvPr/>
        </p:nvSpPr>
        <p:spPr>
          <a:xfrm>
            <a:off x="457200" y="2266176"/>
            <a:ext cx="1981200" cy="5201424"/>
          </a:xfrm>
          <a:prstGeom prst="rect">
            <a:avLst/>
          </a:prstGeom>
          <a:noFill/>
        </p:spPr>
        <p:txBody>
          <a:bodyPr wrap="square" rtlCol="0">
            <a:spAutoFit/>
          </a:bodyPr>
          <a:lstStyle/>
          <a:p>
            <a:r>
              <a:rPr lang="en-US" sz="16600" dirty="0">
                <a:solidFill>
                  <a:srgbClr val="FF6699"/>
                </a:solidFill>
              </a:rPr>
              <a:t>∞</a:t>
            </a:r>
          </a:p>
          <a:p>
            <a:endParaRPr lang="en-US" sz="16600" dirty="0">
              <a:solidFill>
                <a:srgbClr val="FF6699"/>
              </a:solidFill>
            </a:endParaRPr>
          </a:p>
        </p:txBody>
      </p:sp>
      <p:sp>
        <p:nvSpPr>
          <p:cNvPr id="21" name="TextBox 20"/>
          <p:cNvSpPr txBox="1"/>
          <p:nvPr/>
        </p:nvSpPr>
        <p:spPr>
          <a:xfrm>
            <a:off x="1524000" y="2266176"/>
            <a:ext cx="1981200" cy="5201424"/>
          </a:xfrm>
          <a:prstGeom prst="rect">
            <a:avLst/>
          </a:prstGeom>
          <a:noFill/>
        </p:spPr>
        <p:txBody>
          <a:bodyPr wrap="square" rtlCol="0">
            <a:spAutoFit/>
          </a:bodyPr>
          <a:lstStyle/>
          <a:p>
            <a:r>
              <a:rPr lang="en-US" sz="16600" dirty="0">
                <a:solidFill>
                  <a:srgbClr val="FF6699"/>
                </a:solidFill>
              </a:rPr>
              <a:t>∞</a:t>
            </a:r>
          </a:p>
          <a:p>
            <a:endParaRPr lang="en-US" sz="16600" dirty="0">
              <a:solidFill>
                <a:srgbClr val="FF6699"/>
              </a:solidFill>
            </a:endParaRPr>
          </a:p>
        </p:txBody>
      </p:sp>
      <p:sp>
        <p:nvSpPr>
          <p:cNvPr id="22" name="TextBox 21"/>
          <p:cNvSpPr txBox="1"/>
          <p:nvPr/>
        </p:nvSpPr>
        <p:spPr>
          <a:xfrm>
            <a:off x="2590800" y="2266176"/>
            <a:ext cx="1981200" cy="5201424"/>
          </a:xfrm>
          <a:prstGeom prst="rect">
            <a:avLst/>
          </a:prstGeom>
          <a:noFill/>
        </p:spPr>
        <p:txBody>
          <a:bodyPr wrap="square" rtlCol="0">
            <a:spAutoFit/>
          </a:bodyPr>
          <a:lstStyle/>
          <a:p>
            <a:r>
              <a:rPr lang="en-US" sz="16600" dirty="0">
                <a:solidFill>
                  <a:srgbClr val="FF6699"/>
                </a:solidFill>
              </a:rPr>
              <a:t>∞</a:t>
            </a:r>
          </a:p>
          <a:p>
            <a:endParaRPr lang="en-US" sz="16600" dirty="0"/>
          </a:p>
        </p:txBody>
      </p:sp>
      <p:sp>
        <p:nvSpPr>
          <p:cNvPr id="23" name="TextBox 22"/>
          <p:cNvSpPr txBox="1"/>
          <p:nvPr/>
        </p:nvSpPr>
        <p:spPr>
          <a:xfrm>
            <a:off x="3657600" y="2266176"/>
            <a:ext cx="1981200" cy="5201424"/>
          </a:xfrm>
          <a:prstGeom prst="rect">
            <a:avLst/>
          </a:prstGeom>
          <a:noFill/>
        </p:spPr>
        <p:txBody>
          <a:bodyPr wrap="square" rtlCol="0">
            <a:spAutoFit/>
          </a:bodyPr>
          <a:lstStyle/>
          <a:p>
            <a:r>
              <a:rPr lang="en-US" sz="16600" dirty="0">
                <a:solidFill>
                  <a:srgbClr val="FF6699"/>
                </a:solidFill>
              </a:rPr>
              <a:t>∞</a:t>
            </a:r>
          </a:p>
          <a:p>
            <a:endParaRPr lang="en-US" sz="16600" dirty="0">
              <a:solidFill>
                <a:srgbClr val="FF6699"/>
              </a:solidFill>
            </a:endParaRPr>
          </a:p>
        </p:txBody>
      </p:sp>
      <p:sp>
        <p:nvSpPr>
          <p:cNvPr id="24" name="TextBox 23"/>
          <p:cNvSpPr txBox="1"/>
          <p:nvPr/>
        </p:nvSpPr>
        <p:spPr>
          <a:xfrm>
            <a:off x="4724400" y="2266176"/>
            <a:ext cx="1981200" cy="5201424"/>
          </a:xfrm>
          <a:prstGeom prst="rect">
            <a:avLst/>
          </a:prstGeom>
          <a:noFill/>
        </p:spPr>
        <p:txBody>
          <a:bodyPr wrap="square" rtlCol="0">
            <a:spAutoFit/>
          </a:bodyPr>
          <a:lstStyle/>
          <a:p>
            <a:r>
              <a:rPr lang="en-US" sz="16600" dirty="0">
                <a:solidFill>
                  <a:srgbClr val="FF6699"/>
                </a:solidFill>
              </a:rPr>
              <a:t>∞</a:t>
            </a:r>
          </a:p>
          <a:p>
            <a:endParaRPr lang="en-US" sz="16600" dirty="0">
              <a:solidFill>
                <a:srgbClr val="FF6699"/>
              </a:solidFill>
            </a:endParaRPr>
          </a:p>
        </p:txBody>
      </p:sp>
      <p:sp>
        <p:nvSpPr>
          <p:cNvPr id="25" name="TextBox 24"/>
          <p:cNvSpPr txBox="1"/>
          <p:nvPr/>
        </p:nvSpPr>
        <p:spPr>
          <a:xfrm>
            <a:off x="5791200" y="2266176"/>
            <a:ext cx="1981200" cy="5201424"/>
          </a:xfrm>
          <a:prstGeom prst="rect">
            <a:avLst/>
          </a:prstGeom>
          <a:noFill/>
        </p:spPr>
        <p:txBody>
          <a:bodyPr wrap="square" rtlCol="0">
            <a:spAutoFit/>
          </a:bodyPr>
          <a:lstStyle/>
          <a:p>
            <a:r>
              <a:rPr lang="en-US" sz="16600" dirty="0">
                <a:solidFill>
                  <a:srgbClr val="FF6699"/>
                </a:solidFill>
              </a:rPr>
              <a:t>∞</a:t>
            </a:r>
          </a:p>
          <a:p>
            <a:endParaRPr lang="en-US" sz="16600" dirty="0">
              <a:solidFill>
                <a:srgbClr val="FF6699"/>
              </a:solidFill>
            </a:endParaRPr>
          </a:p>
        </p:txBody>
      </p:sp>
      <p:sp>
        <p:nvSpPr>
          <p:cNvPr id="27" name="Oval 26"/>
          <p:cNvSpPr/>
          <p:nvPr/>
        </p:nvSpPr>
        <p:spPr>
          <a:xfrm>
            <a:off x="1905000" y="3561576"/>
            <a:ext cx="152400" cy="152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2971800" y="3561576"/>
            <a:ext cx="152400" cy="152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4038600" y="3561576"/>
            <a:ext cx="152400" cy="152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105400" y="3561576"/>
            <a:ext cx="152400" cy="152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172200" y="3561576"/>
            <a:ext cx="152400" cy="152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p:cNvCxnSpPr>
            <a:stCxn id="27" idx="0"/>
          </p:cNvCxnSpPr>
          <p:nvPr/>
        </p:nvCxnSpPr>
        <p:spPr>
          <a:xfrm flipV="1">
            <a:off x="1981200" y="2768154"/>
            <a:ext cx="0" cy="79342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176" y="1844824"/>
            <a:ext cx="2131640" cy="1015663"/>
          </a:xfrm>
          <a:prstGeom prst="rect">
            <a:avLst/>
          </a:prstGeom>
          <a:noFill/>
        </p:spPr>
        <p:txBody>
          <a:bodyPr wrap="square" rtlCol="0">
            <a:spAutoFit/>
          </a:bodyPr>
          <a:lstStyle/>
          <a:p>
            <a:r>
              <a:rPr lang="en-US" sz="2000" dirty="0"/>
              <a:t>Objectives should be established and communicated </a:t>
            </a:r>
          </a:p>
        </p:txBody>
      </p:sp>
      <p:cxnSp>
        <p:nvCxnSpPr>
          <p:cNvPr id="35" name="Straight Connector 34"/>
          <p:cNvCxnSpPr/>
          <p:nvPr/>
        </p:nvCxnSpPr>
        <p:spPr>
          <a:xfrm flipV="1">
            <a:off x="3048000" y="3733800"/>
            <a:ext cx="0" cy="1143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35696" y="4876800"/>
            <a:ext cx="2376264" cy="1323439"/>
          </a:xfrm>
          <a:prstGeom prst="rect">
            <a:avLst/>
          </a:prstGeom>
          <a:noFill/>
        </p:spPr>
        <p:txBody>
          <a:bodyPr wrap="square" rtlCol="0">
            <a:spAutoFit/>
          </a:bodyPr>
          <a:lstStyle/>
          <a:p>
            <a:r>
              <a:rPr lang="en-US" sz="2000" dirty="0"/>
              <a:t>Significant internal and external risks should be identified and assessed</a:t>
            </a:r>
          </a:p>
        </p:txBody>
      </p:sp>
      <p:cxnSp>
        <p:nvCxnSpPr>
          <p:cNvPr id="37" name="Straight Connector 36"/>
          <p:cNvCxnSpPr/>
          <p:nvPr/>
        </p:nvCxnSpPr>
        <p:spPr>
          <a:xfrm flipV="1">
            <a:off x="4114800" y="2768154"/>
            <a:ext cx="0" cy="79342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59832" y="1772817"/>
            <a:ext cx="2299320" cy="1323439"/>
          </a:xfrm>
          <a:prstGeom prst="rect">
            <a:avLst/>
          </a:prstGeom>
          <a:noFill/>
        </p:spPr>
        <p:txBody>
          <a:bodyPr wrap="square" rtlCol="0">
            <a:spAutoFit/>
          </a:bodyPr>
          <a:lstStyle/>
          <a:p>
            <a:r>
              <a:rPr lang="en-US" sz="2000" dirty="0"/>
              <a:t>Policies should be established, communicated and practiced</a:t>
            </a:r>
          </a:p>
        </p:txBody>
      </p:sp>
      <p:cxnSp>
        <p:nvCxnSpPr>
          <p:cNvPr id="39" name="Straight Connector 38"/>
          <p:cNvCxnSpPr/>
          <p:nvPr/>
        </p:nvCxnSpPr>
        <p:spPr>
          <a:xfrm flipV="1">
            <a:off x="5181600" y="3733800"/>
            <a:ext cx="0" cy="1143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43400" y="4876800"/>
            <a:ext cx="2532856" cy="1015663"/>
          </a:xfrm>
          <a:prstGeom prst="rect">
            <a:avLst/>
          </a:prstGeom>
          <a:noFill/>
        </p:spPr>
        <p:txBody>
          <a:bodyPr wrap="square" rtlCol="0">
            <a:spAutoFit/>
          </a:bodyPr>
          <a:lstStyle/>
          <a:p>
            <a:r>
              <a:rPr lang="en-US" sz="2000" dirty="0"/>
              <a:t>Plans should be established and communicated</a:t>
            </a:r>
          </a:p>
        </p:txBody>
      </p:sp>
      <p:cxnSp>
        <p:nvCxnSpPr>
          <p:cNvPr id="41" name="Straight Connector 40"/>
          <p:cNvCxnSpPr/>
          <p:nvPr/>
        </p:nvCxnSpPr>
        <p:spPr>
          <a:xfrm flipV="1">
            <a:off x="6248400" y="2768154"/>
            <a:ext cx="0" cy="79342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486400" y="1772816"/>
            <a:ext cx="2613992" cy="1631216"/>
          </a:xfrm>
          <a:prstGeom prst="rect">
            <a:avLst/>
          </a:prstGeom>
          <a:noFill/>
        </p:spPr>
        <p:txBody>
          <a:bodyPr wrap="square" rtlCol="0">
            <a:spAutoFit/>
          </a:bodyPr>
          <a:lstStyle/>
          <a:p>
            <a:r>
              <a:rPr lang="en-US" sz="2000" dirty="0"/>
              <a:t>Plans should include measurable performance targets and indicators </a:t>
            </a:r>
          </a:p>
          <a:p>
            <a:endParaRPr lang="en-US" sz="2000" dirty="0"/>
          </a:p>
        </p:txBody>
      </p:sp>
    </p:spTree>
    <p:custDataLst>
      <p:tags r:id="rId1"/>
    </p:custDataLst>
    <p:extLst>
      <p:ext uri="{BB962C8B-B14F-4D97-AF65-F5344CB8AC3E}">
        <p14:creationId xmlns:p14="http://schemas.microsoft.com/office/powerpoint/2010/main" val="4742574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Components of the CoCo framework</a:t>
              </a:r>
            </a:p>
          </p:txBody>
        </p:sp>
      </p:grpSp>
      <p:grpSp>
        <p:nvGrpSpPr>
          <p:cNvPr id="11" name="Group 12"/>
          <p:cNvGrpSpPr>
            <a:grpSpLocks/>
          </p:cNvGrpSpPr>
          <p:nvPr/>
        </p:nvGrpSpPr>
        <p:grpSpPr bwMode="auto">
          <a:xfrm>
            <a:off x="395288" y="1074738"/>
            <a:ext cx="8353425" cy="5378450"/>
            <a:chOff x="395536" y="1794541"/>
            <a:chExt cx="8352928" cy="4730803"/>
          </a:xfrm>
          <a:solidFill>
            <a:schemeClr val="accent6">
              <a:lumMod val="75000"/>
            </a:schemeClr>
          </a:solidFill>
        </p:grpSpPr>
        <p:sp>
          <p:nvSpPr>
            <p:cNvPr id="12" name="Rectangle 11"/>
            <p:cNvSpPr/>
            <p:nvPr/>
          </p:nvSpPr>
          <p:spPr>
            <a:xfrm>
              <a:off x="395536" y="1794541"/>
              <a:ext cx="8352000" cy="72000"/>
            </a:xfrm>
            <a:prstGeom prst="rect">
              <a:avLst/>
            </a:prstGeom>
            <a:grp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395536" y="6453344"/>
              <a:ext cx="8352000" cy="72000"/>
            </a:xfrm>
            <a:prstGeom prst="rect">
              <a:avLst/>
            </a:prstGeom>
            <a:grp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ectangle 13"/>
            <p:cNvSpPr/>
            <p:nvPr/>
          </p:nvSpPr>
          <p:spPr>
            <a:xfrm rot="5400000">
              <a:off x="6390464" y="4130824"/>
              <a:ext cx="4644000" cy="72000"/>
            </a:xfrm>
            <a:prstGeom prst="rect">
              <a:avLst/>
            </a:prstGeom>
            <a:grp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rot="5400000">
              <a:off x="-1890464" y="4130824"/>
              <a:ext cx="4644000" cy="72000"/>
            </a:xfrm>
            <a:prstGeom prst="rect">
              <a:avLst/>
            </a:prstGeom>
            <a:grp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pic>
        <p:nvPicPr>
          <p:cNvPr id="17" name="Picture 28" descr="color-pencils-preview.png"/>
          <p:cNvPicPr>
            <a:picLocks noGrp="1" noSelect="1" noRot="1" noMove="1" noResize="1" noEditPoints="1" noAdjustHandles="1" noChangeArrowheads="1" noChangeShapeType="1"/>
          </p:cNvPicPr>
          <p:nvPr>
            <p:custDataLst>
              <p:tags r:id="rId2"/>
            </p:custDataLst>
          </p:nvPr>
        </p:nvPicPr>
        <p:blipFill>
          <a:blip r:embed="rId8">
            <a:extLst>
              <a:ext uri="{28A0092B-C50C-407E-A947-70E740481C1C}">
                <a14:useLocalDpi xmlns:a14="http://schemas.microsoft.com/office/drawing/2010/main" val="0"/>
              </a:ext>
            </a:extLst>
          </a:blip>
          <a:srcRect l="50273" r="43112"/>
          <a:stretch>
            <a:fillRect/>
          </a:stretch>
        </p:blipFill>
        <p:spPr bwMode="auto">
          <a:xfrm rot="5400000">
            <a:off x="4278313" y="-2555875"/>
            <a:ext cx="555625" cy="804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9"/>
          <p:cNvSpPr txBox="1">
            <a:spLocks noChangeArrowheads="1"/>
          </p:cNvSpPr>
          <p:nvPr/>
        </p:nvSpPr>
        <p:spPr bwMode="auto">
          <a:xfrm>
            <a:off x="1876527" y="1222249"/>
            <a:ext cx="5655810" cy="39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solidFill>
                  <a:schemeClr val="bg1"/>
                </a:solidFill>
              </a:rPr>
              <a:t>Commitment</a:t>
            </a:r>
          </a:p>
        </p:txBody>
      </p:sp>
      <p:sp>
        <p:nvSpPr>
          <p:cNvPr id="19" name="Decagon 18"/>
          <p:cNvSpPr/>
          <p:nvPr/>
        </p:nvSpPr>
        <p:spPr>
          <a:xfrm>
            <a:off x="3545632" y="1772816"/>
            <a:ext cx="2286000" cy="2133600"/>
          </a:xfrm>
          <a:prstGeom prst="decagon">
            <a:avLst/>
          </a:prstGeom>
          <a:solidFill>
            <a:srgbClr val="FF3399"/>
          </a:soli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Shared ethical values should be established, communicated and practiced</a:t>
            </a:r>
          </a:p>
        </p:txBody>
      </p:sp>
      <p:sp>
        <p:nvSpPr>
          <p:cNvPr id="20" name="Decagon 19"/>
          <p:cNvSpPr/>
          <p:nvPr/>
        </p:nvSpPr>
        <p:spPr>
          <a:xfrm>
            <a:off x="6318448" y="3356992"/>
            <a:ext cx="2286000" cy="2133600"/>
          </a:xfrm>
          <a:prstGeom prst="decagon">
            <a:avLst/>
          </a:prstGeom>
          <a:solidFill>
            <a:srgbClr val="FF6699"/>
          </a:soli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HR policies should be consistent with ethical values </a:t>
            </a:r>
          </a:p>
        </p:txBody>
      </p:sp>
      <p:sp>
        <p:nvSpPr>
          <p:cNvPr id="21" name="Decagon 20"/>
          <p:cNvSpPr/>
          <p:nvPr/>
        </p:nvSpPr>
        <p:spPr>
          <a:xfrm>
            <a:off x="3545632" y="4149080"/>
            <a:ext cx="2286000" cy="2133600"/>
          </a:xfrm>
          <a:prstGeom prst="decagon">
            <a:avLst/>
          </a:prstGeom>
          <a:solidFill>
            <a:srgbClr val="FF3399"/>
          </a:soli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white"/>
                </a:solidFill>
              </a:rPr>
              <a:t>Authority, responsibility and accountability should be clearly defined</a:t>
            </a:r>
          </a:p>
        </p:txBody>
      </p:sp>
      <p:sp>
        <p:nvSpPr>
          <p:cNvPr id="22" name="Decagon 21"/>
          <p:cNvSpPr/>
          <p:nvPr/>
        </p:nvSpPr>
        <p:spPr>
          <a:xfrm>
            <a:off x="683568" y="3284984"/>
            <a:ext cx="2286000" cy="2133600"/>
          </a:xfrm>
          <a:prstGeom prst="decagon">
            <a:avLst/>
          </a:prstGeom>
          <a:solidFill>
            <a:srgbClr val="FF6699"/>
          </a:soli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white"/>
                </a:solidFill>
              </a:rPr>
              <a:t>Mutual trust should be fostered to support the flow of information</a:t>
            </a:r>
          </a:p>
        </p:txBody>
      </p:sp>
    </p:spTree>
    <p:custDataLst>
      <p:tags r:id="rId1"/>
    </p:custDataLst>
    <p:extLst>
      <p:ext uri="{BB962C8B-B14F-4D97-AF65-F5344CB8AC3E}">
        <p14:creationId xmlns:p14="http://schemas.microsoft.com/office/powerpoint/2010/main" val="17703610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Components of the CoCo framework</a:t>
              </a:r>
            </a:p>
          </p:txBody>
        </p:sp>
      </p:grpSp>
      <p:grpSp>
        <p:nvGrpSpPr>
          <p:cNvPr id="11" name="Group 12"/>
          <p:cNvGrpSpPr>
            <a:grpSpLocks/>
          </p:cNvGrpSpPr>
          <p:nvPr/>
        </p:nvGrpSpPr>
        <p:grpSpPr bwMode="auto">
          <a:xfrm>
            <a:off x="179388" y="945133"/>
            <a:ext cx="8886825" cy="5652517"/>
            <a:chOff x="395536" y="1794541"/>
            <a:chExt cx="8352928" cy="4730803"/>
          </a:xfrm>
          <a:solidFill>
            <a:schemeClr val="accent2"/>
          </a:solidFill>
        </p:grpSpPr>
        <p:sp>
          <p:nvSpPr>
            <p:cNvPr id="12" name="Rectangle 11"/>
            <p:cNvSpPr/>
            <p:nvPr/>
          </p:nvSpPr>
          <p:spPr>
            <a:xfrm>
              <a:off x="395536" y="1794541"/>
              <a:ext cx="8352000" cy="72000"/>
            </a:xfrm>
            <a:prstGeom prst="rect">
              <a:avLst/>
            </a:prstGeom>
            <a:grp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395536" y="6453344"/>
              <a:ext cx="8352000" cy="72000"/>
            </a:xfrm>
            <a:prstGeom prst="rect">
              <a:avLst/>
            </a:prstGeom>
            <a:grp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ectangle 13"/>
            <p:cNvSpPr/>
            <p:nvPr/>
          </p:nvSpPr>
          <p:spPr>
            <a:xfrm rot="5400000">
              <a:off x="6390464" y="4130824"/>
              <a:ext cx="4644000" cy="72000"/>
            </a:xfrm>
            <a:prstGeom prst="rect">
              <a:avLst/>
            </a:prstGeom>
            <a:grp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rot="5400000">
              <a:off x="-1890464" y="4130824"/>
              <a:ext cx="4644000" cy="72000"/>
            </a:xfrm>
            <a:prstGeom prst="rect">
              <a:avLst/>
            </a:prstGeom>
            <a:grp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pic>
        <p:nvPicPr>
          <p:cNvPr id="17" name="Picture 40" descr="color-pencils-preview.png"/>
          <p:cNvPicPr>
            <a:picLocks noGrp="1" noSelect="1" noRot="1" noMove="1" noResize="1" noEditPoints="1" noAdjustHandles="1" noChangeArrowheads="1" noChangeShapeType="1"/>
          </p:cNvPicPr>
          <p:nvPr>
            <p:custDataLst>
              <p:tags r:id="rId2"/>
            </p:custDataLst>
          </p:nvPr>
        </p:nvPicPr>
        <p:blipFill>
          <a:blip r:embed="rId8">
            <a:extLst>
              <a:ext uri="{28A0092B-C50C-407E-A947-70E740481C1C}">
                <a14:useLocalDpi xmlns:a14="http://schemas.microsoft.com/office/drawing/2010/main" val="0"/>
              </a:ext>
            </a:extLst>
          </a:blip>
          <a:srcRect l="50273" r="43112"/>
          <a:stretch>
            <a:fillRect/>
          </a:stretch>
        </p:blipFill>
        <p:spPr bwMode="auto">
          <a:xfrm rot="5400000">
            <a:off x="4214020" y="-2674119"/>
            <a:ext cx="557212" cy="804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1"/>
          <p:cNvSpPr txBox="1">
            <a:spLocks noChangeArrowheads="1"/>
          </p:cNvSpPr>
          <p:nvPr/>
        </p:nvSpPr>
        <p:spPr bwMode="auto">
          <a:xfrm>
            <a:off x="1813027" y="1103302"/>
            <a:ext cx="5655810" cy="40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solidFill>
                  <a:schemeClr val="bg1"/>
                </a:solidFill>
              </a:rPr>
              <a:t>Capability</a:t>
            </a:r>
          </a:p>
        </p:txBody>
      </p:sp>
      <p:sp>
        <p:nvSpPr>
          <p:cNvPr id="19" name="Oval 18"/>
          <p:cNvSpPr/>
          <p:nvPr/>
        </p:nvSpPr>
        <p:spPr bwMode="auto">
          <a:xfrm>
            <a:off x="4744219" y="1700808"/>
            <a:ext cx="715963" cy="714375"/>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a:solidFill>
                <a:srgbClr val="FFFFFF"/>
              </a:solidFill>
              <a:latin typeface="Calibri" pitchFamily="-105" charset="0"/>
            </a:endParaRPr>
          </a:p>
        </p:txBody>
      </p:sp>
      <p:sp>
        <p:nvSpPr>
          <p:cNvPr id="20" name="Oval 19"/>
          <p:cNvSpPr/>
          <p:nvPr/>
        </p:nvSpPr>
        <p:spPr bwMode="auto">
          <a:xfrm>
            <a:off x="4833119" y="1745258"/>
            <a:ext cx="538163" cy="401637"/>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cxnSp>
        <p:nvCxnSpPr>
          <p:cNvPr id="21" name="Straight Connector 20"/>
          <p:cNvCxnSpPr>
            <a:cxnSpLocks noChangeShapeType="1"/>
          </p:cNvCxnSpPr>
          <p:nvPr/>
        </p:nvCxnSpPr>
        <p:spPr bwMode="auto">
          <a:xfrm>
            <a:off x="5423669" y="2372320"/>
            <a:ext cx="773113" cy="609600"/>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22" name="Rektangel 76"/>
          <p:cNvSpPr>
            <a:spLocks noChangeArrowheads="1"/>
          </p:cNvSpPr>
          <p:nvPr/>
        </p:nvSpPr>
        <p:spPr bwMode="auto">
          <a:xfrm>
            <a:off x="6196782" y="2420888"/>
            <a:ext cx="2659186" cy="830997"/>
          </a:xfrm>
          <a:prstGeom prst="rect">
            <a:avLst/>
          </a:prstGeom>
          <a:noFill/>
          <a:ln w="9525">
            <a:noFill/>
            <a:miter lim="800000"/>
            <a:headEnd/>
            <a:tailEnd/>
          </a:ln>
        </p:spPr>
        <p:txBody>
          <a:bodyPr wrap="square">
            <a:spAutoFit/>
          </a:bodyPr>
          <a:lstStyle/>
          <a:p>
            <a:pPr>
              <a:spcAft>
                <a:spcPts val="600"/>
              </a:spcAft>
            </a:pPr>
            <a:r>
              <a:rPr lang="en-US" sz="1600" noProof="1">
                <a:solidFill>
                  <a:srgbClr val="262626"/>
                </a:solidFill>
                <a:latin typeface="Calibri" pitchFamily="-105" charset="0"/>
                <a:cs typeface="Arial" charset="0"/>
              </a:rPr>
              <a:t>People should have the necessary knowledge, skills and tools</a:t>
            </a:r>
          </a:p>
        </p:txBody>
      </p:sp>
      <p:sp>
        <p:nvSpPr>
          <p:cNvPr id="23" name="Round Same Side Corner Rectangle 21"/>
          <p:cNvSpPr>
            <a:spLocks noChangeArrowheads="1"/>
          </p:cNvSpPr>
          <p:nvPr/>
        </p:nvSpPr>
        <p:spPr bwMode="auto">
          <a:xfrm rot="3869972">
            <a:off x="4554513" y="1766689"/>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24" name="Oval 23"/>
          <p:cNvSpPr/>
          <p:nvPr/>
        </p:nvSpPr>
        <p:spPr bwMode="auto">
          <a:xfrm>
            <a:off x="3851920" y="2066652"/>
            <a:ext cx="864096" cy="786383"/>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a:solidFill>
                <a:srgbClr val="FFFFFF"/>
              </a:solidFill>
              <a:latin typeface="Calibri" pitchFamily="-105" charset="0"/>
            </a:endParaRPr>
          </a:p>
        </p:txBody>
      </p:sp>
      <p:sp>
        <p:nvSpPr>
          <p:cNvPr id="25" name="Oval 24"/>
          <p:cNvSpPr/>
          <p:nvPr/>
        </p:nvSpPr>
        <p:spPr bwMode="auto">
          <a:xfrm>
            <a:off x="3940820" y="2111102"/>
            <a:ext cx="649509" cy="442121"/>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cxnSp>
        <p:nvCxnSpPr>
          <p:cNvPr id="26" name="Straight Connector 25"/>
          <p:cNvCxnSpPr>
            <a:cxnSpLocks noChangeShapeType="1"/>
          </p:cNvCxnSpPr>
          <p:nvPr/>
        </p:nvCxnSpPr>
        <p:spPr bwMode="auto">
          <a:xfrm>
            <a:off x="4593077" y="2854830"/>
            <a:ext cx="773113" cy="609600"/>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27" name="Rektangel 76"/>
          <p:cNvSpPr>
            <a:spLocks noChangeArrowheads="1"/>
          </p:cNvSpPr>
          <p:nvPr/>
        </p:nvSpPr>
        <p:spPr bwMode="auto">
          <a:xfrm>
            <a:off x="5364088" y="3284984"/>
            <a:ext cx="3491880" cy="584775"/>
          </a:xfrm>
          <a:prstGeom prst="rect">
            <a:avLst/>
          </a:prstGeom>
          <a:noFill/>
          <a:ln w="9525">
            <a:noFill/>
            <a:miter lim="800000"/>
            <a:headEnd/>
            <a:tailEnd/>
          </a:ln>
        </p:spPr>
        <p:txBody>
          <a:bodyPr wrap="square">
            <a:spAutoFit/>
          </a:bodyPr>
          <a:lstStyle/>
          <a:p>
            <a:pPr>
              <a:spcAft>
                <a:spcPts val="600"/>
              </a:spcAft>
            </a:pPr>
            <a:r>
              <a:rPr lang="en-US" sz="1600" noProof="1">
                <a:solidFill>
                  <a:srgbClr val="262626"/>
                </a:solidFill>
                <a:latin typeface="Calibri" pitchFamily="-105" charset="0"/>
                <a:cs typeface="Arial" charset="0"/>
              </a:rPr>
              <a:t>Communication processes should support the values of the organization</a:t>
            </a:r>
          </a:p>
        </p:txBody>
      </p:sp>
      <p:sp>
        <p:nvSpPr>
          <p:cNvPr id="28" name="Round Same Side Corner Rectangle 21"/>
          <p:cNvSpPr>
            <a:spLocks noChangeArrowheads="1"/>
          </p:cNvSpPr>
          <p:nvPr/>
        </p:nvSpPr>
        <p:spPr bwMode="auto">
          <a:xfrm rot="3869972">
            <a:off x="3723921" y="2249199"/>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29" name="Oval 28"/>
          <p:cNvSpPr/>
          <p:nvPr/>
        </p:nvSpPr>
        <p:spPr bwMode="auto">
          <a:xfrm>
            <a:off x="2915816" y="2498700"/>
            <a:ext cx="936104" cy="948591"/>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a:solidFill>
                <a:srgbClr val="FFFFFF"/>
              </a:solidFill>
              <a:latin typeface="Calibri" pitchFamily="-105" charset="0"/>
            </a:endParaRPr>
          </a:p>
        </p:txBody>
      </p:sp>
      <p:cxnSp>
        <p:nvCxnSpPr>
          <p:cNvPr id="30" name="Straight Connector 29"/>
          <p:cNvCxnSpPr>
            <a:cxnSpLocks noChangeShapeType="1"/>
          </p:cNvCxnSpPr>
          <p:nvPr/>
        </p:nvCxnSpPr>
        <p:spPr bwMode="auto">
          <a:xfrm>
            <a:off x="3656973" y="3418407"/>
            <a:ext cx="771011" cy="736477"/>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31" name="Rektangel 76"/>
          <p:cNvSpPr>
            <a:spLocks noChangeArrowheads="1"/>
          </p:cNvSpPr>
          <p:nvPr/>
        </p:nvSpPr>
        <p:spPr bwMode="auto">
          <a:xfrm>
            <a:off x="4355976" y="4161854"/>
            <a:ext cx="3815408" cy="584775"/>
          </a:xfrm>
          <a:prstGeom prst="rect">
            <a:avLst/>
          </a:prstGeom>
          <a:noFill/>
          <a:ln w="9525">
            <a:noFill/>
            <a:miter lim="800000"/>
            <a:headEnd/>
            <a:tailEnd/>
          </a:ln>
        </p:spPr>
        <p:txBody>
          <a:bodyPr wrap="square">
            <a:spAutoFit/>
          </a:bodyPr>
          <a:lstStyle/>
          <a:p>
            <a:pPr>
              <a:spcAft>
                <a:spcPts val="600"/>
              </a:spcAft>
            </a:pPr>
            <a:r>
              <a:rPr lang="en-US" sz="1600" noProof="1">
                <a:solidFill>
                  <a:srgbClr val="262626"/>
                </a:solidFill>
                <a:latin typeface="Calibri" pitchFamily="-105" charset="0"/>
                <a:cs typeface="Arial" charset="0"/>
              </a:rPr>
              <a:t>Sufficient and relevant information should be identified and communicated</a:t>
            </a:r>
          </a:p>
        </p:txBody>
      </p:sp>
      <p:sp>
        <p:nvSpPr>
          <p:cNvPr id="32" name="Round Same Side Corner Rectangle 21"/>
          <p:cNvSpPr>
            <a:spLocks noChangeArrowheads="1"/>
          </p:cNvSpPr>
          <p:nvPr/>
        </p:nvSpPr>
        <p:spPr bwMode="auto">
          <a:xfrm rot="3869972">
            <a:off x="2849570" y="2681247"/>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33" name="Oval 32"/>
          <p:cNvSpPr/>
          <p:nvPr/>
        </p:nvSpPr>
        <p:spPr bwMode="auto">
          <a:xfrm>
            <a:off x="1773943" y="2930748"/>
            <a:ext cx="1141873" cy="1152128"/>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a:solidFill>
                <a:srgbClr val="FFFFFF"/>
              </a:solidFill>
              <a:latin typeface="Calibri" pitchFamily="-105" charset="0"/>
            </a:endParaRPr>
          </a:p>
        </p:txBody>
      </p:sp>
      <p:cxnSp>
        <p:nvCxnSpPr>
          <p:cNvPr id="34" name="Straight Connector 33"/>
          <p:cNvCxnSpPr>
            <a:cxnSpLocks noChangeShapeType="1"/>
          </p:cNvCxnSpPr>
          <p:nvPr/>
        </p:nvCxnSpPr>
        <p:spPr bwMode="auto">
          <a:xfrm>
            <a:off x="2411760" y="4094062"/>
            <a:ext cx="771011" cy="736477"/>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35" name="Rektangel 76"/>
          <p:cNvSpPr>
            <a:spLocks noChangeArrowheads="1"/>
          </p:cNvSpPr>
          <p:nvPr/>
        </p:nvSpPr>
        <p:spPr bwMode="auto">
          <a:xfrm>
            <a:off x="3203848" y="5025950"/>
            <a:ext cx="3456384" cy="584775"/>
          </a:xfrm>
          <a:prstGeom prst="rect">
            <a:avLst/>
          </a:prstGeom>
          <a:noFill/>
          <a:ln w="9525">
            <a:noFill/>
            <a:miter lim="800000"/>
            <a:headEnd/>
            <a:tailEnd/>
          </a:ln>
        </p:spPr>
        <p:txBody>
          <a:bodyPr wrap="square">
            <a:spAutoFit/>
          </a:bodyPr>
          <a:lstStyle/>
          <a:p>
            <a:pPr>
              <a:spcAft>
                <a:spcPts val="600"/>
              </a:spcAft>
            </a:pPr>
            <a:r>
              <a:rPr lang="en-US" sz="1600" noProof="1">
                <a:solidFill>
                  <a:srgbClr val="262626"/>
                </a:solidFill>
                <a:latin typeface="Calibri" pitchFamily="-105" charset="0"/>
                <a:cs typeface="Arial" charset="0"/>
              </a:rPr>
              <a:t>Decisions and actions within the organization should be co-ordinated </a:t>
            </a:r>
          </a:p>
        </p:txBody>
      </p:sp>
      <p:sp>
        <p:nvSpPr>
          <p:cNvPr id="36" name="Round Same Side Corner Rectangle 21"/>
          <p:cNvSpPr>
            <a:spLocks noChangeArrowheads="1"/>
          </p:cNvSpPr>
          <p:nvPr/>
        </p:nvSpPr>
        <p:spPr bwMode="auto">
          <a:xfrm rot="3869972">
            <a:off x="1707697" y="3334410"/>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37" name="Oval 36"/>
          <p:cNvSpPr/>
          <p:nvPr/>
        </p:nvSpPr>
        <p:spPr bwMode="auto">
          <a:xfrm>
            <a:off x="395536" y="3506812"/>
            <a:ext cx="1336820" cy="1352183"/>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a:solidFill>
                <a:srgbClr val="FFFFFF"/>
              </a:solidFill>
              <a:latin typeface="Calibri" pitchFamily="-105" charset="0"/>
            </a:endParaRPr>
          </a:p>
        </p:txBody>
      </p:sp>
      <p:cxnSp>
        <p:nvCxnSpPr>
          <p:cNvPr id="38" name="Straight Connector 37"/>
          <p:cNvCxnSpPr>
            <a:cxnSpLocks noChangeShapeType="1"/>
          </p:cNvCxnSpPr>
          <p:nvPr/>
        </p:nvCxnSpPr>
        <p:spPr bwMode="auto">
          <a:xfrm>
            <a:off x="1043608" y="4946972"/>
            <a:ext cx="771011" cy="736477"/>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39" name="Rektangel 76"/>
          <p:cNvSpPr>
            <a:spLocks noChangeArrowheads="1"/>
          </p:cNvSpPr>
          <p:nvPr/>
        </p:nvSpPr>
        <p:spPr bwMode="auto">
          <a:xfrm>
            <a:off x="1763688" y="5807005"/>
            <a:ext cx="3672408" cy="584775"/>
          </a:xfrm>
          <a:prstGeom prst="rect">
            <a:avLst/>
          </a:prstGeom>
          <a:noFill/>
          <a:ln w="9525">
            <a:noFill/>
            <a:miter lim="800000"/>
            <a:headEnd/>
            <a:tailEnd/>
          </a:ln>
        </p:spPr>
        <p:txBody>
          <a:bodyPr wrap="square">
            <a:spAutoFit/>
          </a:bodyPr>
          <a:lstStyle/>
          <a:p>
            <a:pPr>
              <a:spcAft>
                <a:spcPts val="600"/>
              </a:spcAft>
            </a:pPr>
            <a:r>
              <a:rPr lang="en-US" sz="1600" noProof="1">
                <a:solidFill>
                  <a:srgbClr val="262626"/>
                </a:solidFill>
                <a:latin typeface="Calibri" pitchFamily="-105" charset="0"/>
                <a:cs typeface="Arial" charset="0"/>
              </a:rPr>
              <a:t>Control activities should be designed as an integral part of the organization</a:t>
            </a:r>
          </a:p>
        </p:txBody>
      </p:sp>
      <p:sp>
        <p:nvSpPr>
          <p:cNvPr id="40" name="Oval 39"/>
          <p:cNvSpPr/>
          <p:nvPr/>
        </p:nvSpPr>
        <p:spPr bwMode="auto">
          <a:xfrm>
            <a:off x="3059832" y="2570708"/>
            <a:ext cx="648072" cy="432048"/>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sp>
        <p:nvSpPr>
          <p:cNvPr id="41" name="Oval 40"/>
          <p:cNvSpPr/>
          <p:nvPr/>
        </p:nvSpPr>
        <p:spPr bwMode="auto">
          <a:xfrm>
            <a:off x="1979712" y="3002756"/>
            <a:ext cx="792088" cy="432048"/>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sp>
        <p:nvSpPr>
          <p:cNvPr id="42" name="Oval 41"/>
          <p:cNvSpPr/>
          <p:nvPr/>
        </p:nvSpPr>
        <p:spPr bwMode="auto">
          <a:xfrm>
            <a:off x="539552" y="3578820"/>
            <a:ext cx="1008112" cy="504056"/>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spTree>
    <p:custDataLst>
      <p:tags r:id="rId1"/>
    </p:custDataLst>
    <p:extLst>
      <p:ext uri="{BB962C8B-B14F-4D97-AF65-F5344CB8AC3E}">
        <p14:creationId xmlns:p14="http://schemas.microsoft.com/office/powerpoint/2010/main" val="292889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par>
                                <p:cTn id="12" presetID="1" presetClass="emph" presetSubtype="2" fill="hold" nodeType="withEffect">
                                  <p:stCondLst>
                                    <p:cond delay="0"/>
                                  </p:stCondLst>
                                  <p:childTnLst>
                                    <p:animClr clrSpc="rgb" dir="cw">
                                      <p:cBhvr>
                                        <p:cTn id="13" dur="1000" fill="hold"/>
                                        <p:tgtEl>
                                          <p:spTgt spid="19"/>
                                        </p:tgtEl>
                                        <p:attrNameLst>
                                          <p:attrName>fillcolor</p:attrName>
                                        </p:attrNameLst>
                                      </p:cBhvr>
                                      <p:to>
                                        <a:srgbClr val="CC0000"/>
                                      </p:to>
                                    </p:animClr>
                                    <p:set>
                                      <p:cBhvr>
                                        <p:cTn id="14" dur="1000" fill="hold"/>
                                        <p:tgtEl>
                                          <p:spTgt spid="19"/>
                                        </p:tgtEl>
                                        <p:attrNameLst>
                                          <p:attrName>fill.type</p:attrName>
                                        </p:attrNameLst>
                                      </p:cBhvr>
                                      <p:to>
                                        <p:strVal val="solid"/>
                                      </p:to>
                                    </p:set>
                                    <p:set>
                                      <p:cBhvr>
                                        <p:cTn id="15" dur="1000" fill="hold"/>
                                        <p:tgtEl>
                                          <p:spTgt spid="19"/>
                                        </p:tgtEl>
                                        <p:attrNameLst>
                                          <p:attrName>fill.on</p:attrName>
                                        </p:attrNameLst>
                                      </p:cBhvr>
                                      <p:to>
                                        <p:strVal val="true"/>
                                      </p:to>
                                    </p:se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1000"/>
                                        <p:tgtEl>
                                          <p:spTgt spid="22"/>
                                        </p:tgtEl>
                                      </p:cBhvr>
                                    </p:animEffect>
                                  </p:childTnLst>
                                </p:cTn>
                              </p:par>
                            </p:childTnLst>
                          </p:cTn>
                        </p:par>
                        <p:par>
                          <p:cTn id="23" fill="hold">
                            <p:stCondLst>
                              <p:cond delay="3000"/>
                            </p:stCondLst>
                            <p:childTnLst>
                              <p:par>
                                <p:cTn id="24" presetID="22" presetClass="entr" presetSubtype="2"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1000"/>
                                        <p:tgtEl>
                                          <p:spTgt spid="23"/>
                                        </p:tgtEl>
                                      </p:cBhvr>
                                    </p:animEffect>
                                  </p:childTnLst>
                                </p:cTn>
                              </p:par>
                              <p:par>
                                <p:cTn id="27" presetID="1" presetClass="emph" presetSubtype="2" fill="hold" nodeType="withEffect">
                                  <p:stCondLst>
                                    <p:cond delay="0"/>
                                  </p:stCondLst>
                                  <p:childTnLst>
                                    <p:animClr clrSpc="rgb" dir="cw">
                                      <p:cBhvr>
                                        <p:cTn id="28" dur="1000" fill="hold"/>
                                        <p:tgtEl>
                                          <p:spTgt spid="19"/>
                                        </p:tgtEl>
                                        <p:attrNameLst>
                                          <p:attrName>fillcolor</p:attrName>
                                        </p:attrNameLst>
                                      </p:cBhvr>
                                      <p:to>
                                        <a:srgbClr val="C3C7CB"/>
                                      </p:to>
                                    </p:animClr>
                                    <p:set>
                                      <p:cBhvr>
                                        <p:cTn id="29" dur="1000" fill="hold"/>
                                        <p:tgtEl>
                                          <p:spTgt spid="19"/>
                                        </p:tgtEl>
                                        <p:attrNameLst>
                                          <p:attrName>fill.type</p:attrName>
                                        </p:attrNameLst>
                                      </p:cBhvr>
                                      <p:to>
                                        <p:strVal val="solid"/>
                                      </p:to>
                                    </p:set>
                                    <p:set>
                                      <p:cBhvr>
                                        <p:cTn id="30" dur="1000" fill="hold"/>
                                        <p:tgtEl>
                                          <p:spTgt spid="19"/>
                                        </p:tgtEl>
                                        <p:attrNameLst>
                                          <p:attrName>fill.on</p:attrName>
                                        </p:attrNameLst>
                                      </p:cBhvr>
                                      <p:to>
                                        <p:strVal val="true"/>
                                      </p:to>
                                    </p:se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childTnLst>
                                </p:cTn>
                              </p:par>
                              <p:par>
                                <p:cTn id="34" presetID="1" presetClass="emph" presetSubtype="2" fill="hold" nodeType="withEffect">
                                  <p:stCondLst>
                                    <p:cond delay="0"/>
                                  </p:stCondLst>
                                  <p:childTnLst>
                                    <p:animClr clrSpc="rgb" dir="cw">
                                      <p:cBhvr>
                                        <p:cTn id="35" dur="1000" fill="hold"/>
                                        <p:tgtEl>
                                          <p:spTgt spid="24"/>
                                        </p:tgtEl>
                                        <p:attrNameLst>
                                          <p:attrName>fillcolor</p:attrName>
                                        </p:attrNameLst>
                                      </p:cBhvr>
                                      <p:to>
                                        <a:srgbClr val="CC0000"/>
                                      </p:to>
                                    </p:animClr>
                                    <p:set>
                                      <p:cBhvr>
                                        <p:cTn id="36" dur="1000" fill="hold"/>
                                        <p:tgtEl>
                                          <p:spTgt spid="24"/>
                                        </p:tgtEl>
                                        <p:attrNameLst>
                                          <p:attrName>fill.type</p:attrName>
                                        </p:attrNameLst>
                                      </p:cBhvr>
                                      <p:to>
                                        <p:strVal val="solid"/>
                                      </p:to>
                                    </p:set>
                                    <p:set>
                                      <p:cBhvr>
                                        <p:cTn id="37" dur="1000" fill="hold"/>
                                        <p:tgtEl>
                                          <p:spTgt spid="24"/>
                                        </p:tgtEl>
                                        <p:attrNameLst>
                                          <p:attrName>fill.on</p:attrName>
                                        </p:attrNameLst>
                                      </p:cBhvr>
                                      <p:to>
                                        <p:strVal val="true"/>
                                      </p:to>
                                    </p:se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1000"/>
                                        <p:tgtEl>
                                          <p:spTgt spid="2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1000"/>
                                        <p:tgtEl>
                                          <p:spTgt spid="27"/>
                                        </p:tgtEl>
                                      </p:cBhvr>
                                    </p:animEffec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1000"/>
                                        <p:tgtEl>
                                          <p:spTgt spid="28"/>
                                        </p:tgtEl>
                                      </p:cBhvr>
                                    </p:animEffect>
                                  </p:childTnLst>
                                </p:cTn>
                              </p:par>
                              <p:par>
                                <p:cTn id="49" presetID="1" presetClass="emph" presetSubtype="2" fill="hold" nodeType="withEffect">
                                  <p:stCondLst>
                                    <p:cond delay="0"/>
                                  </p:stCondLst>
                                  <p:childTnLst>
                                    <p:animClr clrSpc="rgb" dir="cw">
                                      <p:cBhvr>
                                        <p:cTn id="50" dur="1000" fill="hold"/>
                                        <p:tgtEl>
                                          <p:spTgt spid="24"/>
                                        </p:tgtEl>
                                        <p:attrNameLst>
                                          <p:attrName>fillcolor</p:attrName>
                                        </p:attrNameLst>
                                      </p:cBhvr>
                                      <p:to>
                                        <a:srgbClr val="C3C7CB"/>
                                      </p:to>
                                    </p:animClr>
                                    <p:set>
                                      <p:cBhvr>
                                        <p:cTn id="51" dur="1000" fill="hold"/>
                                        <p:tgtEl>
                                          <p:spTgt spid="24"/>
                                        </p:tgtEl>
                                        <p:attrNameLst>
                                          <p:attrName>fill.type</p:attrName>
                                        </p:attrNameLst>
                                      </p:cBhvr>
                                      <p:to>
                                        <p:strVal val="solid"/>
                                      </p:to>
                                    </p:set>
                                    <p:set>
                                      <p:cBhvr>
                                        <p:cTn id="52" dur="1000" fill="hold"/>
                                        <p:tgtEl>
                                          <p:spTgt spid="24"/>
                                        </p:tgtEl>
                                        <p:attrNameLst>
                                          <p:attrName>fill.on</p:attrName>
                                        </p:attrNameLst>
                                      </p:cBhvr>
                                      <p:to>
                                        <p:strVal val="true"/>
                                      </p:to>
                                    </p:se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childTnLst>
                                </p:cTn>
                              </p:par>
                              <p:par>
                                <p:cTn id="56" presetID="1" presetClass="emph" presetSubtype="2" fill="hold" nodeType="withEffect">
                                  <p:stCondLst>
                                    <p:cond delay="0"/>
                                  </p:stCondLst>
                                  <p:childTnLst>
                                    <p:animClr clrSpc="rgb" dir="cw">
                                      <p:cBhvr>
                                        <p:cTn id="57" dur="1000" fill="hold"/>
                                        <p:tgtEl>
                                          <p:spTgt spid="29"/>
                                        </p:tgtEl>
                                        <p:attrNameLst>
                                          <p:attrName>fillcolor</p:attrName>
                                        </p:attrNameLst>
                                      </p:cBhvr>
                                      <p:to>
                                        <a:srgbClr val="CC0000"/>
                                      </p:to>
                                    </p:animClr>
                                    <p:set>
                                      <p:cBhvr>
                                        <p:cTn id="58" dur="1000" fill="hold"/>
                                        <p:tgtEl>
                                          <p:spTgt spid="29"/>
                                        </p:tgtEl>
                                        <p:attrNameLst>
                                          <p:attrName>fill.type</p:attrName>
                                        </p:attrNameLst>
                                      </p:cBhvr>
                                      <p:to>
                                        <p:strVal val="solid"/>
                                      </p:to>
                                    </p:set>
                                    <p:set>
                                      <p:cBhvr>
                                        <p:cTn id="59" dur="1000" fill="hold"/>
                                        <p:tgtEl>
                                          <p:spTgt spid="29"/>
                                        </p:tgtEl>
                                        <p:attrNameLst>
                                          <p:attrName>fill.on</p:attrName>
                                        </p:attrNameLst>
                                      </p:cBhvr>
                                      <p:to>
                                        <p:strVal val="true"/>
                                      </p:to>
                                    </p:se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1000"/>
                                        <p:tgtEl>
                                          <p:spTgt spid="3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1000"/>
                                        <p:tgtEl>
                                          <p:spTgt spid="31"/>
                                        </p:tgtEl>
                                      </p:cBhvr>
                                    </p:animEffect>
                                  </p:childTnLst>
                                </p:cTn>
                              </p:par>
                            </p:childTnLst>
                          </p:cTn>
                        </p:par>
                        <p:par>
                          <p:cTn id="67" fill="hold">
                            <p:stCondLst>
                              <p:cond delay="7000"/>
                            </p:stCondLst>
                            <p:childTnLst>
                              <p:par>
                                <p:cTn id="68" presetID="22" presetClass="entr" presetSubtype="2"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right)">
                                      <p:cBhvr>
                                        <p:cTn id="70" dur="1000"/>
                                        <p:tgtEl>
                                          <p:spTgt spid="32"/>
                                        </p:tgtEl>
                                      </p:cBhvr>
                                    </p:animEffect>
                                  </p:childTnLst>
                                </p:cTn>
                              </p:par>
                              <p:par>
                                <p:cTn id="71" presetID="1" presetClass="emph" presetSubtype="2" fill="hold" nodeType="withEffect">
                                  <p:stCondLst>
                                    <p:cond delay="0"/>
                                  </p:stCondLst>
                                  <p:childTnLst>
                                    <p:animClr clrSpc="rgb" dir="cw">
                                      <p:cBhvr>
                                        <p:cTn id="72" dur="1000" fill="hold"/>
                                        <p:tgtEl>
                                          <p:spTgt spid="29"/>
                                        </p:tgtEl>
                                        <p:attrNameLst>
                                          <p:attrName>fillcolor</p:attrName>
                                        </p:attrNameLst>
                                      </p:cBhvr>
                                      <p:to>
                                        <a:srgbClr val="C3C7CB"/>
                                      </p:to>
                                    </p:animClr>
                                    <p:set>
                                      <p:cBhvr>
                                        <p:cTn id="73" dur="1000" fill="hold"/>
                                        <p:tgtEl>
                                          <p:spTgt spid="29"/>
                                        </p:tgtEl>
                                        <p:attrNameLst>
                                          <p:attrName>fill.type</p:attrName>
                                        </p:attrNameLst>
                                      </p:cBhvr>
                                      <p:to>
                                        <p:strVal val="solid"/>
                                      </p:to>
                                    </p:set>
                                    <p:set>
                                      <p:cBhvr>
                                        <p:cTn id="74" dur="1000" fill="hold"/>
                                        <p:tgtEl>
                                          <p:spTgt spid="29"/>
                                        </p:tgtEl>
                                        <p:attrNameLst>
                                          <p:attrName>fill.on</p:attrName>
                                        </p:attrNameLst>
                                      </p:cBhvr>
                                      <p:to>
                                        <p:strVal val="true"/>
                                      </p:to>
                                    </p:se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childTnLst>
                                </p:cTn>
                              </p:par>
                              <p:par>
                                <p:cTn id="78" presetID="1" presetClass="emph" presetSubtype="2" fill="hold" nodeType="withEffect">
                                  <p:stCondLst>
                                    <p:cond delay="0"/>
                                  </p:stCondLst>
                                  <p:childTnLst>
                                    <p:animClr clrSpc="rgb" dir="cw">
                                      <p:cBhvr>
                                        <p:cTn id="79" dur="1000" fill="hold"/>
                                        <p:tgtEl>
                                          <p:spTgt spid="33"/>
                                        </p:tgtEl>
                                        <p:attrNameLst>
                                          <p:attrName>fillcolor</p:attrName>
                                        </p:attrNameLst>
                                      </p:cBhvr>
                                      <p:to>
                                        <a:srgbClr val="CC0000"/>
                                      </p:to>
                                    </p:animClr>
                                    <p:set>
                                      <p:cBhvr>
                                        <p:cTn id="80" dur="1000" fill="hold"/>
                                        <p:tgtEl>
                                          <p:spTgt spid="33"/>
                                        </p:tgtEl>
                                        <p:attrNameLst>
                                          <p:attrName>fill.type</p:attrName>
                                        </p:attrNameLst>
                                      </p:cBhvr>
                                      <p:to>
                                        <p:strVal val="solid"/>
                                      </p:to>
                                    </p:set>
                                    <p:set>
                                      <p:cBhvr>
                                        <p:cTn id="81" dur="1000" fill="hold"/>
                                        <p:tgtEl>
                                          <p:spTgt spid="33"/>
                                        </p:tgtEl>
                                        <p:attrNameLst>
                                          <p:attrName>fill.on</p:attrName>
                                        </p:attrNameLst>
                                      </p:cBhvr>
                                      <p:to>
                                        <p:strVal val="true"/>
                                      </p:to>
                                    </p:set>
                                  </p:childTnLst>
                                </p:cTn>
                              </p:par>
                            </p:childTnLst>
                          </p:cTn>
                        </p:par>
                        <p:par>
                          <p:cTn id="82" fill="hold">
                            <p:stCondLst>
                              <p:cond delay="8000"/>
                            </p:stCondLst>
                            <p:childTnLst>
                              <p:par>
                                <p:cTn id="83" presetID="22" presetClass="entr" presetSubtype="1"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1000"/>
                                        <p:tgtEl>
                                          <p:spTgt spid="3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1000"/>
                                        <p:tgtEl>
                                          <p:spTgt spid="35"/>
                                        </p:tgtEl>
                                      </p:cBhvr>
                                    </p:animEffect>
                                  </p:childTnLst>
                                </p:cTn>
                              </p:par>
                            </p:childTnLst>
                          </p:cTn>
                        </p:par>
                        <p:par>
                          <p:cTn id="89" fill="hold">
                            <p:stCondLst>
                              <p:cond delay="9000"/>
                            </p:stCondLst>
                            <p:childTnLst>
                              <p:par>
                                <p:cTn id="90" presetID="22" presetClass="entr" presetSubtype="2"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right)">
                                      <p:cBhvr>
                                        <p:cTn id="92" dur="1000"/>
                                        <p:tgtEl>
                                          <p:spTgt spid="36"/>
                                        </p:tgtEl>
                                      </p:cBhvr>
                                    </p:animEffect>
                                  </p:childTnLst>
                                </p:cTn>
                              </p:par>
                              <p:par>
                                <p:cTn id="93" presetID="1" presetClass="emph" presetSubtype="2" fill="hold" nodeType="withEffect">
                                  <p:stCondLst>
                                    <p:cond delay="0"/>
                                  </p:stCondLst>
                                  <p:childTnLst>
                                    <p:animClr clrSpc="rgb" dir="cw">
                                      <p:cBhvr>
                                        <p:cTn id="94" dur="1000" fill="hold"/>
                                        <p:tgtEl>
                                          <p:spTgt spid="33"/>
                                        </p:tgtEl>
                                        <p:attrNameLst>
                                          <p:attrName>fillcolor</p:attrName>
                                        </p:attrNameLst>
                                      </p:cBhvr>
                                      <p:to>
                                        <a:srgbClr val="C3C7CB"/>
                                      </p:to>
                                    </p:animClr>
                                    <p:set>
                                      <p:cBhvr>
                                        <p:cTn id="95" dur="1000" fill="hold"/>
                                        <p:tgtEl>
                                          <p:spTgt spid="33"/>
                                        </p:tgtEl>
                                        <p:attrNameLst>
                                          <p:attrName>fill.type</p:attrName>
                                        </p:attrNameLst>
                                      </p:cBhvr>
                                      <p:to>
                                        <p:strVal val="solid"/>
                                      </p:to>
                                    </p:set>
                                    <p:set>
                                      <p:cBhvr>
                                        <p:cTn id="96" dur="1000" fill="hold"/>
                                        <p:tgtEl>
                                          <p:spTgt spid="33"/>
                                        </p:tgtEl>
                                        <p:attrNameLst>
                                          <p:attrName>fill.on</p:attrName>
                                        </p:attrNameLst>
                                      </p:cBhvr>
                                      <p:to>
                                        <p:strVal val="true"/>
                                      </p:to>
                                    </p:se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1000"/>
                                        <p:tgtEl>
                                          <p:spTgt spid="37"/>
                                        </p:tgtEl>
                                      </p:cBhvr>
                                    </p:animEffect>
                                  </p:childTnLst>
                                </p:cTn>
                              </p:par>
                              <p:par>
                                <p:cTn id="100" presetID="1" presetClass="emph" presetSubtype="2" fill="hold" nodeType="withEffect">
                                  <p:stCondLst>
                                    <p:cond delay="0"/>
                                  </p:stCondLst>
                                  <p:childTnLst>
                                    <p:animClr clrSpc="rgb" dir="cw">
                                      <p:cBhvr>
                                        <p:cTn id="101" dur="1000" fill="hold"/>
                                        <p:tgtEl>
                                          <p:spTgt spid="37"/>
                                        </p:tgtEl>
                                        <p:attrNameLst>
                                          <p:attrName>fillcolor</p:attrName>
                                        </p:attrNameLst>
                                      </p:cBhvr>
                                      <p:to>
                                        <a:srgbClr val="CC0000"/>
                                      </p:to>
                                    </p:animClr>
                                    <p:set>
                                      <p:cBhvr>
                                        <p:cTn id="102" dur="1000" fill="hold"/>
                                        <p:tgtEl>
                                          <p:spTgt spid="37"/>
                                        </p:tgtEl>
                                        <p:attrNameLst>
                                          <p:attrName>fill.type</p:attrName>
                                        </p:attrNameLst>
                                      </p:cBhvr>
                                      <p:to>
                                        <p:strVal val="solid"/>
                                      </p:to>
                                    </p:set>
                                    <p:set>
                                      <p:cBhvr>
                                        <p:cTn id="103" dur="1000" fill="hold"/>
                                        <p:tgtEl>
                                          <p:spTgt spid="37"/>
                                        </p:tgtEl>
                                        <p:attrNameLst>
                                          <p:attrName>fill.on</p:attrName>
                                        </p:attrNameLst>
                                      </p:cBhvr>
                                      <p:to>
                                        <p:strVal val="true"/>
                                      </p:to>
                                    </p:set>
                                  </p:childTnLst>
                                </p:cTn>
                              </p:par>
                            </p:childTnLst>
                          </p:cTn>
                        </p:par>
                        <p:par>
                          <p:cTn id="104" fill="hold">
                            <p:stCondLst>
                              <p:cond delay="10000"/>
                            </p:stCondLst>
                            <p:childTnLst>
                              <p:par>
                                <p:cTn id="105" presetID="22" presetClass="entr" presetSubtype="1" fill="hold"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up)">
                                      <p:cBhvr>
                                        <p:cTn id="107" dur="1000"/>
                                        <p:tgtEl>
                                          <p:spTgt spid="3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1000"/>
                                        <p:tgtEl>
                                          <p:spTgt spid="39"/>
                                        </p:tgtEl>
                                      </p:cBhvr>
                                    </p:animEffect>
                                  </p:childTnLst>
                                </p:cTn>
                              </p:par>
                              <p:par>
                                <p:cTn id="111" presetID="1" presetClass="emph" presetSubtype="2" fill="hold" nodeType="withEffect">
                                  <p:stCondLst>
                                    <p:cond delay="0"/>
                                  </p:stCondLst>
                                  <p:childTnLst>
                                    <p:animClr clrSpc="rgb" dir="cw">
                                      <p:cBhvr>
                                        <p:cTn id="112" dur="1000" fill="hold"/>
                                        <p:tgtEl>
                                          <p:spTgt spid="37"/>
                                        </p:tgtEl>
                                        <p:attrNameLst>
                                          <p:attrName>fillcolor</p:attrName>
                                        </p:attrNameLst>
                                      </p:cBhvr>
                                      <p:to>
                                        <a:srgbClr val="C3C7CB"/>
                                      </p:to>
                                    </p:animClr>
                                    <p:set>
                                      <p:cBhvr>
                                        <p:cTn id="113" dur="1000" fill="hold"/>
                                        <p:tgtEl>
                                          <p:spTgt spid="37"/>
                                        </p:tgtEl>
                                        <p:attrNameLst>
                                          <p:attrName>fill.type</p:attrName>
                                        </p:attrNameLst>
                                      </p:cBhvr>
                                      <p:to>
                                        <p:strVal val="solid"/>
                                      </p:to>
                                    </p:set>
                                    <p:set>
                                      <p:cBhvr>
                                        <p:cTn id="114" dur="10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3" grpId="0" animBg="1"/>
      <p:bldP spid="24" grpId="0" animBg="1"/>
      <p:bldP spid="27" grpId="0"/>
      <p:bldP spid="28" grpId="0" animBg="1"/>
      <p:bldP spid="29" grpId="0" animBg="1"/>
      <p:bldP spid="31" grpId="0"/>
      <p:bldP spid="32" grpId="0" animBg="1"/>
      <p:bldP spid="33" grpId="0" animBg="1"/>
      <p:bldP spid="35" grpId="0"/>
      <p:bldP spid="36" grpId="0" animBg="1"/>
      <p:bldP spid="37" grpId="0" animBg="1"/>
      <p:bldP spid="3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1"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2"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33"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34"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Components of the CoCo framework</a:t>
              </a:r>
            </a:p>
          </p:txBody>
        </p:sp>
      </p:grpSp>
      <p:grpSp>
        <p:nvGrpSpPr>
          <p:cNvPr id="11" name="Group 12"/>
          <p:cNvGrpSpPr>
            <a:grpSpLocks/>
          </p:cNvGrpSpPr>
          <p:nvPr/>
        </p:nvGrpSpPr>
        <p:grpSpPr bwMode="auto">
          <a:xfrm>
            <a:off x="179388" y="873125"/>
            <a:ext cx="8886825" cy="5724525"/>
            <a:chOff x="395536" y="1794541"/>
            <a:chExt cx="8352928" cy="4730803"/>
          </a:xfrm>
          <a:solidFill>
            <a:srgbClr val="00B050"/>
          </a:solidFill>
        </p:grpSpPr>
        <p:sp>
          <p:nvSpPr>
            <p:cNvPr id="12" name="Rectangle 11"/>
            <p:cNvSpPr/>
            <p:nvPr/>
          </p:nvSpPr>
          <p:spPr>
            <a:xfrm>
              <a:off x="395536" y="1794541"/>
              <a:ext cx="8352000" cy="72000"/>
            </a:xfrm>
            <a:prstGeom prst="rect">
              <a:avLst/>
            </a:prstGeom>
            <a:grp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395536" y="6453344"/>
              <a:ext cx="8352000" cy="72000"/>
            </a:xfrm>
            <a:prstGeom prst="rect">
              <a:avLst/>
            </a:prstGeom>
            <a:grp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ectangle 13"/>
            <p:cNvSpPr/>
            <p:nvPr/>
          </p:nvSpPr>
          <p:spPr>
            <a:xfrm rot="5400000">
              <a:off x="6390464" y="4130824"/>
              <a:ext cx="4644000" cy="72000"/>
            </a:xfrm>
            <a:prstGeom prst="rect">
              <a:avLst/>
            </a:prstGeom>
            <a:grp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rot="5400000">
              <a:off x="-1890464" y="4130824"/>
              <a:ext cx="4644000" cy="72000"/>
            </a:xfrm>
            <a:prstGeom prst="rect">
              <a:avLst/>
            </a:prstGeom>
            <a:grp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pic>
        <p:nvPicPr>
          <p:cNvPr id="17" name="Picture 40" descr="color-pencils-preview.png"/>
          <p:cNvPicPr>
            <a:picLocks noGrp="1" noSelect="1" noRot="1" noMove="1" noResize="1" noEditPoints="1" noAdjustHandles="1" noChangeArrowheads="1" noChangeShapeType="1"/>
          </p:cNvPicPr>
          <p:nvPr>
            <p:custDataLst>
              <p:tags r:id="rId2"/>
            </p:custDataLst>
          </p:nvPr>
        </p:nvPicPr>
        <p:blipFill>
          <a:blip r:embed="rId35">
            <a:extLst>
              <a:ext uri="{28A0092B-C50C-407E-A947-70E740481C1C}">
                <a14:useLocalDpi xmlns:a14="http://schemas.microsoft.com/office/drawing/2010/main" val="0"/>
              </a:ext>
            </a:extLst>
          </a:blip>
          <a:srcRect l="50273" r="43112"/>
          <a:stretch>
            <a:fillRect/>
          </a:stretch>
        </p:blipFill>
        <p:spPr bwMode="auto">
          <a:xfrm rot="5400000">
            <a:off x="4214020" y="-2709069"/>
            <a:ext cx="557212" cy="804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1"/>
          <p:cNvSpPr txBox="1">
            <a:spLocks noChangeArrowheads="1"/>
          </p:cNvSpPr>
          <p:nvPr/>
        </p:nvSpPr>
        <p:spPr bwMode="auto">
          <a:xfrm>
            <a:off x="1813027" y="1068352"/>
            <a:ext cx="5655810" cy="40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solidFill>
                  <a:schemeClr val="bg1"/>
                </a:solidFill>
              </a:rPr>
              <a:t>Monitoring and learning </a:t>
            </a:r>
          </a:p>
        </p:txBody>
      </p:sp>
      <p:pic>
        <p:nvPicPr>
          <p:cNvPr id="20" name="Picture 19" descr="cube.png"/>
          <p:cNvPicPr>
            <a:picLocks noGrp="1" noSelect="1" noRot="1" noMove="1" noResize="1" noEditPoints="1" noAdjustHandles="1" noChangeArrowheads="1" noChangeShapeType="1"/>
          </p:cNvPicPr>
          <p:nvPr>
            <p:custDataLst>
              <p:tags r:id="rId3"/>
            </p:custDataLst>
          </p:nvPr>
        </p:nvPicPr>
        <p:blipFill>
          <a:blip r:embed="rId36" cstate="print">
            <a:duotone>
              <a:prstClr val="black"/>
              <a:schemeClr val="tx2">
                <a:tint val="45000"/>
                <a:satMod val="400000"/>
              </a:schemeClr>
            </a:duotone>
          </a:blip>
          <a:stretch>
            <a:fillRect/>
          </a:stretch>
        </p:blipFill>
        <p:spPr>
          <a:xfrm>
            <a:off x="178496" y="3438858"/>
            <a:ext cx="1518715" cy="1564082"/>
          </a:xfrm>
          <a:prstGeom prst="rect">
            <a:avLst/>
          </a:prstGeom>
        </p:spPr>
      </p:pic>
      <p:sp>
        <p:nvSpPr>
          <p:cNvPr id="21" name="Oval 20"/>
          <p:cNvSpPr>
            <a:spLocks noGrp="1" noSelect="1" noRot="1" noMove="1" noResize="1" noEditPoints="1" noAdjustHandles="1" noChangeArrowheads="1" noChangeShapeType="1" noTextEdit="1"/>
          </p:cNvSpPr>
          <p:nvPr>
            <p:custDataLst>
              <p:tags r:id="rId4"/>
            </p:custDataLst>
          </p:nvPr>
        </p:nvSpPr>
        <p:spPr>
          <a:xfrm>
            <a:off x="534216" y="4267108"/>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pic>
        <p:nvPicPr>
          <p:cNvPr id="23" name="Picture 22" descr="cube.png"/>
          <p:cNvPicPr>
            <a:picLocks noGrp="1" noSelect="1" noRot="1" noMove="1" noResize="1" noEditPoints="1" noAdjustHandles="1" noChangeArrowheads="1" noChangeShapeType="1"/>
          </p:cNvPicPr>
          <p:nvPr>
            <p:custDataLst>
              <p:tags r:id="rId5"/>
            </p:custDataLst>
          </p:nvPr>
        </p:nvPicPr>
        <p:blipFill>
          <a:blip r:embed="rId36" cstate="print">
            <a:duotone>
              <a:prstClr val="black"/>
              <a:schemeClr val="accent6">
                <a:tint val="45000"/>
                <a:satMod val="400000"/>
              </a:schemeClr>
            </a:duotone>
          </a:blip>
          <a:stretch>
            <a:fillRect/>
          </a:stretch>
        </p:blipFill>
        <p:spPr>
          <a:xfrm>
            <a:off x="1646673" y="3457661"/>
            <a:ext cx="1518715" cy="1564082"/>
          </a:xfrm>
          <a:prstGeom prst="rect">
            <a:avLst/>
          </a:prstGeom>
        </p:spPr>
      </p:pic>
      <p:sp>
        <p:nvSpPr>
          <p:cNvPr id="24" name="Oval 23"/>
          <p:cNvSpPr>
            <a:spLocks noGrp="1" noSelect="1" noRot="1" noMove="1" noResize="1" noEditPoints="1" noAdjustHandles="1" noChangeArrowheads="1" noChangeShapeType="1" noTextEdit="1"/>
          </p:cNvSpPr>
          <p:nvPr>
            <p:custDataLst>
              <p:tags r:id="rId6"/>
            </p:custDataLst>
          </p:nvPr>
        </p:nvSpPr>
        <p:spPr>
          <a:xfrm>
            <a:off x="1906688" y="4086930"/>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25" name="Oval 24"/>
          <p:cNvSpPr>
            <a:spLocks noGrp="1" noSelect="1" noRot="1" noMove="1" noResize="1" noEditPoints="1" noAdjustHandles="1" noChangeArrowheads="1" noChangeShapeType="1" noTextEdit="1"/>
          </p:cNvSpPr>
          <p:nvPr>
            <p:custDataLst>
              <p:tags r:id="rId7"/>
            </p:custDataLst>
          </p:nvPr>
        </p:nvSpPr>
        <p:spPr>
          <a:xfrm>
            <a:off x="2132196" y="4524443"/>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pic>
        <p:nvPicPr>
          <p:cNvPr id="27" name="Picture 26" descr="cube.png"/>
          <p:cNvPicPr>
            <a:picLocks noGrp="1" noSelect="1" noRot="1" noMove="1" noResize="1" noEditPoints="1" noAdjustHandles="1" noChangeArrowheads="1" noChangeShapeType="1"/>
          </p:cNvPicPr>
          <p:nvPr>
            <p:custDataLst>
              <p:tags r:id="rId8"/>
            </p:custDataLst>
          </p:nvPr>
        </p:nvPicPr>
        <p:blipFill>
          <a:blip r:embed="rId36" cstate="print">
            <a:duotone>
              <a:prstClr val="black"/>
              <a:schemeClr val="accent2">
                <a:tint val="45000"/>
                <a:satMod val="400000"/>
              </a:schemeClr>
            </a:duotone>
          </a:blip>
          <a:stretch>
            <a:fillRect/>
          </a:stretch>
        </p:blipFill>
        <p:spPr>
          <a:xfrm>
            <a:off x="3048255" y="3457661"/>
            <a:ext cx="1518715" cy="1564082"/>
          </a:xfrm>
          <a:prstGeom prst="rect">
            <a:avLst/>
          </a:prstGeom>
        </p:spPr>
      </p:pic>
      <p:sp>
        <p:nvSpPr>
          <p:cNvPr id="28" name="Oval 27"/>
          <p:cNvSpPr>
            <a:spLocks noGrp="1" noSelect="1" noRot="1" noMove="1" noResize="1" noEditPoints="1" noAdjustHandles="1" noChangeArrowheads="1" noChangeShapeType="1" noTextEdit="1"/>
          </p:cNvSpPr>
          <p:nvPr>
            <p:custDataLst>
              <p:tags r:id="rId9"/>
            </p:custDataLst>
          </p:nvPr>
        </p:nvSpPr>
        <p:spPr>
          <a:xfrm>
            <a:off x="3572356" y="4596451"/>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29" name="Oval 28"/>
          <p:cNvSpPr>
            <a:spLocks noGrp="1" noSelect="1" noRot="1" noMove="1" noResize="1" noEditPoints="1" noAdjustHandles="1" noChangeArrowheads="1" noChangeShapeType="1" noTextEdit="1"/>
          </p:cNvSpPr>
          <p:nvPr>
            <p:custDataLst>
              <p:tags r:id="rId10"/>
            </p:custDataLst>
          </p:nvPr>
        </p:nvSpPr>
        <p:spPr>
          <a:xfrm>
            <a:off x="3284324" y="4020387"/>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30" name="Oval 29"/>
          <p:cNvSpPr>
            <a:spLocks noGrp="1" noSelect="1" noRot="1" noMove="1" noResize="1" noEditPoints="1" noAdjustHandles="1" noChangeArrowheads="1" noChangeShapeType="1" noTextEdit="1"/>
          </p:cNvSpPr>
          <p:nvPr>
            <p:custDataLst>
              <p:tags r:id="rId11"/>
            </p:custDataLst>
          </p:nvPr>
        </p:nvSpPr>
        <p:spPr>
          <a:xfrm>
            <a:off x="3428340" y="4302954"/>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pic>
        <p:nvPicPr>
          <p:cNvPr id="32" name="Picture 31" descr="cube.png"/>
          <p:cNvPicPr>
            <a:picLocks noGrp="1" noSelect="1" noRot="1" noMove="1" noResize="1" noEditPoints="1" noAdjustHandles="1" noChangeArrowheads="1" noChangeShapeType="1"/>
          </p:cNvPicPr>
          <p:nvPr>
            <p:custDataLst>
              <p:tags r:id="rId12"/>
            </p:custDataLst>
          </p:nvPr>
        </p:nvPicPr>
        <p:blipFill>
          <a:blip r:embed="rId36" cstate="print">
            <a:duotone>
              <a:prstClr val="black"/>
              <a:schemeClr val="accent5">
                <a:tint val="45000"/>
                <a:satMod val="400000"/>
              </a:schemeClr>
            </a:duotone>
          </a:blip>
          <a:stretch>
            <a:fillRect/>
          </a:stretch>
        </p:blipFill>
        <p:spPr>
          <a:xfrm>
            <a:off x="4516432" y="3476464"/>
            <a:ext cx="1518715" cy="1564082"/>
          </a:xfrm>
          <a:prstGeom prst="rect">
            <a:avLst/>
          </a:prstGeom>
        </p:spPr>
      </p:pic>
      <p:sp>
        <p:nvSpPr>
          <p:cNvPr id="33" name="Oval 32"/>
          <p:cNvSpPr>
            <a:spLocks noGrp="1" noSelect="1" noRot="1" noMove="1" noResize="1" noEditPoints="1" noAdjustHandles="1" noChangeArrowheads="1" noChangeShapeType="1" noTextEdit="1"/>
          </p:cNvSpPr>
          <p:nvPr>
            <p:custDataLst>
              <p:tags r:id="rId13"/>
            </p:custDataLst>
          </p:nvPr>
        </p:nvSpPr>
        <p:spPr>
          <a:xfrm>
            <a:off x="4724484" y="4014922"/>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34" name="Oval 33"/>
          <p:cNvSpPr>
            <a:spLocks noGrp="1" noSelect="1" noRot="1" noMove="1" noResize="1" noEditPoints="1" noAdjustHandles="1" noChangeArrowheads="1" noChangeShapeType="1" noTextEdit="1"/>
          </p:cNvSpPr>
          <p:nvPr>
            <p:custDataLst>
              <p:tags r:id="rId14"/>
            </p:custDataLst>
          </p:nvPr>
        </p:nvSpPr>
        <p:spPr>
          <a:xfrm>
            <a:off x="4724484" y="4380427"/>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35" name="Oval 34"/>
          <p:cNvSpPr>
            <a:spLocks noGrp="1" noSelect="1" noRot="1" noMove="1" noResize="1" noEditPoints="1" noAdjustHandles="1" noChangeArrowheads="1" noChangeShapeType="1" noTextEdit="1"/>
          </p:cNvSpPr>
          <p:nvPr>
            <p:custDataLst>
              <p:tags r:id="rId15"/>
            </p:custDataLst>
          </p:nvPr>
        </p:nvSpPr>
        <p:spPr>
          <a:xfrm>
            <a:off x="5003032" y="4158938"/>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36" name="Oval 35"/>
          <p:cNvSpPr>
            <a:spLocks noGrp="1" noSelect="1" noRot="1" noMove="1" noResize="1" noEditPoints="1" noAdjustHandles="1" noChangeArrowheads="1" noChangeShapeType="1" noTextEdit="1"/>
          </p:cNvSpPr>
          <p:nvPr>
            <p:custDataLst>
              <p:tags r:id="rId16"/>
            </p:custDataLst>
          </p:nvPr>
        </p:nvSpPr>
        <p:spPr>
          <a:xfrm>
            <a:off x="5003032" y="4524443"/>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pic>
        <p:nvPicPr>
          <p:cNvPr id="38" name="Picture 37" descr="cube.png"/>
          <p:cNvPicPr>
            <a:picLocks noGrp="1" noSelect="1" noRot="1" noMove="1" noResize="1" noEditPoints="1" noAdjustHandles="1" noChangeArrowheads="1" noChangeShapeType="1"/>
          </p:cNvPicPr>
          <p:nvPr>
            <p:custDataLst>
              <p:tags r:id="rId17"/>
            </p:custDataLst>
          </p:nvPr>
        </p:nvPicPr>
        <p:blipFill>
          <a:blip r:embed="rId36" cstate="print">
            <a:duotone>
              <a:prstClr val="black"/>
              <a:schemeClr val="accent3">
                <a:tint val="45000"/>
                <a:satMod val="400000"/>
              </a:schemeClr>
            </a:duotone>
          </a:blip>
          <a:stretch>
            <a:fillRect/>
          </a:stretch>
        </p:blipFill>
        <p:spPr>
          <a:xfrm>
            <a:off x="5976580" y="3457661"/>
            <a:ext cx="1518715" cy="1564082"/>
          </a:xfrm>
          <a:prstGeom prst="rect">
            <a:avLst/>
          </a:prstGeom>
        </p:spPr>
      </p:pic>
      <p:sp>
        <p:nvSpPr>
          <p:cNvPr id="39" name="Oval 38"/>
          <p:cNvSpPr>
            <a:spLocks noGrp="1" noSelect="1" noRot="1" noMove="1" noResize="1" noEditPoints="1" noAdjustHandles="1" noChangeArrowheads="1" noChangeShapeType="1" noTextEdit="1"/>
          </p:cNvSpPr>
          <p:nvPr>
            <p:custDataLst>
              <p:tags r:id="rId18"/>
            </p:custDataLst>
          </p:nvPr>
        </p:nvSpPr>
        <p:spPr>
          <a:xfrm>
            <a:off x="6332297" y="4230946"/>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40" name="Oval 39"/>
          <p:cNvSpPr>
            <a:spLocks noGrp="1" noSelect="1" noRot="1" noMove="1" noResize="1" noEditPoints="1" noAdjustHandles="1" noChangeArrowheads="1" noChangeShapeType="1" noTextEdit="1"/>
          </p:cNvSpPr>
          <p:nvPr>
            <p:custDataLst>
              <p:tags r:id="rId19"/>
            </p:custDataLst>
          </p:nvPr>
        </p:nvSpPr>
        <p:spPr>
          <a:xfrm>
            <a:off x="6174128" y="4014922"/>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41" name="Oval 40"/>
          <p:cNvSpPr>
            <a:spLocks noGrp="1" noSelect="1" noRot="1" noMove="1" noResize="1" noEditPoints="1" noAdjustHandles="1" noChangeArrowheads="1" noChangeShapeType="1" noTextEdit="1"/>
          </p:cNvSpPr>
          <p:nvPr>
            <p:custDataLst>
              <p:tags r:id="rId20"/>
            </p:custDataLst>
          </p:nvPr>
        </p:nvSpPr>
        <p:spPr>
          <a:xfrm>
            <a:off x="6174128" y="4380427"/>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42" name="Oval 41"/>
          <p:cNvSpPr>
            <a:spLocks noGrp="1" noSelect="1" noRot="1" noMove="1" noResize="1" noEditPoints="1" noAdjustHandles="1" noChangeArrowheads="1" noChangeShapeType="1" noTextEdit="1"/>
          </p:cNvSpPr>
          <p:nvPr>
            <p:custDataLst>
              <p:tags r:id="rId21"/>
            </p:custDataLst>
          </p:nvPr>
        </p:nvSpPr>
        <p:spPr>
          <a:xfrm>
            <a:off x="6524684" y="4158938"/>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43" name="Oval 42"/>
          <p:cNvSpPr>
            <a:spLocks noGrp="1" noSelect="1" noRot="1" noMove="1" noResize="1" noEditPoints="1" noAdjustHandles="1" noChangeArrowheads="1" noChangeShapeType="1" noTextEdit="1"/>
          </p:cNvSpPr>
          <p:nvPr>
            <p:custDataLst>
              <p:tags r:id="rId22"/>
            </p:custDataLst>
          </p:nvPr>
        </p:nvSpPr>
        <p:spPr>
          <a:xfrm>
            <a:off x="6524684" y="4524443"/>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pic>
        <p:nvPicPr>
          <p:cNvPr id="45" name="Picture 44" descr="cube.png"/>
          <p:cNvPicPr>
            <a:picLocks noGrp="1" noSelect="1" noRot="1" noMove="1" noResize="1" noEditPoints="1" noAdjustHandles="1" noChangeArrowheads="1" noChangeShapeType="1"/>
          </p:cNvPicPr>
          <p:nvPr>
            <p:custDataLst>
              <p:tags r:id="rId23"/>
            </p:custDataLst>
          </p:nvPr>
        </p:nvPicPr>
        <p:blipFill>
          <a:blip r:embed="rId36" cstate="print">
            <a:duotone>
              <a:prstClr val="black"/>
              <a:srgbClr val="D9C3A5">
                <a:tint val="50000"/>
                <a:satMod val="180000"/>
              </a:srgbClr>
            </a:duotone>
          </a:blip>
          <a:stretch>
            <a:fillRect/>
          </a:stretch>
        </p:blipFill>
        <p:spPr>
          <a:xfrm>
            <a:off x="7444757" y="3476464"/>
            <a:ext cx="1518715" cy="1564082"/>
          </a:xfrm>
          <a:prstGeom prst="rect">
            <a:avLst/>
          </a:prstGeom>
        </p:spPr>
      </p:pic>
      <p:sp>
        <p:nvSpPr>
          <p:cNvPr id="46" name="Oval 45"/>
          <p:cNvSpPr>
            <a:spLocks noGrp="1" noSelect="1" noRot="1" noMove="1" noResize="1" noEditPoints="1" noAdjustHandles="1" noChangeArrowheads="1" noChangeShapeType="1" noTextEdit="1"/>
          </p:cNvSpPr>
          <p:nvPr>
            <p:custDataLst>
              <p:tags r:id="rId24"/>
            </p:custDataLst>
          </p:nvPr>
        </p:nvSpPr>
        <p:spPr>
          <a:xfrm>
            <a:off x="7676812" y="4014922"/>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47" name="Oval 46"/>
          <p:cNvSpPr>
            <a:spLocks noGrp="1" noSelect="1" noRot="1" noMove="1" noResize="1" noEditPoints="1" noAdjustHandles="1" noChangeArrowheads="1" noChangeShapeType="1" noTextEdit="1"/>
          </p:cNvSpPr>
          <p:nvPr>
            <p:custDataLst>
              <p:tags r:id="rId25"/>
            </p:custDataLst>
          </p:nvPr>
        </p:nvSpPr>
        <p:spPr>
          <a:xfrm>
            <a:off x="7667328" y="4236411"/>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48" name="Oval 47"/>
          <p:cNvSpPr>
            <a:spLocks noGrp="1" noSelect="1" noRot="1" noMove="1" noResize="1" noEditPoints="1" noAdjustHandles="1" noChangeArrowheads="1" noChangeShapeType="1" noTextEdit="1"/>
          </p:cNvSpPr>
          <p:nvPr>
            <p:custDataLst>
              <p:tags r:id="rId26"/>
            </p:custDataLst>
          </p:nvPr>
        </p:nvSpPr>
        <p:spPr>
          <a:xfrm>
            <a:off x="7667328" y="4446970"/>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49" name="Oval 48"/>
          <p:cNvSpPr>
            <a:spLocks noGrp="1" noSelect="1" noRot="1" noMove="1" noResize="1" noEditPoints="1" noAdjustHandles="1" noChangeArrowheads="1" noChangeShapeType="1" noTextEdit="1"/>
          </p:cNvSpPr>
          <p:nvPr>
            <p:custDataLst>
              <p:tags r:id="rId27"/>
            </p:custDataLst>
          </p:nvPr>
        </p:nvSpPr>
        <p:spPr>
          <a:xfrm>
            <a:off x="7964844" y="4167322"/>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50" name="Oval 49"/>
          <p:cNvSpPr>
            <a:spLocks noGrp="1" noSelect="1" noRot="1" noMove="1" noResize="1" noEditPoints="1" noAdjustHandles="1" noChangeArrowheads="1" noChangeShapeType="1" noTextEdit="1"/>
          </p:cNvSpPr>
          <p:nvPr>
            <p:custDataLst>
              <p:tags r:id="rId28"/>
            </p:custDataLst>
          </p:nvPr>
        </p:nvSpPr>
        <p:spPr>
          <a:xfrm>
            <a:off x="7955360" y="4388811"/>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51" name="Oval 50"/>
          <p:cNvSpPr>
            <a:spLocks noGrp="1" noSelect="1" noRot="1" noMove="1" noResize="1" noEditPoints="1" noAdjustHandles="1" noChangeArrowheads="1" noChangeShapeType="1" noTextEdit="1"/>
          </p:cNvSpPr>
          <p:nvPr>
            <p:custDataLst>
              <p:tags r:id="rId29"/>
            </p:custDataLst>
          </p:nvPr>
        </p:nvSpPr>
        <p:spPr>
          <a:xfrm>
            <a:off x="7955360" y="4599370"/>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cxnSp>
        <p:nvCxnSpPr>
          <p:cNvPr id="52" name="Straight Connector 51"/>
          <p:cNvCxnSpPr/>
          <p:nvPr/>
        </p:nvCxnSpPr>
        <p:spPr>
          <a:xfrm flipV="1">
            <a:off x="970584" y="3114890"/>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1520" y="2132856"/>
            <a:ext cx="2304256" cy="923330"/>
          </a:xfrm>
          <a:prstGeom prst="rect">
            <a:avLst/>
          </a:prstGeom>
          <a:noFill/>
        </p:spPr>
        <p:txBody>
          <a:bodyPr wrap="square" rtlCol="0">
            <a:spAutoFit/>
          </a:bodyPr>
          <a:lstStyle/>
          <a:p>
            <a:r>
              <a:rPr lang="en-US" dirty="0"/>
              <a:t>Environment should be monitored to </a:t>
            </a:r>
          </a:p>
          <a:p>
            <a:r>
              <a:rPr lang="en-US" dirty="0"/>
              <a:t>re-evaluate controls</a:t>
            </a:r>
          </a:p>
        </p:txBody>
      </p:sp>
      <p:cxnSp>
        <p:nvCxnSpPr>
          <p:cNvPr id="54" name="Straight Connector 53"/>
          <p:cNvCxnSpPr/>
          <p:nvPr/>
        </p:nvCxnSpPr>
        <p:spPr>
          <a:xfrm flipV="1">
            <a:off x="2482752" y="4735002"/>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79104" y="5311066"/>
            <a:ext cx="2339752" cy="923330"/>
          </a:xfrm>
          <a:prstGeom prst="rect">
            <a:avLst/>
          </a:prstGeom>
          <a:noFill/>
        </p:spPr>
        <p:txBody>
          <a:bodyPr wrap="square" rtlCol="0">
            <a:spAutoFit/>
          </a:bodyPr>
          <a:lstStyle/>
          <a:p>
            <a:pPr algn="ctr"/>
            <a:r>
              <a:rPr lang="en-US" dirty="0"/>
              <a:t>Performance should be monitored against the targets</a:t>
            </a:r>
          </a:p>
        </p:txBody>
      </p:sp>
      <p:cxnSp>
        <p:nvCxnSpPr>
          <p:cNvPr id="56" name="Straight Connector 55"/>
          <p:cNvCxnSpPr/>
          <p:nvPr/>
        </p:nvCxnSpPr>
        <p:spPr>
          <a:xfrm flipV="1">
            <a:off x="3850904" y="3114890"/>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699792" y="2276872"/>
            <a:ext cx="2772816" cy="923330"/>
          </a:xfrm>
          <a:prstGeom prst="rect">
            <a:avLst/>
          </a:prstGeom>
          <a:noFill/>
        </p:spPr>
        <p:txBody>
          <a:bodyPr wrap="square" rtlCol="0">
            <a:spAutoFit/>
          </a:bodyPr>
          <a:lstStyle/>
          <a:p>
            <a:r>
              <a:rPr lang="en-US" dirty="0"/>
              <a:t>Assumptions behind objectives should be periodically challenged</a:t>
            </a:r>
          </a:p>
        </p:txBody>
      </p:sp>
      <p:cxnSp>
        <p:nvCxnSpPr>
          <p:cNvPr id="58" name="Straight Connector 57"/>
          <p:cNvCxnSpPr/>
          <p:nvPr/>
        </p:nvCxnSpPr>
        <p:spPr>
          <a:xfrm flipV="1">
            <a:off x="5363072" y="4771074"/>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463480" y="5311066"/>
            <a:ext cx="2520280" cy="1200329"/>
          </a:xfrm>
          <a:prstGeom prst="rect">
            <a:avLst/>
          </a:prstGeom>
          <a:noFill/>
        </p:spPr>
        <p:txBody>
          <a:bodyPr wrap="square" rtlCol="0">
            <a:spAutoFit/>
          </a:bodyPr>
          <a:lstStyle/>
          <a:p>
            <a:r>
              <a:rPr lang="en-US" dirty="0"/>
              <a:t>Information needs and related information systems should be reassessed</a:t>
            </a:r>
          </a:p>
        </p:txBody>
      </p:sp>
      <p:cxnSp>
        <p:nvCxnSpPr>
          <p:cNvPr id="60" name="Straight Connector 59"/>
          <p:cNvCxnSpPr/>
          <p:nvPr/>
        </p:nvCxnSpPr>
        <p:spPr>
          <a:xfrm flipV="1">
            <a:off x="6731224" y="3102116"/>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903640" y="2276872"/>
            <a:ext cx="2699792" cy="923330"/>
          </a:xfrm>
          <a:prstGeom prst="rect">
            <a:avLst/>
          </a:prstGeom>
          <a:noFill/>
        </p:spPr>
        <p:txBody>
          <a:bodyPr wrap="square" rtlCol="0">
            <a:spAutoFit/>
          </a:bodyPr>
          <a:lstStyle/>
          <a:p>
            <a:r>
              <a:rPr lang="en-US" dirty="0"/>
              <a:t>Procedures should be established to ensure appropriate actions occur</a:t>
            </a:r>
          </a:p>
        </p:txBody>
      </p:sp>
      <p:cxnSp>
        <p:nvCxnSpPr>
          <p:cNvPr id="62" name="Straight Connector 61"/>
          <p:cNvCxnSpPr/>
          <p:nvPr/>
        </p:nvCxnSpPr>
        <p:spPr>
          <a:xfrm flipV="1">
            <a:off x="8243392" y="4807010"/>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948264" y="5325015"/>
            <a:ext cx="2231232" cy="1200329"/>
          </a:xfrm>
          <a:prstGeom prst="rect">
            <a:avLst/>
          </a:prstGeom>
          <a:noFill/>
        </p:spPr>
        <p:txBody>
          <a:bodyPr wrap="square" rtlCol="0">
            <a:spAutoFit/>
          </a:bodyPr>
          <a:lstStyle/>
          <a:p>
            <a:r>
              <a:rPr lang="en-US" dirty="0"/>
              <a:t>Management should periodically assess the effectiveness of control</a:t>
            </a:r>
          </a:p>
        </p:txBody>
      </p:sp>
    </p:spTree>
    <p:custDataLst>
      <p:tags r:id="rId1"/>
    </p:custDataLst>
    <p:extLst>
      <p:ext uri="{BB962C8B-B14F-4D97-AF65-F5344CB8AC3E}">
        <p14:creationId xmlns:p14="http://schemas.microsoft.com/office/powerpoint/2010/main" val="8243712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Evaluating the control environment</a:t>
              </a:r>
            </a:p>
          </p:txBody>
        </p:sp>
      </p:grpSp>
      <p:sp>
        <p:nvSpPr>
          <p:cNvPr id="11" name="Rectangle 10"/>
          <p:cNvSpPr/>
          <p:nvPr/>
        </p:nvSpPr>
        <p:spPr>
          <a:xfrm rot="5400000">
            <a:off x="4199665" y="-3334554"/>
            <a:ext cx="745687" cy="9142985"/>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ounded Rectangle 11"/>
          <p:cNvSpPr/>
          <p:nvPr/>
        </p:nvSpPr>
        <p:spPr>
          <a:xfrm rot="5400000">
            <a:off x="4280761" y="-2723916"/>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Leadership</a:t>
            </a:r>
          </a:p>
        </p:txBody>
      </p:sp>
      <p:cxnSp>
        <p:nvCxnSpPr>
          <p:cNvPr id="13" name="Straight Connector 12"/>
          <p:cNvCxnSpPr/>
          <p:nvPr/>
        </p:nvCxnSpPr>
        <p:spPr>
          <a:xfrm rot="5400000">
            <a:off x="4554688" y="-3314243"/>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4" name="Rectangle 13"/>
          <p:cNvSpPr/>
          <p:nvPr/>
        </p:nvSpPr>
        <p:spPr>
          <a:xfrm rot="5400000">
            <a:off x="4198650" y="-2588867"/>
            <a:ext cx="745687" cy="9142985"/>
          </a:xfrm>
          <a:prstGeom prst="rect">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ounded Rectangle 14"/>
          <p:cNvSpPr/>
          <p:nvPr/>
        </p:nvSpPr>
        <p:spPr>
          <a:xfrm rot="5400000">
            <a:off x="4279746" y="-1978229"/>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Planning </a:t>
            </a:r>
          </a:p>
        </p:txBody>
      </p:sp>
      <p:cxnSp>
        <p:nvCxnSpPr>
          <p:cNvPr id="16" name="Straight Connector 15"/>
          <p:cNvCxnSpPr/>
          <p:nvPr/>
        </p:nvCxnSpPr>
        <p:spPr>
          <a:xfrm rot="5400000">
            <a:off x="4553672" y="-2568557"/>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7" name="Rectangle 16"/>
          <p:cNvSpPr/>
          <p:nvPr/>
        </p:nvSpPr>
        <p:spPr>
          <a:xfrm rot="5400000">
            <a:off x="4198650" y="-1844340"/>
            <a:ext cx="745687" cy="91429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ounded Rectangle 17"/>
          <p:cNvSpPr/>
          <p:nvPr/>
        </p:nvSpPr>
        <p:spPr>
          <a:xfrm rot="5400000">
            <a:off x="4279746" y="-1233703"/>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Customer focus</a:t>
            </a:r>
          </a:p>
        </p:txBody>
      </p:sp>
      <p:cxnSp>
        <p:nvCxnSpPr>
          <p:cNvPr id="19" name="Straight Connector 18"/>
          <p:cNvCxnSpPr/>
          <p:nvPr/>
        </p:nvCxnSpPr>
        <p:spPr>
          <a:xfrm rot="5400000">
            <a:off x="4553672" y="-1824030"/>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0" name="Rectangle 19"/>
          <p:cNvSpPr/>
          <p:nvPr/>
        </p:nvSpPr>
        <p:spPr>
          <a:xfrm rot="5400000">
            <a:off x="4199665" y="-1112125"/>
            <a:ext cx="745687" cy="9142985"/>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ounded Rectangle 20"/>
          <p:cNvSpPr/>
          <p:nvPr/>
        </p:nvSpPr>
        <p:spPr>
          <a:xfrm rot="5400000">
            <a:off x="4280761" y="-501487"/>
            <a:ext cx="432000" cy="7927345"/>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People focus</a:t>
            </a:r>
          </a:p>
        </p:txBody>
      </p:sp>
      <p:cxnSp>
        <p:nvCxnSpPr>
          <p:cNvPr id="22" name="Straight Connector 21"/>
          <p:cNvCxnSpPr/>
          <p:nvPr/>
        </p:nvCxnSpPr>
        <p:spPr>
          <a:xfrm rot="5400000">
            <a:off x="4554688" y="-1091815"/>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3" name="Rectangle 22"/>
          <p:cNvSpPr/>
          <p:nvPr/>
        </p:nvSpPr>
        <p:spPr>
          <a:xfrm rot="5400000">
            <a:off x="4199665" y="-367598"/>
            <a:ext cx="745687" cy="9142985"/>
          </a:xfrm>
          <a:prstGeom prst="rect">
            <a:avLst/>
          </a:prstGeom>
          <a:solidFill>
            <a:schemeClr val="accent4">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Rounded Rectangle 23"/>
          <p:cNvSpPr/>
          <p:nvPr/>
        </p:nvSpPr>
        <p:spPr>
          <a:xfrm rot="5400000">
            <a:off x="4280761" y="243039"/>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Process management </a:t>
            </a:r>
          </a:p>
        </p:txBody>
      </p:sp>
      <p:cxnSp>
        <p:nvCxnSpPr>
          <p:cNvPr id="25" name="Straight Connector 24"/>
          <p:cNvCxnSpPr/>
          <p:nvPr/>
        </p:nvCxnSpPr>
        <p:spPr>
          <a:xfrm rot="5400000">
            <a:off x="4554688" y="-347288"/>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6" name="Rectangle 25"/>
          <p:cNvSpPr/>
          <p:nvPr/>
        </p:nvSpPr>
        <p:spPr>
          <a:xfrm rot="5400000">
            <a:off x="4198650" y="378088"/>
            <a:ext cx="745687" cy="9142985"/>
          </a:xfrm>
          <a:prstGeom prst="rect">
            <a:avLst/>
          </a:prstGeom>
          <a:solidFill>
            <a:srgbClr val="ED7BC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ounded Rectangle 26"/>
          <p:cNvSpPr/>
          <p:nvPr/>
        </p:nvSpPr>
        <p:spPr>
          <a:xfrm rot="5400000">
            <a:off x="4279746" y="988726"/>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Partnership</a:t>
            </a:r>
          </a:p>
        </p:txBody>
      </p:sp>
      <p:cxnSp>
        <p:nvCxnSpPr>
          <p:cNvPr id="28" name="Straight Connector 27"/>
          <p:cNvCxnSpPr/>
          <p:nvPr/>
        </p:nvCxnSpPr>
        <p:spPr>
          <a:xfrm rot="5400000">
            <a:off x="4553672" y="398399"/>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9" name="Rectangle 28"/>
          <p:cNvSpPr/>
          <p:nvPr/>
        </p:nvSpPr>
        <p:spPr>
          <a:xfrm rot="5400000">
            <a:off x="4198650" y="1122615"/>
            <a:ext cx="745687" cy="9142985"/>
          </a:xfrm>
          <a:prstGeom prst="rect">
            <a:avLst/>
          </a:prstGeom>
          <a:solidFill>
            <a:srgbClr val="F9B6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ounded Rectangle 29"/>
          <p:cNvSpPr/>
          <p:nvPr/>
        </p:nvSpPr>
        <p:spPr>
          <a:xfrm rot="5400000">
            <a:off x="4279745" y="1733253"/>
            <a:ext cx="432000" cy="792734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Business performance</a:t>
            </a:r>
          </a:p>
        </p:txBody>
      </p:sp>
      <p:cxnSp>
        <p:nvCxnSpPr>
          <p:cNvPr id="31" name="Straight Connector 30"/>
          <p:cNvCxnSpPr/>
          <p:nvPr/>
        </p:nvCxnSpPr>
        <p:spPr>
          <a:xfrm rot="5400000">
            <a:off x="4553672" y="1142925"/>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32" name="Rectangle 31"/>
          <p:cNvSpPr/>
          <p:nvPr/>
        </p:nvSpPr>
        <p:spPr>
          <a:xfrm rot="5400000">
            <a:off x="4177352" y="1891351"/>
            <a:ext cx="790312" cy="9142985"/>
          </a:xfrm>
          <a:prstGeom prst="rect">
            <a:avLst/>
          </a:pr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ounded Rectangle 32"/>
          <p:cNvSpPr/>
          <p:nvPr/>
        </p:nvSpPr>
        <p:spPr>
          <a:xfrm rot="5400000">
            <a:off x="4280760" y="2479678"/>
            <a:ext cx="432000" cy="792734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Continuous improvement</a:t>
            </a:r>
          </a:p>
        </p:txBody>
      </p:sp>
      <p:cxnSp>
        <p:nvCxnSpPr>
          <p:cNvPr id="34" name="Straight Connector 33"/>
          <p:cNvCxnSpPr/>
          <p:nvPr/>
        </p:nvCxnSpPr>
        <p:spPr>
          <a:xfrm rot="5400000">
            <a:off x="4554688" y="1889350"/>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31682516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333660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par>
                                <p:cTn id="10" presetID="47" presetClass="exit" presetSubtype="0" fill="hold" grpId="0" nodeType="with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8"/>
                                        </p:tgtEl>
                                      </p:cBhvr>
                                    </p:animEffect>
                                    <p:anim calcmode="lin" valueType="num">
                                      <p:cBhvr>
                                        <p:cTn id="17" dur="1000"/>
                                        <p:tgtEl>
                                          <p:spTgt spid="18"/>
                                        </p:tgtEl>
                                        <p:attrNameLst>
                                          <p:attrName>ppt_x</p:attrName>
                                        </p:attrNameLst>
                                      </p:cBhvr>
                                      <p:tavLst>
                                        <p:tav tm="0">
                                          <p:val>
                                            <p:strVal val="ppt_x"/>
                                          </p:val>
                                        </p:tav>
                                        <p:tav tm="100000">
                                          <p:val>
                                            <p:strVal val="ppt_x"/>
                                          </p:val>
                                        </p:tav>
                                      </p:tavLst>
                                    </p:anim>
                                    <p:anim calcmode="lin" valueType="num">
                                      <p:cBhvr>
                                        <p:cTn id="18" dur="1000"/>
                                        <p:tgtEl>
                                          <p:spTgt spid="18"/>
                                        </p:tgtEl>
                                        <p:attrNameLst>
                                          <p:attrName>ppt_y</p:attrName>
                                        </p:attrNameLst>
                                      </p:cBhvr>
                                      <p:tavLst>
                                        <p:tav tm="0">
                                          <p:val>
                                            <p:strVal val="ppt_y"/>
                                          </p:val>
                                        </p:tav>
                                        <p:tav tm="100000">
                                          <p:val>
                                            <p:strVal val="ppt_y-.1"/>
                                          </p:val>
                                        </p:tav>
                                      </p:tavLst>
                                    </p:anim>
                                    <p:set>
                                      <p:cBhvr>
                                        <p:cTn id="19" dur="1" fill="hold">
                                          <p:stCondLst>
                                            <p:cond delay="999"/>
                                          </p:stCondLst>
                                        </p:cTn>
                                        <p:tgtEl>
                                          <p:spTgt spid="18"/>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7"/>
                                        </p:tgtEl>
                                      </p:cBhvr>
                                    </p:animEffect>
                                    <p:anim calcmode="lin" valueType="num">
                                      <p:cBhvr>
                                        <p:cTn id="22" dur="1000"/>
                                        <p:tgtEl>
                                          <p:spTgt spid="17"/>
                                        </p:tgtEl>
                                        <p:attrNameLst>
                                          <p:attrName>ppt_x</p:attrName>
                                        </p:attrNameLst>
                                      </p:cBhvr>
                                      <p:tavLst>
                                        <p:tav tm="0">
                                          <p:val>
                                            <p:strVal val="ppt_x"/>
                                          </p:val>
                                        </p:tav>
                                        <p:tav tm="100000">
                                          <p:val>
                                            <p:strVal val="ppt_x"/>
                                          </p:val>
                                        </p:tav>
                                      </p:tavLst>
                                    </p:anim>
                                    <p:anim calcmode="lin" valueType="num">
                                      <p:cBhvr>
                                        <p:cTn id="23" dur="1000"/>
                                        <p:tgtEl>
                                          <p:spTgt spid="17"/>
                                        </p:tgtEl>
                                        <p:attrNameLst>
                                          <p:attrName>ppt_y</p:attrName>
                                        </p:attrNameLst>
                                      </p:cBhvr>
                                      <p:tavLst>
                                        <p:tav tm="0">
                                          <p:val>
                                            <p:strVal val="ppt_y"/>
                                          </p:val>
                                        </p:tav>
                                        <p:tav tm="100000">
                                          <p:val>
                                            <p:strVal val="ppt_y-.1"/>
                                          </p:val>
                                        </p:tav>
                                      </p:tavLst>
                                    </p:anim>
                                    <p:set>
                                      <p:cBhvr>
                                        <p:cTn id="24" dur="1" fill="hold">
                                          <p:stCondLst>
                                            <p:cond delay="999"/>
                                          </p:stCondLst>
                                        </p:cTn>
                                        <p:tgtEl>
                                          <p:spTgt spid="17"/>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6"/>
                                        </p:tgtEl>
                                      </p:cBhvr>
                                    </p:animEffect>
                                    <p:anim calcmode="lin" valueType="num">
                                      <p:cBhvr>
                                        <p:cTn id="27" dur="1000"/>
                                        <p:tgtEl>
                                          <p:spTgt spid="16"/>
                                        </p:tgtEl>
                                        <p:attrNameLst>
                                          <p:attrName>ppt_x</p:attrName>
                                        </p:attrNameLst>
                                      </p:cBhvr>
                                      <p:tavLst>
                                        <p:tav tm="0">
                                          <p:val>
                                            <p:strVal val="ppt_x"/>
                                          </p:val>
                                        </p:tav>
                                        <p:tav tm="100000">
                                          <p:val>
                                            <p:strVal val="ppt_x"/>
                                          </p:val>
                                        </p:tav>
                                      </p:tavLst>
                                    </p:anim>
                                    <p:anim calcmode="lin" valueType="num">
                                      <p:cBhvr>
                                        <p:cTn id="28" dur="1000"/>
                                        <p:tgtEl>
                                          <p:spTgt spid="16"/>
                                        </p:tgtEl>
                                        <p:attrNameLst>
                                          <p:attrName>ppt_y</p:attrName>
                                        </p:attrNameLst>
                                      </p:cBhvr>
                                      <p:tavLst>
                                        <p:tav tm="0">
                                          <p:val>
                                            <p:strVal val="ppt_y"/>
                                          </p:val>
                                        </p:tav>
                                        <p:tav tm="100000">
                                          <p:val>
                                            <p:strVal val="ppt_y-.1"/>
                                          </p:val>
                                        </p:tav>
                                      </p:tavLst>
                                    </p:anim>
                                    <p:set>
                                      <p:cBhvr>
                                        <p:cTn id="29" dur="1" fill="hold">
                                          <p:stCondLst>
                                            <p:cond delay="999"/>
                                          </p:stCondLst>
                                        </p:cTn>
                                        <p:tgtEl>
                                          <p:spTgt spid="16"/>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5"/>
                                        </p:tgtEl>
                                      </p:cBhvr>
                                    </p:animEffect>
                                    <p:anim calcmode="lin" valueType="num">
                                      <p:cBhvr>
                                        <p:cTn id="32" dur="1000"/>
                                        <p:tgtEl>
                                          <p:spTgt spid="15"/>
                                        </p:tgtEl>
                                        <p:attrNameLst>
                                          <p:attrName>ppt_x</p:attrName>
                                        </p:attrNameLst>
                                      </p:cBhvr>
                                      <p:tavLst>
                                        <p:tav tm="0">
                                          <p:val>
                                            <p:strVal val="ppt_x"/>
                                          </p:val>
                                        </p:tav>
                                        <p:tav tm="100000">
                                          <p:val>
                                            <p:strVal val="ppt_x"/>
                                          </p:val>
                                        </p:tav>
                                      </p:tavLst>
                                    </p:anim>
                                    <p:anim calcmode="lin" valueType="num">
                                      <p:cBhvr>
                                        <p:cTn id="33" dur="1000"/>
                                        <p:tgtEl>
                                          <p:spTgt spid="15"/>
                                        </p:tgtEl>
                                        <p:attrNameLst>
                                          <p:attrName>ppt_y</p:attrName>
                                        </p:attrNameLst>
                                      </p:cBhvr>
                                      <p:tavLst>
                                        <p:tav tm="0">
                                          <p:val>
                                            <p:strVal val="ppt_y"/>
                                          </p:val>
                                        </p:tav>
                                        <p:tav tm="100000">
                                          <p:val>
                                            <p:strVal val="ppt_y-.1"/>
                                          </p:val>
                                        </p:tav>
                                      </p:tavLst>
                                    </p:anim>
                                    <p:set>
                                      <p:cBhvr>
                                        <p:cTn id="34" dur="1" fill="hold">
                                          <p:stCondLst>
                                            <p:cond delay="999"/>
                                          </p:stCondLst>
                                        </p:cTn>
                                        <p:tgtEl>
                                          <p:spTgt spid="15"/>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4"/>
                                        </p:tgtEl>
                                      </p:cBhvr>
                                    </p:animEffect>
                                    <p:anim calcmode="lin" valueType="num">
                                      <p:cBhvr>
                                        <p:cTn id="37" dur="1000"/>
                                        <p:tgtEl>
                                          <p:spTgt spid="14"/>
                                        </p:tgtEl>
                                        <p:attrNameLst>
                                          <p:attrName>ppt_x</p:attrName>
                                        </p:attrNameLst>
                                      </p:cBhvr>
                                      <p:tavLst>
                                        <p:tav tm="0">
                                          <p:val>
                                            <p:strVal val="ppt_x"/>
                                          </p:val>
                                        </p:tav>
                                        <p:tav tm="100000">
                                          <p:val>
                                            <p:strVal val="ppt_x"/>
                                          </p:val>
                                        </p:tav>
                                      </p:tavLst>
                                    </p:anim>
                                    <p:anim calcmode="lin" valueType="num">
                                      <p:cBhvr>
                                        <p:cTn id="38" dur="1000"/>
                                        <p:tgtEl>
                                          <p:spTgt spid="14"/>
                                        </p:tgtEl>
                                        <p:attrNameLst>
                                          <p:attrName>ppt_y</p:attrName>
                                        </p:attrNameLst>
                                      </p:cBhvr>
                                      <p:tavLst>
                                        <p:tav tm="0">
                                          <p:val>
                                            <p:strVal val="ppt_y"/>
                                          </p:val>
                                        </p:tav>
                                        <p:tav tm="100000">
                                          <p:val>
                                            <p:strVal val="ppt_y-.1"/>
                                          </p:val>
                                        </p:tav>
                                      </p:tavLst>
                                    </p:anim>
                                    <p:set>
                                      <p:cBhvr>
                                        <p:cTn id="39" dur="1" fill="hold">
                                          <p:stCondLst>
                                            <p:cond delay="999"/>
                                          </p:stCondLst>
                                        </p:cTn>
                                        <p:tgtEl>
                                          <p:spTgt spid="14"/>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3"/>
                                        </p:tgtEl>
                                      </p:cBhvr>
                                    </p:animEffect>
                                    <p:anim calcmode="lin" valueType="num">
                                      <p:cBhvr>
                                        <p:cTn id="42" dur="1000"/>
                                        <p:tgtEl>
                                          <p:spTgt spid="13"/>
                                        </p:tgtEl>
                                        <p:attrNameLst>
                                          <p:attrName>ppt_x</p:attrName>
                                        </p:attrNameLst>
                                      </p:cBhvr>
                                      <p:tavLst>
                                        <p:tav tm="0">
                                          <p:val>
                                            <p:strVal val="ppt_x"/>
                                          </p:val>
                                        </p:tav>
                                        <p:tav tm="100000">
                                          <p:val>
                                            <p:strVal val="ppt_x"/>
                                          </p:val>
                                        </p:tav>
                                      </p:tavLst>
                                    </p:anim>
                                    <p:anim calcmode="lin" valueType="num">
                                      <p:cBhvr>
                                        <p:cTn id="43" dur="1000"/>
                                        <p:tgtEl>
                                          <p:spTgt spid="13"/>
                                        </p:tgtEl>
                                        <p:attrNameLst>
                                          <p:attrName>ppt_y</p:attrName>
                                        </p:attrNameLst>
                                      </p:cBhvr>
                                      <p:tavLst>
                                        <p:tav tm="0">
                                          <p:val>
                                            <p:strVal val="ppt_y"/>
                                          </p:val>
                                        </p:tav>
                                        <p:tav tm="100000">
                                          <p:val>
                                            <p:strVal val="ppt_y-.1"/>
                                          </p:val>
                                        </p:tav>
                                      </p:tavLst>
                                    </p:anim>
                                    <p:set>
                                      <p:cBhvr>
                                        <p:cTn id="44" dur="1" fill="hold">
                                          <p:stCondLst>
                                            <p:cond delay="999"/>
                                          </p:stCondLst>
                                        </p:cTn>
                                        <p:tgtEl>
                                          <p:spTgt spid="13"/>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2"/>
                                        </p:tgtEl>
                                      </p:cBhvr>
                                    </p:animEffect>
                                    <p:anim calcmode="lin" valueType="num">
                                      <p:cBhvr>
                                        <p:cTn id="47" dur="1000"/>
                                        <p:tgtEl>
                                          <p:spTgt spid="12"/>
                                        </p:tgtEl>
                                        <p:attrNameLst>
                                          <p:attrName>ppt_x</p:attrName>
                                        </p:attrNameLst>
                                      </p:cBhvr>
                                      <p:tavLst>
                                        <p:tav tm="0">
                                          <p:val>
                                            <p:strVal val="ppt_x"/>
                                          </p:val>
                                        </p:tav>
                                        <p:tav tm="100000">
                                          <p:val>
                                            <p:strVal val="ppt_x"/>
                                          </p:val>
                                        </p:tav>
                                      </p:tavLst>
                                    </p:anim>
                                    <p:anim calcmode="lin" valueType="num">
                                      <p:cBhvr>
                                        <p:cTn id="48" dur="1000"/>
                                        <p:tgtEl>
                                          <p:spTgt spid="12"/>
                                        </p:tgtEl>
                                        <p:attrNameLst>
                                          <p:attrName>ppt_y</p:attrName>
                                        </p:attrNameLst>
                                      </p:cBhvr>
                                      <p:tavLst>
                                        <p:tav tm="0">
                                          <p:val>
                                            <p:strVal val="ppt_y"/>
                                          </p:val>
                                        </p:tav>
                                        <p:tav tm="100000">
                                          <p:val>
                                            <p:strVal val="ppt_y-.1"/>
                                          </p:val>
                                        </p:tav>
                                      </p:tavLst>
                                    </p:anim>
                                    <p:set>
                                      <p:cBhvr>
                                        <p:cTn id="49" dur="1" fill="hold">
                                          <p:stCondLst>
                                            <p:cond delay="999"/>
                                          </p:stCondLst>
                                        </p:cTn>
                                        <p:tgtEl>
                                          <p:spTgt spid="12"/>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11"/>
                                        </p:tgtEl>
                                      </p:cBhvr>
                                    </p:animEffect>
                                    <p:anim calcmode="lin" valueType="num">
                                      <p:cBhvr>
                                        <p:cTn id="52" dur="1000"/>
                                        <p:tgtEl>
                                          <p:spTgt spid="11"/>
                                        </p:tgtEl>
                                        <p:attrNameLst>
                                          <p:attrName>ppt_x</p:attrName>
                                        </p:attrNameLst>
                                      </p:cBhvr>
                                      <p:tavLst>
                                        <p:tav tm="0">
                                          <p:val>
                                            <p:strVal val="ppt_x"/>
                                          </p:val>
                                        </p:tav>
                                        <p:tav tm="100000">
                                          <p:val>
                                            <p:strVal val="ppt_x"/>
                                          </p:val>
                                        </p:tav>
                                      </p:tavLst>
                                    </p:anim>
                                    <p:anim calcmode="lin" valueType="num">
                                      <p:cBhvr>
                                        <p:cTn id="53" dur="1000"/>
                                        <p:tgtEl>
                                          <p:spTgt spid="11"/>
                                        </p:tgtEl>
                                        <p:attrNameLst>
                                          <p:attrName>ppt_y</p:attrName>
                                        </p:attrNameLst>
                                      </p:cBhvr>
                                      <p:tavLst>
                                        <p:tav tm="0">
                                          <p:val>
                                            <p:strVal val="ppt_y"/>
                                          </p:val>
                                        </p:tav>
                                        <p:tav tm="100000">
                                          <p:val>
                                            <p:strVal val="ppt_y-.1"/>
                                          </p:val>
                                        </p:tav>
                                      </p:tavLst>
                                    </p:anim>
                                    <p:set>
                                      <p:cBhvr>
                                        <p:cTn id="54" dur="1" fill="hold">
                                          <p:stCondLst>
                                            <p:cond delay="999"/>
                                          </p:stCondLst>
                                        </p:cTn>
                                        <p:tgtEl>
                                          <p:spTgt spid="11"/>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957830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3"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38" name="Picture 37" descr="11779401_xl.jpg"/>
          <p:cNvPicPr>
            <a:picLocks noGrp="1" noSelect="1" noRot="1" noMove="1" noResize="1" noEditPoints="1" noAdjustHandles="1" noChangeArrowheads="1" noChangeShapeType="1"/>
          </p:cNvPicPr>
          <p:nvPr>
            <p:custDataLst>
              <p:tags r:id="rId4"/>
            </p:custDataLst>
          </p:nvPr>
        </p:nvPicPr>
        <p:blipFill>
          <a:blip r:embed="rId10" cstate="print"/>
          <a:srcRect r="45534"/>
          <a:stretch>
            <a:fillRect/>
          </a:stretch>
        </p:blipFill>
        <p:spPr>
          <a:xfrm>
            <a:off x="0" y="864096"/>
            <a:ext cx="6472595" cy="5733554"/>
          </a:xfrm>
          <a:prstGeom prst="rect">
            <a:avLst/>
          </a:prstGeom>
          <a:blipFill>
            <a:blip r:embed="rId11"/>
            <a:stretch>
              <a:fillRect/>
            </a:stretch>
          </a:blipFill>
        </p:spPr>
      </p:pic>
      <p:pic>
        <p:nvPicPr>
          <p:cNvPr id="39" name="Picture 38" descr="11779401_xl.jpg"/>
          <p:cNvPicPr>
            <a:picLocks noGrp="1" noSelect="1" noRot="1" noMove="1" noResize="1" noEditPoints="1" noAdjustHandles="1" noChangeArrowheads="1" noChangeShapeType="1"/>
          </p:cNvPicPr>
          <p:nvPr>
            <p:custDataLst>
              <p:tags r:id="rId5"/>
            </p:custDataLst>
          </p:nvPr>
        </p:nvPicPr>
        <p:blipFill>
          <a:blip r:embed="rId12" cstate="print"/>
          <a:srcRect l="54620"/>
          <a:stretch>
            <a:fillRect/>
          </a:stretch>
        </p:blipFill>
        <p:spPr>
          <a:xfrm>
            <a:off x="6472595" y="864096"/>
            <a:ext cx="2636479" cy="5733554"/>
          </a:xfrm>
          <a:prstGeom prst="rect">
            <a:avLst/>
          </a:prstGeom>
          <a:blipFill>
            <a:blip r:embed="rId11"/>
            <a:stretch>
              <a:fillRect/>
            </a:stretch>
          </a:blipFill>
        </p:spPr>
      </p:pic>
      <p:grpSp>
        <p:nvGrpSpPr>
          <p:cNvPr id="11" name="Group 91"/>
          <p:cNvGrpSpPr/>
          <p:nvPr/>
        </p:nvGrpSpPr>
        <p:grpSpPr>
          <a:xfrm>
            <a:off x="0" y="-1"/>
            <a:ext cx="9160412" cy="872617"/>
            <a:chOff x="0" y="-1"/>
            <a:chExt cx="9160412" cy="872617"/>
          </a:xfrm>
        </p:grpSpPr>
        <p:grpSp>
          <p:nvGrpSpPr>
            <p:cNvPr id="12" name="Group 90"/>
            <p:cNvGrpSpPr/>
            <p:nvPr/>
          </p:nvGrpSpPr>
          <p:grpSpPr>
            <a:xfrm>
              <a:off x="0" y="-1"/>
              <a:ext cx="9160412" cy="872610"/>
              <a:chOff x="0" y="-3672"/>
              <a:chExt cx="9160412" cy="840384"/>
            </a:xfrm>
          </p:grpSpPr>
          <p:pic>
            <p:nvPicPr>
              <p:cNvPr id="15" name="Picture 2"/>
              <p:cNvPicPr>
                <a:picLocks noChangeAspect="1" noChangeArrowheads="1"/>
              </p:cNvPicPr>
              <p:nvPr/>
            </p:nvPicPr>
            <p:blipFill>
              <a:blip r:embed="rId1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6" name="Picture 4"/>
              <p:cNvPicPr>
                <a:picLocks noChangeAspect="1" noChangeArrowheads="1"/>
              </p:cNvPicPr>
              <p:nvPr/>
            </p:nvPicPr>
            <p:blipFill>
              <a:blip r:embed="rId1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7" name="Picture 5"/>
              <p:cNvPicPr>
                <a:picLocks noChangeAspect="1" noChangeArrowheads="1"/>
              </p:cNvPicPr>
              <p:nvPr/>
            </p:nvPicPr>
            <p:blipFill>
              <a:blip r:embed="rId1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8" name="Picture 6"/>
              <p:cNvPicPr>
                <a:picLocks noChangeAspect="1" noChangeArrowheads="1"/>
              </p:cNvPicPr>
              <p:nvPr/>
            </p:nvPicPr>
            <p:blipFill>
              <a:blip r:embed="rId1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3" name="Rectangle 12"/>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4" name="TextBox 1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What is Enterprise Risk Management?</a:t>
              </a:r>
            </a:p>
          </p:txBody>
        </p:sp>
      </p:grpSp>
      <p:pic>
        <p:nvPicPr>
          <p:cNvPr id="1185" name="Picture 161"/>
          <p:cNvPicPr>
            <a:picLocks noGrp="1" noSelect="1" noRot="1" noMove="1" noResize="1" noEditPoints="1" noAdjustHandles="1" noChangeArrowheads="1" noChangeShapeType="1"/>
          </p:cNvPicPr>
          <p:nvPr>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a:off x="1763688" y="1978997"/>
            <a:ext cx="4752528" cy="18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1763688" y="3838736"/>
            <a:ext cx="4968552" cy="2308324"/>
          </a:xfrm>
          <a:prstGeom prst="rect">
            <a:avLst/>
          </a:prstGeom>
          <a:noFill/>
        </p:spPr>
        <p:txBody>
          <a:bodyPr wrap="square" rtlCol="0">
            <a:spAutoFit/>
          </a:bodyPr>
          <a:lstStyle/>
          <a:p>
            <a:r>
              <a:rPr lang="en-US" dirty="0"/>
              <a:t>“ERM is the ongoing proactive process of adopting a holistic approach across the enterprise towards all the uncertainties which may affect either positively or negatively the achievement of its key purposes and objectives, leading to action for achieving greater business robustness and flexibility, efficient risk taking and an appropriate risk-reward balance”</a:t>
            </a:r>
          </a:p>
        </p:txBody>
      </p:sp>
    </p:spTree>
    <p:custDataLst>
      <p:tags r:id="rId2"/>
    </p:custDataLst>
    <p:extLst>
      <p:ext uri="{BB962C8B-B14F-4D97-AF65-F5344CB8AC3E}">
        <p14:creationId xmlns:p14="http://schemas.microsoft.com/office/powerpoint/2010/main" val="29574435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34099437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3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29698" name="Picture 2"/>
          <p:cNvPicPr>
            <a:picLocks noGrp="1" noSelect="1" noRot="1" noMove="1" noResize="1" noEditPoints="1" noAdjustHandles="1" noChangeArrowheads="1" noChangeShapeType="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68" y="872616"/>
            <a:ext cx="9159644" cy="572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0"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1"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2"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3"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Scope of internal audit</a:t>
              </a:r>
            </a:p>
          </p:txBody>
        </p:sp>
      </p:grpSp>
      <p:grpSp>
        <p:nvGrpSpPr>
          <p:cNvPr id="12" name="Group 11"/>
          <p:cNvGrpSpPr/>
          <p:nvPr/>
        </p:nvGrpSpPr>
        <p:grpSpPr>
          <a:xfrm rot="21358569">
            <a:off x="4635190" y="4028698"/>
            <a:ext cx="4394483" cy="2417459"/>
            <a:chOff x="2411760" y="1772816"/>
            <a:chExt cx="4394483" cy="2132806"/>
          </a:xfrm>
        </p:grpSpPr>
        <p:pic>
          <p:nvPicPr>
            <p:cNvPr id="13" name="Picture 12" descr="5986098_xxl.jpg"/>
            <p:cNvPicPr>
              <a:picLocks noChangeAspect="1"/>
            </p:cNvPicPr>
            <p:nvPr/>
          </p:nvPicPr>
          <p:blipFill>
            <a:blip r:embed="rId14" cstate="print">
              <a:clrChange>
                <a:clrFrom>
                  <a:srgbClr val="FFFFFF"/>
                </a:clrFrom>
                <a:clrTo>
                  <a:srgbClr val="FFFFFF">
                    <a:alpha val="0"/>
                  </a:srgbClr>
                </a:clrTo>
              </a:clrChange>
            </a:blip>
            <a:srcRect l="6217" t="37400" r="69952" b="39500"/>
            <a:stretch>
              <a:fillRect/>
            </a:stretch>
          </p:blipFill>
          <p:spPr>
            <a:xfrm>
              <a:off x="2411760" y="1772816"/>
              <a:ext cx="4394483" cy="2124000"/>
            </a:xfrm>
            <a:prstGeom prst="rect">
              <a:avLst/>
            </a:prstGeom>
          </p:spPr>
        </p:pic>
        <p:sp>
          <p:nvSpPr>
            <p:cNvPr id="14" name="TextBox 13"/>
            <p:cNvSpPr txBox="1"/>
            <p:nvPr/>
          </p:nvSpPr>
          <p:spPr>
            <a:xfrm>
              <a:off x="2553634" y="1869101"/>
              <a:ext cx="4104456" cy="2036521"/>
            </a:xfrm>
            <a:prstGeom prst="rect">
              <a:avLst/>
            </a:prstGeom>
            <a:noFill/>
          </p:spPr>
          <p:txBody>
            <a:bodyPr wrap="square" rtlCol="0">
              <a:spAutoFit/>
            </a:bodyPr>
            <a:lstStyle/>
            <a:p>
              <a:r>
                <a:rPr lang="en-US" b="1" dirty="0">
                  <a:solidFill>
                    <a:schemeClr val="bg1"/>
                  </a:solidFill>
                </a:rPr>
                <a:t>Internal control refers to the policies and procedures to be followed by the organization to meet its objectives. These activities are to be evaluated by a department called “internal audit department”. The functions of internal audit may be outsourced to external accountancy firms in a few cases</a:t>
              </a:r>
            </a:p>
          </p:txBody>
        </p:sp>
      </p:grpSp>
      <p:pic>
        <p:nvPicPr>
          <p:cNvPr id="15" name="Picture 5" descr="Tessafilm_4"/>
          <p:cNvPicPr>
            <a:picLocks noChangeAspect="1" noChangeArrowheads="1"/>
          </p:cNvPicPr>
          <p:nvPr/>
        </p:nvPicPr>
        <p:blipFill>
          <a:blip r:embed="rId15" cstate="print"/>
          <a:srcRect l="59392" b="89844"/>
          <a:stretch>
            <a:fillRect/>
          </a:stretch>
        </p:blipFill>
        <p:spPr bwMode="gray">
          <a:xfrm rot="19250214">
            <a:off x="4128219" y="4120506"/>
            <a:ext cx="1175592" cy="425203"/>
          </a:xfrm>
          <a:prstGeom prst="rect">
            <a:avLst/>
          </a:prstGeom>
          <a:noFill/>
        </p:spPr>
      </p:pic>
    </p:spTree>
    <p:custDataLst>
      <p:tags r:id="rId2"/>
    </p:custDataLst>
    <p:extLst>
      <p:ext uri="{BB962C8B-B14F-4D97-AF65-F5344CB8AC3E}">
        <p14:creationId xmlns:p14="http://schemas.microsoft.com/office/powerpoint/2010/main" val="426415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Presentation of financial data</a:t>
              </a:r>
            </a:p>
          </p:txBody>
        </p:sp>
      </p:grpSp>
      <p:sp>
        <p:nvSpPr>
          <p:cNvPr id="11" name="TextBox 10"/>
          <p:cNvSpPr txBox="1"/>
          <p:nvPr/>
        </p:nvSpPr>
        <p:spPr>
          <a:xfrm>
            <a:off x="251520" y="1052736"/>
            <a:ext cx="8640000" cy="707886"/>
          </a:xfrm>
          <a:prstGeom prst="rect">
            <a:avLst/>
          </a:prstGeom>
          <a:solidFill>
            <a:srgbClr val="FFFFFF">
              <a:alpha val="69804"/>
            </a:srgbClr>
          </a:solidFill>
        </p:spPr>
        <p:txBody>
          <a:bodyPr wrap="square" rtlCol="0">
            <a:spAutoFit/>
          </a:bodyPr>
          <a:lstStyle/>
          <a:p>
            <a:r>
              <a:rPr lang="en-US" sz="2000" dirty="0"/>
              <a:t>The presentation of financial data relies on five basic financial statement assertions which are related to:</a:t>
            </a:r>
          </a:p>
        </p:txBody>
      </p:sp>
      <p:grpSp>
        <p:nvGrpSpPr>
          <p:cNvPr id="12" name="Group 11"/>
          <p:cNvGrpSpPr/>
          <p:nvPr/>
        </p:nvGrpSpPr>
        <p:grpSpPr>
          <a:xfrm>
            <a:off x="3743608" y="1988840"/>
            <a:ext cx="1131058" cy="1397018"/>
            <a:chOff x="1835696" y="2976706"/>
            <a:chExt cx="1131058" cy="1397018"/>
          </a:xfrm>
          <a:solidFill>
            <a:schemeClr val="accent5"/>
          </a:solidFill>
        </p:grpSpPr>
        <p:sp>
          <p:nvSpPr>
            <p:cNvPr id="13" name="Hexagon 12"/>
            <p:cNvSpPr>
              <a:spLocks noChangeArrowheads="1"/>
            </p:cNvSpPr>
            <p:nvPr/>
          </p:nvSpPr>
          <p:spPr bwMode="auto">
            <a:xfrm rot="16200000" flipV="1">
              <a:off x="1709939" y="3116909"/>
              <a:ext cx="1397018" cy="1116612"/>
            </a:xfrm>
            <a:prstGeom prst="hexagon">
              <a:avLst>
                <a:gd name="adj" fmla="val 25000"/>
                <a:gd name="vf" fmla="val 115470"/>
              </a:avLst>
            </a:prstGeom>
            <a:grpFill/>
            <a:ln w="9525">
              <a:solidFill>
                <a:srgbClr val="69BFF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4" name="TextBox 13"/>
            <p:cNvSpPr txBox="1"/>
            <p:nvPr/>
          </p:nvSpPr>
          <p:spPr>
            <a:xfrm>
              <a:off x="1835696" y="3492876"/>
              <a:ext cx="1116000" cy="369332"/>
            </a:xfrm>
            <a:prstGeom prst="rect">
              <a:avLst/>
            </a:prstGeom>
            <a:noFill/>
          </p:spPr>
          <p:txBody>
            <a:bodyPr wrap="square" rtlCol="0">
              <a:spAutoFit/>
            </a:bodyPr>
            <a:lstStyle/>
            <a:p>
              <a:pPr algn="ctr"/>
              <a:endParaRPr lang="en-IN" b="1" dirty="0"/>
            </a:p>
          </p:txBody>
        </p:sp>
      </p:grpSp>
      <p:grpSp>
        <p:nvGrpSpPr>
          <p:cNvPr id="18" name="Group 17"/>
          <p:cNvGrpSpPr/>
          <p:nvPr/>
        </p:nvGrpSpPr>
        <p:grpSpPr>
          <a:xfrm>
            <a:off x="5039544" y="3107756"/>
            <a:ext cx="1120531" cy="1395714"/>
            <a:chOff x="2483768" y="4167630"/>
            <a:chExt cx="1120531" cy="1395714"/>
          </a:xfrm>
          <a:solidFill>
            <a:schemeClr val="accent6"/>
          </a:solidFill>
        </p:grpSpPr>
        <p:sp>
          <p:nvSpPr>
            <p:cNvPr id="19" name="Hexagon 18"/>
            <p:cNvSpPr>
              <a:spLocks noChangeArrowheads="1"/>
            </p:cNvSpPr>
            <p:nvPr/>
          </p:nvSpPr>
          <p:spPr bwMode="auto">
            <a:xfrm rot="16200000" flipV="1">
              <a:off x="2349346" y="4308390"/>
              <a:ext cx="1395714" cy="1114193"/>
            </a:xfrm>
            <a:prstGeom prst="hexagon">
              <a:avLst>
                <a:gd name="adj" fmla="val 25002"/>
                <a:gd name="vf" fmla="val 115470"/>
              </a:avLst>
            </a:prstGeom>
            <a:grp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0" name="TextBox 19"/>
            <p:cNvSpPr txBox="1"/>
            <p:nvPr/>
          </p:nvSpPr>
          <p:spPr>
            <a:xfrm>
              <a:off x="2483768" y="4717012"/>
              <a:ext cx="1116000" cy="369332"/>
            </a:xfrm>
            <a:prstGeom prst="rect">
              <a:avLst/>
            </a:prstGeom>
            <a:noFill/>
          </p:spPr>
          <p:txBody>
            <a:bodyPr wrap="square" rtlCol="0">
              <a:spAutoFit/>
            </a:bodyPr>
            <a:lstStyle/>
            <a:p>
              <a:pPr algn="ctr"/>
              <a:endParaRPr lang="en-IN" b="1" dirty="0"/>
            </a:p>
          </p:txBody>
        </p:sp>
      </p:grpSp>
      <p:grpSp>
        <p:nvGrpSpPr>
          <p:cNvPr id="21" name="Group 20"/>
          <p:cNvGrpSpPr/>
          <p:nvPr/>
        </p:nvGrpSpPr>
        <p:grpSpPr>
          <a:xfrm>
            <a:off x="4415596" y="4554869"/>
            <a:ext cx="1128004" cy="1394410"/>
            <a:chOff x="1859820" y="5348117"/>
            <a:chExt cx="1128004" cy="1394410"/>
          </a:xfrm>
          <a:solidFill>
            <a:schemeClr val="accent2"/>
          </a:solidFill>
        </p:grpSpPr>
        <p:sp>
          <p:nvSpPr>
            <p:cNvPr id="22" name="Hexagon 21"/>
            <p:cNvSpPr>
              <a:spLocks noChangeArrowheads="1"/>
            </p:cNvSpPr>
            <p:nvPr/>
          </p:nvSpPr>
          <p:spPr bwMode="auto">
            <a:xfrm rot="16200000" flipV="1">
              <a:off x="1720921" y="5487016"/>
              <a:ext cx="1394410" cy="1116612"/>
            </a:xfrm>
            <a:prstGeom prst="hexagon">
              <a:avLst>
                <a:gd name="adj" fmla="val 24999"/>
                <a:gd name="vf" fmla="val 115470"/>
              </a:avLst>
            </a:prstGeom>
            <a:grp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3" name="TextBox 22"/>
            <p:cNvSpPr txBox="1"/>
            <p:nvPr/>
          </p:nvSpPr>
          <p:spPr>
            <a:xfrm>
              <a:off x="1871824" y="5827910"/>
              <a:ext cx="1116000" cy="369332"/>
            </a:xfrm>
            <a:prstGeom prst="rect">
              <a:avLst/>
            </a:prstGeom>
            <a:noFill/>
          </p:spPr>
          <p:txBody>
            <a:bodyPr wrap="square" rtlCol="0">
              <a:spAutoFit/>
            </a:bodyPr>
            <a:lstStyle/>
            <a:p>
              <a:pPr algn="ctr"/>
              <a:endParaRPr lang="en-IN" b="1" dirty="0"/>
            </a:p>
          </p:txBody>
        </p:sp>
      </p:grpSp>
      <p:grpSp>
        <p:nvGrpSpPr>
          <p:cNvPr id="24" name="Group 23"/>
          <p:cNvGrpSpPr/>
          <p:nvPr/>
        </p:nvGrpSpPr>
        <p:grpSpPr>
          <a:xfrm>
            <a:off x="3199783" y="4554870"/>
            <a:ext cx="1119681" cy="1394410"/>
            <a:chOff x="644007" y="5348118"/>
            <a:chExt cx="1119681" cy="1394410"/>
          </a:xfrm>
          <a:solidFill>
            <a:schemeClr val="accent3"/>
          </a:solidFill>
        </p:grpSpPr>
        <p:sp>
          <p:nvSpPr>
            <p:cNvPr id="25" name="Hexagon 24"/>
            <p:cNvSpPr>
              <a:spLocks noChangeArrowheads="1"/>
            </p:cNvSpPr>
            <p:nvPr/>
          </p:nvSpPr>
          <p:spPr bwMode="auto">
            <a:xfrm rot="16200000" flipV="1">
              <a:off x="503899" y="5488226"/>
              <a:ext cx="1394410" cy="1114193"/>
            </a:xfrm>
            <a:prstGeom prst="hexagon">
              <a:avLst>
                <a:gd name="adj" fmla="val 25001"/>
                <a:gd name="vf" fmla="val 115470"/>
              </a:avLst>
            </a:prstGeom>
            <a:grp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6" name="TextBox 25"/>
            <p:cNvSpPr txBox="1"/>
            <p:nvPr/>
          </p:nvSpPr>
          <p:spPr>
            <a:xfrm>
              <a:off x="647688" y="5877272"/>
              <a:ext cx="1116000" cy="369332"/>
            </a:xfrm>
            <a:prstGeom prst="rect">
              <a:avLst/>
            </a:prstGeom>
            <a:grpFill/>
          </p:spPr>
          <p:txBody>
            <a:bodyPr wrap="square" rtlCol="0">
              <a:spAutoFit/>
            </a:bodyPr>
            <a:lstStyle/>
            <a:p>
              <a:pPr algn="ctr"/>
              <a:endParaRPr lang="en-IN" b="1" dirty="0"/>
            </a:p>
          </p:txBody>
        </p:sp>
      </p:grpSp>
      <p:grpSp>
        <p:nvGrpSpPr>
          <p:cNvPr id="27" name="Group 26"/>
          <p:cNvGrpSpPr/>
          <p:nvPr/>
        </p:nvGrpSpPr>
        <p:grpSpPr>
          <a:xfrm>
            <a:off x="2555776" y="3107755"/>
            <a:ext cx="1149688" cy="1395714"/>
            <a:chOff x="0" y="4167629"/>
            <a:chExt cx="1149688" cy="1395714"/>
          </a:xfrm>
        </p:grpSpPr>
        <p:sp>
          <p:nvSpPr>
            <p:cNvPr id="28" name="Hexagon 27"/>
            <p:cNvSpPr>
              <a:spLocks noChangeArrowheads="1"/>
            </p:cNvSpPr>
            <p:nvPr/>
          </p:nvSpPr>
          <p:spPr bwMode="auto">
            <a:xfrm rot="16200000" flipV="1">
              <a:off x="-105265" y="4308390"/>
              <a:ext cx="1395714" cy="1114192"/>
            </a:xfrm>
            <a:prstGeom prst="hexagon">
              <a:avLst>
                <a:gd name="adj" fmla="val 25002"/>
                <a:gd name="vf" fmla="val 115470"/>
              </a:avLst>
            </a:prstGeom>
            <a:solidFill>
              <a:schemeClr val="bg1">
                <a:lumMod val="50000"/>
              </a:scheme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9" name="TextBox 28"/>
            <p:cNvSpPr txBox="1"/>
            <p:nvPr/>
          </p:nvSpPr>
          <p:spPr>
            <a:xfrm>
              <a:off x="0" y="4645004"/>
              <a:ext cx="1116000" cy="369332"/>
            </a:xfrm>
            <a:prstGeom prst="rect">
              <a:avLst/>
            </a:prstGeom>
            <a:noFill/>
          </p:spPr>
          <p:txBody>
            <a:bodyPr wrap="square" rtlCol="0">
              <a:spAutoFit/>
            </a:bodyPr>
            <a:lstStyle/>
            <a:p>
              <a:pPr algn="ctr"/>
              <a:endParaRPr lang="en-IN" b="1" dirty="0"/>
            </a:p>
          </p:txBody>
        </p:sp>
      </p:grpSp>
      <p:sp>
        <p:nvSpPr>
          <p:cNvPr id="30" name="Rounded Rectangle 29"/>
          <p:cNvSpPr/>
          <p:nvPr/>
        </p:nvSpPr>
        <p:spPr>
          <a:xfrm>
            <a:off x="683568" y="3378398"/>
            <a:ext cx="1872208" cy="864096"/>
          </a:xfrm>
          <a:prstGeom prst="roundRect">
            <a:avLst>
              <a:gd name="adj" fmla="val 68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Presentation and disclosure </a:t>
            </a:r>
          </a:p>
        </p:txBody>
      </p:sp>
      <p:sp>
        <p:nvSpPr>
          <p:cNvPr id="31" name="Rounded Rectangle 30"/>
          <p:cNvSpPr/>
          <p:nvPr/>
        </p:nvSpPr>
        <p:spPr>
          <a:xfrm>
            <a:off x="1259840" y="4869160"/>
            <a:ext cx="1872000" cy="864096"/>
          </a:xfrm>
          <a:prstGeom prst="roundRect">
            <a:avLst>
              <a:gd name="adj" fmla="val 68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Valuation and allocation</a:t>
            </a:r>
          </a:p>
        </p:txBody>
      </p:sp>
      <p:sp>
        <p:nvSpPr>
          <p:cNvPr id="32" name="Rounded Rectangle 31"/>
          <p:cNvSpPr/>
          <p:nvPr/>
        </p:nvSpPr>
        <p:spPr>
          <a:xfrm>
            <a:off x="5580112" y="4797152"/>
            <a:ext cx="1872000" cy="864000"/>
          </a:xfrm>
          <a:prstGeom prst="roundRect">
            <a:avLst>
              <a:gd name="adj" fmla="val 68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Rights and obligations</a:t>
            </a:r>
          </a:p>
        </p:txBody>
      </p:sp>
      <p:sp>
        <p:nvSpPr>
          <p:cNvPr id="33" name="Rounded Rectangle 32"/>
          <p:cNvSpPr/>
          <p:nvPr/>
        </p:nvSpPr>
        <p:spPr>
          <a:xfrm>
            <a:off x="6228184" y="3378398"/>
            <a:ext cx="2232248" cy="864096"/>
          </a:xfrm>
          <a:prstGeom prst="roundRect">
            <a:avLst>
              <a:gd name="adj" fmla="val 68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Completeness of the financial data</a:t>
            </a:r>
            <a:endParaRPr lang="en-IN" sz="2000" dirty="0">
              <a:solidFill>
                <a:schemeClr val="tx1"/>
              </a:solidFill>
              <a:latin typeface="Courier New" pitchFamily="49" charset="0"/>
              <a:cs typeface="Courier New" pitchFamily="49" charset="0"/>
            </a:endParaRPr>
          </a:p>
        </p:txBody>
      </p:sp>
      <p:sp>
        <p:nvSpPr>
          <p:cNvPr id="34" name="Rounded Rectangle 33"/>
          <p:cNvSpPr/>
          <p:nvPr/>
        </p:nvSpPr>
        <p:spPr>
          <a:xfrm>
            <a:off x="4932248" y="2226270"/>
            <a:ext cx="1872000" cy="864000"/>
          </a:xfrm>
          <a:prstGeom prst="roundRect">
            <a:avLst>
              <a:gd name="adj" fmla="val 68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Existence of the information </a:t>
            </a:r>
          </a:p>
        </p:txBody>
      </p:sp>
    </p:spTree>
    <p:custDataLst>
      <p:tags r:id="rId1"/>
    </p:custDataLst>
    <p:extLst>
      <p:ext uri="{BB962C8B-B14F-4D97-AF65-F5344CB8AC3E}">
        <p14:creationId xmlns:p14="http://schemas.microsoft.com/office/powerpoint/2010/main" val="262353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500" tmFilter="0, 0; .2, .5; .8, .5; 1, 0"/>
                                        <p:tgtEl>
                                          <p:spTgt spid="27"/>
                                        </p:tgtEl>
                                      </p:cBhvr>
                                    </p:animEffect>
                                    <p:animScale>
                                      <p:cBhvr>
                                        <p:cTn id="15" dur="250" autoRev="1" fill="hold"/>
                                        <p:tgtEl>
                                          <p:spTgt spid="27"/>
                                        </p:tgtEl>
                                      </p:cBhvr>
                                      <p:by x="105000" y="105000"/>
                                    </p:animScale>
                                  </p:childTnLst>
                                </p:cTn>
                              </p:par>
                            </p:childTnLst>
                          </p:cTn>
                        </p:par>
                        <p:par>
                          <p:cTn id="16" fill="hold">
                            <p:stCondLst>
                              <p:cond delay="2500"/>
                            </p:stCondLst>
                            <p:childTnLst>
                              <p:par>
                                <p:cTn id="17" presetID="12" presetClass="entr" presetSubtype="2"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lide(fromRight)">
                                      <p:cBhvr>
                                        <p:cTn id="19" dur="500"/>
                                        <p:tgtEl>
                                          <p:spTgt spid="30"/>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3500"/>
                            </p:stCondLst>
                            <p:childTnLst>
                              <p:par>
                                <p:cTn id="25" presetID="26" presetClass="emph" presetSubtype="0" fill="hold" nodeType="afterEffect">
                                  <p:stCondLst>
                                    <p:cond delay="0"/>
                                  </p:stCondLst>
                                  <p:childTnLst>
                                    <p:animEffect transition="out" filter="fade">
                                      <p:cBhvr>
                                        <p:cTn id="26" dur="500" tmFilter="0, 0; .2, .5; .8, .5; 1, 0"/>
                                        <p:tgtEl>
                                          <p:spTgt spid="24"/>
                                        </p:tgtEl>
                                      </p:cBhvr>
                                    </p:animEffect>
                                    <p:animScale>
                                      <p:cBhvr>
                                        <p:cTn id="27" dur="250" autoRev="1" fill="hold"/>
                                        <p:tgtEl>
                                          <p:spTgt spid="24"/>
                                        </p:tgtEl>
                                      </p:cBhvr>
                                      <p:by x="105000" y="105000"/>
                                    </p:animScale>
                                  </p:childTnLst>
                                </p:cTn>
                              </p:par>
                            </p:childTnLst>
                          </p:cTn>
                        </p:par>
                        <p:par>
                          <p:cTn id="28" fill="hold">
                            <p:stCondLst>
                              <p:cond delay="4000"/>
                            </p:stCondLst>
                            <p:childTnLst>
                              <p:par>
                                <p:cTn id="29" presetID="12" presetClass="entr" presetSubtype="2"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lide(fromRight)">
                                      <p:cBhvr>
                                        <p:cTn id="31" dur="500"/>
                                        <p:tgtEl>
                                          <p:spTgt spid="31"/>
                                        </p:tgtEl>
                                      </p:cBhvr>
                                    </p:animEffect>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5000"/>
                            </p:stCondLst>
                            <p:childTnLst>
                              <p:par>
                                <p:cTn id="37" presetID="26" presetClass="emph" presetSubtype="0" fill="hold" nodeType="afterEffect">
                                  <p:stCondLst>
                                    <p:cond delay="0"/>
                                  </p:stCondLst>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childTnLst>
                          </p:cTn>
                        </p:par>
                        <p:par>
                          <p:cTn id="40" fill="hold">
                            <p:stCondLst>
                              <p:cond delay="5500"/>
                            </p:stCondLst>
                            <p:childTnLst>
                              <p:par>
                                <p:cTn id="41" presetID="1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slide(fromLeft)">
                                      <p:cBhvr>
                                        <p:cTn id="43" dur="500"/>
                                        <p:tgtEl>
                                          <p:spTgt spid="32"/>
                                        </p:tgtEl>
                                      </p:cBhvr>
                                    </p:animEffect>
                                  </p:childTnLst>
                                </p:cTn>
                              </p:par>
                            </p:childTnLst>
                          </p:cTn>
                        </p:par>
                        <p:par>
                          <p:cTn id="44" fill="hold">
                            <p:stCondLst>
                              <p:cond delay="6000"/>
                            </p:stCondLst>
                            <p:childTnLst>
                              <p:par>
                                <p:cTn id="45" presetID="2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6500"/>
                            </p:stCondLst>
                            <p:childTnLst>
                              <p:par>
                                <p:cTn id="49" presetID="26" presetClass="emph" presetSubtype="0" fill="hold" nodeType="afterEffect">
                                  <p:stCondLst>
                                    <p:cond delay="0"/>
                                  </p:stCondLst>
                                  <p:childTnLst>
                                    <p:animEffect transition="out" filter="fade">
                                      <p:cBhvr>
                                        <p:cTn id="50" dur="500" tmFilter="0, 0; .2, .5; .8, .5; 1, 0"/>
                                        <p:tgtEl>
                                          <p:spTgt spid="18"/>
                                        </p:tgtEl>
                                      </p:cBhvr>
                                    </p:animEffect>
                                    <p:animScale>
                                      <p:cBhvr>
                                        <p:cTn id="51" dur="250" autoRev="1" fill="hold"/>
                                        <p:tgtEl>
                                          <p:spTgt spid="18"/>
                                        </p:tgtEl>
                                      </p:cBhvr>
                                      <p:by x="105000" y="105000"/>
                                    </p:animScale>
                                  </p:childTnLst>
                                </p:cTn>
                              </p:par>
                            </p:childTnLst>
                          </p:cTn>
                        </p:par>
                        <p:par>
                          <p:cTn id="52" fill="hold">
                            <p:stCondLst>
                              <p:cond delay="7000"/>
                            </p:stCondLst>
                            <p:childTnLst>
                              <p:par>
                                <p:cTn id="53" presetID="12" presetClass="entr" presetSubtype="8"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slide(fromLeft)">
                                      <p:cBhvr>
                                        <p:cTn id="55" dur="500"/>
                                        <p:tgtEl>
                                          <p:spTgt spid="33"/>
                                        </p:tgtEl>
                                      </p:cBhvr>
                                    </p:animEffect>
                                  </p:childTnLst>
                                </p:cTn>
                              </p:par>
                            </p:childTnLst>
                          </p:cTn>
                        </p:par>
                        <p:par>
                          <p:cTn id="56" fill="hold">
                            <p:stCondLst>
                              <p:cond delay="7500"/>
                            </p:stCondLst>
                            <p:childTnLst>
                              <p:par>
                                <p:cTn id="57" presetID="22" presetClass="entr" presetSubtype="2"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right)">
                                      <p:cBhvr>
                                        <p:cTn id="59" dur="500"/>
                                        <p:tgtEl>
                                          <p:spTgt spid="12"/>
                                        </p:tgtEl>
                                      </p:cBhvr>
                                    </p:animEffect>
                                  </p:childTnLst>
                                </p:cTn>
                              </p:par>
                            </p:childTnLst>
                          </p:cTn>
                        </p:par>
                        <p:par>
                          <p:cTn id="60" fill="hold">
                            <p:stCondLst>
                              <p:cond delay="8000"/>
                            </p:stCondLst>
                            <p:childTnLst>
                              <p:par>
                                <p:cTn id="61" presetID="26" presetClass="emph" presetSubtype="0" fill="hold" nodeType="afterEffect">
                                  <p:stCondLst>
                                    <p:cond delay="0"/>
                                  </p:stCondLst>
                                  <p:childTnLst>
                                    <p:animEffect transition="out" filter="fade">
                                      <p:cBhvr>
                                        <p:cTn id="62" dur="500" tmFilter="0, 0; .2, .5; .8, .5; 1, 0"/>
                                        <p:tgtEl>
                                          <p:spTgt spid="12"/>
                                        </p:tgtEl>
                                      </p:cBhvr>
                                    </p:animEffect>
                                    <p:animScale>
                                      <p:cBhvr>
                                        <p:cTn id="63" dur="250" autoRev="1" fill="hold"/>
                                        <p:tgtEl>
                                          <p:spTgt spid="12"/>
                                        </p:tgtEl>
                                      </p:cBhvr>
                                      <p:by x="105000" y="105000"/>
                                    </p:animScale>
                                  </p:childTnLst>
                                </p:cTn>
                              </p:par>
                            </p:childTnLst>
                          </p:cTn>
                        </p:par>
                        <p:par>
                          <p:cTn id="64" fill="hold">
                            <p:stCondLst>
                              <p:cond delay="8500"/>
                            </p:stCondLst>
                            <p:childTnLst>
                              <p:par>
                                <p:cTn id="65" presetID="12" presetClass="entr" presetSubtype="8"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slide(fromLeft)">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P spid="31" grpId="0" animBg="1"/>
      <p:bldP spid="32" grpId="0" animBg="1"/>
      <p:bldP spid="33" grpId="0" animBg="1"/>
      <p:bldP spid="3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2"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3"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4"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5"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Role of internal audit in ERM</a:t>
              </a:r>
            </a:p>
          </p:txBody>
        </p:sp>
      </p:grpSp>
      <p:pic>
        <p:nvPicPr>
          <p:cNvPr id="16" name="Picture 15" descr="paper.jpg"/>
          <p:cNvPicPr>
            <a:picLocks noGrp="1" noSelect="1" noRot="1" noMove="1" noResize="1" noEditPoints="1" noAdjustHandles="1" noChangeArrowheads="1" noChangeShapeType="1"/>
          </p:cNvPicPr>
          <p:nvPr>
            <p:custDataLst>
              <p:tags r:id="rId2"/>
            </p:custDataLst>
          </p:nvPr>
        </p:nvPicPr>
        <p:blipFill>
          <a:blip r:embed="rId16" cstate="print"/>
          <a:srcRect l="1963" t="4648" r="2751" b="3514"/>
          <a:stretch>
            <a:fillRect/>
          </a:stretch>
        </p:blipFill>
        <p:spPr>
          <a:xfrm>
            <a:off x="972171" y="2996951"/>
            <a:ext cx="2164619" cy="1584176"/>
          </a:xfrm>
          <a:prstGeom prst="rect">
            <a:avLst/>
          </a:prstGeom>
        </p:spPr>
      </p:pic>
      <p:sp>
        <p:nvSpPr>
          <p:cNvPr id="17" name="Rectangle 16"/>
          <p:cNvSpPr>
            <a:spLocks noGrp="1" noSelect="1" noRot="1" noMove="1" noResize="1" noEditPoints="1" noAdjustHandles="1" noChangeArrowheads="1" noChangeShapeType="1" noTextEdit="1"/>
          </p:cNvSpPr>
          <p:nvPr>
            <p:custDataLst>
              <p:tags r:id="rId3"/>
            </p:custDataLst>
          </p:nvPr>
        </p:nvSpPr>
        <p:spPr>
          <a:xfrm>
            <a:off x="1029723" y="3130171"/>
            <a:ext cx="2013199" cy="1322673"/>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15" name="TextBox 14"/>
          <p:cNvSpPr txBox="1"/>
          <p:nvPr/>
        </p:nvSpPr>
        <p:spPr>
          <a:xfrm>
            <a:off x="1126294" y="3493458"/>
            <a:ext cx="1798103" cy="923330"/>
          </a:xfrm>
          <a:prstGeom prst="rect">
            <a:avLst/>
          </a:prstGeom>
          <a:noFill/>
        </p:spPr>
        <p:txBody>
          <a:bodyPr wrap="square" rtlCol="0">
            <a:spAutoFit/>
          </a:bodyPr>
          <a:lstStyle/>
          <a:p>
            <a:pPr algn="ctr"/>
            <a:r>
              <a:rPr lang="en-US" b="1" dirty="0"/>
              <a:t>Core internal audit roles in regard to ERM</a:t>
            </a:r>
          </a:p>
        </p:txBody>
      </p:sp>
      <p:pic>
        <p:nvPicPr>
          <p:cNvPr id="21" name="Picture 20" descr="paper.jpg"/>
          <p:cNvPicPr>
            <a:picLocks noGrp="1" noSelect="1" noRot="1" noMove="1" noResize="1" noEditPoints="1" noAdjustHandles="1" noChangeArrowheads="1" noChangeShapeType="1"/>
          </p:cNvPicPr>
          <p:nvPr>
            <p:custDataLst>
              <p:tags r:id="rId4"/>
            </p:custDataLst>
          </p:nvPr>
        </p:nvPicPr>
        <p:blipFill>
          <a:blip r:embed="rId16" cstate="print"/>
          <a:srcRect l="1963" t="4648" r="2751" b="3514"/>
          <a:stretch>
            <a:fillRect/>
          </a:stretch>
        </p:blipFill>
        <p:spPr>
          <a:xfrm>
            <a:off x="3225863" y="2996950"/>
            <a:ext cx="2164619" cy="1584175"/>
          </a:xfrm>
          <a:prstGeom prst="rect">
            <a:avLst/>
          </a:prstGeom>
        </p:spPr>
      </p:pic>
      <p:sp>
        <p:nvSpPr>
          <p:cNvPr id="22" name="Rectangle 21"/>
          <p:cNvSpPr>
            <a:spLocks noGrp="1" noSelect="1" noRot="1" noMove="1" noResize="1" noEditPoints="1" noAdjustHandles="1" noChangeArrowheads="1" noChangeShapeType="1" noTextEdit="1"/>
          </p:cNvSpPr>
          <p:nvPr>
            <p:custDataLst>
              <p:tags r:id="rId5"/>
            </p:custDataLst>
          </p:nvPr>
        </p:nvSpPr>
        <p:spPr>
          <a:xfrm>
            <a:off x="3283415" y="3130170"/>
            <a:ext cx="2013199" cy="132267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20" name="TextBox 19"/>
          <p:cNvSpPr txBox="1"/>
          <p:nvPr/>
        </p:nvSpPr>
        <p:spPr>
          <a:xfrm>
            <a:off x="3203848" y="3585788"/>
            <a:ext cx="2160240" cy="923330"/>
          </a:xfrm>
          <a:prstGeom prst="rect">
            <a:avLst/>
          </a:prstGeom>
          <a:noFill/>
        </p:spPr>
        <p:txBody>
          <a:bodyPr wrap="square" rtlCol="0">
            <a:spAutoFit/>
          </a:bodyPr>
          <a:lstStyle/>
          <a:p>
            <a:pPr algn="ctr"/>
            <a:r>
              <a:rPr lang="en-US" b="1" dirty="0"/>
              <a:t>Legitimate internal audit roles with safeguards</a:t>
            </a:r>
          </a:p>
        </p:txBody>
      </p:sp>
      <p:pic>
        <p:nvPicPr>
          <p:cNvPr id="26" name="Picture 25" descr="paper.jpg"/>
          <p:cNvPicPr>
            <a:picLocks noGrp="1" noSelect="1" noRot="1" noMove="1" noResize="1" noEditPoints="1" noAdjustHandles="1" noChangeArrowheads="1" noChangeShapeType="1"/>
          </p:cNvPicPr>
          <p:nvPr>
            <p:custDataLst>
              <p:tags r:id="rId6"/>
            </p:custDataLst>
          </p:nvPr>
        </p:nvPicPr>
        <p:blipFill>
          <a:blip r:embed="rId16" cstate="print"/>
          <a:srcRect l="1963" t="4648" r="2751" b="3514"/>
          <a:stretch>
            <a:fillRect/>
          </a:stretch>
        </p:blipFill>
        <p:spPr>
          <a:xfrm>
            <a:off x="5517207" y="2996952"/>
            <a:ext cx="2164619" cy="1584176"/>
          </a:xfrm>
          <a:prstGeom prst="rect">
            <a:avLst/>
          </a:prstGeom>
        </p:spPr>
      </p:pic>
      <p:sp>
        <p:nvSpPr>
          <p:cNvPr id="27" name="Rectangle 26"/>
          <p:cNvSpPr>
            <a:spLocks noGrp="1" noSelect="1" noRot="1" noMove="1" noResize="1" noEditPoints="1" noAdjustHandles="1" noChangeArrowheads="1" noChangeShapeType="1" noTextEdit="1"/>
          </p:cNvSpPr>
          <p:nvPr>
            <p:custDataLst>
              <p:tags r:id="rId7"/>
            </p:custDataLst>
          </p:nvPr>
        </p:nvSpPr>
        <p:spPr>
          <a:xfrm>
            <a:off x="5574759" y="3130172"/>
            <a:ext cx="2013199" cy="1322673"/>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25" name="TextBox 24"/>
          <p:cNvSpPr txBox="1"/>
          <p:nvPr/>
        </p:nvSpPr>
        <p:spPr>
          <a:xfrm>
            <a:off x="5671330" y="3573016"/>
            <a:ext cx="1798103" cy="923330"/>
          </a:xfrm>
          <a:prstGeom prst="rect">
            <a:avLst/>
          </a:prstGeom>
          <a:noFill/>
        </p:spPr>
        <p:txBody>
          <a:bodyPr wrap="square" rtlCol="0">
            <a:spAutoFit/>
          </a:bodyPr>
          <a:lstStyle/>
          <a:p>
            <a:pPr algn="ctr"/>
            <a:r>
              <a:rPr lang="en-US" b="1" dirty="0"/>
              <a:t>Roles internal audit should not undertake </a:t>
            </a:r>
          </a:p>
        </p:txBody>
      </p:sp>
      <p:pic>
        <p:nvPicPr>
          <p:cNvPr id="33" name="Picture 32" descr="online.png"/>
          <p:cNvPicPr>
            <a:picLocks noGrp="1" noSelect="1" noRot="1" noMove="1" noResize="1" noEditPoints="1" noAdjustHandles="1" noChangeArrowheads="1" noChangeShapeType="1"/>
          </p:cNvPicPr>
          <p:nvPr>
            <p:custDataLst>
              <p:tags r:id="rId8"/>
            </p:custDataLst>
          </p:nvPr>
        </p:nvPicPr>
        <p:blipFill>
          <a:blip r:embed="rId17" cstate="print"/>
          <a:stretch>
            <a:fillRect/>
          </a:stretch>
        </p:blipFill>
        <p:spPr>
          <a:xfrm>
            <a:off x="3060403" y="1916832"/>
            <a:ext cx="2070900" cy="1933119"/>
          </a:xfrm>
          <a:prstGeom prst="rect">
            <a:avLst/>
          </a:prstGeom>
        </p:spPr>
      </p:pic>
      <p:pic>
        <p:nvPicPr>
          <p:cNvPr id="34" name="Picture 33" descr="online_girl.png"/>
          <p:cNvPicPr>
            <a:picLocks noGrp="1" noSelect="1" noRot="1" noMove="1" noResize="1" noEditPoints="1" noAdjustHandles="1" noChangeArrowheads="1" noChangeShapeType="1"/>
          </p:cNvPicPr>
          <p:nvPr>
            <p:custDataLst>
              <p:tags r:id="rId9"/>
            </p:custDataLst>
          </p:nvPr>
        </p:nvPicPr>
        <p:blipFill>
          <a:blip r:embed="rId18" cstate="print"/>
          <a:stretch>
            <a:fillRect/>
          </a:stretch>
        </p:blipFill>
        <p:spPr>
          <a:xfrm>
            <a:off x="5364659" y="1916832"/>
            <a:ext cx="2070900" cy="1933119"/>
          </a:xfrm>
          <a:prstGeom prst="rect">
            <a:avLst/>
          </a:prstGeom>
        </p:spPr>
      </p:pic>
      <p:pic>
        <p:nvPicPr>
          <p:cNvPr id="36" name="Picture 17" descr="offline.png"/>
          <p:cNvPicPr>
            <a:picLocks noGrp="1" noSelect="1" noRot="1" noMove="1" noResize="1" noEditPoints="1" noAdjustHandles="1" noChangeArrowheads="1" noChangeShapeType="1"/>
          </p:cNvPicPr>
          <p:nvPr>
            <p:custDataLst>
              <p:tags r:id="rId10"/>
            </p:custDataLst>
          </p:nvPr>
        </p:nvPicPr>
        <p:blipFill>
          <a:blip r:embed="rId19" cstate="print"/>
          <a:stretch>
            <a:fillRect/>
          </a:stretch>
        </p:blipFill>
        <p:spPr>
          <a:xfrm>
            <a:off x="756147" y="1844824"/>
            <a:ext cx="2070900" cy="1933119"/>
          </a:xfrm>
          <a:prstGeom prst="rect">
            <a:avLst/>
          </a:prstGeom>
        </p:spPr>
      </p:pic>
      <p:sp>
        <p:nvSpPr>
          <p:cNvPr id="29" name="Oval 28"/>
          <p:cNvSpPr/>
          <p:nvPr/>
        </p:nvSpPr>
        <p:spPr>
          <a:xfrm>
            <a:off x="6643471" y="4609611"/>
            <a:ext cx="1584176" cy="1584176"/>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hlinkClick r:id="" action="ppaction://hlinkshowjump?jump=nextslide"/>
          </p:cNvPr>
          <p:cNvSpPr txBox="1"/>
          <p:nvPr/>
        </p:nvSpPr>
        <p:spPr>
          <a:xfrm>
            <a:off x="6787487" y="4822580"/>
            <a:ext cx="1296144" cy="1200329"/>
          </a:xfrm>
          <a:prstGeom prst="rect">
            <a:avLst/>
          </a:prstGeom>
          <a:noFill/>
        </p:spPr>
        <p:txBody>
          <a:bodyPr wrap="square" rtlCol="0">
            <a:spAutoFit/>
          </a:bodyPr>
          <a:lstStyle/>
          <a:p>
            <a:pPr algn="ctr"/>
            <a:r>
              <a:rPr lang="en-US" b="1" dirty="0">
                <a:solidFill>
                  <a:schemeClr val="bg1"/>
                </a:solidFill>
              </a:rPr>
              <a:t>Click here to see each one in detail</a:t>
            </a:r>
          </a:p>
        </p:txBody>
      </p:sp>
    </p:spTree>
    <p:custDataLst>
      <p:tags r:id="rId1"/>
    </p:custDataLst>
    <p:extLst>
      <p:ext uri="{BB962C8B-B14F-4D97-AF65-F5344CB8AC3E}">
        <p14:creationId xmlns:p14="http://schemas.microsoft.com/office/powerpoint/2010/main" val="4295763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Role of internal audit in ERM</a:t>
              </a:r>
            </a:p>
          </p:txBody>
        </p:sp>
      </p:grpSp>
      <p:pic>
        <p:nvPicPr>
          <p:cNvPr id="14" name="Picture 13" descr="paper.jpg"/>
          <p:cNvPicPr>
            <a:picLocks noGrp="1" noSelect="1" noRot="1" noMove="1" noResize="1" noEditPoints="1" noAdjustHandles="1" noChangeArrowheads="1" noChangeShapeType="1"/>
          </p:cNvPicPr>
          <p:nvPr>
            <p:custDataLst>
              <p:tags r:id="rId2"/>
            </p:custDataLst>
          </p:nvPr>
        </p:nvPicPr>
        <p:blipFill>
          <a:blip r:embed="rId10" cstate="print"/>
          <a:srcRect l="1963" t="4648" r="2751" b="3514"/>
          <a:stretch>
            <a:fillRect/>
          </a:stretch>
        </p:blipFill>
        <p:spPr>
          <a:xfrm>
            <a:off x="107504" y="2708920"/>
            <a:ext cx="8856984" cy="3960440"/>
          </a:xfrm>
          <a:prstGeom prst="rect">
            <a:avLst/>
          </a:prstGeom>
        </p:spPr>
      </p:pic>
      <p:sp>
        <p:nvSpPr>
          <p:cNvPr id="15" name="Rectangle 14"/>
          <p:cNvSpPr>
            <a:spLocks noGrp="1" noSelect="1" noRot="1" noMove="1" noResize="1" noEditPoints="1" noAdjustHandles="1" noChangeArrowheads="1" noChangeShapeType="1" noTextEdit="1"/>
          </p:cNvSpPr>
          <p:nvPr>
            <p:custDataLst>
              <p:tags r:id="rId3"/>
            </p:custDataLst>
          </p:nvPr>
        </p:nvSpPr>
        <p:spPr>
          <a:xfrm>
            <a:off x="342989" y="3041969"/>
            <a:ext cx="8237417" cy="330668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13" name="TextBox 12"/>
          <p:cNvSpPr txBox="1"/>
          <p:nvPr/>
        </p:nvSpPr>
        <p:spPr>
          <a:xfrm>
            <a:off x="611561" y="3284983"/>
            <a:ext cx="7920879" cy="3123933"/>
          </a:xfrm>
          <a:prstGeom prst="rect">
            <a:avLst/>
          </a:prstGeom>
          <a:noFill/>
        </p:spPr>
        <p:txBody>
          <a:bodyPr wrap="square" rtlCol="0">
            <a:spAutoFit/>
          </a:bodyPr>
          <a:lstStyle/>
          <a:p>
            <a:pPr>
              <a:spcAft>
                <a:spcPts val="600"/>
              </a:spcAft>
            </a:pPr>
            <a:r>
              <a:rPr lang="en-US" sz="2200" b="1" dirty="0"/>
              <a:t>Core internal audit roles in regard to ERM:</a:t>
            </a:r>
          </a:p>
          <a:p>
            <a:pPr marL="457200" indent="-457200">
              <a:lnSpc>
                <a:spcPct val="150000"/>
              </a:lnSpc>
              <a:spcAft>
                <a:spcPts val="600"/>
              </a:spcAft>
              <a:buFont typeface="Arial" pitchFamily="34" charset="0"/>
              <a:buChar char="•"/>
            </a:pPr>
            <a:r>
              <a:rPr lang="en-US" sz="2000" dirty="0"/>
              <a:t>Reviewing the management of key risks</a:t>
            </a:r>
          </a:p>
          <a:p>
            <a:pPr marL="457200" indent="-457200">
              <a:lnSpc>
                <a:spcPct val="150000"/>
              </a:lnSpc>
              <a:spcAft>
                <a:spcPts val="600"/>
              </a:spcAft>
              <a:buFont typeface="Arial" pitchFamily="34" charset="0"/>
              <a:buChar char="•"/>
            </a:pPr>
            <a:r>
              <a:rPr lang="en-US" sz="2000" dirty="0"/>
              <a:t>Evaluating the reporting of key risks</a:t>
            </a:r>
          </a:p>
          <a:p>
            <a:pPr marL="457200" indent="-457200">
              <a:lnSpc>
                <a:spcPct val="150000"/>
              </a:lnSpc>
              <a:spcAft>
                <a:spcPts val="600"/>
              </a:spcAft>
              <a:buFont typeface="Arial" pitchFamily="34" charset="0"/>
              <a:buChar char="•"/>
            </a:pPr>
            <a:r>
              <a:rPr lang="en-US" sz="2000" dirty="0"/>
              <a:t>Evaluating risk management process</a:t>
            </a:r>
          </a:p>
          <a:p>
            <a:pPr marL="457200" indent="-457200">
              <a:lnSpc>
                <a:spcPct val="150000"/>
              </a:lnSpc>
              <a:spcAft>
                <a:spcPts val="600"/>
              </a:spcAft>
              <a:buFont typeface="Arial" pitchFamily="34" charset="0"/>
              <a:buChar char="•"/>
            </a:pPr>
            <a:r>
              <a:rPr lang="en-US" sz="2000" dirty="0"/>
              <a:t>Giving assurance that risks are correctly evaluated</a:t>
            </a:r>
          </a:p>
          <a:p>
            <a:pPr marL="457200" indent="-457200">
              <a:lnSpc>
                <a:spcPct val="150000"/>
              </a:lnSpc>
              <a:spcAft>
                <a:spcPts val="600"/>
              </a:spcAft>
              <a:buFont typeface="Arial" pitchFamily="34" charset="0"/>
              <a:buChar char="•"/>
            </a:pPr>
            <a:r>
              <a:rPr lang="en-US" sz="2000" dirty="0"/>
              <a:t>Giving assurance on the risk management processes</a:t>
            </a:r>
          </a:p>
        </p:txBody>
      </p:sp>
      <p:pic>
        <p:nvPicPr>
          <p:cNvPr id="16" name="Picture 17" descr="offline.png"/>
          <p:cNvPicPr>
            <a:picLocks noGrp="1" noSelect="1" noRot="1" noMove="1" noResize="1" noEditPoints="1" noAdjustHandles="1" noChangeArrowheads="1" noChangeShapeType="1"/>
          </p:cNvPicPr>
          <p:nvPr>
            <p:custDataLst>
              <p:tags r:id="rId4"/>
            </p:custDataLst>
          </p:nvPr>
        </p:nvPicPr>
        <p:blipFill>
          <a:blip r:embed="rId11" cstate="print"/>
          <a:stretch>
            <a:fillRect/>
          </a:stretch>
        </p:blipFill>
        <p:spPr>
          <a:xfrm>
            <a:off x="-307212" y="817405"/>
            <a:ext cx="2862988" cy="2672508"/>
          </a:xfrm>
          <a:prstGeom prst="rect">
            <a:avLst/>
          </a:prstGeom>
        </p:spPr>
      </p:pic>
    </p:spTree>
    <p:custDataLst>
      <p:tags r:id="rId1"/>
    </p:custDataLst>
    <p:extLst>
      <p:ext uri="{BB962C8B-B14F-4D97-AF65-F5344CB8AC3E}">
        <p14:creationId xmlns:p14="http://schemas.microsoft.com/office/powerpoint/2010/main" val="693868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Role of internal audit in ERM</a:t>
              </a:r>
            </a:p>
          </p:txBody>
        </p:sp>
      </p:grpSp>
      <p:pic>
        <p:nvPicPr>
          <p:cNvPr id="14" name="Picture 13" descr="paper.jpg"/>
          <p:cNvPicPr>
            <a:picLocks noGrp="1" noSelect="1" noRot="1" noMove="1" noResize="1" noEditPoints="1" noAdjustHandles="1" noChangeArrowheads="1" noChangeShapeType="1"/>
          </p:cNvPicPr>
          <p:nvPr>
            <p:custDataLst>
              <p:tags r:id="rId2"/>
            </p:custDataLst>
          </p:nvPr>
        </p:nvPicPr>
        <p:blipFill>
          <a:blip r:embed="rId10" cstate="print"/>
          <a:srcRect l="1963" t="4648" r="2751" b="3514"/>
          <a:stretch>
            <a:fillRect/>
          </a:stretch>
        </p:blipFill>
        <p:spPr>
          <a:xfrm>
            <a:off x="107504" y="2708920"/>
            <a:ext cx="8856984" cy="3960440"/>
          </a:xfrm>
          <a:prstGeom prst="rect">
            <a:avLst/>
          </a:prstGeom>
        </p:spPr>
      </p:pic>
      <p:sp>
        <p:nvSpPr>
          <p:cNvPr id="15" name="Rectangle 14"/>
          <p:cNvSpPr>
            <a:spLocks noGrp="1" noSelect="1" noRot="1" noMove="1" noResize="1" noEditPoints="1" noAdjustHandles="1" noChangeArrowheads="1" noChangeShapeType="1" noTextEdit="1"/>
          </p:cNvSpPr>
          <p:nvPr>
            <p:custDataLst>
              <p:tags r:id="rId3"/>
            </p:custDataLst>
          </p:nvPr>
        </p:nvSpPr>
        <p:spPr>
          <a:xfrm>
            <a:off x="342989" y="3041969"/>
            <a:ext cx="8237417" cy="330668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13" name="TextBox 12"/>
          <p:cNvSpPr txBox="1"/>
          <p:nvPr/>
        </p:nvSpPr>
        <p:spPr>
          <a:xfrm>
            <a:off x="611561" y="3284983"/>
            <a:ext cx="7776864" cy="3123933"/>
          </a:xfrm>
          <a:prstGeom prst="rect">
            <a:avLst/>
          </a:prstGeom>
          <a:noFill/>
        </p:spPr>
        <p:txBody>
          <a:bodyPr wrap="square" rtlCol="0">
            <a:spAutoFit/>
          </a:bodyPr>
          <a:lstStyle/>
          <a:p>
            <a:pPr>
              <a:spcAft>
                <a:spcPts val="600"/>
              </a:spcAft>
            </a:pPr>
            <a:r>
              <a:rPr lang="en-US" sz="2200" b="1" dirty="0"/>
              <a:t>Legitimate internal audit roles with safeguards:</a:t>
            </a:r>
          </a:p>
          <a:p>
            <a:pPr marL="457200" indent="-457200">
              <a:spcAft>
                <a:spcPts val="600"/>
              </a:spcAft>
              <a:buFont typeface="Arial" pitchFamily="34" charset="0"/>
              <a:buChar char="•"/>
            </a:pPr>
            <a:r>
              <a:rPr lang="en-US" sz="2000" dirty="0"/>
              <a:t>Facilitating identification and evaluation of risks</a:t>
            </a:r>
          </a:p>
          <a:p>
            <a:pPr marL="457200" indent="-457200">
              <a:spcAft>
                <a:spcPts val="600"/>
              </a:spcAft>
              <a:buFont typeface="Arial" pitchFamily="34" charset="0"/>
              <a:buChar char="•"/>
            </a:pPr>
            <a:r>
              <a:rPr lang="en-US" sz="2000" dirty="0"/>
              <a:t>Coaching management in responding to risks</a:t>
            </a:r>
          </a:p>
          <a:p>
            <a:pPr marL="457200" indent="-457200">
              <a:spcAft>
                <a:spcPts val="600"/>
              </a:spcAft>
              <a:buFont typeface="Arial" pitchFamily="34" charset="0"/>
              <a:buChar char="•"/>
            </a:pPr>
            <a:r>
              <a:rPr lang="en-US" sz="2000" dirty="0"/>
              <a:t>Coordinating ERM activities</a:t>
            </a:r>
          </a:p>
          <a:p>
            <a:pPr marL="457200" indent="-457200">
              <a:spcAft>
                <a:spcPts val="600"/>
              </a:spcAft>
              <a:buFont typeface="Arial" pitchFamily="34" charset="0"/>
              <a:buChar char="•"/>
            </a:pPr>
            <a:r>
              <a:rPr lang="en-US" sz="2000" dirty="0"/>
              <a:t>Consolidated reporting of risks</a:t>
            </a:r>
          </a:p>
          <a:p>
            <a:pPr marL="457200" indent="-457200">
              <a:spcAft>
                <a:spcPts val="600"/>
              </a:spcAft>
              <a:buFont typeface="Arial" pitchFamily="34" charset="0"/>
              <a:buChar char="•"/>
            </a:pPr>
            <a:r>
              <a:rPr lang="en-US" sz="2000" dirty="0"/>
              <a:t>Maintaining and developing ERM framework</a:t>
            </a:r>
          </a:p>
          <a:p>
            <a:pPr marL="457200" indent="-457200">
              <a:spcAft>
                <a:spcPts val="600"/>
              </a:spcAft>
              <a:buFont typeface="Arial" pitchFamily="34" charset="0"/>
              <a:buChar char="•"/>
            </a:pPr>
            <a:r>
              <a:rPr lang="en-US" sz="2000" dirty="0"/>
              <a:t>Championing establishment of ERM</a:t>
            </a:r>
          </a:p>
          <a:p>
            <a:pPr marL="457200" indent="-457200">
              <a:spcAft>
                <a:spcPts val="600"/>
              </a:spcAft>
              <a:buFont typeface="Arial" pitchFamily="34" charset="0"/>
              <a:buChar char="•"/>
            </a:pPr>
            <a:r>
              <a:rPr lang="en-US" sz="2000" dirty="0"/>
              <a:t>Developing ERM strategy for board approval </a:t>
            </a:r>
          </a:p>
        </p:txBody>
      </p:sp>
      <p:pic>
        <p:nvPicPr>
          <p:cNvPr id="16" name="Picture 15" descr="online.png"/>
          <p:cNvPicPr>
            <a:picLocks noGrp="1" noSelect="1" noRot="1" noMove="1" noResize="1" noEditPoints="1" noAdjustHandles="1" noChangeArrowheads="1" noChangeShapeType="1"/>
          </p:cNvPicPr>
          <p:nvPr>
            <p:custDataLst>
              <p:tags r:id="rId4"/>
            </p:custDataLst>
          </p:nvPr>
        </p:nvPicPr>
        <p:blipFill>
          <a:blip r:embed="rId11" cstate="print"/>
          <a:stretch>
            <a:fillRect/>
          </a:stretch>
        </p:blipFill>
        <p:spPr>
          <a:xfrm>
            <a:off x="-324544" y="764704"/>
            <a:ext cx="2862988" cy="2672508"/>
          </a:xfrm>
          <a:prstGeom prst="rect">
            <a:avLst/>
          </a:prstGeom>
        </p:spPr>
      </p:pic>
    </p:spTree>
    <p:custDataLst>
      <p:tags r:id="rId1"/>
    </p:custDataLst>
    <p:extLst>
      <p:ext uri="{BB962C8B-B14F-4D97-AF65-F5344CB8AC3E}">
        <p14:creationId xmlns:p14="http://schemas.microsoft.com/office/powerpoint/2010/main" val="38760516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Role of internal audit in ERM</a:t>
              </a:r>
            </a:p>
          </p:txBody>
        </p:sp>
      </p:grpSp>
      <p:pic>
        <p:nvPicPr>
          <p:cNvPr id="14" name="Picture 13" descr="paper.jpg"/>
          <p:cNvPicPr>
            <a:picLocks noGrp="1" noSelect="1" noRot="1" noMove="1" noResize="1" noEditPoints="1" noAdjustHandles="1" noChangeArrowheads="1" noChangeShapeType="1"/>
          </p:cNvPicPr>
          <p:nvPr>
            <p:custDataLst>
              <p:tags r:id="rId2"/>
            </p:custDataLst>
          </p:nvPr>
        </p:nvPicPr>
        <p:blipFill>
          <a:blip r:embed="rId9" cstate="print"/>
          <a:srcRect l="1963" t="4648" r="2751" b="3514"/>
          <a:stretch>
            <a:fillRect/>
          </a:stretch>
        </p:blipFill>
        <p:spPr>
          <a:xfrm>
            <a:off x="107504" y="2708920"/>
            <a:ext cx="8856984" cy="3960440"/>
          </a:xfrm>
          <a:prstGeom prst="rect">
            <a:avLst/>
          </a:prstGeom>
        </p:spPr>
      </p:pic>
      <p:sp>
        <p:nvSpPr>
          <p:cNvPr id="15" name="Rectangle 14"/>
          <p:cNvSpPr>
            <a:spLocks noGrp="1" noSelect="1" noRot="1" noMove="1" noResize="1" noEditPoints="1" noAdjustHandles="1" noChangeArrowheads="1" noChangeShapeType="1" noTextEdit="1"/>
          </p:cNvSpPr>
          <p:nvPr>
            <p:custDataLst>
              <p:tags r:id="rId3"/>
            </p:custDataLst>
          </p:nvPr>
        </p:nvSpPr>
        <p:spPr>
          <a:xfrm>
            <a:off x="342989" y="3041969"/>
            <a:ext cx="8237417" cy="330668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13" name="TextBox 12"/>
          <p:cNvSpPr txBox="1"/>
          <p:nvPr/>
        </p:nvSpPr>
        <p:spPr>
          <a:xfrm>
            <a:off x="611561" y="3284983"/>
            <a:ext cx="7776864" cy="2739212"/>
          </a:xfrm>
          <a:prstGeom prst="rect">
            <a:avLst/>
          </a:prstGeom>
          <a:noFill/>
        </p:spPr>
        <p:txBody>
          <a:bodyPr wrap="square" rtlCol="0">
            <a:spAutoFit/>
          </a:bodyPr>
          <a:lstStyle/>
          <a:p>
            <a:pPr>
              <a:spcAft>
                <a:spcPts val="600"/>
              </a:spcAft>
            </a:pPr>
            <a:r>
              <a:rPr lang="en-US" sz="2200" b="1" dirty="0"/>
              <a:t>Roles internal audit should not undertake:</a:t>
            </a:r>
          </a:p>
          <a:p>
            <a:pPr marL="457200" indent="-457200">
              <a:spcAft>
                <a:spcPts val="600"/>
              </a:spcAft>
              <a:buFont typeface="Arial" pitchFamily="34" charset="0"/>
              <a:buChar char="•"/>
            </a:pPr>
            <a:r>
              <a:rPr lang="en-US" sz="2000" dirty="0"/>
              <a:t>Setting the risk appetite</a:t>
            </a:r>
          </a:p>
          <a:p>
            <a:pPr marL="457200" indent="-457200">
              <a:spcAft>
                <a:spcPts val="600"/>
              </a:spcAft>
              <a:buFont typeface="Arial" pitchFamily="34" charset="0"/>
              <a:buChar char="•"/>
            </a:pPr>
            <a:r>
              <a:rPr lang="en-US" sz="2000" dirty="0"/>
              <a:t>Imposing risk management processes</a:t>
            </a:r>
          </a:p>
          <a:p>
            <a:pPr marL="457200" indent="-457200">
              <a:spcAft>
                <a:spcPts val="600"/>
              </a:spcAft>
              <a:buFont typeface="Arial" pitchFamily="34" charset="0"/>
              <a:buChar char="•"/>
            </a:pPr>
            <a:r>
              <a:rPr lang="en-US" sz="2000" dirty="0"/>
              <a:t>Management assurance on risks</a:t>
            </a:r>
          </a:p>
          <a:p>
            <a:pPr marL="457200" indent="-457200">
              <a:spcAft>
                <a:spcPts val="600"/>
              </a:spcAft>
              <a:buFont typeface="Arial" pitchFamily="34" charset="0"/>
              <a:buChar char="•"/>
            </a:pPr>
            <a:r>
              <a:rPr lang="en-US" sz="2000" dirty="0"/>
              <a:t>Taking decisions on risk responses</a:t>
            </a:r>
          </a:p>
          <a:p>
            <a:pPr marL="457200" indent="-457200">
              <a:spcAft>
                <a:spcPts val="600"/>
              </a:spcAft>
              <a:buFont typeface="Arial" pitchFamily="34" charset="0"/>
              <a:buChar char="•"/>
            </a:pPr>
            <a:r>
              <a:rPr lang="en-US" sz="2000" dirty="0"/>
              <a:t>Implementing risk responses on management’s behalf</a:t>
            </a:r>
          </a:p>
          <a:p>
            <a:pPr marL="457200" indent="-457200">
              <a:spcAft>
                <a:spcPts val="600"/>
              </a:spcAft>
              <a:buFont typeface="Arial" pitchFamily="34" charset="0"/>
              <a:buChar char="•"/>
            </a:pPr>
            <a:r>
              <a:rPr lang="en-US" sz="2000" dirty="0"/>
              <a:t>Accountability for risk management</a:t>
            </a:r>
          </a:p>
        </p:txBody>
      </p:sp>
      <p:pic>
        <p:nvPicPr>
          <p:cNvPr id="16" name="Picture 15" descr="online_girl.png"/>
          <p:cNvPicPr>
            <a:picLocks noChangeAspect="1"/>
          </p:cNvPicPr>
          <p:nvPr/>
        </p:nvPicPr>
        <p:blipFill>
          <a:blip r:embed="rId10" cstate="print"/>
          <a:stretch>
            <a:fillRect/>
          </a:stretch>
        </p:blipFill>
        <p:spPr>
          <a:xfrm>
            <a:off x="-324544" y="764704"/>
            <a:ext cx="2862988" cy="2672508"/>
          </a:xfrm>
          <a:prstGeom prst="rect">
            <a:avLst/>
          </a:prstGeom>
        </p:spPr>
      </p:pic>
    </p:spTree>
    <p:custDataLst>
      <p:tags r:id="rId1"/>
    </p:custDataLst>
    <p:extLst>
      <p:ext uri="{BB962C8B-B14F-4D97-AF65-F5344CB8AC3E}">
        <p14:creationId xmlns:p14="http://schemas.microsoft.com/office/powerpoint/2010/main" val="41489128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Management responsibilities</a:t>
              </a:r>
            </a:p>
          </p:txBody>
        </p:sp>
      </p:grpSp>
      <p:pic>
        <p:nvPicPr>
          <p:cNvPr id="15" name="Picture 14" descr="_vector-wood-signs-preview03-by-dragonart.png"/>
          <p:cNvPicPr>
            <a:picLocks noGrp="1" noSelect="1" noRot="1" noMove="1" noResize="1" noEditPoints="1" noAdjustHandles="1" noChangeArrowheads="1" noChangeShapeType="1"/>
          </p:cNvPicPr>
          <p:nvPr>
            <p:custDataLst>
              <p:tags r:id="rId2"/>
            </p:custDataLst>
          </p:nvPr>
        </p:nvPicPr>
        <p:blipFill>
          <a:blip r:embed="rId9" cstate="print"/>
          <a:stretch>
            <a:fillRect/>
          </a:stretch>
        </p:blipFill>
        <p:spPr>
          <a:xfrm>
            <a:off x="512" y="872608"/>
            <a:ext cx="9143488" cy="5725042"/>
          </a:xfrm>
          <a:prstGeom prst="rect">
            <a:avLst/>
          </a:prstGeom>
        </p:spPr>
      </p:pic>
      <p:sp>
        <p:nvSpPr>
          <p:cNvPr id="16" name="TextBox 15"/>
          <p:cNvSpPr txBox="1"/>
          <p:nvPr/>
        </p:nvSpPr>
        <p:spPr>
          <a:xfrm rot="720000">
            <a:off x="2894872" y="1940840"/>
            <a:ext cx="4032448" cy="461665"/>
          </a:xfrm>
          <a:prstGeom prst="rect">
            <a:avLst/>
          </a:prstGeom>
          <a:noFill/>
        </p:spPr>
        <p:txBody>
          <a:bodyPr wrap="square" rtlCol="0">
            <a:spAutoFit/>
          </a:bodyPr>
          <a:lstStyle/>
          <a:p>
            <a:pPr algn="ctr"/>
            <a:r>
              <a:rPr lang="en-US" sz="2400" b="1" dirty="0"/>
              <a:t>Internal audit activities</a:t>
            </a:r>
          </a:p>
        </p:txBody>
      </p:sp>
      <p:sp>
        <p:nvSpPr>
          <p:cNvPr id="17" name="TextBox 16"/>
          <p:cNvSpPr txBox="1"/>
          <p:nvPr/>
        </p:nvSpPr>
        <p:spPr>
          <a:xfrm rot="540000">
            <a:off x="2797532" y="2775063"/>
            <a:ext cx="4032448" cy="461665"/>
          </a:xfrm>
          <a:prstGeom prst="rect">
            <a:avLst/>
          </a:prstGeom>
          <a:noFill/>
        </p:spPr>
        <p:txBody>
          <a:bodyPr wrap="square" rtlCol="0">
            <a:spAutoFit/>
          </a:bodyPr>
          <a:lstStyle/>
          <a:p>
            <a:pPr algn="ctr"/>
            <a:r>
              <a:rPr lang="en-US" sz="2400" b="1" dirty="0"/>
              <a:t>Risk management support</a:t>
            </a:r>
          </a:p>
        </p:txBody>
      </p:sp>
      <p:sp>
        <p:nvSpPr>
          <p:cNvPr id="18" name="TextBox 17"/>
          <p:cNvSpPr txBox="1"/>
          <p:nvPr/>
        </p:nvSpPr>
        <p:spPr>
          <a:xfrm rot="300000">
            <a:off x="2648278" y="3573188"/>
            <a:ext cx="4032448" cy="461665"/>
          </a:xfrm>
          <a:prstGeom prst="rect">
            <a:avLst/>
          </a:prstGeom>
          <a:noFill/>
        </p:spPr>
        <p:txBody>
          <a:bodyPr wrap="square" rtlCol="0">
            <a:spAutoFit/>
          </a:bodyPr>
          <a:lstStyle/>
          <a:p>
            <a:pPr algn="ctr"/>
            <a:r>
              <a:rPr lang="en-US" sz="2400" b="1" dirty="0"/>
              <a:t>Management responsibilities</a:t>
            </a:r>
          </a:p>
        </p:txBody>
      </p:sp>
      <p:sp>
        <p:nvSpPr>
          <p:cNvPr id="20" name="Oval 19"/>
          <p:cNvSpPr/>
          <p:nvPr/>
        </p:nvSpPr>
        <p:spPr>
          <a:xfrm>
            <a:off x="6643471" y="4852285"/>
            <a:ext cx="1584176" cy="1584176"/>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hlinkClick r:id="" action="ppaction://hlinkshowjump?jump=nextslide"/>
          </p:cNvPr>
          <p:cNvSpPr txBox="1"/>
          <p:nvPr/>
        </p:nvSpPr>
        <p:spPr>
          <a:xfrm>
            <a:off x="6787487" y="5065254"/>
            <a:ext cx="1296144" cy="1200329"/>
          </a:xfrm>
          <a:prstGeom prst="rect">
            <a:avLst/>
          </a:prstGeom>
          <a:noFill/>
        </p:spPr>
        <p:txBody>
          <a:bodyPr wrap="square" rtlCol="0">
            <a:spAutoFit/>
          </a:bodyPr>
          <a:lstStyle/>
          <a:p>
            <a:pPr algn="ctr"/>
            <a:r>
              <a:rPr lang="en-US" b="1" dirty="0">
                <a:solidFill>
                  <a:schemeClr val="bg1"/>
                </a:solidFill>
              </a:rPr>
              <a:t>Click here to see each one in detail</a:t>
            </a:r>
          </a:p>
        </p:txBody>
      </p:sp>
    </p:spTree>
    <p:custDataLst>
      <p:tags r:id="rId1"/>
    </p:custDataLst>
    <p:extLst>
      <p:ext uri="{BB962C8B-B14F-4D97-AF65-F5344CB8AC3E}">
        <p14:creationId xmlns:p14="http://schemas.microsoft.com/office/powerpoint/2010/main" val="85355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Allocation of responsibilities </a:t>
              </a:r>
            </a:p>
          </p:txBody>
        </p:sp>
      </p:grpSp>
      <p:grpSp>
        <p:nvGrpSpPr>
          <p:cNvPr id="11" name="Group 6"/>
          <p:cNvGrpSpPr/>
          <p:nvPr/>
        </p:nvGrpSpPr>
        <p:grpSpPr>
          <a:xfrm>
            <a:off x="3923928" y="836713"/>
            <a:ext cx="5256584" cy="5760938"/>
            <a:chOff x="0" y="836712"/>
            <a:chExt cx="9180512" cy="6026051"/>
          </a:xfrm>
        </p:grpSpPr>
        <p:sp>
          <p:nvSpPr>
            <p:cNvPr id="12" name="Rectangle 38"/>
            <p:cNvSpPr>
              <a:spLocks noChangeArrowheads="1"/>
            </p:cNvSpPr>
            <p:nvPr/>
          </p:nvSpPr>
          <p:spPr bwMode="auto">
            <a:xfrm>
              <a:off x="0" y="836712"/>
              <a:ext cx="9144000" cy="6021288"/>
            </a:xfrm>
            <a:prstGeom prst="rect">
              <a:avLst/>
            </a:prstGeom>
            <a:solidFill>
              <a:schemeClr val="tx1">
                <a:lumMod val="75000"/>
                <a:lumOff val="25000"/>
              </a:schemeClr>
            </a:solidFill>
            <a:ln w="9525" algn="ctr">
              <a:noFill/>
              <a:miter lim="800000"/>
              <a:headEnd/>
              <a:tailEnd/>
            </a:ln>
          </p:spPr>
          <p:txBody>
            <a:bodyPr anchor="ctr"/>
            <a:lstStyle/>
            <a:p>
              <a:pPr algn="ctr" defTabSz="914400"/>
              <a:endParaRPr lang="en-US" dirty="0">
                <a:solidFill>
                  <a:srgbClr val="FFFFFF"/>
                </a:solidFill>
                <a:latin typeface="Calibri" pitchFamily="34" charset="0"/>
              </a:endParaRPr>
            </a:p>
          </p:txBody>
        </p:sp>
        <p:sp>
          <p:nvSpPr>
            <p:cNvPr id="13" name="Freeform 153"/>
            <p:cNvSpPr>
              <a:spLocks noEditPoints="1"/>
            </p:cNvSpPr>
            <p:nvPr/>
          </p:nvSpPr>
          <p:spPr bwMode="auto">
            <a:xfrm>
              <a:off x="30162" y="908720"/>
              <a:ext cx="9150350" cy="5954043"/>
            </a:xfrm>
            <a:custGeom>
              <a:avLst/>
              <a:gdLst>
                <a:gd name="T0" fmla="*/ 0 w 5764"/>
                <a:gd name="T1" fmla="*/ 2147483647 h 4323"/>
                <a:gd name="T2" fmla="*/ 2147483647 w 5764"/>
                <a:gd name="T3" fmla="*/ 2147483647 h 4323"/>
                <a:gd name="T4" fmla="*/ 2147483647 w 5764"/>
                <a:gd name="T5" fmla="*/ 2147483647 h 4323"/>
                <a:gd name="T6" fmla="*/ 2147483647 w 5764"/>
                <a:gd name="T7" fmla="*/ 2147483647 h 4323"/>
                <a:gd name="T8" fmla="*/ 2147483647 w 5764"/>
                <a:gd name="T9" fmla="*/ 2147483647 h 4323"/>
                <a:gd name="T10" fmla="*/ 2147483647 w 5764"/>
                <a:gd name="T11" fmla="*/ 2147483647 h 4323"/>
                <a:gd name="T12" fmla="*/ 2147483647 w 5764"/>
                <a:gd name="T13" fmla="*/ 2147483647 h 4323"/>
                <a:gd name="T14" fmla="*/ 2147483647 w 5764"/>
                <a:gd name="T15" fmla="*/ 2147483647 h 4323"/>
                <a:gd name="T16" fmla="*/ 2147483647 w 5764"/>
                <a:gd name="T17" fmla="*/ 2147483647 h 4323"/>
                <a:gd name="T18" fmla="*/ 0 w 5764"/>
                <a:gd name="T19" fmla="*/ 2147483647 h 4323"/>
                <a:gd name="T20" fmla="*/ 2147483647 w 5764"/>
                <a:gd name="T21" fmla="*/ 2147483647 h 4323"/>
                <a:gd name="T22" fmla="*/ 2147483647 w 5764"/>
                <a:gd name="T23" fmla="*/ 2147483647 h 4323"/>
                <a:gd name="T24" fmla="*/ 2147483647 w 5764"/>
                <a:gd name="T25" fmla="*/ 2147483647 h 4323"/>
                <a:gd name="T26" fmla="*/ 2147483647 w 5764"/>
                <a:gd name="T27" fmla="*/ 2147483647 h 4323"/>
                <a:gd name="T28" fmla="*/ 2147483647 w 5764"/>
                <a:gd name="T29" fmla="*/ 2147483647 h 4323"/>
                <a:gd name="T30" fmla="*/ 2147483647 w 5764"/>
                <a:gd name="T31" fmla="*/ 2147483647 h 4323"/>
                <a:gd name="T32" fmla="*/ 2147483647 w 5764"/>
                <a:gd name="T33" fmla="*/ 2147483647 h 4323"/>
                <a:gd name="T34" fmla="*/ 2147483647 w 5764"/>
                <a:gd name="T35" fmla="*/ 2147483647 h 4323"/>
                <a:gd name="T36" fmla="*/ 0 w 5764"/>
                <a:gd name="T37" fmla="*/ 2147483647 h 4323"/>
                <a:gd name="T38" fmla="*/ 0 w 5764"/>
                <a:gd name="T39" fmla="*/ 2147483647 h 4323"/>
                <a:gd name="T40" fmla="*/ 2147483647 w 5764"/>
                <a:gd name="T41" fmla="*/ 2147483647 h 4323"/>
                <a:gd name="T42" fmla="*/ 2147483647 w 5764"/>
                <a:gd name="T43" fmla="*/ 2147483647 h 4323"/>
                <a:gd name="T44" fmla="*/ 2147483647 w 5764"/>
                <a:gd name="T45" fmla="*/ 2147483647 h 4323"/>
                <a:gd name="T46" fmla="*/ 2147483647 w 5764"/>
                <a:gd name="T47" fmla="*/ 2147483647 h 4323"/>
                <a:gd name="T48" fmla="*/ 2147483647 w 5764"/>
                <a:gd name="T49" fmla="*/ 2147483647 h 4323"/>
                <a:gd name="T50" fmla="*/ 2147483647 w 5764"/>
                <a:gd name="T51" fmla="*/ 2147483647 h 4323"/>
                <a:gd name="T52" fmla="*/ 2147483647 w 5764"/>
                <a:gd name="T53" fmla="*/ 2147483647 h 4323"/>
                <a:gd name="T54" fmla="*/ 2147483647 w 5764"/>
                <a:gd name="T55" fmla="*/ 2147483647 h 4323"/>
                <a:gd name="T56" fmla="*/ 0 w 5764"/>
                <a:gd name="T57" fmla="*/ 2147483647 h 4323"/>
                <a:gd name="T58" fmla="*/ 2147483647 w 5764"/>
                <a:gd name="T59" fmla="*/ 2147483647 h 4323"/>
                <a:gd name="T60" fmla="*/ 2147483647 w 5764"/>
                <a:gd name="T61" fmla="*/ 2147483647 h 4323"/>
                <a:gd name="T62" fmla="*/ 2147483647 w 5764"/>
                <a:gd name="T63" fmla="*/ 2147483647 h 4323"/>
                <a:gd name="T64" fmla="*/ 2147483647 w 5764"/>
                <a:gd name="T65" fmla="*/ 2147483647 h 4323"/>
                <a:gd name="T66" fmla="*/ 2147483647 w 5764"/>
                <a:gd name="T67" fmla="*/ 2147483647 h 4323"/>
                <a:gd name="T68" fmla="*/ 2147483647 w 5764"/>
                <a:gd name="T69" fmla="*/ 2147483647 h 4323"/>
                <a:gd name="T70" fmla="*/ 2147483647 w 5764"/>
                <a:gd name="T71" fmla="*/ 2147483647 h 4323"/>
                <a:gd name="T72" fmla="*/ 2147483647 w 5764"/>
                <a:gd name="T73" fmla="*/ 2147483647 h 4323"/>
                <a:gd name="T74" fmla="*/ 0 w 5764"/>
                <a:gd name="T75" fmla="*/ 2147483647 h 4323"/>
                <a:gd name="T76" fmla="*/ 0 w 5764"/>
                <a:gd name="T77" fmla="*/ 2147483647 h 4323"/>
                <a:gd name="T78" fmla="*/ 2147483647 w 5764"/>
                <a:gd name="T79" fmla="*/ 2147483647 h 4323"/>
                <a:gd name="T80" fmla="*/ 2147483647 w 5764"/>
                <a:gd name="T81" fmla="*/ 2147483647 h 4323"/>
                <a:gd name="T82" fmla="*/ 2147483647 w 5764"/>
                <a:gd name="T83" fmla="*/ 2147483647 h 4323"/>
                <a:gd name="T84" fmla="*/ 2147483647 w 5764"/>
                <a:gd name="T85" fmla="*/ 2147483647 h 4323"/>
                <a:gd name="T86" fmla="*/ 2147483647 w 5764"/>
                <a:gd name="T87" fmla="*/ 2147483647 h 4323"/>
                <a:gd name="T88" fmla="*/ 2147483647 w 5764"/>
                <a:gd name="T89" fmla="*/ 2147483647 h 4323"/>
                <a:gd name="T90" fmla="*/ 2147483647 w 5764"/>
                <a:gd name="T91" fmla="*/ 2147483647 h 4323"/>
                <a:gd name="T92" fmla="*/ 2147483647 w 5764"/>
                <a:gd name="T93" fmla="*/ 2147483647 h 4323"/>
                <a:gd name="T94" fmla="*/ 0 w 5764"/>
                <a:gd name="T95" fmla="*/ 2147483647 h 4323"/>
                <a:gd name="T96" fmla="*/ 2147483647 w 5764"/>
                <a:gd name="T97" fmla="*/ 2147483647 h 4323"/>
                <a:gd name="T98" fmla="*/ 2147483647 w 5764"/>
                <a:gd name="T99" fmla="*/ 2147483647 h 4323"/>
                <a:gd name="T100" fmla="*/ 2147483647 w 5764"/>
                <a:gd name="T101" fmla="*/ 2147483647 h 4323"/>
                <a:gd name="T102" fmla="*/ 2147483647 w 5764"/>
                <a:gd name="T103" fmla="*/ 2147483647 h 4323"/>
                <a:gd name="T104" fmla="*/ 2147483647 w 5764"/>
                <a:gd name="T105" fmla="*/ 2147483647 h 4323"/>
                <a:gd name="T106" fmla="*/ 2147483647 w 5764"/>
                <a:gd name="T107" fmla="*/ 2147483647 h 4323"/>
                <a:gd name="T108" fmla="*/ 2147483647 w 5764"/>
                <a:gd name="T109" fmla="*/ 2147483647 h 4323"/>
                <a:gd name="T110" fmla="*/ 2147483647 w 5764"/>
                <a:gd name="T111" fmla="*/ 2147483647 h 4323"/>
                <a:gd name="T112" fmla="*/ 0 w 5764"/>
                <a:gd name="T113" fmla="*/ 2147483647 h 4323"/>
                <a:gd name="T114" fmla="*/ 0 w 5764"/>
                <a:gd name="T115" fmla="*/ 2147483647 h 4323"/>
                <a:gd name="T116" fmla="*/ 2147483647 w 5764"/>
                <a:gd name="T117" fmla="*/ 2147483647 h 4323"/>
                <a:gd name="T118" fmla="*/ 2147483647 w 5764"/>
                <a:gd name="T119" fmla="*/ 2147483647 h 4323"/>
                <a:gd name="T120" fmla="*/ 2147483647 w 5764"/>
                <a:gd name="T121" fmla="*/ 2147483647 h 4323"/>
                <a:gd name="T122" fmla="*/ 2147483647 w 5764"/>
                <a:gd name="T123" fmla="*/ 2147483647 h 43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4"/>
                <a:gd name="T187" fmla="*/ 0 h 4323"/>
                <a:gd name="T188" fmla="*/ 5764 w 5764"/>
                <a:gd name="T189" fmla="*/ 4323 h 43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4" h="4323">
                  <a:moveTo>
                    <a:pt x="0" y="4306"/>
                  </a:moveTo>
                  <a:lnTo>
                    <a:pt x="721" y="4306"/>
                  </a:lnTo>
                  <a:lnTo>
                    <a:pt x="1441" y="4306"/>
                  </a:lnTo>
                  <a:lnTo>
                    <a:pt x="2162" y="4306"/>
                  </a:lnTo>
                  <a:lnTo>
                    <a:pt x="2882" y="4306"/>
                  </a:lnTo>
                  <a:lnTo>
                    <a:pt x="3603" y="4306"/>
                  </a:lnTo>
                  <a:lnTo>
                    <a:pt x="4323" y="4306"/>
                  </a:lnTo>
                  <a:lnTo>
                    <a:pt x="5044" y="4306"/>
                  </a:lnTo>
                  <a:lnTo>
                    <a:pt x="5764" y="4306"/>
                  </a:lnTo>
                  <a:lnTo>
                    <a:pt x="5764" y="4323"/>
                  </a:lnTo>
                  <a:lnTo>
                    <a:pt x="5044" y="4323"/>
                  </a:lnTo>
                  <a:lnTo>
                    <a:pt x="4323" y="4323"/>
                  </a:lnTo>
                  <a:lnTo>
                    <a:pt x="3603" y="4323"/>
                  </a:lnTo>
                  <a:lnTo>
                    <a:pt x="2882" y="4323"/>
                  </a:lnTo>
                  <a:lnTo>
                    <a:pt x="2162" y="4323"/>
                  </a:lnTo>
                  <a:lnTo>
                    <a:pt x="1441" y="4323"/>
                  </a:lnTo>
                  <a:lnTo>
                    <a:pt x="721" y="4323"/>
                  </a:lnTo>
                  <a:lnTo>
                    <a:pt x="0" y="4323"/>
                  </a:lnTo>
                  <a:lnTo>
                    <a:pt x="0" y="4306"/>
                  </a:lnTo>
                  <a:close/>
                  <a:moveTo>
                    <a:pt x="0" y="4290"/>
                  </a:moveTo>
                  <a:lnTo>
                    <a:pt x="0" y="4273"/>
                  </a:lnTo>
                  <a:lnTo>
                    <a:pt x="721" y="4273"/>
                  </a:lnTo>
                  <a:lnTo>
                    <a:pt x="1441" y="4273"/>
                  </a:lnTo>
                  <a:lnTo>
                    <a:pt x="2162" y="4273"/>
                  </a:lnTo>
                  <a:lnTo>
                    <a:pt x="2882" y="4273"/>
                  </a:lnTo>
                  <a:lnTo>
                    <a:pt x="3603" y="4273"/>
                  </a:lnTo>
                  <a:lnTo>
                    <a:pt x="4323" y="4273"/>
                  </a:lnTo>
                  <a:lnTo>
                    <a:pt x="5044" y="4273"/>
                  </a:lnTo>
                  <a:lnTo>
                    <a:pt x="5764" y="4273"/>
                  </a:lnTo>
                  <a:lnTo>
                    <a:pt x="5764" y="4290"/>
                  </a:lnTo>
                  <a:lnTo>
                    <a:pt x="5044" y="4290"/>
                  </a:lnTo>
                  <a:lnTo>
                    <a:pt x="4323" y="4290"/>
                  </a:lnTo>
                  <a:lnTo>
                    <a:pt x="3603" y="4290"/>
                  </a:lnTo>
                  <a:lnTo>
                    <a:pt x="2882" y="4290"/>
                  </a:lnTo>
                  <a:lnTo>
                    <a:pt x="2162" y="4290"/>
                  </a:lnTo>
                  <a:lnTo>
                    <a:pt x="1441" y="4290"/>
                  </a:lnTo>
                  <a:lnTo>
                    <a:pt x="721" y="4290"/>
                  </a:lnTo>
                  <a:lnTo>
                    <a:pt x="0" y="4290"/>
                  </a:lnTo>
                  <a:close/>
                  <a:moveTo>
                    <a:pt x="0" y="4257"/>
                  </a:moveTo>
                  <a:lnTo>
                    <a:pt x="0" y="4240"/>
                  </a:lnTo>
                  <a:lnTo>
                    <a:pt x="721" y="4240"/>
                  </a:lnTo>
                  <a:lnTo>
                    <a:pt x="1441" y="4240"/>
                  </a:lnTo>
                  <a:lnTo>
                    <a:pt x="2162" y="4240"/>
                  </a:lnTo>
                  <a:lnTo>
                    <a:pt x="2882" y="4240"/>
                  </a:lnTo>
                  <a:lnTo>
                    <a:pt x="3603" y="4240"/>
                  </a:lnTo>
                  <a:lnTo>
                    <a:pt x="4323" y="4240"/>
                  </a:lnTo>
                  <a:lnTo>
                    <a:pt x="5044" y="4240"/>
                  </a:lnTo>
                  <a:lnTo>
                    <a:pt x="5764" y="4240"/>
                  </a:lnTo>
                  <a:lnTo>
                    <a:pt x="5764" y="4257"/>
                  </a:lnTo>
                  <a:lnTo>
                    <a:pt x="5044" y="4257"/>
                  </a:lnTo>
                  <a:lnTo>
                    <a:pt x="4323" y="4257"/>
                  </a:lnTo>
                  <a:lnTo>
                    <a:pt x="3603" y="4257"/>
                  </a:lnTo>
                  <a:lnTo>
                    <a:pt x="2882" y="4257"/>
                  </a:lnTo>
                  <a:lnTo>
                    <a:pt x="2162" y="4257"/>
                  </a:lnTo>
                  <a:lnTo>
                    <a:pt x="1441" y="4257"/>
                  </a:lnTo>
                  <a:lnTo>
                    <a:pt x="721" y="4257"/>
                  </a:lnTo>
                  <a:lnTo>
                    <a:pt x="0" y="4257"/>
                  </a:lnTo>
                  <a:close/>
                  <a:moveTo>
                    <a:pt x="0" y="4224"/>
                  </a:moveTo>
                  <a:lnTo>
                    <a:pt x="0" y="4208"/>
                  </a:lnTo>
                  <a:lnTo>
                    <a:pt x="721" y="4208"/>
                  </a:lnTo>
                  <a:lnTo>
                    <a:pt x="1441" y="4208"/>
                  </a:lnTo>
                  <a:lnTo>
                    <a:pt x="2162" y="4208"/>
                  </a:lnTo>
                  <a:lnTo>
                    <a:pt x="2882" y="4208"/>
                  </a:lnTo>
                  <a:lnTo>
                    <a:pt x="3603" y="4208"/>
                  </a:lnTo>
                  <a:lnTo>
                    <a:pt x="4323" y="4208"/>
                  </a:lnTo>
                  <a:lnTo>
                    <a:pt x="5044" y="4208"/>
                  </a:lnTo>
                  <a:lnTo>
                    <a:pt x="5764" y="4208"/>
                  </a:lnTo>
                  <a:lnTo>
                    <a:pt x="5764" y="4224"/>
                  </a:lnTo>
                  <a:lnTo>
                    <a:pt x="5044" y="4224"/>
                  </a:lnTo>
                  <a:lnTo>
                    <a:pt x="4323" y="4224"/>
                  </a:lnTo>
                  <a:lnTo>
                    <a:pt x="3603" y="4224"/>
                  </a:lnTo>
                  <a:lnTo>
                    <a:pt x="2882" y="4224"/>
                  </a:lnTo>
                  <a:lnTo>
                    <a:pt x="2162" y="4224"/>
                  </a:lnTo>
                  <a:lnTo>
                    <a:pt x="1441" y="4224"/>
                  </a:lnTo>
                  <a:lnTo>
                    <a:pt x="721" y="4224"/>
                  </a:lnTo>
                  <a:lnTo>
                    <a:pt x="0" y="4224"/>
                  </a:lnTo>
                  <a:close/>
                  <a:moveTo>
                    <a:pt x="0" y="4192"/>
                  </a:moveTo>
                  <a:lnTo>
                    <a:pt x="0" y="4175"/>
                  </a:lnTo>
                  <a:lnTo>
                    <a:pt x="721" y="4175"/>
                  </a:lnTo>
                  <a:lnTo>
                    <a:pt x="1441" y="4175"/>
                  </a:lnTo>
                  <a:lnTo>
                    <a:pt x="2162" y="4175"/>
                  </a:lnTo>
                  <a:lnTo>
                    <a:pt x="2882" y="4175"/>
                  </a:lnTo>
                  <a:lnTo>
                    <a:pt x="3603" y="4175"/>
                  </a:lnTo>
                  <a:lnTo>
                    <a:pt x="4323" y="4175"/>
                  </a:lnTo>
                  <a:lnTo>
                    <a:pt x="5044" y="4175"/>
                  </a:lnTo>
                  <a:lnTo>
                    <a:pt x="5764" y="4175"/>
                  </a:lnTo>
                  <a:lnTo>
                    <a:pt x="5764" y="4192"/>
                  </a:lnTo>
                  <a:lnTo>
                    <a:pt x="5044" y="4192"/>
                  </a:lnTo>
                  <a:lnTo>
                    <a:pt x="4323" y="4192"/>
                  </a:lnTo>
                  <a:lnTo>
                    <a:pt x="3603" y="4192"/>
                  </a:lnTo>
                  <a:lnTo>
                    <a:pt x="2882" y="4192"/>
                  </a:lnTo>
                  <a:lnTo>
                    <a:pt x="2162" y="4192"/>
                  </a:lnTo>
                  <a:lnTo>
                    <a:pt x="1441" y="4192"/>
                  </a:lnTo>
                  <a:lnTo>
                    <a:pt x="721" y="4192"/>
                  </a:lnTo>
                  <a:lnTo>
                    <a:pt x="0" y="4192"/>
                  </a:lnTo>
                  <a:close/>
                  <a:moveTo>
                    <a:pt x="0" y="4159"/>
                  </a:moveTo>
                  <a:lnTo>
                    <a:pt x="0" y="4142"/>
                  </a:lnTo>
                  <a:lnTo>
                    <a:pt x="721" y="4142"/>
                  </a:lnTo>
                  <a:lnTo>
                    <a:pt x="1441" y="4142"/>
                  </a:lnTo>
                  <a:lnTo>
                    <a:pt x="2162" y="4142"/>
                  </a:lnTo>
                  <a:lnTo>
                    <a:pt x="2882" y="4142"/>
                  </a:lnTo>
                  <a:lnTo>
                    <a:pt x="3603" y="4142"/>
                  </a:lnTo>
                  <a:lnTo>
                    <a:pt x="4323" y="4142"/>
                  </a:lnTo>
                  <a:lnTo>
                    <a:pt x="5044" y="4142"/>
                  </a:lnTo>
                  <a:lnTo>
                    <a:pt x="5764" y="4142"/>
                  </a:lnTo>
                  <a:lnTo>
                    <a:pt x="5764" y="4159"/>
                  </a:lnTo>
                  <a:lnTo>
                    <a:pt x="5044" y="4159"/>
                  </a:lnTo>
                  <a:lnTo>
                    <a:pt x="4323" y="4159"/>
                  </a:lnTo>
                  <a:lnTo>
                    <a:pt x="3603" y="4159"/>
                  </a:lnTo>
                  <a:lnTo>
                    <a:pt x="2882" y="4159"/>
                  </a:lnTo>
                  <a:lnTo>
                    <a:pt x="2162" y="4159"/>
                  </a:lnTo>
                  <a:lnTo>
                    <a:pt x="1441" y="4159"/>
                  </a:lnTo>
                  <a:lnTo>
                    <a:pt x="721" y="4159"/>
                  </a:lnTo>
                  <a:lnTo>
                    <a:pt x="0" y="4159"/>
                  </a:lnTo>
                  <a:close/>
                  <a:moveTo>
                    <a:pt x="0" y="4126"/>
                  </a:moveTo>
                  <a:lnTo>
                    <a:pt x="0" y="4109"/>
                  </a:lnTo>
                  <a:lnTo>
                    <a:pt x="721" y="4109"/>
                  </a:lnTo>
                  <a:lnTo>
                    <a:pt x="1441" y="4109"/>
                  </a:lnTo>
                  <a:lnTo>
                    <a:pt x="2162" y="4109"/>
                  </a:lnTo>
                  <a:lnTo>
                    <a:pt x="2882" y="4109"/>
                  </a:lnTo>
                  <a:lnTo>
                    <a:pt x="3603" y="4109"/>
                  </a:lnTo>
                  <a:lnTo>
                    <a:pt x="4323" y="4109"/>
                  </a:lnTo>
                  <a:lnTo>
                    <a:pt x="5044" y="4109"/>
                  </a:lnTo>
                  <a:lnTo>
                    <a:pt x="5764" y="4109"/>
                  </a:lnTo>
                  <a:lnTo>
                    <a:pt x="5764" y="4126"/>
                  </a:lnTo>
                  <a:lnTo>
                    <a:pt x="5044" y="4126"/>
                  </a:lnTo>
                  <a:lnTo>
                    <a:pt x="4323" y="4126"/>
                  </a:lnTo>
                  <a:lnTo>
                    <a:pt x="3603" y="4126"/>
                  </a:lnTo>
                  <a:lnTo>
                    <a:pt x="2882" y="4126"/>
                  </a:lnTo>
                  <a:lnTo>
                    <a:pt x="2162" y="4126"/>
                  </a:lnTo>
                  <a:lnTo>
                    <a:pt x="1441" y="4126"/>
                  </a:lnTo>
                  <a:lnTo>
                    <a:pt x="721" y="4126"/>
                  </a:lnTo>
                  <a:lnTo>
                    <a:pt x="0" y="4126"/>
                  </a:lnTo>
                  <a:close/>
                  <a:moveTo>
                    <a:pt x="0" y="4093"/>
                  </a:moveTo>
                  <a:lnTo>
                    <a:pt x="0" y="4076"/>
                  </a:lnTo>
                  <a:lnTo>
                    <a:pt x="721" y="4076"/>
                  </a:lnTo>
                  <a:lnTo>
                    <a:pt x="1441" y="4076"/>
                  </a:lnTo>
                  <a:lnTo>
                    <a:pt x="2162" y="4076"/>
                  </a:lnTo>
                  <a:lnTo>
                    <a:pt x="2882" y="4076"/>
                  </a:lnTo>
                  <a:lnTo>
                    <a:pt x="3603" y="4076"/>
                  </a:lnTo>
                  <a:lnTo>
                    <a:pt x="4323" y="4076"/>
                  </a:lnTo>
                  <a:lnTo>
                    <a:pt x="5044" y="4076"/>
                  </a:lnTo>
                  <a:lnTo>
                    <a:pt x="5764" y="4076"/>
                  </a:lnTo>
                  <a:lnTo>
                    <a:pt x="5764" y="4093"/>
                  </a:lnTo>
                  <a:lnTo>
                    <a:pt x="5044" y="4093"/>
                  </a:lnTo>
                  <a:lnTo>
                    <a:pt x="4323" y="4093"/>
                  </a:lnTo>
                  <a:lnTo>
                    <a:pt x="3603" y="4093"/>
                  </a:lnTo>
                  <a:lnTo>
                    <a:pt x="2882" y="4093"/>
                  </a:lnTo>
                  <a:lnTo>
                    <a:pt x="2162" y="4093"/>
                  </a:lnTo>
                  <a:lnTo>
                    <a:pt x="1441" y="4093"/>
                  </a:lnTo>
                  <a:lnTo>
                    <a:pt x="721" y="4093"/>
                  </a:lnTo>
                  <a:lnTo>
                    <a:pt x="0" y="4093"/>
                  </a:lnTo>
                  <a:close/>
                  <a:moveTo>
                    <a:pt x="0" y="4060"/>
                  </a:moveTo>
                  <a:lnTo>
                    <a:pt x="0" y="4043"/>
                  </a:lnTo>
                  <a:lnTo>
                    <a:pt x="721" y="4043"/>
                  </a:lnTo>
                  <a:lnTo>
                    <a:pt x="1441" y="4043"/>
                  </a:lnTo>
                  <a:lnTo>
                    <a:pt x="2162" y="4043"/>
                  </a:lnTo>
                  <a:lnTo>
                    <a:pt x="2882" y="4043"/>
                  </a:lnTo>
                  <a:lnTo>
                    <a:pt x="3603" y="4043"/>
                  </a:lnTo>
                  <a:lnTo>
                    <a:pt x="4323" y="4043"/>
                  </a:lnTo>
                  <a:lnTo>
                    <a:pt x="5044" y="4043"/>
                  </a:lnTo>
                  <a:lnTo>
                    <a:pt x="5764" y="4043"/>
                  </a:lnTo>
                  <a:lnTo>
                    <a:pt x="5764" y="4060"/>
                  </a:lnTo>
                  <a:lnTo>
                    <a:pt x="5044" y="4060"/>
                  </a:lnTo>
                  <a:lnTo>
                    <a:pt x="4323" y="4060"/>
                  </a:lnTo>
                  <a:lnTo>
                    <a:pt x="3603" y="4060"/>
                  </a:lnTo>
                  <a:lnTo>
                    <a:pt x="2882" y="4060"/>
                  </a:lnTo>
                  <a:lnTo>
                    <a:pt x="2162" y="4060"/>
                  </a:lnTo>
                  <a:lnTo>
                    <a:pt x="1441" y="4060"/>
                  </a:lnTo>
                  <a:lnTo>
                    <a:pt x="721" y="4060"/>
                  </a:lnTo>
                  <a:lnTo>
                    <a:pt x="0" y="4060"/>
                  </a:lnTo>
                  <a:close/>
                  <a:moveTo>
                    <a:pt x="0" y="4027"/>
                  </a:moveTo>
                  <a:lnTo>
                    <a:pt x="0" y="4011"/>
                  </a:lnTo>
                  <a:lnTo>
                    <a:pt x="721" y="4011"/>
                  </a:lnTo>
                  <a:lnTo>
                    <a:pt x="1441" y="4011"/>
                  </a:lnTo>
                  <a:lnTo>
                    <a:pt x="2162" y="4011"/>
                  </a:lnTo>
                  <a:lnTo>
                    <a:pt x="2882" y="4011"/>
                  </a:lnTo>
                  <a:lnTo>
                    <a:pt x="3603" y="4011"/>
                  </a:lnTo>
                  <a:lnTo>
                    <a:pt x="4323" y="4011"/>
                  </a:lnTo>
                  <a:lnTo>
                    <a:pt x="5044" y="4011"/>
                  </a:lnTo>
                  <a:lnTo>
                    <a:pt x="5764" y="4011"/>
                  </a:lnTo>
                  <a:lnTo>
                    <a:pt x="5764" y="4027"/>
                  </a:lnTo>
                  <a:lnTo>
                    <a:pt x="5044" y="4027"/>
                  </a:lnTo>
                  <a:lnTo>
                    <a:pt x="4323" y="4027"/>
                  </a:lnTo>
                  <a:lnTo>
                    <a:pt x="3603" y="4027"/>
                  </a:lnTo>
                  <a:lnTo>
                    <a:pt x="2882" y="4027"/>
                  </a:lnTo>
                  <a:lnTo>
                    <a:pt x="2162" y="4027"/>
                  </a:lnTo>
                  <a:lnTo>
                    <a:pt x="1441" y="4027"/>
                  </a:lnTo>
                  <a:lnTo>
                    <a:pt x="721" y="4027"/>
                  </a:lnTo>
                  <a:lnTo>
                    <a:pt x="0" y="4027"/>
                  </a:lnTo>
                  <a:close/>
                  <a:moveTo>
                    <a:pt x="0" y="3994"/>
                  </a:moveTo>
                  <a:lnTo>
                    <a:pt x="0" y="3978"/>
                  </a:lnTo>
                  <a:lnTo>
                    <a:pt x="721" y="3978"/>
                  </a:lnTo>
                  <a:lnTo>
                    <a:pt x="1441" y="3978"/>
                  </a:lnTo>
                  <a:lnTo>
                    <a:pt x="2162" y="3978"/>
                  </a:lnTo>
                  <a:lnTo>
                    <a:pt x="2882" y="3978"/>
                  </a:lnTo>
                  <a:lnTo>
                    <a:pt x="3603" y="3978"/>
                  </a:lnTo>
                  <a:lnTo>
                    <a:pt x="4323" y="3978"/>
                  </a:lnTo>
                  <a:lnTo>
                    <a:pt x="5044" y="3978"/>
                  </a:lnTo>
                  <a:lnTo>
                    <a:pt x="5764" y="3978"/>
                  </a:lnTo>
                  <a:lnTo>
                    <a:pt x="5764" y="3994"/>
                  </a:lnTo>
                  <a:lnTo>
                    <a:pt x="5044" y="3994"/>
                  </a:lnTo>
                  <a:lnTo>
                    <a:pt x="4323" y="3994"/>
                  </a:lnTo>
                  <a:lnTo>
                    <a:pt x="3603" y="3994"/>
                  </a:lnTo>
                  <a:lnTo>
                    <a:pt x="2882" y="3994"/>
                  </a:lnTo>
                  <a:lnTo>
                    <a:pt x="2162" y="3994"/>
                  </a:lnTo>
                  <a:lnTo>
                    <a:pt x="1441" y="3994"/>
                  </a:lnTo>
                  <a:lnTo>
                    <a:pt x="721" y="3994"/>
                  </a:lnTo>
                  <a:lnTo>
                    <a:pt x="0" y="3994"/>
                  </a:lnTo>
                  <a:close/>
                  <a:moveTo>
                    <a:pt x="0" y="3962"/>
                  </a:moveTo>
                  <a:lnTo>
                    <a:pt x="0" y="3945"/>
                  </a:lnTo>
                  <a:lnTo>
                    <a:pt x="721" y="3945"/>
                  </a:lnTo>
                  <a:lnTo>
                    <a:pt x="1441" y="3945"/>
                  </a:lnTo>
                  <a:lnTo>
                    <a:pt x="2162" y="3945"/>
                  </a:lnTo>
                  <a:lnTo>
                    <a:pt x="2882" y="3945"/>
                  </a:lnTo>
                  <a:lnTo>
                    <a:pt x="3603" y="3945"/>
                  </a:lnTo>
                  <a:lnTo>
                    <a:pt x="4323" y="3945"/>
                  </a:lnTo>
                  <a:lnTo>
                    <a:pt x="5044" y="3945"/>
                  </a:lnTo>
                  <a:lnTo>
                    <a:pt x="5764" y="3945"/>
                  </a:lnTo>
                  <a:lnTo>
                    <a:pt x="5764" y="3962"/>
                  </a:lnTo>
                  <a:lnTo>
                    <a:pt x="5044" y="3962"/>
                  </a:lnTo>
                  <a:lnTo>
                    <a:pt x="4323" y="3962"/>
                  </a:lnTo>
                  <a:lnTo>
                    <a:pt x="3603" y="3962"/>
                  </a:lnTo>
                  <a:lnTo>
                    <a:pt x="2882" y="3962"/>
                  </a:lnTo>
                  <a:lnTo>
                    <a:pt x="2162" y="3962"/>
                  </a:lnTo>
                  <a:lnTo>
                    <a:pt x="1441" y="3962"/>
                  </a:lnTo>
                  <a:lnTo>
                    <a:pt x="721" y="3962"/>
                  </a:lnTo>
                  <a:lnTo>
                    <a:pt x="0" y="3962"/>
                  </a:lnTo>
                  <a:close/>
                  <a:moveTo>
                    <a:pt x="0" y="3929"/>
                  </a:moveTo>
                  <a:lnTo>
                    <a:pt x="0" y="3912"/>
                  </a:lnTo>
                  <a:lnTo>
                    <a:pt x="721" y="3912"/>
                  </a:lnTo>
                  <a:lnTo>
                    <a:pt x="1441" y="3912"/>
                  </a:lnTo>
                  <a:lnTo>
                    <a:pt x="2162" y="3912"/>
                  </a:lnTo>
                  <a:lnTo>
                    <a:pt x="2882" y="3912"/>
                  </a:lnTo>
                  <a:lnTo>
                    <a:pt x="3603" y="3912"/>
                  </a:lnTo>
                  <a:lnTo>
                    <a:pt x="4323" y="3912"/>
                  </a:lnTo>
                  <a:lnTo>
                    <a:pt x="5044" y="3912"/>
                  </a:lnTo>
                  <a:lnTo>
                    <a:pt x="5764" y="3912"/>
                  </a:lnTo>
                  <a:lnTo>
                    <a:pt x="5764" y="3929"/>
                  </a:lnTo>
                  <a:lnTo>
                    <a:pt x="5044" y="3929"/>
                  </a:lnTo>
                  <a:lnTo>
                    <a:pt x="4323" y="3929"/>
                  </a:lnTo>
                  <a:lnTo>
                    <a:pt x="3603" y="3929"/>
                  </a:lnTo>
                  <a:lnTo>
                    <a:pt x="2882" y="3929"/>
                  </a:lnTo>
                  <a:lnTo>
                    <a:pt x="2162" y="3929"/>
                  </a:lnTo>
                  <a:lnTo>
                    <a:pt x="1441" y="3929"/>
                  </a:lnTo>
                  <a:lnTo>
                    <a:pt x="721" y="3929"/>
                  </a:lnTo>
                  <a:lnTo>
                    <a:pt x="0" y="3929"/>
                  </a:lnTo>
                  <a:close/>
                  <a:moveTo>
                    <a:pt x="0" y="3896"/>
                  </a:moveTo>
                  <a:lnTo>
                    <a:pt x="0" y="3879"/>
                  </a:lnTo>
                  <a:lnTo>
                    <a:pt x="721" y="3879"/>
                  </a:lnTo>
                  <a:lnTo>
                    <a:pt x="1441" y="3879"/>
                  </a:lnTo>
                  <a:lnTo>
                    <a:pt x="2162" y="3879"/>
                  </a:lnTo>
                  <a:lnTo>
                    <a:pt x="2882" y="3879"/>
                  </a:lnTo>
                  <a:lnTo>
                    <a:pt x="3603" y="3879"/>
                  </a:lnTo>
                  <a:lnTo>
                    <a:pt x="4323" y="3879"/>
                  </a:lnTo>
                  <a:lnTo>
                    <a:pt x="5044" y="3879"/>
                  </a:lnTo>
                  <a:lnTo>
                    <a:pt x="5764" y="3879"/>
                  </a:lnTo>
                  <a:lnTo>
                    <a:pt x="5764" y="3896"/>
                  </a:lnTo>
                  <a:lnTo>
                    <a:pt x="5044" y="3896"/>
                  </a:lnTo>
                  <a:lnTo>
                    <a:pt x="4323" y="3896"/>
                  </a:lnTo>
                  <a:lnTo>
                    <a:pt x="3603" y="3896"/>
                  </a:lnTo>
                  <a:lnTo>
                    <a:pt x="2882" y="3896"/>
                  </a:lnTo>
                  <a:lnTo>
                    <a:pt x="2162" y="3896"/>
                  </a:lnTo>
                  <a:lnTo>
                    <a:pt x="1441" y="3896"/>
                  </a:lnTo>
                  <a:lnTo>
                    <a:pt x="721" y="3896"/>
                  </a:lnTo>
                  <a:lnTo>
                    <a:pt x="0" y="3896"/>
                  </a:lnTo>
                  <a:close/>
                  <a:moveTo>
                    <a:pt x="0" y="3863"/>
                  </a:moveTo>
                  <a:lnTo>
                    <a:pt x="0" y="3846"/>
                  </a:lnTo>
                  <a:lnTo>
                    <a:pt x="721" y="3846"/>
                  </a:lnTo>
                  <a:lnTo>
                    <a:pt x="1441" y="3846"/>
                  </a:lnTo>
                  <a:lnTo>
                    <a:pt x="2162" y="3846"/>
                  </a:lnTo>
                  <a:lnTo>
                    <a:pt x="2882" y="3846"/>
                  </a:lnTo>
                  <a:lnTo>
                    <a:pt x="3603" y="3846"/>
                  </a:lnTo>
                  <a:lnTo>
                    <a:pt x="4323" y="3846"/>
                  </a:lnTo>
                  <a:lnTo>
                    <a:pt x="5044" y="3846"/>
                  </a:lnTo>
                  <a:lnTo>
                    <a:pt x="5764" y="3846"/>
                  </a:lnTo>
                  <a:lnTo>
                    <a:pt x="5764" y="3863"/>
                  </a:lnTo>
                  <a:lnTo>
                    <a:pt x="5044" y="3863"/>
                  </a:lnTo>
                  <a:lnTo>
                    <a:pt x="4323" y="3863"/>
                  </a:lnTo>
                  <a:lnTo>
                    <a:pt x="3603" y="3863"/>
                  </a:lnTo>
                  <a:lnTo>
                    <a:pt x="2882" y="3863"/>
                  </a:lnTo>
                  <a:lnTo>
                    <a:pt x="2162" y="3863"/>
                  </a:lnTo>
                  <a:lnTo>
                    <a:pt x="1441" y="3863"/>
                  </a:lnTo>
                  <a:lnTo>
                    <a:pt x="721" y="3863"/>
                  </a:lnTo>
                  <a:lnTo>
                    <a:pt x="0" y="3863"/>
                  </a:lnTo>
                  <a:close/>
                  <a:moveTo>
                    <a:pt x="0" y="3830"/>
                  </a:moveTo>
                  <a:lnTo>
                    <a:pt x="0" y="3813"/>
                  </a:lnTo>
                  <a:lnTo>
                    <a:pt x="721" y="3813"/>
                  </a:lnTo>
                  <a:lnTo>
                    <a:pt x="1441" y="3813"/>
                  </a:lnTo>
                  <a:lnTo>
                    <a:pt x="2162" y="3813"/>
                  </a:lnTo>
                  <a:lnTo>
                    <a:pt x="2882" y="3813"/>
                  </a:lnTo>
                  <a:lnTo>
                    <a:pt x="3603" y="3813"/>
                  </a:lnTo>
                  <a:lnTo>
                    <a:pt x="4323" y="3813"/>
                  </a:lnTo>
                  <a:lnTo>
                    <a:pt x="5044" y="3813"/>
                  </a:lnTo>
                  <a:lnTo>
                    <a:pt x="5764" y="3813"/>
                  </a:lnTo>
                  <a:lnTo>
                    <a:pt x="5764" y="3830"/>
                  </a:lnTo>
                  <a:lnTo>
                    <a:pt x="5044" y="3830"/>
                  </a:lnTo>
                  <a:lnTo>
                    <a:pt x="4323" y="3830"/>
                  </a:lnTo>
                  <a:lnTo>
                    <a:pt x="3603" y="3830"/>
                  </a:lnTo>
                  <a:lnTo>
                    <a:pt x="2882" y="3830"/>
                  </a:lnTo>
                  <a:lnTo>
                    <a:pt x="2162" y="3830"/>
                  </a:lnTo>
                  <a:lnTo>
                    <a:pt x="1441" y="3830"/>
                  </a:lnTo>
                  <a:lnTo>
                    <a:pt x="721" y="3830"/>
                  </a:lnTo>
                  <a:lnTo>
                    <a:pt x="0" y="3830"/>
                  </a:lnTo>
                  <a:close/>
                  <a:moveTo>
                    <a:pt x="0" y="3797"/>
                  </a:moveTo>
                  <a:lnTo>
                    <a:pt x="0" y="3781"/>
                  </a:lnTo>
                  <a:lnTo>
                    <a:pt x="721" y="3781"/>
                  </a:lnTo>
                  <a:lnTo>
                    <a:pt x="1441" y="3781"/>
                  </a:lnTo>
                  <a:lnTo>
                    <a:pt x="2162" y="3781"/>
                  </a:lnTo>
                  <a:lnTo>
                    <a:pt x="2882" y="3781"/>
                  </a:lnTo>
                  <a:lnTo>
                    <a:pt x="3603" y="3781"/>
                  </a:lnTo>
                  <a:lnTo>
                    <a:pt x="4323" y="3781"/>
                  </a:lnTo>
                  <a:lnTo>
                    <a:pt x="5044" y="3781"/>
                  </a:lnTo>
                  <a:lnTo>
                    <a:pt x="5764" y="3781"/>
                  </a:lnTo>
                  <a:lnTo>
                    <a:pt x="5764" y="3797"/>
                  </a:lnTo>
                  <a:lnTo>
                    <a:pt x="5044" y="3797"/>
                  </a:lnTo>
                  <a:lnTo>
                    <a:pt x="4323" y="3797"/>
                  </a:lnTo>
                  <a:lnTo>
                    <a:pt x="3603" y="3797"/>
                  </a:lnTo>
                  <a:lnTo>
                    <a:pt x="2882" y="3797"/>
                  </a:lnTo>
                  <a:lnTo>
                    <a:pt x="2162" y="3797"/>
                  </a:lnTo>
                  <a:lnTo>
                    <a:pt x="1441" y="3797"/>
                  </a:lnTo>
                  <a:lnTo>
                    <a:pt x="721" y="3797"/>
                  </a:lnTo>
                  <a:lnTo>
                    <a:pt x="0" y="3797"/>
                  </a:lnTo>
                  <a:close/>
                  <a:moveTo>
                    <a:pt x="0" y="3765"/>
                  </a:moveTo>
                  <a:lnTo>
                    <a:pt x="0" y="3748"/>
                  </a:lnTo>
                  <a:lnTo>
                    <a:pt x="721" y="3748"/>
                  </a:lnTo>
                  <a:lnTo>
                    <a:pt x="1441" y="3748"/>
                  </a:lnTo>
                  <a:lnTo>
                    <a:pt x="2162" y="3748"/>
                  </a:lnTo>
                  <a:lnTo>
                    <a:pt x="2882" y="3748"/>
                  </a:lnTo>
                  <a:lnTo>
                    <a:pt x="3603" y="3748"/>
                  </a:lnTo>
                  <a:lnTo>
                    <a:pt x="4323" y="3748"/>
                  </a:lnTo>
                  <a:lnTo>
                    <a:pt x="5044" y="3748"/>
                  </a:lnTo>
                  <a:lnTo>
                    <a:pt x="5764" y="3748"/>
                  </a:lnTo>
                  <a:lnTo>
                    <a:pt x="5764" y="3765"/>
                  </a:lnTo>
                  <a:lnTo>
                    <a:pt x="5044" y="3765"/>
                  </a:lnTo>
                  <a:lnTo>
                    <a:pt x="4323" y="3765"/>
                  </a:lnTo>
                  <a:lnTo>
                    <a:pt x="3603" y="3765"/>
                  </a:lnTo>
                  <a:lnTo>
                    <a:pt x="2882" y="3765"/>
                  </a:lnTo>
                  <a:lnTo>
                    <a:pt x="2162" y="3765"/>
                  </a:lnTo>
                  <a:lnTo>
                    <a:pt x="1441" y="3765"/>
                  </a:lnTo>
                  <a:lnTo>
                    <a:pt x="721" y="3765"/>
                  </a:lnTo>
                  <a:lnTo>
                    <a:pt x="0" y="3765"/>
                  </a:lnTo>
                  <a:close/>
                  <a:moveTo>
                    <a:pt x="0" y="3732"/>
                  </a:moveTo>
                  <a:lnTo>
                    <a:pt x="0" y="3715"/>
                  </a:lnTo>
                  <a:lnTo>
                    <a:pt x="721" y="3715"/>
                  </a:lnTo>
                  <a:lnTo>
                    <a:pt x="1441" y="3715"/>
                  </a:lnTo>
                  <a:lnTo>
                    <a:pt x="2162" y="3715"/>
                  </a:lnTo>
                  <a:lnTo>
                    <a:pt x="2882" y="3715"/>
                  </a:lnTo>
                  <a:lnTo>
                    <a:pt x="3603" y="3715"/>
                  </a:lnTo>
                  <a:lnTo>
                    <a:pt x="4323" y="3715"/>
                  </a:lnTo>
                  <a:lnTo>
                    <a:pt x="5044" y="3715"/>
                  </a:lnTo>
                  <a:lnTo>
                    <a:pt x="5764" y="3715"/>
                  </a:lnTo>
                  <a:lnTo>
                    <a:pt x="5764" y="3732"/>
                  </a:lnTo>
                  <a:lnTo>
                    <a:pt x="5044" y="3732"/>
                  </a:lnTo>
                  <a:lnTo>
                    <a:pt x="4323" y="3732"/>
                  </a:lnTo>
                  <a:lnTo>
                    <a:pt x="3603" y="3732"/>
                  </a:lnTo>
                  <a:lnTo>
                    <a:pt x="2882" y="3732"/>
                  </a:lnTo>
                  <a:lnTo>
                    <a:pt x="2162" y="3732"/>
                  </a:lnTo>
                  <a:lnTo>
                    <a:pt x="1441" y="3732"/>
                  </a:lnTo>
                  <a:lnTo>
                    <a:pt x="721" y="3732"/>
                  </a:lnTo>
                  <a:lnTo>
                    <a:pt x="0" y="3732"/>
                  </a:lnTo>
                  <a:close/>
                  <a:moveTo>
                    <a:pt x="0" y="3699"/>
                  </a:moveTo>
                  <a:lnTo>
                    <a:pt x="0" y="3682"/>
                  </a:lnTo>
                  <a:lnTo>
                    <a:pt x="721" y="3682"/>
                  </a:lnTo>
                  <a:lnTo>
                    <a:pt x="1441" y="3682"/>
                  </a:lnTo>
                  <a:lnTo>
                    <a:pt x="2162" y="3682"/>
                  </a:lnTo>
                  <a:lnTo>
                    <a:pt x="2882" y="3682"/>
                  </a:lnTo>
                  <a:lnTo>
                    <a:pt x="3603" y="3682"/>
                  </a:lnTo>
                  <a:lnTo>
                    <a:pt x="4323" y="3682"/>
                  </a:lnTo>
                  <a:lnTo>
                    <a:pt x="5044" y="3682"/>
                  </a:lnTo>
                  <a:lnTo>
                    <a:pt x="5764" y="3682"/>
                  </a:lnTo>
                  <a:lnTo>
                    <a:pt x="5764" y="3699"/>
                  </a:lnTo>
                  <a:lnTo>
                    <a:pt x="5044" y="3699"/>
                  </a:lnTo>
                  <a:lnTo>
                    <a:pt x="4323" y="3699"/>
                  </a:lnTo>
                  <a:lnTo>
                    <a:pt x="3603" y="3699"/>
                  </a:lnTo>
                  <a:lnTo>
                    <a:pt x="2882" y="3699"/>
                  </a:lnTo>
                  <a:lnTo>
                    <a:pt x="2162" y="3699"/>
                  </a:lnTo>
                  <a:lnTo>
                    <a:pt x="1441" y="3699"/>
                  </a:lnTo>
                  <a:lnTo>
                    <a:pt x="721" y="3699"/>
                  </a:lnTo>
                  <a:lnTo>
                    <a:pt x="0" y="3699"/>
                  </a:lnTo>
                  <a:close/>
                  <a:moveTo>
                    <a:pt x="0" y="3666"/>
                  </a:moveTo>
                  <a:lnTo>
                    <a:pt x="0" y="3649"/>
                  </a:lnTo>
                  <a:lnTo>
                    <a:pt x="721" y="3649"/>
                  </a:lnTo>
                  <a:lnTo>
                    <a:pt x="1441" y="3649"/>
                  </a:lnTo>
                  <a:lnTo>
                    <a:pt x="2162" y="3649"/>
                  </a:lnTo>
                  <a:lnTo>
                    <a:pt x="2882" y="3649"/>
                  </a:lnTo>
                  <a:lnTo>
                    <a:pt x="3603" y="3649"/>
                  </a:lnTo>
                  <a:lnTo>
                    <a:pt x="4323" y="3649"/>
                  </a:lnTo>
                  <a:lnTo>
                    <a:pt x="5044" y="3649"/>
                  </a:lnTo>
                  <a:lnTo>
                    <a:pt x="5764" y="3649"/>
                  </a:lnTo>
                  <a:lnTo>
                    <a:pt x="5764" y="3666"/>
                  </a:lnTo>
                  <a:lnTo>
                    <a:pt x="5044" y="3666"/>
                  </a:lnTo>
                  <a:lnTo>
                    <a:pt x="4323" y="3666"/>
                  </a:lnTo>
                  <a:lnTo>
                    <a:pt x="3603" y="3666"/>
                  </a:lnTo>
                  <a:lnTo>
                    <a:pt x="2882" y="3666"/>
                  </a:lnTo>
                  <a:lnTo>
                    <a:pt x="2162" y="3666"/>
                  </a:lnTo>
                  <a:lnTo>
                    <a:pt x="1441" y="3666"/>
                  </a:lnTo>
                  <a:lnTo>
                    <a:pt x="721" y="3666"/>
                  </a:lnTo>
                  <a:lnTo>
                    <a:pt x="0" y="3666"/>
                  </a:lnTo>
                  <a:close/>
                  <a:moveTo>
                    <a:pt x="0" y="3633"/>
                  </a:moveTo>
                  <a:lnTo>
                    <a:pt x="0" y="3616"/>
                  </a:lnTo>
                  <a:lnTo>
                    <a:pt x="721" y="3616"/>
                  </a:lnTo>
                  <a:lnTo>
                    <a:pt x="1441" y="3616"/>
                  </a:lnTo>
                  <a:lnTo>
                    <a:pt x="2162" y="3616"/>
                  </a:lnTo>
                  <a:lnTo>
                    <a:pt x="2882" y="3616"/>
                  </a:lnTo>
                  <a:lnTo>
                    <a:pt x="3603" y="3616"/>
                  </a:lnTo>
                  <a:lnTo>
                    <a:pt x="4323" y="3616"/>
                  </a:lnTo>
                  <a:lnTo>
                    <a:pt x="5044" y="3616"/>
                  </a:lnTo>
                  <a:lnTo>
                    <a:pt x="5764" y="3616"/>
                  </a:lnTo>
                  <a:lnTo>
                    <a:pt x="5764" y="3633"/>
                  </a:lnTo>
                  <a:lnTo>
                    <a:pt x="5044" y="3633"/>
                  </a:lnTo>
                  <a:lnTo>
                    <a:pt x="4323" y="3633"/>
                  </a:lnTo>
                  <a:lnTo>
                    <a:pt x="3603" y="3633"/>
                  </a:lnTo>
                  <a:lnTo>
                    <a:pt x="2882" y="3633"/>
                  </a:lnTo>
                  <a:lnTo>
                    <a:pt x="2162" y="3633"/>
                  </a:lnTo>
                  <a:lnTo>
                    <a:pt x="1441" y="3633"/>
                  </a:lnTo>
                  <a:lnTo>
                    <a:pt x="721" y="3633"/>
                  </a:lnTo>
                  <a:lnTo>
                    <a:pt x="0" y="3633"/>
                  </a:lnTo>
                  <a:close/>
                  <a:moveTo>
                    <a:pt x="0" y="3599"/>
                  </a:moveTo>
                  <a:lnTo>
                    <a:pt x="0" y="3583"/>
                  </a:lnTo>
                  <a:lnTo>
                    <a:pt x="721" y="3583"/>
                  </a:lnTo>
                  <a:lnTo>
                    <a:pt x="1441" y="3583"/>
                  </a:lnTo>
                  <a:lnTo>
                    <a:pt x="2162" y="3583"/>
                  </a:lnTo>
                  <a:lnTo>
                    <a:pt x="2882" y="3583"/>
                  </a:lnTo>
                  <a:lnTo>
                    <a:pt x="3603" y="3583"/>
                  </a:lnTo>
                  <a:lnTo>
                    <a:pt x="4323" y="3583"/>
                  </a:lnTo>
                  <a:lnTo>
                    <a:pt x="5044" y="3583"/>
                  </a:lnTo>
                  <a:lnTo>
                    <a:pt x="5764" y="3583"/>
                  </a:lnTo>
                  <a:lnTo>
                    <a:pt x="5764" y="3599"/>
                  </a:lnTo>
                  <a:lnTo>
                    <a:pt x="5044" y="3599"/>
                  </a:lnTo>
                  <a:lnTo>
                    <a:pt x="4323" y="3599"/>
                  </a:lnTo>
                  <a:lnTo>
                    <a:pt x="3603" y="3599"/>
                  </a:lnTo>
                  <a:lnTo>
                    <a:pt x="2882" y="3599"/>
                  </a:lnTo>
                  <a:lnTo>
                    <a:pt x="2162" y="3599"/>
                  </a:lnTo>
                  <a:lnTo>
                    <a:pt x="1441" y="3599"/>
                  </a:lnTo>
                  <a:lnTo>
                    <a:pt x="721" y="3599"/>
                  </a:lnTo>
                  <a:lnTo>
                    <a:pt x="0" y="3599"/>
                  </a:lnTo>
                  <a:close/>
                  <a:moveTo>
                    <a:pt x="0" y="3566"/>
                  </a:moveTo>
                  <a:lnTo>
                    <a:pt x="0" y="3550"/>
                  </a:lnTo>
                  <a:lnTo>
                    <a:pt x="721" y="3550"/>
                  </a:lnTo>
                  <a:lnTo>
                    <a:pt x="1441" y="3550"/>
                  </a:lnTo>
                  <a:lnTo>
                    <a:pt x="2162" y="3550"/>
                  </a:lnTo>
                  <a:lnTo>
                    <a:pt x="2882" y="3550"/>
                  </a:lnTo>
                  <a:lnTo>
                    <a:pt x="3603" y="3550"/>
                  </a:lnTo>
                  <a:lnTo>
                    <a:pt x="4323" y="3550"/>
                  </a:lnTo>
                  <a:lnTo>
                    <a:pt x="5044" y="3550"/>
                  </a:lnTo>
                  <a:lnTo>
                    <a:pt x="5764" y="3550"/>
                  </a:lnTo>
                  <a:lnTo>
                    <a:pt x="5764" y="3566"/>
                  </a:lnTo>
                  <a:lnTo>
                    <a:pt x="5044" y="3566"/>
                  </a:lnTo>
                  <a:lnTo>
                    <a:pt x="4323" y="3566"/>
                  </a:lnTo>
                  <a:lnTo>
                    <a:pt x="3603" y="3566"/>
                  </a:lnTo>
                  <a:lnTo>
                    <a:pt x="2882" y="3566"/>
                  </a:lnTo>
                  <a:lnTo>
                    <a:pt x="2162" y="3566"/>
                  </a:lnTo>
                  <a:lnTo>
                    <a:pt x="1441" y="3566"/>
                  </a:lnTo>
                  <a:lnTo>
                    <a:pt x="721" y="3566"/>
                  </a:lnTo>
                  <a:lnTo>
                    <a:pt x="0" y="3566"/>
                  </a:lnTo>
                  <a:close/>
                  <a:moveTo>
                    <a:pt x="0" y="3534"/>
                  </a:moveTo>
                  <a:lnTo>
                    <a:pt x="0" y="3517"/>
                  </a:lnTo>
                  <a:lnTo>
                    <a:pt x="721" y="3517"/>
                  </a:lnTo>
                  <a:lnTo>
                    <a:pt x="1441" y="3517"/>
                  </a:lnTo>
                  <a:lnTo>
                    <a:pt x="2162" y="3517"/>
                  </a:lnTo>
                  <a:lnTo>
                    <a:pt x="2882" y="3517"/>
                  </a:lnTo>
                  <a:lnTo>
                    <a:pt x="3603" y="3517"/>
                  </a:lnTo>
                  <a:lnTo>
                    <a:pt x="4323" y="3517"/>
                  </a:lnTo>
                  <a:lnTo>
                    <a:pt x="5044" y="3517"/>
                  </a:lnTo>
                  <a:lnTo>
                    <a:pt x="5764" y="3517"/>
                  </a:lnTo>
                  <a:lnTo>
                    <a:pt x="5764" y="3534"/>
                  </a:lnTo>
                  <a:lnTo>
                    <a:pt x="5044" y="3534"/>
                  </a:lnTo>
                  <a:lnTo>
                    <a:pt x="4323" y="3534"/>
                  </a:lnTo>
                  <a:lnTo>
                    <a:pt x="3603" y="3534"/>
                  </a:lnTo>
                  <a:lnTo>
                    <a:pt x="2882" y="3534"/>
                  </a:lnTo>
                  <a:lnTo>
                    <a:pt x="2162" y="3534"/>
                  </a:lnTo>
                  <a:lnTo>
                    <a:pt x="1441" y="3534"/>
                  </a:lnTo>
                  <a:lnTo>
                    <a:pt x="721" y="3534"/>
                  </a:lnTo>
                  <a:lnTo>
                    <a:pt x="0" y="3534"/>
                  </a:lnTo>
                  <a:close/>
                  <a:moveTo>
                    <a:pt x="0" y="3501"/>
                  </a:moveTo>
                  <a:lnTo>
                    <a:pt x="0" y="3484"/>
                  </a:lnTo>
                  <a:lnTo>
                    <a:pt x="721" y="3484"/>
                  </a:lnTo>
                  <a:lnTo>
                    <a:pt x="1441" y="3484"/>
                  </a:lnTo>
                  <a:lnTo>
                    <a:pt x="2162" y="3484"/>
                  </a:lnTo>
                  <a:lnTo>
                    <a:pt x="2882" y="3484"/>
                  </a:lnTo>
                  <a:lnTo>
                    <a:pt x="3603" y="3484"/>
                  </a:lnTo>
                  <a:lnTo>
                    <a:pt x="4323" y="3484"/>
                  </a:lnTo>
                  <a:lnTo>
                    <a:pt x="5044" y="3484"/>
                  </a:lnTo>
                  <a:lnTo>
                    <a:pt x="5764" y="3484"/>
                  </a:lnTo>
                  <a:lnTo>
                    <a:pt x="5764" y="3501"/>
                  </a:lnTo>
                  <a:lnTo>
                    <a:pt x="5044" y="3501"/>
                  </a:lnTo>
                  <a:lnTo>
                    <a:pt x="4323" y="3501"/>
                  </a:lnTo>
                  <a:lnTo>
                    <a:pt x="3603" y="3501"/>
                  </a:lnTo>
                  <a:lnTo>
                    <a:pt x="2882" y="3501"/>
                  </a:lnTo>
                  <a:lnTo>
                    <a:pt x="2162" y="3501"/>
                  </a:lnTo>
                  <a:lnTo>
                    <a:pt x="1441" y="3501"/>
                  </a:lnTo>
                  <a:lnTo>
                    <a:pt x="721" y="3501"/>
                  </a:lnTo>
                  <a:lnTo>
                    <a:pt x="0" y="3501"/>
                  </a:lnTo>
                  <a:close/>
                  <a:moveTo>
                    <a:pt x="0" y="3468"/>
                  </a:moveTo>
                  <a:lnTo>
                    <a:pt x="0" y="3451"/>
                  </a:lnTo>
                  <a:lnTo>
                    <a:pt x="721" y="3451"/>
                  </a:lnTo>
                  <a:lnTo>
                    <a:pt x="1441" y="3451"/>
                  </a:lnTo>
                  <a:lnTo>
                    <a:pt x="2162" y="3451"/>
                  </a:lnTo>
                  <a:lnTo>
                    <a:pt x="2882" y="3451"/>
                  </a:lnTo>
                  <a:lnTo>
                    <a:pt x="3603" y="3451"/>
                  </a:lnTo>
                  <a:lnTo>
                    <a:pt x="4323" y="3451"/>
                  </a:lnTo>
                  <a:lnTo>
                    <a:pt x="5044" y="3451"/>
                  </a:lnTo>
                  <a:lnTo>
                    <a:pt x="5764" y="3451"/>
                  </a:lnTo>
                  <a:lnTo>
                    <a:pt x="5764" y="3468"/>
                  </a:lnTo>
                  <a:lnTo>
                    <a:pt x="5044" y="3468"/>
                  </a:lnTo>
                  <a:lnTo>
                    <a:pt x="4323" y="3468"/>
                  </a:lnTo>
                  <a:lnTo>
                    <a:pt x="3603" y="3468"/>
                  </a:lnTo>
                  <a:lnTo>
                    <a:pt x="2882" y="3468"/>
                  </a:lnTo>
                  <a:lnTo>
                    <a:pt x="2162" y="3468"/>
                  </a:lnTo>
                  <a:lnTo>
                    <a:pt x="1441" y="3468"/>
                  </a:lnTo>
                  <a:lnTo>
                    <a:pt x="721" y="3468"/>
                  </a:lnTo>
                  <a:lnTo>
                    <a:pt x="0" y="3468"/>
                  </a:lnTo>
                  <a:close/>
                  <a:moveTo>
                    <a:pt x="0" y="3435"/>
                  </a:moveTo>
                  <a:lnTo>
                    <a:pt x="0" y="3418"/>
                  </a:lnTo>
                  <a:lnTo>
                    <a:pt x="721" y="3418"/>
                  </a:lnTo>
                  <a:lnTo>
                    <a:pt x="1441" y="3418"/>
                  </a:lnTo>
                  <a:lnTo>
                    <a:pt x="2162" y="3418"/>
                  </a:lnTo>
                  <a:lnTo>
                    <a:pt x="2882" y="3418"/>
                  </a:lnTo>
                  <a:lnTo>
                    <a:pt x="3603" y="3418"/>
                  </a:lnTo>
                  <a:lnTo>
                    <a:pt x="4323" y="3418"/>
                  </a:lnTo>
                  <a:lnTo>
                    <a:pt x="5044" y="3418"/>
                  </a:lnTo>
                  <a:lnTo>
                    <a:pt x="5764" y="3418"/>
                  </a:lnTo>
                  <a:lnTo>
                    <a:pt x="5764" y="3435"/>
                  </a:lnTo>
                  <a:lnTo>
                    <a:pt x="5044" y="3435"/>
                  </a:lnTo>
                  <a:lnTo>
                    <a:pt x="4323" y="3435"/>
                  </a:lnTo>
                  <a:lnTo>
                    <a:pt x="3603" y="3435"/>
                  </a:lnTo>
                  <a:lnTo>
                    <a:pt x="2882" y="3435"/>
                  </a:lnTo>
                  <a:lnTo>
                    <a:pt x="2162" y="3435"/>
                  </a:lnTo>
                  <a:lnTo>
                    <a:pt x="1441" y="3435"/>
                  </a:lnTo>
                  <a:lnTo>
                    <a:pt x="721" y="3435"/>
                  </a:lnTo>
                  <a:lnTo>
                    <a:pt x="0" y="3435"/>
                  </a:lnTo>
                  <a:close/>
                  <a:moveTo>
                    <a:pt x="0" y="3402"/>
                  </a:moveTo>
                  <a:lnTo>
                    <a:pt x="0" y="3385"/>
                  </a:lnTo>
                  <a:lnTo>
                    <a:pt x="721" y="3385"/>
                  </a:lnTo>
                  <a:lnTo>
                    <a:pt x="1441" y="3385"/>
                  </a:lnTo>
                  <a:lnTo>
                    <a:pt x="2162" y="3385"/>
                  </a:lnTo>
                  <a:lnTo>
                    <a:pt x="2882" y="3385"/>
                  </a:lnTo>
                  <a:lnTo>
                    <a:pt x="3603" y="3385"/>
                  </a:lnTo>
                  <a:lnTo>
                    <a:pt x="4323" y="3385"/>
                  </a:lnTo>
                  <a:lnTo>
                    <a:pt x="5044" y="3385"/>
                  </a:lnTo>
                  <a:lnTo>
                    <a:pt x="5764" y="3385"/>
                  </a:lnTo>
                  <a:lnTo>
                    <a:pt x="5764" y="3402"/>
                  </a:lnTo>
                  <a:lnTo>
                    <a:pt x="5044" y="3402"/>
                  </a:lnTo>
                  <a:lnTo>
                    <a:pt x="4323" y="3402"/>
                  </a:lnTo>
                  <a:lnTo>
                    <a:pt x="3603" y="3402"/>
                  </a:lnTo>
                  <a:lnTo>
                    <a:pt x="2882" y="3402"/>
                  </a:lnTo>
                  <a:lnTo>
                    <a:pt x="2162" y="3402"/>
                  </a:lnTo>
                  <a:lnTo>
                    <a:pt x="1441" y="3402"/>
                  </a:lnTo>
                  <a:lnTo>
                    <a:pt x="721" y="3402"/>
                  </a:lnTo>
                  <a:lnTo>
                    <a:pt x="0" y="3402"/>
                  </a:lnTo>
                  <a:close/>
                  <a:moveTo>
                    <a:pt x="0" y="3369"/>
                  </a:moveTo>
                  <a:lnTo>
                    <a:pt x="0" y="3353"/>
                  </a:lnTo>
                  <a:lnTo>
                    <a:pt x="721" y="3353"/>
                  </a:lnTo>
                  <a:lnTo>
                    <a:pt x="1441" y="3353"/>
                  </a:lnTo>
                  <a:lnTo>
                    <a:pt x="2162" y="3353"/>
                  </a:lnTo>
                  <a:lnTo>
                    <a:pt x="2882" y="3353"/>
                  </a:lnTo>
                  <a:lnTo>
                    <a:pt x="3603" y="3353"/>
                  </a:lnTo>
                  <a:lnTo>
                    <a:pt x="4323" y="3353"/>
                  </a:lnTo>
                  <a:lnTo>
                    <a:pt x="5044" y="3353"/>
                  </a:lnTo>
                  <a:lnTo>
                    <a:pt x="5764" y="3353"/>
                  </a:lnTo>
                  <a:lnTo>
                    <a:pt x="5764" y="3369"/>
                  </a:lnTo>
                  <a:lnTo>
                    <a:pt x="5044" y="3369"/>
                  </a:lnTo>
                  <a:lnTo>
                    <a:pt x="4323" y="3369"/>
                  </a:lnTo>
                  <a:lnTo>
                    <a:pt x="3603" y="3369"/>
                  </a:lnTo>
                  <a:lnTo>
                    <a:pt x="2882" y="3369"/>
                  </a:lnTo>
                  <a:lnTo>
                    <a:pt x="2162" y="3369"/>
                  </a:lnTo>
                  <a:lnTo>
                    <a:pt x="1441" y="3369"/>
                  </a:lnTo>
                  <a:lnTo>
                    <a:pt x="721" y="3369"/>
                  </a:lnTo>
                  <a:lnTo>
                    <a:pt x="0" y="3369"/>
                  </a:lnTo>
                  <a:close/>
                  <a:moveTo>
                    <a:pt x="0" y="3337"/>
                  </a:moveTo>
                  <a:lnTo>
                    <a:pt x="0" y="3320"/>
                  </a:lnTo>
                  <a:lnTo>
                    <a:pt x="721" y="3320"/>
                  </a:lnTo>
                  <a:lnTo>
                    <a:pt x="1441" y="3320"/>
                  </a:lnTo>
                  <a:lnTo>
                    <a:pt x="2162" y="3320"/>
                  </a:lnTo>
                  <a:lnTo>
                    <a:pt x="2882" y="3320"/>
                  </a:lnTo>
                  <a:lnTo>
                    <a:pt x="3603" y="3320"/>
                  </a:lnTo>
                  <a:lnTo>
                    <a:pt x="4323" y="3320"/>
                  </a:lnTo>
                  <a:lnTo>
                    <a:pt x="5044" y="3320"/>
                  </a:lnTo>
                  <a:lnTo>
                    <a:pt x="5764" y="3320"/>
                  </a:lnTo>
                  <a:lnTo>
                    <a:pt x="5764" y="3337"/>
                  </a:lnTo>
                  <a:lnTo>
                    <a:pt x="5044" y="3337"/>
                  </a:lnTo>
                  <a:lnTo>
                    <a:pt x="4323" y="3337"/>
                  </a:lnTo>
                  <a:lnTo>
                    <a:pt x="3603" y="3337"/>
                  </a:lnTo>
                  <a:lnTo>
                    <a:pt x="2882" y="3337"/>
                  </a:lnTo>
                  <a:lnTo>
                    <a:pt x="2162" y="3337"/>
                  </a:lnTo>
                  <a:lnTo>
                    <a:pt x="1441" y="3337"/>
                  </a:lnTo>
                  <a:lnTo>
                    <a:pt x="721" y="3337"/>
                  </a:lnTo>
                  <a:lnTo>
                    <a:pt x="0" y="3337"/>
                  </a:lnTo>
                  <a:close/>
                  <a:moveTo>
                    <a:pt x="0" y="3304"/>
                  </a:moveTo>
                  <a:lnTo>
                    <a:pt x="0" y="3287"/>
                  </a:lnTo>
                  <a:lnTo>
                    <a:pt x="721" y="3287"/>
                  </a:lnTo>
                  <a:lnTo>
                    <a:pt x="1441" y="3287"/>
                  </a:lnTo>
                  <a:lnTo>
                    <a:pt x="2162" y="3287"/>
                  </a:lnTo>
                  <a:lnTo>
                    <a:pt x="2882" y="3287"/>
                  </a:lnTo>
                  <a:lnTo>
                    <a:pt x="3603" y="3287"/>
                  </a:lnTo>
                  <a:lnTo>
                    <a:pt x="4323" y="3287"/>
                  </a:lnTo>
                  <a:lnTo>
                    <a:pt x="5044" y="3287"/>
                  </a:lnTo>
                  <a:lnTo>
                    <a:pt x="5764" y="3287"/>
                  </a:lnTo>
                  <a:lnTo>
                    <a:pt x="5764" y="3304"/>
                  </a:lnTo>
                  <a:lnTo>
                    <a:pt x="5044" y="3304"/>
                  </a:lnTo>
                  <a:lnTo>
                    <a:pt x="4323" y="3304"/>
                  </a:lnTo>
                  <a:lnTo>
                    <a:pt x="3603" y="3304"/>
                  </a:lnTo>
                  <a:lnTo>
                    <a:pt x="2882" y="3304"/>
                  </a:lnTo>
                  <a:lnTo>
                    <a:pt x="2162" y="3304"/>
                  </a:lnTo>
                  <a:lnTo>
                    <a:pt x="1441" y="3304"/>
                  </a:lnTo>
                  <a:lnTo>
                    <a:pt x="721" y="3304"/>
                  </a:lnTo>
                  <a:lnTo>
                    <a:pt x="0" y="3304"/>
                  </a:lnTo>
                  <a:close/>
                  <a:moveTo>
                    <a:pt x="0" y="3271"/>
                  </a:moveTo>
                  <a:lnTo>
                    <a:pt x="0" y="3254"/>
                  </a:lnTo>
                  <a:lnTo>
                    <a:pt x="721" y="3254"/>
                  </a:lnTo>
                  <a:lnTo>
                    <a:pt x="1441" y="3254"/>
                  </a:lnTo>
                  <a:lnTo>
                    <a:pt x="2162" y="3254"/>
                  </a:lnTo>
                  <a:lnTo>
                    <a:pt x="2882" y="3254"/>
                  </a:lnTo>
                  <a:lnTo>
                    <a:pt x="3603" y="3254"/>
                  </a:lnTo>
                  <a:lnTo>
                    <a:pt x="4323" y="3254"/>
                  </a:lnTo>
                  <a:lnTo>
                    <a:pt x="5044" y="3254"/>
                  </a:lnTo>
                  <a:lnTo>
                    <a:pt x="5764" y="3254"/>
                  </a:lnTo>
                  <a:lnTo>
                    <a:pt x="5764" y="3271"/>
                  </a:lnTo>
                  <a:lnTo>
                    <a:pt x="5044" y="3271"/>
                  </a:lnTo>
                  <a:lnTo>
                    <a:pt x="4323" y="3271"/>
                  </a:lnTo>
                  <a:lnTo>
                    <a:pt x="3603" y="3271"/>
                  </a:lnTo>
                  <a:lnTo>
                    <a:pt x="2882" y="3271"/>
                  </a:lnTo>
                  <a:lnTo>
                    <a:pt x="2162" y="3271"/>
                  </a:lnTo>
                  <a:lnTo>
                    <a:pt x="1441" y="3271"/>
                  </a:lnTo>
                  <a:lnTo>
                    <a:pt x="721" y="3271"/>
                  </a:lnTo>
                  <a:lnTo>
                    <a:pt x="0" y="3271"/>
                  </a:lnTo>
                  <a:close/>
                  <a:moveTo>
                    <a:pt x="0" y="3238"/>
                  </a:moveTo>
                  <a:lnTo>
                    <a:pt x="0" y="3221"/>
                  </a:lnTo>
                  <a:lnTo>
                    <a:pt x="721" y="3221"/>
                  </a:lnTo>
                  <a:lnTo>
                    <a:pt x="1441" y="3221"/>
                  </a:lnTo>
                  <a:lnTo>
                    <a:pt x="2162" y="3221"/>
                  </a:lnTo>
                  <a:lnTo>
                    <a:pt x="2882" y="3221"/>
                  </a:lnTo>
                  <a:lnTo>
                    <a:pt x="3603" y="3221"/>
                  </a:lnTo>
                  <a:lnTo>
                    <a:pt x="4323" y="3221"/>
                  </a:lnTo>
                  <a:lnTo>
                    <a:pt x="5044" y="3221"/>
                  </a:lnTo>
                  <a:lnTo>
                    <a:pt x="5764" y="3221"/>
                  </a:lnTo>
                  <a:lnTo>
                    <a:pt x="5764" y="3238"/>
                  </a:lnTo>
                  <a:lnTo>
                    <a:pt x="5044" y="3238"/>
                  </a:lnTo>
                  <a:lnTo>
                    <a:pt x="4323" y="3238"/>
                  </a:lnTo>
                  <a:lnTo>
                    <a:pt x="3603" y="3238"/>
                  </a:lnTo>
                  <a:lnTo>
                    <a:pt x="2882" y="3238"/>
                  </a:lnTo>
                  <a:lnTo>
                    <a:pt x="2162" y="3238"/>
                  </a:lnTo>
                  <a:lnTo>
                    <a:pt x="1441" y="3238"/>
                  </a:lnTo>
                  <a:lnTo>
                    <a:pt x="721" y="3238"/>
                  </a:lnTo>
                  <a:lnTo>
                    <a:pt x="0" y="3238"/>
                  </a:lnTo>
                  <a:close/>
                  <a:moveTo>
                    <a:pt x="0" y="3205"/>
                  </a:moveTo>
                  <a:lnTo>
                    <a:pt x="0" y="3188"/>
                  </a:lnTo>
                  <a:lnTo>
                    <a:pt x="721" y="3188"/>
                  </a:lnTo>
                  <a:lnTo>
                    <a:pt x="1441" y="3188"/>
                  </a:lnTo>
                  <a:lnTo>
                    <a:pt x="2162" y="3188"/>
                  </a:lnTo>
                  <a:lnTo>
                    <a:pt x="2882" y="3188"/>
                  </a:lnTo>
                  <a:lnTo>
                    <a:pt x="3603" y="3188"/>
                  </a:lnTo>
                  <a:lnTo>
                    <a:pt x="4323" y="3188"/>
                  </a:lnTo>
                  <a:lnTo>
                    <a:pt x="5044" y="3188"/>
                  </a:lnTo>
                  <a:lnTo>
                    <a:pt x="5764" y="3188"/>
                  </a:lnTo>
                  <a:lnTo>
                    <a:pt x="5764" y="3205"/>
                  </a:lnTo>
                  <a:lnTo>
                    <a:pt x="5044" y="3205"/>
                  </a:lnTo>
                  <a:lnTo>
                    <a:pt x="4323" y="3205"/>
                  </a:lnTo>
                  <a:lnTo>
                    <a:pt x="3603" y="3205"/>
                  </a:lnTo>
                  <a:lnTo>
                    <a:pt x="2882" y="3205"/>
                  </a:lnTo>
                  <a:lnTo>
                    <a:pt x="2162" y="3205"/>
                  </a:lnTo>
                  <a:lnTo>
                    <a:pt x="1441" y="3205"/>
                  </a:lnTo>
                  <a:lnTo>
                    <a:pt x="721" y="3205"/>
                  </a:lnTo>
                  <a:lnTo>
                    <a:pt x="0" y="3205"/>
                  </a:lnTo>
                  <a:close/>
                  <a:moveTo>
                    <a:pt x="0" y="3172"/>
                  </a:moveTo>
                  <a:lnTo>
                    <a:pt x="0" y="3155"/>
                  </a:lnTo>
                  <a:lnTo>
                    <a:pt x="721" y="3155"/>
                  </a:lnTo>
                  <a:lnTo>
                    <a:pt x="1441" y="3155"/>
                  </a:lnTo>
                  <a:lnTo>
                    <a:pt x="2162" y="3155"/>
                  </a:lnTo>
                  <a:lnTo>
                    <a:pt x="2882" y="3155"/>
                  </a:lnTo>
                  <a:lnTo>
                    <a:pt x="3603" y="3155"/>
                  </a:lnTo>
                  <a:lnTo>
                    <a:pt x="4323" y="3155"/>
                  </a:lnTo>
                  <a:lnTo>
                    <a:pt x="5044" y="3155"/>
                  </a:lnTo>
                  <a:lnTo>
                    <a:pt x="5764" y="3155"/>
                  </a:lnTo>
                  <a:lnTo>
                    <a:pt x="5764" y="3172"/>
                  </a:lnTo>
                  <a:lnTo>
                    <a:pt x="5044" y="3172"/>
                  </a:lnTo>
                  <a:lnTo>
                    <a:pt x="4323" y="3172"/>
                  </a:lnTo>
                  <a:lnTo>
                    <a:pt x="3603" y="3172"/>
                  </a:lnTo>
                  <a:lnTo>
                    <a:pt x="2882" y="3172"/>
                  </a:lnTo>
                  <a:lnTo>
                    <a:pt x="2162" y="3172"/>
                  </a:lnTo>
                  <a:lnTo>
                    <a:pt x="1441" y="3172"/>
                  </a:lnTo>
                  <a:lnTo>
                    <a:pt x="721" y="3172"/>
                  </a:lnTo>
                  <a:lnTo>
                    <a:pt x="0" y="3172"/>
                  </a:lnTo>
                  <a:close/>
                  <a:moveTo>
                    <a:pt x="0" y="3139"/>
                  </a:moveTo>
                  <a:lnTo>
                    <a:pt x="0" y="3123"/>
                  </a:lnTo>
                  <a:lnTo>
                    <a:pt x="721" y="3123"/>
                  </a:lnTo>
                  <a:lnTo>
                    <a:pt x="1441" y="3123"/>
                  </a:lnTo>
                  <a:lnTo>
                    <a:pt x="2162" y="3123"/>
                  </a:lnTo>
                  <a:lnTo>
                    <a:pt x="2882" y="3123"/>
                  </a:lnTo>
                  <a:lnTo>
                    <a:pt x="3603" y="3123"/>
                  </a:lnTo>
                  <a:lnTo>
                    <a:pt x="4323" y="3123"/>
                  </a:lnTo>
                  <a:lnTo>
                    <a:pt x="5044" y="3123"/>
                  </a:lnTo>
                  <a:lnTo>
                    <a:pt x="5764" y="3123"/>
                  </a:lnTo>
                  <a:lnTo>
                    <a:pt x="5764" y="3139"/>
                  </a:lnTo>
                  <a:lnTo>
                    <a:pt x="5044" y="3139"/>
                  </a:lnTo>
                  <a:lnTo>
                    <a:pt x="4323" y="3139"/>
                  </a:lnTo>
                  <a:lnTo>
                    <a:pt x="3603" y="3139"/>
                  </a:lnTo>
                  <a:lnTo>
                    <a:pt x="2882" y="3139"/>
                  </a:lnTo>
                  <a:lnTo>
                    <a:pt x="2162" y="3139"/>
                  </a:lnTo>
                  <a:lnTo>
                    <a:pt x="1441" y="3139"/>
                  </a:lnTo>
                  <a:lnTo>
                    <a:pt x="721" y="3139"/>
                  </a:lnTo>
                  <a:lnTo>
                    <a:pt x="0" y="3139"/>
                  </a:lnTo>
                  <a:close/>
                  <a:moveTo>
                    <a:pt x="0" y="3107"/>
                  </a:moveTo>
                  <a:lnTo>
                    <a:pt x="0" y="3090"/>
                  </a:lnTo>
                  <a:lnTo>
                    <a:pt x="721" y="3090"/>
                  </a:lnTo>
                  <a:lnTo>
                    <a:pt x="1441" y="3090"/>
                  </a:lnTo>
                  <a:lnTo>
                    <a:pt x="2162" y="3090"/>
                  </a:lnTo>
                  <a:lnTo>
                    <a:pt x="2882" y="3090"/>
                  </a:lnTo>
                  <a:lnTo>
                    <a:pt x="3603" y="3090"/>
                  </a:lnTo>
                  <a:lnTo>
                    <a:pt x="4323" y="3090"/>
                  </a:lnTo>
                  <a:lnTo>
                    <a:pt x="5044" y="3090"/>
                  </a:lnTo>
                  <a:lnTo>
                    <a:pt x="5764" y="3090"/>
                  </a:lnTo>
                  <a:lnTo>
                    <a:pt x="5764" y="3107"/>
                  </a:lnTo>
                  <a:lnTo>
                    <a:pt x="5044" y="3107"/>
                  </a:lnTo>
                  <a:lnTo>
                    <a:pt x="4323" y="3107"/>
                  </a:lnTo>
                  <a:lnTo>
                    <a:pt x="3603" y="3107"/>
                  </a:lnTo>
                  <a:lnTo>
                    <a:pt x="2882" y="3107"/>
                  </a:lnTo>
                  <a:lnTo>
                    <a:pt x="2162" y="3107"/>
                  </a:lnTo>
                  <a:lnTo>
                    <a:pt x="1441" y="3107"/>
                  </a:lnTo>
                  <a:lnTo>
                    <a:pt x="721" y="3107"/>
                  </a:lnTo>
                  <a:lnTo>
                    <a:pt x="0" y="3107"/>
                  </a:lnTo>
                  <a:close/>
                  <a:moveTo>
                    <a:pt x="0" y="3074"/>
                  </a:moveTo>
                  <a:lnTo>
                    <a:pt x="0" y="3057"/>
                  </a:lnTo>
                  <a:lnTo>
                    <a:pt x="721" y="3057"/>
                  </a:lnTo>
                  <a:lnTo>
                    <a:pt x="1441" y="3057"/>
                  </a:lnTo>
                  <a:lnTo>
                    <a:pt x="2162" y="3057"/>
                  </a:lnTo>
                  <a:lnTo>
                    <a:pt x="2882" y="3057"/>
                  </a:lnTo>
                  <a:lnTo>
                    <a:pt x="3603" y="3057"/>
                  </a:lnTo>
                  <a:lnTo>
                    <a:pt x="4323" y="3057"/>
                  </a:lnTo>
                  <a:lnTo>
                    <a:pt x="5044" y="3057"/>
                  </a:lnTo>
                  <a:lnTo>
                    <a:pt x="5764" y="3057"/>
                  </a:lnTo>
                  <a:lnTo>
                    <a:pt x="5764" y="3074"/>
                  </a:lnTo>
                  <a:lnTo>
                    <a:pt x="5044" y="3074"/>
                  </a:lnTo>
                  <a:lnTo>
                    <a:pt x="4323" y="3074"/>
                  </a:lnTo>
                  <a:lnTo>
                    <a:pt x="3603" y="3074"/>
                  </a:lnTo>
                  <a:lnTo>
                    <a:pt x="2882" y="3074"/>
                  </a:lnTo>
                  <a:lnTo>
                    <a:pt x="2162" y="3074"/>
                  </a:lnTo>
                  <a:lnTo>
                    <a:pt x="1441" y="3074"/>
                  </a:lnTo>
                  <a:lnTo>
                    <a:pt x="721" y="3074"/>
                  </a:lnTo>
                  <a:lnTo>
                    <a:pt x="0" y="3074"/>
                  </a:lnTo>
                  <a:close/>
                  <a:moveTo>
                    <a:pt x="0" y="3041"/>
                  </a:moveTo>
                  <a:lnTo>
                    <a:pt x="0" y="3024"/>
                  </a:lnTo>
                  <a:lnTo>
                    <a:pt x="721" y="3024"/>
                  </a:lnTo>
                  <a:lnTo>
                    <a:pt x="1441" y="3024"/>
                  </a:lnTo>
                  <a:lnTo>
                    <a:pt x="2162" y="3024"/>
                  </a:lnTo>
                  <a:lnTo>
                    <a:pt x="2882" y="3024"/>
                  </a:lnTo>
                  <a:lnTo>
                    <a:pt x="3603" y="3024"/>
                  </a:lnTo>
                  <a:lnTo>
                    <a:pt x="4323" y="3024"/>
                  </a:lnTo>
                  <a:lnTo>
                    <a:pt x="5044" y="3024"/>
                  </a:lnTo>
                  <a:lnTo>
                    <a:pt x="5764" y="3024"/>
                  </a:lnTo>
                  <a:lnTo>
                    <a:pt x="5764" y="3041"/>
                  </a:lnTo>
                  <a:lnTo>
                    <a:pt x="5044" y="3041"/>
                  </a:lnTo>
                  <a:lnTo>
                    <a:pt x="4323" y="3041"/>
                  </a:lnTo>
                  <a:lnTo>
                    <a:pt x="3603" y="3041"/>
                  </a:lnTo>
                  <a:lnTo>
                    <a:pt x="2882" y="3041"/>
                  </a:lnTo>
                  <a:lnTo>
                    <a:pt x="2162" y="3041"/>
                  </a:lnTo>
                  <a:lnTo>
                    <a:pt x="1441" y="3041"/>
                  </a:lnTo>
                  <a:lnTo>
                    <a:pt x="721" y="3041"/>
                  </a:lnTo>
                  <a:lnTo>
                    <a:pt x="0" y="3041"/>
                  </a:lnTo>
                  <a:close/>
                  <a:moveTo>
                    <a:pt x="0" y="3008"/>
                  </a:moveTo>
                  <a:lnTo>
                    <a:pt x="0" y="2991"/>
                  </a:lnTo>
                  <a:lnTo>
                    <a:pt x="721" y="2991"/>
                  </a:lnTo>
                  <a:lnTo>
                    <a:pt x="1441" y="2991"/>
                  </a:lnTo>
                  <a:lnTo>
                    <a:pt x="2162" y="2991"/>
                  </a:lnTo>
                  <a:lnTo>
                    <a:pt x="2882" y="2991"/>
                  </a:lnTo>
                  <a:lnTo>
                    <a:pt x="3603" y="2991"/>
                  </a:lnTo>
                  <a:lnTo>
                    <a:pt x="4323" y="2991"/>
                  </a:lnTo>
                  <a:lnTo>
                    <a:pt x="5044" y="2991"/>
                  </a:lnTo>
                  <a:lnTo>
                    <a:pt x="5764" y="2991"/>
                  </a:lnTo>
                  <a:lnTo>
                    <a:pt x="5764" y="3008"/>
                  </a:lnTo>
                  <a:lnTo>
                    <a:pt x="5044" y="3008"/>
                  </a:lnTo>
                  <a:lnTo>
                    <a:pt x="4323" y="3008"/>
                  </a:lnTo>
                  <a:lnTo>
                    <a:pt x="3603" y="3008"/>
                  </a:lnTo>
                  <a:lnTo>
                    <a:pt x="2882" y="3008"/>
                  </a:lnTo>
                  <a:lnTo>
                    <a:pt x="2162" y="3008"/>
                  </a:lnTo>
                  <a:lnTo>
                    <a:pt x="1441" y="3008"/>
                  </a:lnTo>
                  <a:lnTo>
                    <a:pt x="721" y="3008"/>
                  </a:lnTo>
                  <a:lnTo>
                    <a:pt x="0" y="3008"/>
                  </a:lnTo>
                  <a:close/>
                  <a:moveTo>
                    <a:pt x="0" y="2975"/>
                  </a:moveTo>
                  <a:lnTo>
                    <a:pt x="0" y="2958"/>
                  </a:lnTo>
                  <a:lnTo>
                    <a:pt x="721" y="2958"/>
                  </a:lnTo>
                  <a:lnTo>
                    <a:pt x="1441" y="2958"/>
                  </a:lnTo>
                  <a:lnTo>
                    <a:pt x="2162" y="2958"/>
                  </a:lnTo>
                  <a:lnTo>
                    <a:pt x="2882" y="2958"/>
                  </a:lnTo>
                  <a:lnTo>
                    <a:pt x="3603" y="2958"/>
                  </a:lnTo>
                  <a:lnTo>
                    <a:pt x="4323" y="2958"/>
                  </a:lnTo>
                  <a:lnTo>
                    <a:pt x="5044" y="2958"/>
                  </a:lnTo>
                  <a:lnTo>
                    <a:pt x="5764" y="2958"/>
                  </a:lnTo>
                  <a:lnTo>
                    <a:pt x="5764" y="2975"/>
                  </a:lnTo>
                  <a:lnTo>
                    <a:pt x="5044" y="2975"/>
                  </a:lnTo>
                  <a:lnTo>
                    <a:pt x="4323" y="2975"/>
                  </a:lnTo>
                  <a:lnTo>
                    <a:pt x="3603" y="2975"/>
                  </a:lnTo>
                  <a:lnTo>
                    <a:pt x="2882" y="2975"/>
                  </a:lnTo>
                  <a:lnTo>
                    <a:pt x="2162" y="2975"/>
                  </a:lnTo>
                  <a:lnTo>
                    <a:pt x="1441" y="2975"/>
                  </a:lnTo>
                  <a:lnTo>
                    <a:pt x="721" y="2975"/>
                  </a:lnTo>
                  <a:lnTo>
                    <a:pt x="0" y="2975"/>
                  </a:lnTo>
                  <a:close/>
                  <a:moveTo>
                    <a:pt x="0" y="2942"/>
                  </a:moveTo>
                  <a:lnTo>
                    <a:pt x="0" y="2926"/>
                  </a:lnTo>
                  <a:lnTo>
                    <a:pt x="721" y="2926"/>
                  </a:lnTo>
                  <a:lnTo>
                    <a:pt x="1441" y="2926"/>
                  </a:lnTo>
                  <a:lnTo>
                    <a:pt x="2162" y="2926"/>
                  </a:lnTo>
                  <a:lnTo>
                    <a:pt x="2882" y="2926"/>
                  </a:lnTo>
                  <a:lnTo>
                    <a:pt x="3603" y="2926"/>
                  </a:lnTo>
                  <a:lnTo>
                    <a:pt x="4323" y="2926"/>
                  </a:lnTo>
                  <a:lnTo>
                    <a:pt x="5044" y="2926"/>
                  </a:lnTo>
                  <a:lnTo>
                    <a:pt x="5764" y="2926"/>
                  </a:lnTo>
                  <a:lnTo>
                    <a:pt x="5764" y="2942"/>
                  </a:lnTo>
                  <a:lnTo>
                    <a:pt x="5044" y="2942"/>
                  </a:lnTo>
                  <a:lnTo>
                    <a:pt x="4323" y="2942"/>
                  </a:lnTo>
                  <a:lnTo>
                    <a:pt x="3603" y="2942"/>
                  </a:lnTo>
                  <a:lnTo>
                    <a:pt x="2882" y="2942"/>
                  </a:lnTo>
                  <a:lnTo>
                    <a:pt x="2162" y="2942"/>
                  </a:lnTo>
                  <a:lnTo>
                    <a:pt x="1441" y="2942"/>
                  </a:lnTo>
                  <a:lnTo>
                    <a:pt x="721" y="2942"/>
                  </a:lnTo>
                  <a:lnTo>
                    <a:pt x="0" y="2942"/>
                  </a:lnTo>
                  <a:close/>
                  <a:moveTo>
                    <a:pt x="0" y="2909"/>
                  </a:moveTo>
                  <a:lnTo>
                    <a:pt x="0" y="2893"/>
                  </a:lnTo>
                  <a:lnTo>
                    <a:pt x="721" y="2893"/>
                  </a:lnTo>
                  <a:lnTo>
                    <a:pt x="1441" y="2893"/>
                  </a:lnTo>
                  <a:lnTo>
                    <a:pt x="2162" y="2893"/>
                  </a:lnTo>
                  <a:lnTo>
                    <a:pt x="2882" y="2893"/>
                  </a:lnTo>
                  <a:lnTo>
                    <a:pt x="3603" y="2893"/>
                  </a:lnTo>
                  <a:lnTo>
                    <a:pt x="4323" y="2893"/>
                  </a:lnTo>
                  <a:lnTo>
                    <a:pt x="5044" y="2893"/>
                  </a:lnTo>
                  <a:lnTo>
                    <a:pt x="5764" y="2893"/>
                  </a:lnTo>
                  <a:lnTo>
                    <a:pt x="5764" y="2909"/>
                  </a:lnTo>
                  <a:lnTo>
                    <a:pt x="5044" y="2909"/>
                  </a:lnTo>
                  <a:lnTo>
                    <a:pt x="4323" y="2909"/>
                  </a:lnTo>
                  <a:lnTo>
                    <a:pt x="3603" y="2909"/>
                  </a:lnTo>
                  <a:lnTo>
                    <a:pt x="2882" y="2909"/>
                  </a:lnTo>
                  <a:lnTo>
                    <a:pt x="2162" y="2909"/>
                  </a:lnTo>
                  <a:lnTo>
                    <a:pt x="1441" y="2909"/>
                  </a:lnTo>
                  <a:lnTo>
                    <a:pt x="721" y="2909"/>
                  </a:lnTo>
                  <a:lnTo>
                    <a:pt x="0" y="2909"/>
                  </a:lnTo>
                  <a:close/>
                  <a:moveTo>
                    <a:pt x="0" y="2877"/>
                  </a:moveTo>
                  <a:lnTo>
                    <a:pt x="0" y="2860"/>
                  </a:lnTo>
                  <a:lnTo>
                    <a:pt x="721" y="2860"/>
                  </a:lnTo>
                  <a:lnTo>
                    <a:pt x="1441" y="2860"/>
                  </a:lnTo>
                  <a:lnTo>
                    <a:pt x="2162" y="2860"/>
                  </a:lnTo>
                  <a:lnTo>
                    <a:pt x="2882" y="2860"/>
                  </a:lnTo>
                  <a:lnTo>
                    <a:pt x="3603" y="2860"/>
                  </a:lnTo>
                  <a:lnTo>
                    <a:pt x="4323" y="2860"/>
                  </a:lnTo>
                  <a:lnTo>
                    <a:pt x="5044" y="2860"/>
                  </a:lnTo>
                  <a:lnTo>
                    <a:pt x="5764" y="2860"/>
                  </a:lnTo>
                  <a:lnTo>
                    <a:pt x="5764" y="2877"/>
                  </a:lnTo>
                  <a:lnTo>
                    <a:pt x="5044" y="2877"/>
                  </a:lnTo>
                  <a:lnTo>
                    <a:pt x="4323" y="2877"/>
                  </a:lnTo>
                  <a:lnTo>
                    <a:pt x="3603" y="2877"/>
                  </a:lnTo>
                  <a:lnTo>
                    <a:pt x="2882" y="2877"/>
                  </a:lnTo>
                  <a:lnTo>
                    <a:pt x="2162" y="2877"/>
                  </a:lnTo>
                  <a:lnTo>
                    <a:pt x="1441" y="2877"/>
                  </a:lnTo>
                  <a:lnTo>
                    <a:pt x="721" y="2877"/>
                  </a:lnTo>
                  <a:lnTo>
                    <a:pt x="0" y="2877"/>
                  </a:lnTo>
                  <a:close/>
                  <a:moveTo>
                    <a:pt x="0" y="2844"/>
                  </a:moveTo>
                  <a:lnTo>
                    <a:pt x="0" y="2827"/>
                  </a:lnTo>
                  <a:lnTo>
                    <a:pt x="721" y="2827"/>
                  </a:lnTo>
                  <a:lnTo>
                    <a:pt x="1441" y="2827"/>
                  </a:lnTo>
                  <a:lnTo>
                    <a:pt x="2162" y="2827"/>
                  </a:lnTo>
                  <a:lnTo>
                    <a:pt x="2882" y="2827"/>
                  </a:lnTo>
                  <a:lnTo>
                    <a:pt x="3603" y="2827"/>
                  </a:lnTo>
                  <a:lnTo>
                    <a:pt x="4323" y="2827"/>
                  </a:lnTo>
                  <a:lnTo>
                    <a:pt x="5044" y="2827"/>
                  </a:lnTo>
                  <a:lnTo>
                    <a:pt x="5764" y="2827"/>
                  </a:lnTo>
                  <a:lnTo>
                    <a:pt x="5764" y="2844"/>
                  </a:lnTo>
                  <a:lnTo>
                    <a:pt x="5044" y="2844"/>
                  </a:lnTo>
                  <a:lnTo>
                    <a:pt x="4323" y="2844"/>
                  </a:lnTo>
                  <a:lnTo>
                    <a:pt x="3603" y="2844"/>
                  </a:lnTo>
                  <a:lnTo>
                    <a:pt x="2882" y="2844"/>
                  </a:lnTo>
                  <a:lnTo>
                    <a:pt x="2162" y="2844"/>
                  </a:lnTo>
                  <a:lnTo>
                    <a:pt x="1441" y="2844"/>
                  </a:lnTo>
                  <a:lnTo>
                    <a:pt x="721" y="2844"/>
                  </a:lnTo>
                  <a:lnTo>
                    <a:pt x="0" y="2844"/>
                  </a:lnTo>
                  <a:close/>
                  <a:moveTo>
                    <a:pt x="0" y="2811"/>
                  </a:moveTo>
                  <a:lnTo>
                    <a:pt x="0" y="2794"/>
                  </a:lnTo>
                  <a:lnTo>
                    <a:pt x="721" y="2794"/>
                  </a:lnTo>
                  <a:lnTo>
                    <a:pt x="1441" y="2794"/>
                  </a:lnTo>
                  <a:lnTo>
                    <a:pt x="2162" y="2794"/>
                  </a:lnTo>
                  <a:lnTo>
                    <a:pt x="2882" y="2794"/>
                  </a:lnTo>
                  <a:lnTo>
                    <a:pt x="3603" y="2794"/>
                  </a:lnTo>
                  <a:lnTo>
                    <a:pt x="4323" y="2794"/>
                  </a:lnTo>
                  <a:lnTo>
                    <a:pt x="5044" y="2794"/>
                  </a:lnTo>
                  <a:lnTo>
                    <a:pt x="5764" y="2794"/>
                  </a:lnTo>
                  <a:lnTo>
                    <a:pt x="5764" y="2811"/>
                  </a:lnTo>
                  <a:lnTo>
                    <a:pt x="5044" y="2811"/>
                  </a:lnTo>
                  <a:lnTo>
                    <a:pt x="4323" y="2811"/>
                  </a:lnTo>
                  <a:lnTo>
                    <a:pt x="3603" y="2811"/>
                  </a:lnTo>
                  <a:lnTo>
                    <a:pt x="2882" y="2811"/>
                  </a:lnTo>
                  <a:lnTo>
                    <a:pt x="2162" y="2811"/>
                  </a:lnTo>
                  <a:lnTo>
                    <a:pt x="1441" y="2811"/>
                  </a:lnTo>
                  <a:lnTo>
                    <a:pt x="721" y="2811"/>
                  </a:lnTo>
                  <a:lnTo>
                    <a:pt x="0" y="2811"/>
                  </a:lnTo>
                  <a:close/>
                  <a:moveTo>
                    <a:pt x="0" y="2778"/>
                  </a:moveTo>
                  <a:lnTo>
                    <a:pt x="0" y="2761"/>
                  </a:lnTo>
                  <a:lnTo>
                    <a:pt x="721" y="2761"/>
                  </a:lnTo>
                  <a:lnTo>
                    <a:pt x="1441" y="2761"/>
                  </a:lnTo>
                  <a:lnTo>
                    <a:pt x="2162" y="2761"/>
                  </a:lnTo>
                  <a:lnTo>
                    <a:pt x="2882" y="2761"/>
                  </a:lnTo>
                  <a:lnTo>
                    <a:pt x="3603" y="2761"/>
                  </a:lnTo>
                  <a:lnTo>
                    <a:pt x="4323" y="2761"/>
                  </a:lnTo>
                  <a:lnTo>
                    <a:pt x="5044" y="2761"/>
                  </a:lnTo>
                  <a:lnTo>
                    <a:pt x="5764" y="2761"/>
                  </a:lnTo>
                  <a:lnTo>
                    <a:pt x="5764" y="2778"/>
                  </a:lnTo>
                  <a:lnTo>
                    <a:pt x="5044" y="2778"/>
                  </a:lnTo>
                  <a:lnTo>
                    <a:pt x="4323" y="2778"/>
                  </a:lnTo>
                  <a:lnTo>
                    <a:pt x="3603" y="2778"/>
                  </a:lnTo>
                  <a:lnTo>
                    <a:pt x="2882" y="2778"/>
                  </a:lnTo>
                  <a:lnTo>
                    <a:pt x="2162" y="2778"/>
                  </a:lnTo>
                  <a:lnTo>
                    <a:pt x="1441" y="2778"/>
                  </a:lnTo>
                  <a:lnTo>
                    <a:pt x="721" y="2778"/>
                  </a:lnTo>
                  <a:lnTo>
                    <a:pt x="0" y="2778"/>
                  </a:lnTo>
                  <a:close/>
                  <a:moveTo>
                    <a:pt x="0" y="2745"/>
                  </a:moveTo>
                  <a:lnTo>
                    <a:pt x="0" y="2728"/>
                  </a:lnTo>
                  <a:lnTo>
                    <a:pt x="721" y="2728"/>
                  </a:lnTo>
                  <a:lnTo>
                    <a:pt x="1441" y="2728"/>
                  </a:lnTo>
                  <a:lnTo>
                    <a:pt x="2162" y="2728"/>
                  </a:lnTo>
                  <a:lnTo>
                    <a:pt x="2882" y="2728"/>
                  </a:lnTo>
                  <a:lnTo>
                    <a:pt x="3603" y="2728"/>
                  </a:lnTo>
                  <a:lnTo>
                    <a:pt x="4323" y="2728"/>
                  </a:lnTo>
                  <a:lnTo>
                    <a:pt x="5044" y="2728"/>
                  </a:lnTo>
                  <a:lnTo>
                    <a:pt x="5764" y="2728"/>
                  </a:lnTo>
                  <a:lnTo>
                    <a:pt x="5764" y="2745"/>
                  </a:lnTo>
                  <a:lnTo>
                    <a:pt x="5044" y="2745"/>
                  </a:lnTo>
                  <a:lnTo>
                    <a:pt x="4323" y="2745"/>
                  </a:lnTo>
                  <a:lnTo>
                    <a:pt x="3603" y="2745"/>
                  </a:lnTo>
                  <a:lnTo>
                    <a:pt x="2882" y="2745"/>
                  </a:lnTo>
                  <a:lnTo>
                    <a:pt x="2162" y="2745"/>
                  </a:lnTo>
                  <a:lnTo>
                    <a:pt x="1441" y="2745"/>
                  </a:lnTo>
                  <a:lnTo>
                    <a:pt x="721" y="2745"/>
                  </a:lnTo>
                  <a:lnTo>
                    <a:pt x="0" y="2745"/>
                  </a:lnTo>
                  <a:close/>
                  <a:moveTo>
                    <a:pt x="0" y="2712"/>
                  </a:moveTo>
                  <a:lnTo>
                    <a:pt x="0" y="2696"/>
                  </a:lnTo>
                  <a:lnTo>
                    <a:pt x="721" y="2696"/>
                  </a:lnTo>
                  <a:lnTo>
                    <a:pt x="1441" y="2696"/>
                  </a:lnTo>
                  <a:lnTo>
                    <a:pt x="2162" y="2696"/>
                  </a:lnTo>
                  <a:lnTo>
                    <a:pt x="2882" y="2696"/>
                  </a:lnTo>
                  <a:lnTo>
                    <a:pt x="3603" y="2696"/>
                  </a:lnTo>
                  <a:lnTo>
                    <a:pt x="4323" y="2696"/>
                  </a:lnTo>
                  <a:lnTo>
                    <a:pt x="5044" y="2696"/>
                  </a:lnTo>
                  <a:lnTo>
                    <a:pt x="5764" y="2696"/>
                  </a:lnTo>
                  <a:lnTo>
                    <a:pt x="5764" y="2712"/>
                  </a:lnTo>
                  <a:lnTo>
                    <a:pt x="5044" y="2712"/>
                  </a:lnTo>
                  <a:lnTo>
                    <a:pt x="4323" y="2712"/>
                  </a:lnTo>
                  <a:lnTo>
                    <a:pt x="3603" y="2712"/>
                  </a:lnTo>
                  <a:lnTo>
                    <a:pt x="2882" y="2712"/>
                  </a:lnTo>
                  <a:lnTo>
                    <a:pt x="2162" y="2712"/>
                  </a:lnTo>
                  <a:lnTo>
                    <a:pt x="1441" y="2712"/>
                  </a:lnTo>
                  <a:lnTo>
                    <a:pt x="721" y="2712"/>
                  </a:lnTo>
                  <a:lnTo>
                    <a:pt x="0" y="2712"/>
                  </a:lnTo>
                  <a:close/>
                  <a:moveTo>
                    <a:pt x="0" y="2680"/>
                  </a:moveTo>
                  <a:lnTo>
                    <a:pt x="0" y="2663"/>
                  </a:lnTo>
                  <a:lnTo>
                    <a:pt x="721" y="2663"/>
                  </a:lnTo>
                  <a:lnTo>
                    <a:pt x="1441" y="2663"/>
                  </a:lnTo>
                  <a:lnTo>
                    <a:pt x="2162" y="2663"/>
                  </a:lnTo>
                  <a:lnTo>
                    <a:pt x="2882" y="2663"/>
                  </a:lnTo>
                  <a:lnTo>
                    <a:pt x="3603" y="2663"/>
                  </a:lnTo>
                  <a:lnTo>
                    <a:pt x="4323" y="2663"/>
                  </a:lnTo>
                  <a:lnTo>
                    <a:pt x="5044" y="2663"/>
                  </a:lnTo>
                  <a:lnTo>
                    <a:pt x="5764" y="2663"/>
                  </a:lnTo>
                  <a:lnTo>
                    <a:pt x="5764" y="2680"/>
                  </a:lnTo>
                  <a:lnTo>
                    <a:pt x="5044" y="2680"/>
                  </a:lnTo>
                  <a:lnTo>
                    <a:pt x="4323" y="2680"/>
                  </a:lnTo>
                  <a:lnTo>
                    <a:pt x="3603" y="2680"/>
                  </a:lnTo>
                  <a:lnTo>
                    <a:pt x="2882" y="2680"/>
                  </a:lnTo>
                  <a:lnTo>
                    <a:pt x="2162" y="2680"/>
                  </a:lnTo>
                  <a:lnTo>
                    <a:pt x="1441" y="2680"/>
                  </a:lnTo>
                  <a:lnTo>
                    <a:pt x="721" y="2680"/>
                  </a:lnTo>
                  <a:lnTo>
                    <a:pt x="0" y="2680"/>
                  </a:lnTo>
                  <a:close/>
                  <a:moveTo>
                    <a:pt x="0" y="2647"/>
                  </a:moveTo>
                  <a:lnTo>
                    <a:pt x="0" y="2630"/>
                  </a:lnTo>
                  <a:lnTo>
                    <a:pt x="721" y="2630"/>
                  </a:lnTo>
                  <a:lnTo>
                    <a:pt x="1441" y="2630"/>
                  </a:lnTo>
                  <a:lnTo>
                    <a:pt x="2162" y="2630"/>
                  </a:lnTo>
                  <a:lnTo>
                    <a:pt x="2882" y="2630"/>
                  </a:lnTo>
                  <a:lnTo>
                    <a:pt x="3603" y="2630"/>
                  </a:lnTo>
                  <a:lnTo>
                    <a:pt x="4323" y="2630"/>
                  </a:lnTo>
                  <a:lnTo>
                    <a:pt x="5044" y="2630"/>
                  </a:lnTo>
                  <a:lnTo>
                    <a:pt x="5764" y="2630"/>
                  </a:lnTo>
                  <a:lnTo>
                    <a:pt x="5764" y="2647"/>
                  </a:lnTo>
                  <a:lnTo>
                    <a:pt x="5044" y="2647"/>
                  </a:lnTo>
                  <a:lnTo>
                    <a:pt x="4323" y="2647"/>
                  </a:lnTo>
                  <a:lnTo>
                    <a:pt x="3603" y="2647"/>
                  </a:lnTo>
                  <a:lnTo>
                    <a:pt x="2882" y="2647"/>
                  </a:lnTo>
                  <a:lnTo>
                    <a:pt x="2162" y="2647"/>
                  </a:lnTo>
                  <a:lnTo>
                    <a:pt x="1441" y="2647"/>
                  </a:lnTo>
                  <a:lnTo>
                    <a:pt x="721" y="2647"/>
                  </a:lnTo>
                  <a:lnTo>
                    <a:pt x="0" y="2647"/>
                  </a:lnTo>
                  <a:close/>
                  <a:moveTo>
                    <a:pt x="0" y="2614"/>
                  </a:moveTo>
                  <a:lnTo>
                    <a:pt x="0" y="2597"/>
                  </a:lnTo>
                  <a:lnTo>
                    <a:pt x="721" y="2597"/>
                  </a:lnTo>
                  <a:lnTo>
                    <a:pt x="1441" y="2597"/>
                  </a:lnTo>
                  <a:lnTo>
                    <a:pt x="2162" y="2597"/>
                  </a:lnTo>
                  <a:lnTo>
                    <a:pt x="2882" y="2597"/>
                  </a:lnTo>
                  <a:lnTo>
                    <a:pt x="3603" y="2597"/>
                  </a:lnTo>
                  <a:lnTo>
                    <a:pt x="4323" y="2597"/>
                  </a:lnTo>
                  <a:lnTo>
                    <a:pt x="5044" y="2597"/>
                  </a:lnTo>
                  <a:lnTo>
                    <a:pt x="5764" y="2597"/>
                  </a:lnTo>
                  <a:lnTo>
                    <a:pt x="5764" y="2614"/>
                  </a:lnTo>
                  <a:lnTo>
                    <a:pt x="5044" y="2614"/>
                  </a:lnTo>
                  <a:lnTo>
                    <a:pt x="4323" y="2614"/>
                  </a:lnTo>
                  <a:lnTo>
                    <a:pt x="3603" y="2614"/>
                  </a:lnTo>
                  <a:lnTo>
                    <a:pt x="2882" y="2614"/>
                  </a:lnTo>
                  <a:lnTo>
                    <a:pt x="2162" y="2614"/>
                  </a:lnTo>
                  <a:lnTo>
                    <a:pt x="1441" y="2614"/>
                  </a:lnTo>
                  <a:lnTo>
                    <a:pt x="721" y="2614"/>
                  </a:lnTo>
                  <a:lnTo>
                    <a:pt x="0" y="2614"/>
                  </a:lnTo>
                  <a:close/>
                  <a:moveTo>
                    <a:pt x="0" y="2581"/>
                  </a:moveTo>
                  <a:lnTo>
                    <a:pt x="0" y="2564"/>
                  </a:lnTo>
                  <a:lnTo>
                    <a:pt x="721" y="2564"/>
                  </a:lnTo>
                  <a:lnTo>
                    <a:pt x="1441" y="2564"/>
                  </a:lnTo>
                  <a:lnTo>
                    <a:pt x="2162" y="2564"/>
                  </a:lnTo>
                  <a:lnTo>
                    <a:pt x="2882" y="2564"/>
                  </a:lnTo>
                  <a:lnTo>
                    <a:pt x="3603" y="2564"/>
                  </a:lnTo>
                  <a:lnTo>
                    <a:pt x="4323" y="2564"/>
                  </a:lnTo>
                  <a:lnTo>
                    <a:pt x="5044" y="2564"/>
                  </a:lnTo>
                  <a:lnTo>
                    <a:pt x="5764" y="2564"/>
                  </a:lnTo>
                  <a:lnTo>
                    <a:pt x="5764" y="2581"/>
                  </a:lnTo>
                  <a:lnTo>
                    <a:pt x="5044" y="2581"/>
                  </a:lnTo>
                  <a:lnTo>
                    <a:pt x="4323" y="2581"/>
                  </a:lnTo>
                  <a:lnTo>
                    <a:pt x="3603" y="2581"/>
                  </a:lnTo>
                  <a:lnTo>
                    <a:pt x="2882" y="2581"/>
                  </a:lnTo>
                  <a:lnTo>
                    <a:pt x="2162" y="2581"/>
                  </a:lnTo>
                  <a:lnTo>
                    <a:pt x="1441" y="2581"/>
                  </a:lnTo>
                  <a:lnTo>
                    <a:pt x="721" y="2581"/>
                  </a:lnTo>
                  <a:lnTo>
                    <a:pt x="0" y="2581"/>
                  </a:lnTo>
                  <a:close/>
                  <a:moveTo>
                    <a:pt x="0" y="2548"/>
                  </a:moveTo>
                  <a:lnTo>
                    <a:pt x="0" y="2531"/>
                  </a:lnTo>
                  <a:lnTo>
                    <a:pt x="721" y="2531"/>
                  </a:lnTo>
                  <a:lnTo>
                    <a:pt x="1441" y="2531"/>
                  </a:lnTo>
                  <a:lnTo>
                    <a:pt x="2162" y="2531"/>
                  </a:lnTo>
                  <a:lnTo>
                    <a:pt x="2882" y="2531"/>
                  </a:lnTo>
                  <a:lnTo>
                    <a:pt x="3603" y="2531"/>
                  </a:lnTo>
                  <a:lnTo>
                    <a:pt x="4323" y="2531"/>
                  </a:lnTo>
                  <a:lnTo>
                    <a:pt x="5044" y="2531"/>
                  </a:lnTo>
                  <a:lnTo>
                    <a:pt x="5764" y="2531"/>
                  </a:lnTo>
                  <a:lnTo>
                    <a:pt x="5764" y="2548"/>
                  </a:lnTo>
                  <a:lnTo>
                    <a:pt x="5044" y="2548"/>
                  </a:lnTo>
                  <a:lnTo>
                    <a:pt x="4323" y="2548"/>
                  </a:lnTo>
                  <a:lnTo>
                    <a:pt x="3603" y="2548"/>
                  </a:lnTo>
                  <a:lnTo>
                    <a:pt x="2882" y="2548"/>
                  </a:lnTo>
                  <a:lnTo>
                    <a:pt x="2162" y="2548"/>
                  </a:lnTo>
                  <a:lnTo>
                    <a:pt x="1441" y="2548"/>
                  </a:lnTo>
                  <a:lnTo>
                    <a:pt x="721" y="2548"/>
                  </a:lnTo>
                  <a:lnTo>
                    <a:pt x="0" y="2548"/>
                  </a:lnTo>
                  <a:close/>
                  <a:moveTo>
                    <a:pt x="0" y="2515"/>
                  </a:moveTo>
                  <a:lnTo>
                    <a:pt x="0" y="2499"/>
                  </a:lnTo>
                  <a:lnTo>
                    <a:pt x="721" y="2499"/>
                  </a:lnTo>
                  <a:lnTo>
                    <a:pt x="1441" y="2499"/>
                  </a:lnTo>
                  <a:lnTo>
                    <a:pt x="2162" y="2499"/>
                  </a:lnTo>
                  <a:lnTo>
                    <a:pt x="2882" y="2499"/>
                  </a:lnTo>
                  <a:lnTo>
                    <a:pt x="3603" y="2499"/>
                  </a:lnTo>
                  <a:lnTo>
                    <a:pt x="4323" y="2499"/>
                  </a:lnTo>
                  <a:lnTo>
                    <a:pt x="5044" y="2499"/>
                  </a:lnTo>
                  <a:lnTo>
                    <a:pt x="5764" y="2499"/>
                  </a:lnTo>
                  <a:lnTo>
                    <a:pt x="5764" y="2515"/>
                  </a:lnTo>
                  <a:lnTo>
                    <a:pt x="5044" y="2515"/>
                  </a:lnTo>
                  <a:lnTo>
                    <a:pt x="4323" y="2515"/>
                  </a:lnTo>
                  <a:lnTo>
                    <a:pt x="3603" y="2515"/>
                  </a:lnTo>
                  <a:lnTo>
                    <a:pt x="2882" y="2515"/>
                  </a:lnTo>
                  <a:lnTo>
                    <a:pt x="2162" y="2515"/>
                  </a:lnTo>
                  <a:lnTo>
                    <a:pt x="1441" y="2515"/>
                  </a:lnTo>
                  <a:lnTo>
                    <a:pt x="721" y="2515"/>
                  </a:lnTo>
                  <a:lnTo>
                    <a:pt x="0" y="2515"/>
                  </a:lnTo>
                  <a:close/>
                  <a:moveTo>
                    <a:pt x="0" y="2482"/>
                  </a:moveTo>
                  <a:lnTo>
                    <a:pt x="0" y="2466"/>
                  </a:lnTo>
                  <a:lnTo>
                    <a:pt x="721" y="2466"/>
                  </a:lnTo>
                  <a:lnTo>
                    <a:pt x="1441" y="2466"/>
                  </a:lnTo>
                  <a:lnTo>
                    <a:pt x="2162" y="2466"/>
                  </a:lnTo>
                  <a:lnTo>
                    <a:pt x="2882" y="2466"/>
                  </a:lnTo>
                  <a:lnTo>
                    <a:pt x="3603" y="2466"/>
                  </a:lnTo>
                  <a:lnTo>
                    <a:pt x="4323" y="2466"/>
                  </a:lnTo>
                  <a:lnTo>
                    <a:pt x="5044" y="2466"/>
                  </a:lnTo>
                  <a:lnTo>
                    <a:pt x="5764" y="2466"/>
                  </a:lnTo>
                  <a:lnTo>
                    <a:pt x="5764" y="2482"/>
                  </a:lnTo>
                  <a:lnTo>
                    <a:pt x="5044" y="2482"/>
                  </a:lnTo>
                  <a:lnTo>
                    <a:pt x="4323" y="2482"/>
                  </a:lnTo>
                  <a:lnTo>
                    <a:pt x="3603" y="2482"/>
                  </a:lnTo>
                  <a:lnTo>
                    <a:pt x="2882" y="2482"/>
                  </a:lnTo>
                  <a:lnTo>
                    <a:pt x="2162" y="2482"/>
                  </a:lnTo>
                  <a:lnTo>
                    <a:pt x="1441" y="2482"/>
                  </a:lnTo>
                  <a:lnTo>
                    <a:pt x="721" y="2482"/>
                  </a:lnTo>
                  <a:lnTo>
                    <a:pt x="0" y="2482"/>
                  </a:lnTo>
                  <a:close/>
                  <a:moveTo>
                    <a:pt x="0" y="2450"/>
                  </a:moveTo>
                  <a:lnTo>
                    <a:pt x="0" y="2433"/>
                  </a:lnTo>
                  <a:lnTo>
                    <a:pt x="721" y="2433"/>
                  </a:lnTo>
                  <a:lnTo>
                    <a:pt x="1441" y="2433"/>
                  </a:lnTo>
                  <a:lnTo>
                    <a:pt x="2162" y="2433"/>
                  </a:lnTo>
                  <a:lnTo>
                    <a:pt x="2882" y="2433"/>
                  </a:lnTo>
                  <a:lnTo>
                    <a:pt x="3603" y="2433"/>
                  </a:lnTo>
                  <a:lnTo>
                    <a:pt x="4323" y="2433"/>
                  </a:lnTo>
                  <a:lnTo>
                    <a:pt x="5044" y="2433"/>
                  </a:lnTo>
                  <a:lnTo>
                    <a:pt x="5764" y="2433"/>
                  </a:lnTo>
                  <a:lnTo>
                    <a:pt x="5764" y="2450"/>
                  </a:lnTo>
                  <a:lnTo>
                    <a:pt x="5044" y="2450"/>
                  </a:lnTo>
                  <a:lnTo>
                    <a:pt x="4323" y="2450"/>
                  </a:lnTo>
                  <a:lnTo>
                    <a:pt x="3603" y="2450"/>
                  </a:lnTo>
                  <a:lnTo>
                    <a:pt x="2882" y="2450"/>
                  </a:lnTo>
                  <a:lnTo>
                    <a:pt x="2162" y="2450"/>
                  </a:lnTo>
                  <a:lnTo>
                    <a:pt x="1441" y="2450"/>
                  </a:lnTo>
                  <a:lnTo>
                    <a:pt x="721" y="2450"/>
                  </a:lnTo>
                  <a:lnTo>
                    <a:pt x="0" y="2450"/>
                  </a:lnTo>
                  <a:close/>
                  <a:moveTo>
                    <a:pt x="0" y="2417"/>
                  </a:moveTo>
                  <a:lnTo>
                    <a:pt x="0" y="2400"/>
                  </a:lnTo>
                  <a:lnTo>
                    <a:pt x="721" y="2400"/>
                  </a:lnTo>
                  <a:lnTo>
                    <a:pt x="1441" y="2400"/>
                  </a:lnTo>
                  <a:lnTo>
                    <a:pt x="2162" y="2400"/>
                  </a:lnTo>
                  <a:lnTo>
                    <a:pt x="2882" y="2400"/>
                  </a:lnTo>
                  <a:lnTo>
                    <a:pt x="3603" y="2400"/>
                  </a:lnTo>
                  <a:lnTo>
                    <a:pt x="4323" y="2400"/>
                  </a:lnTo>
                  <a:lnTo>
                    <a:pt x="5044" y="2400"/>
                  </a:lnTo>
                  <a:lnTo>
                    <a:pt x="5764" y="2400"/>
                  </a:lnTo>
                  <a:lnTo>
                    <a:pt x="5764" y="2417"/>
                  </a:lnTo>
                  <a:lnTo>
                    <a:pt x="5044" y="2417"/>
                  </a:lnTo>
                  <a:lnTo>
                    <a:pt x="4323" y="2417"/>
                  </a:lnTo>
                  <a:lnTo>
                    <a:pt x="3603" y="2417"/>
                  </a:lnTo>
                  <a:lnTo>
                    <a:pt x="2882" y="2417"/>
                  </a:lnTo>
                  <a:lnTo>
                    <a:pt x="2162" y="2417"/>
                  </a:lnTo>
                  <a:lnTo>
                    <a:pt x="1441" y="2417"/>
                  </a:lnTo>
                  <a:lnTo>
                    <a:pt x="721" y="2417"/>
                  </a:lnTo>
                  <a:lnTo>
                    <a:pt x="0" y="2417"/>
                  </a:lnTo>
                  <a:close/>
                  <a:moveTo>
                    <a:pt x="0" y="2384"/>
                  </a:moveTo>
                  <a:lnTo>
                    <a:pt x="0" y="2367"/>
                  </a:lnTo>
                  <a:lnTo>
                    <a:pt x="721" y="2367"/>
                  </a:lnTo>
                  <a:lnTo>
                    <a:pt x="1441" y="2367"/>
                  </a:lnTo>
                  <a:lnTo>
                    <a:pt x="2162" y="2367"/>
                  </a:lnTo>
                  <a:lnTo>
                    <a:pt x="2882" y="2367"/>
                  </a:lnTo>
                  <a:lnTo>
                    <a:pt x="3603" y="2367"/>
                  </a:lnTo>
                  <a:lnTo>
                    <a:pt x="4323" y="2367"/>
                  </a:lnTo>
                  <a:lnTo>
                    <a:pt x="5044" y="2367"/>
                  </a:lnTo>
                  <a:lnTo>
                    <a:pt x="5764" y="2367"/>
                  </a:lnTo>
                  <a:lnTo>
                    <a:pt x="5764" y="2384"/>
                  </a:lnTo>
                  <a:lnTo>
                    <a:pt x="5044" y="2384"/>
                  </a:lnTo>
                  <a:lnTo>
                    <a:pt x="4323" y="2384"/>
                  </a:lnTo>
                  <a:lnTo>
                    <a:pt x="3603" y="2384"/>
                  </a:lnTo>
                  <a:lnTo>
                    <a:pt x="2882" y="2384"/>
                  </a:lnTo>
                  <a:lnTo>
                    <a:pt x="2162" y="2384"/>
                  </a:lnTo>
                  <a:lnTo>
                    <a:pt x="1441" y="2384"/>
                  </a:lnTo>
                  <a:lnTo>
                    <a:pt x="721" y="2384"/>
                  </a:lnTo>
                  <a:lnTo>
                    <a:pt x="0" y="2384"/>
                  </a:lnTo>
                  <a:close/>
                  <a:moveTo>
                    <a:pt x="0" y="2351"/>
                  </a:moveTo>
                  <a:lnTo>
                    <a:pt x="0" y="2334"/>
                  </a:lnTo>
                  <a:lnTo>
                    <a:pt x="721" y="2334"/>
                  </a:lnTo>
                  <a:lnTo>
                    <a:pt x="1441" y="2334"/>
                  </a:lnTo>
                  <a:lnTo>
                    <a:pt x="2162" y="2334"/>
                  </a:lnTo>
                  <a:lnTo>
                    <a:pt x="2882" y="2334"/>
                  </a:lnTo>
                  <a:lnTo>
                    <a:pt x="3603" y="2334"/>
                  </a:lnTo>
                  <a:lnTo>
                    <a:pt x="4323" y="2334"/>
                  </a:lnTo>
                  <a:lnTo>
                    <a:pt x="5044" y="2334"/>
                  </a:lnTo>
                  <a:lnTo>
                    <a:pt x="5764" y="2334"/>
                  </a:lnTo>
                  <a:lnTo>
                    <a:pt x="5764" y="2351"/>
                  </a:lnTo>
                  <a:lnTo>
                    <a:pt x="5044" y="2351"/>
                  </a:lnTo>
                  <a:lnTo>
                    <a:pt x="4323" y="2351"/>
                  </a:lnTo>
                  <a:lnTo>
                    <a:pt x="3603" y="2351"/>
                  </a:lnTo>
                  <a:lnTo>
                    <a:pt x="2882" y="2351"/>
                  </a:lnTo>
                  <a:lnTo>
                    <a:pt x="2162" y="2351"/>
                  </a:lnTo>
                  <a:lnTo>
                    <a:pt x="1441" y="2351"/>
                  </a:lnTo>
                  <a:lnTo>
                    <a:pt x="721" y="2351"/>
                  </a:lnTo>
                  <a:lnTo>
                    <a:pt x="0" y="2351"/>
                  </a:lnTo>
                  <a:close/>
                  <a:moveTo>
                    <a:pt x="0" y="2318"/>
                  </a:moveTo>
                  <a:lnTo>
                    <a:pt x="0" y="2301"/>
                  </a:lnTo>
                  <a:lnTo>
                    <a:pt x="721" y="2301"/>
                  </a:lnTo>
                  <a:lnTo>
                    <a:pt x="1441" y="2301"/>
                  </a:lnTo>
                  <a:lnTo>
                    <a:pt x="2162" y="2301"/>
                  </a:lnTo>
                  <a:lnTo>
                    <a:pt x="2882" y="2301"/>
                  </a:lnTo>
                  <a:lnTo>
                    <a:pt x="3603" y="2301"/>
                  </a:lnTo>
                  <a:lnTo>
                    <a:pt x="4323" y="2301"/>
                  </a:lnTo>
                  <a:lnTo>
                    <a:pt x="5044" y="2301"/>
                  </a:lnTo>
                  <a:lnTo>
                    <a:pt x="5764" y="2301"/>
                  </a:lnTo>
                  <a:lnTo>
                    <a:pt x="5764" y="2318"/>
                  </a:lnTo>
                  <a:lnTo>
                    <a:pt x="5044" y="2318"/>
                  </a:lnTo>
                  <a:lnTo>
                    <a:pt x="4323" y="2318"/>
                  </a:lnTo>
                  <a:lnTo>
                    <a:pt x="3603" y="2318"/>
                  </a:lnTo>
                  <a:lnTo>
                    <a:pt x="2882" y="2318"/>
                  </a:lnTo>
                  <a:lnTo>
                    <a:pt x="2162" y="2318"/>
                  </a:lnTo>
                  <a:lnTo>
                    <a:pt x="1441" y="2318"/>
                  </a:lnTo>
                  <a:lnTo>
                    <a:pt x="721" y="2318"/>
                  </a:lnTo>
                  <a:lnTo>
                    <a:pt x="0" y="2318"/>
                  </a:lnTo>
                  <a:close/>
                  <a:moveTo>
                    <a:pt x="0" y="2285"/>
                  </a:moveTo>
                  <a:lnTo>
                    <a:pt x="0" y="2269"/>
                  </a:lnTo>
                  <a:lnTo>
                    <a:pt x="721" y="2269"/>
                  </a:lnTo>
                  <a:lnTo>
                    <a:pt x="1441" y="2269"/>
                  </a:lnTo>
                  <a:lnTo>
                    <a:pt x="2162" y="2269"/>
                  </a:lnTo>
                  <a:lnTo>
                    <a:pt x="2882" y="2269"/>
                  </a:lnTo>
                  <a:lnTo>
                    <a:pt x="3603" y="2269"/>
                  </a:lnTo>
                  <a:lnTo>
                    <a:pt x="4323" y="2269"/>
                  </a:lnTo>
                  <a:lnTo>
                    <a:pt x="5044" y="2269"/>
                  </a:lnTo>
                  <a:lnTo>
                    <a:pt x="5764" y="2269"/>
                  </a:lnTo>
                  <a:lnTo>
                    <a:pt x="5764" y="2285"/>
                  </a:lnTo>
                  <a:lnTo>
                    <a:pt x="5044" y="2285"/>
                  </a:lnTo>
                  <a:lnTo>
                    <a:pt x="4323" y="2285"/>
                  </a:lnTo>
                  <a:lnTo>
                    <a:pt x="3603" y="2285"/>
                  </a:lnTo>
                  <a:lnTo>
                    <a:pt x="2882" y="2285"/>
                  </a:lnTo>
                  <a:lnTo>
                    <a:pt x="2162" y="2285"/>
                  </a:lnTo>
                  <a:lnTo>
                    <a:pt x="1441" y="2285"/>
                  </a:lnTo>
                  <a:lnTo>
                    <a:pt x="721" y="2285"/>
                  </a:lnTo>
                  <a:lnTo>
                    <a:pt x="0" y="2285"/>
                  </a:lnTo>
                  <a:close/>
                  <a:moveTo>
                    <a:pt x="0" y="2253"/>
                  </a:moveTo>
                  <a:lnTo>
                    <a:pt x="0" y="2236"/>
                  </a:lnTo>
                  <a:lnTo>
                    <a:pt x="721" y="2236"/>
                  </a:lnTo>
                  <a:lnTo>
                    <a:pt x="1441" y="2236"/>
                  </a:lnTo>
                  <a:lnTo>
                    <a:pt x="2162" y="2236"/>
                  </a:lnTo>
                  <a:lnTo>
                    <a:pt x="2882" y="2236"/>
                  </a:lnTo>
                  <a:lnTo>
                    <a:pt x="3603" y="2236"/>
                  </a:lnTo>
                  <a:lnTo>
                    <a:pt x="4323" y="2236"/>
                  </a:lnTo>
                  <a:lnTo>
                    <a:pt x="5044" y="2236"/>
                  </a:lnTo>
                  <a:lnTo>
                    <a:pt x="5764" y="2236"/>
                  </a:lnTo>
                  <a:lnTo>
                    <a:pt x="5764" y="2253"/>
                  </a:lnTo>
                  <a:lnTo>
                    <a:pt x="5044" y="2253"/>
                  </a:lnTo>
                  <a:lnTo>
                    <a:pt x="4323" y="2253"/>
                  </a:lnTo>
                  <a:lnTo>
                    <a:pt x="3603" y="2253"/>
                  </a:lnTo>
                  <a:lnTo>
                    <a:pt x="2882" y="2253"/>
                  </a:lnTo>
                  <a:lnTo>
                    <a:pt x="2162" y="2253"/>
                  </a:lnTo>
                  <a:lnTo>
                    <a:pt x="1441" y="2253"/>
                  </a:lnTo>
                  <a:lnTo>
                    <a:pt x="721" y="2253"/>
                  </a:lnTo>
                  <a:lnTo>
                    <a:pt x="0" y="2253"/>
                  </a:lnTo>
                  <a:close/>
                  <a:moveTo>
                    <a:pt x="0" y="2220"/>
                  </a:moveTo>
                  <a:lnTo>
                    <a:pt x="0" y="2203"/>
                  </a:lnTo>
                  <a:lnTo>
                    <a:pt x="721" y="2203"/>
                  </a:lnTo>
                  <a:lnTo>
                    <a:pt x="1441" y="2203"/>
                  </a:lnTo>
                  <a:lnTo>
                    <a:pt x="2162" y="2203"/>
                  </a:lnTo>
                  <a:lnTo>
                    <a:pt x="2882" y="2203"/>
                  </a:lnTo>
                  <a:lnTo>
                    <a:pt x="3603" y="2203"/>
                  </a:lnTo>
                  <a:lnTo>
                    <a:pt x="4323" y="2203"/>
                  </a:lnTo>
                  <a:lnTo>
                    <a:pt x="5044" y="2203"/>
                  </a:lnTo>
                  <a:lnTo>
                    <a:pt x="5764" y="2203"/>
                  </a:lnTo>
                  <a:lnTo>
                    <a:pt x="5764" y="2220"/>
                  </a:lnTo>
                  <a:lnTo>
                    <a:pt x="5044" y="2220"/>
                  </a:lnTo>
                  <a:lnTo>
                    <a:pt x="4323" y="2220"/>
                  </a:lnTo>
                  <a:lnTo>
                    <a:pt x="3603" y="2220"/>
                  </a:lnTo>
                  <a:lnTo>
                    <a:pt x="2882" y="2220"/>
                  </a:lnTo>
                  <a:lnTo>
                    <a:pt x="2162" y="2220"/>
                  </a:lnTo>
                  <a:lnTo>
                    <a:pt x="1441" y="2220"/>
                  </a:lnTo>
                  <a:lnTo>
                    <a:pt x="721" y="2220"/>
                  </a:lnTo>
                  <a:lnTo>
                    <a:pt x="0" y="2220"/>
                  </a:lnTo>
                  <a:close/>
                  <a:moveTo>
                    <a:pt x="0" y="2187"/>
                  </a:moveTo>
                  <a:lnTo>
                    <a:pt x="0" y="2170"/>
                  </a:lnTo>
                  <a:lnTo>
                    <a:pt x="721" y="2170"/>
                  </a:lnTo>
                  <a:lnTo>
                    <a:pt x="1441" y="2170"/>
                  </a:lnTo>
                  <a:lnTo>
                    <a:pt x="2162" y="2170"/>
                  </a:lnTo>
                  <a:lnTo>
                    <a:pt x="2882" y="2170"/>
                  </a:lnTo>
                  <a:lnTo>
                    <a:pt x="3603" y="2170"/>
                  </a:lnTo>
                  <a:lnTo>
                    <a:pt x="4323" y="2170"/>
                  </a:lnTo>
                  <a:lnTo>
                    <a:pt x="5044" y="2170"/>
                  </a:lnTo>
                  <a:lnTo>
                    <a:pt x="5764" y="2170"/>
                  </a:lnTo>
                  <a:lnTo>
                    <a:pt x="5764" y="2187"/>
                  </a:lnTo>
                  <a:lnTo>
                    <a:pt x="5044" y="2187"/>
                  </a:lnTo>
                  <a:lnTo>
                    <a:pt x="4323" y="2187"/>
                  </a:lnTo>
                  <a:lnTo>
                    <a:pt x="3603" y="2187"/>
                  </a:lnTo>
                  <a:lnTo>
                    <a:pt x="2882" y="2187"/>
                  </a:lnTo>
                  <a:lnTo>
                    <a:pt x="2162" y="2187"/>
                  </a:lnTo>
                  <a:lnTo>
                    <a:pt x="1441" y="2187"/>
                  </a:lnTo>
                  <a:lnTo>
                    <a:pt x="721" y="2187"/>
                  </a:lnTo>
                  <a:lnTo>
                    <a:pt x="0" y="2187"/>
                  </a:lnTo>
                  <a:close/>
                  <a:moveTo>
                    <a:pt x="0" y="2153"/>
                  </a:moveTo>
                  <a:lnTo>
                    <a:pt x="0" y="2136"/>
                  </a:lnTo>
                  <a:lnTo>
                    <a:pt x="721" y="2136"/>
                  </a:lnTo>
                  <a:lnTo>
                    <a:pt x="1441" y="2136"/>
                  </a:lnTo>
                  <a:lnTo>
                    <a:pt x="2162" y="2136"/>
                  </a:lnTo>
                  <a:lnTo>
                    <a:pt x="2882" y="2136"/>
                  </a:lnTo>
                  <a:lnTo>
                    <a:pt x="3603" y="2136"/>
                  </a:lnTo>
                  <a:lnTo>
                    <a:pt x="4323" y="2136"/>
                  </a:lnTo>
                  <a:lnTo>
                    <a:pt x="5044" y="2136"/>
                  </a:lnTo>
                  <a:lnTo>
                    <a:pt x="5764" y="2136"/>
                  </a:lnTo>
                  <a:lnTo>
                    <a:pt x="5764" y="2153"/>
                  </a:lnTo>
                  <a:lnTo>
                    <a:pt x="5044" y="2153"/>
                  </a:lnTo>
                  <a:lnTo>
                    <a:pt x="4323" y="2153"/>
                  </a:lnTo>
                  <a:lnTo>
                    <a:pt x="3603" y="2153"/>
                  </a:lnTo>
                  <a:lnTo>
                    <a:pt x="2882" y="2153"/>
                  </a:lnTo>
                  <a:lnTo>
                    <a:pt x="2162" y="2153"/>
                  </a:lnTo>
                  <a:lnTo>
                    <a:pt x="1441" y="2153"/>
                  </a:lnTo>
                  <a:lnTo>
                    <a:pt x="721" y="2153"/>
                  </a:lnTo>
                  <a:lnTo>
                    <a:pt x="0" y="2153"/>
                  </a:lnTo>
                  <a:close/>
                  <a:moveTo>
                    <a:pt x="0" y="2120"/>
                  </a:moveTo>
                  <a:lnTo>
                    <a:pt x="0" y="2103"/>
                  </a:lnTo>
                  <a:lnTo>
                    <a:pt x="721" y="2103"/>
                  </a:lnTo>
                  <a:lnTo>
                    <a:pt x="1441" y="2103"/>
                  </a:lnTo>
                  <a:lnTo>
                    <a:pt x="2162" y="2103"/>
                  </a:lnTo>
                  <a:lnTo>
                    <a:pt x="2882" y="2103"/>
                  </a:lnTo>
                  <a:lnTo>
                    <a:pt x="3603" y="2103"/>
                  </a:lnTo>
                  <a:lnTo>
                    <a:pt x="4323" y="2103"/>
                  </a:lnTo>
                  <a:lnTo>
                    <a:pt x="5044" y="2103"/>
                  </a:lnTo>
                  <a:lnTo>
                    <a:pt x="5764" y="2103"/>
                  </a:lnTo>
                  <a:lnTo>
                    <a:pt x="5764" y="2120"/>
                  </a:lnTo>
                  <a:lnTo>
                    <a:pt x="5044" y="2120"/>
                  </a:lnTo>
                  <a:lnTo>
                    <a:pt x="4323" y="2120"/>
                  </a:lnTo>
                  <a:lnTo>
                    <a:pt x="3603" y="2120"/>
                  </a:lnTo>
                  <a:lnTo>
                    <a:pt x="2882" y="2120"/>
                  </a:lnTo>
                  <a:lnTo>
                    <a:pt x="2162" y="2120"/>
                  </a:lnTo>
                  <a:lnTo>
                    <a:pt x="1441" y="2120"/>
                  </a:lnTo>
                  <a:lnTo>
                    <a:pt x="721" y="2120"/>
                  </a:lnTo>
                  <a:lnTo>
                    <a:pt x="0" y="2120"/>
                  </a:lnTo>
                  <a:close/>
                  <a:moveTo>
                    <a:pt x="0" y="2087"/>
                  </a:moveTo>
                  <a:lnTo>
                    <a:pt x="0" y="2070"/>
                  </a:lnTo>
                  <a:lnTo>
                    <a:pt x="721" y="2070"/>
                  </a:lnTo>
                  <a:lnTo>
                    <a:pt x="1441" y="2070"/>
                  </a:lnTo>
                  <a:lnTo>
                    <a:pt x="2162" y="2070"/>
                  </a:lnTo>
                  <a:lnTo>
                    <a:pt x="2882" y="2070"/>
                  </a:lnTo>
                  <a:lnTo>
                    <a:pt x="3603" y="2070"/>
                  </a:lnTo>
                  <a:lnTo>
                    <a:pt x="4323" y="2070"/>
                  </a:lnTo>
                  <a:lnTo>
                    <a:pt x="5044" y="2070"/>
                  </a:lnTo>
                  <a:lnTo>
                    <a:pt x="5764" y="2070"/>
                  </a:lnTo>
                  <a:lnTo>
                    <a:pt x="5764" y="2087"/>
                  </a:lnTo>
                  <a:lnTo>
                    <a:pt x="5044" y="2087"/>
                  </a:lnTo>
                  <a:lnTo>
                    <a:pt x="4323" y="2087"/>
                  </a:lnTo>
                  <a:lnTo>
                    <a:pt x="3603" y="2087"/>
                  </a:lnTo>
                  <a:lnTo>
                    <a:pt x="2882" y="2087"/>
                  </a:lnTo>
                  <a:lnTo>
                    <a:pt x="2162" y="2087"/>
                  </a:lnTo>
                  <a:lnTo>
                    <a:pt x="1441" y="2087"/>
                  </a:lnTo>
                  <a:lnTo>
                    <a:pt x="721" y="2087"/>
                  </a:lnTo>
                  <a:lnTo>
                    <a:pt x="0" y="2087"/>
                  </a:lnTo>
                  <a:close/>
                  <a:moveTo>
                    <a:pt x="0" y="2054"/>
                  </a:moveTo>
                  <a:lnTo>
                    <a:pt x="0" y="2038"/>
                  </a:lnTo>
                  <a:lnTo>
                    <a:pt x="721" y="2038"/>
                  </a:lnTo>
                  <a:lnTo>
                    <a:pt x="1441" y="2038"/>
                  </a:lnTo>
                  <a:lnTo>
                    <a:pt x="2162" y="2038"/>
                  </a:lnTo>
                  <a:lnTo>
                    <a:pt x="2882" y="2038"/>
                  </a:lnTo>
                  <a:lnTo>
                    <a:pt x="3603" y="2038"/>
                  </a:lnTo>
                  <a:lnTo>
                    <a:pt x="4323" y="2038"/>
                  </a:lnTo>
                  <a:lnTo>
                    <a:pt x="5044" y="2038"/>
                  </a:lnTo>
                  <a:lnTo>
                    <a:pt x="5764" y="2038"/>
                  </a:lnTo>
                  <a:lnTo>
                    <a:pt x="5764" y="2054"/>
                  </a:lnTo>
                  <a:lnTo>
                    <a:pt x="5044" y="2054"/>
                  </a:lnTo>
                  <a:lnTo>
                    <a:pt x="4323" y="2054"/>
                  </a:lnTo>
                  <a:lnTo>
                    <a:pt x="3603" y="2054"/>
                  </a:lnTo>
                  <a:lnTo>
                    <a:pt x="2882" y="2054"/>
                  </a:lnTo>
                  <a:lnTo>
                    <a:pt x="2162" y="2054"/>
                  </a:lnTo>
                  <a:lnTo>
                    <a:pt x="1441" y="2054"/>
                  </a:lnTo>
                  <a:lnTo>
                    <a:pt x="721" y="2054"/>
                  </a:lnTo>
                  <a:lnTo>
                    <a:pt x="0" y="2054"/>
                  </a:lnTo>
                  <a:close/>
                  <a:moveTo>
                    <a:pt x="0" y="2022"/>
                  </a:moveTo>
                  <a:lnTo>
                    <a:pt x="0" y="2005"/>
                  </a:lnTo>
                  <a:lnTo>
                    <a:pt x="721" y="2005"/>
                  </a:lnTo>
                  <a:lnTo>
                    <a:pt x="1441" y="2005"/>
                  </a:lnTo>
                  <a:lnTo>
                    <a:pt x="2162" y="2005"/>
                  </a:lnTo>
                  <a:lnTo>
                    <a:pt x="2882" y="2005"/>
                  </a:lnTo>
                  <a:lnTo>
                    <a:pt x="3603" y="2005"/>
                  </a:lnTo>
                  <a:lnTo>
                    <a:pt x="4323" y="2005"/>
                  </a:lnTo>
                  <a:lnTo>
                    <a:pt x="5044" y="2005"/>
                  </a:lnTo>
                  <a:lnTo>
                    <a:pt x="5764" y="2005"/>
                  </a:lnTo>
                  <a:lnTo>
                    <a:pt x="5764" y="2022"/>
                  </a:lnTo>
                  <a:lnTo>
                    <a:pt x="5044" y="2022"/>
                  </a:lnTo>
                  <a:lnTo>
                    <a:pt x="4323" y="2022"/>
                  </a:lnTo>
                  <a:lnTo>
                    <a:pt x="3603" y="2022"/>
                  </a:lnTo>
                  <a:lnTo>
                    <a:pt x="2882" y="2022"/>
                  </a:lnTo>
                  <a:lnTo>
                    <a:pt x="2162" y="2022"/>
                  </a:lnTo>
                  <a:lnTo>
                    <a:pt x="1441" y="2022"/>
                  </a:lnTo>
                  <a:lnTo>
                    <a:pt x="721" y="2022"/>
                  </a:lnTo>
                  <a:lnTo>
                    <a:pt x="0" y="2022"/>
                  </a:lnTo>
                  <a:close/>
                  <a:moveTo>
                    <a:pt x="0" y="1989"/>
                  </a:moveTo>
                  <a:lnTo>
                    <a:pt x="0" y="1972"/>
                  </a:lnTo>
                  <a:lnTo>
                    <a:pt x="721" y="1972"/>
                  </a:lnTo>
                  <a:lnTo>
                    <a:pt x="1441" y="1972"/>
                  </a:lnTo>
                  <a:lnTo>
                    <a:pt x="2162" y="1972"/>
                  </a:lnTo>
                  <a:lnTo>
                    <a:pt x="2882" y="1972"/>
                  </a:lnTo>
                  <a:lnTo>
                    <a:pt x="3603" y="1972"/>
                  </a:lnTo>
                  <a:lnTo>
                    <a:pt x="4323" y="1972"/>
                  </a:lnTo>
                  <a:lnTo>
                    <a:pt x="5044" y="1972"/>
                  </a:lnTo>
                  <a:lnTo>
                    <a:pt x="5764" y="1972"/>
                  </a:lnTo>
                  <a:lnTo>
                    <a:pt x="5764" y="1989"/>
                  </a:lnTo>
                  <a:lnTo>
                    <a:pt x="5044" y="1989"/>
                  </a:lnTo>
                  <a:lnTo>
                    <a:pt x="4323" y="1989"/>
                  </a:lnTo>
                  <a:lnTo>
                    <a:pt x="3603" y="1989"/>
                  </a:lnTo>
                  <a:lnTo>
                    <a:pt x="2882" y="1989"/>
                  </a:lnTo>
                  <a:lnTo>
                    <a:pt x="2162" y="1989"/>
                  </a:lnTo>
                  <a:lnTo>
                    <a:pt x="1441" y="1989"/>
                  </a:lnTo>
                  <a:lnTo>
                    <a:pt x="721" y="1989"/>
                  </a:lnTo>
                  <a:lnTo>
                    <a:pt x="0" y="1989"/>
                  </a:lnTo>
                  <a:close/>
                  <a:moveTo>
                    <a:pt x="0" y="1956"/>
                  </a:moveTo>
                  <a:lnTo>
                    <a:pt x="0" y="1939"/>
                  </a:lnTo>
                  <a:lnTo>
                    <a:pt x="721" y="1939"/>
                  </a:lnTo>
                  <a:lnTo>
                    <a:pt x="1441" y="1939"/>
                  </a:lnTo>
                  <a:lnTo>
                    <a:pt x="2162" y="1939"/>
                  </a:lnTo>
                  <a:lnTo>
                    <a:pt x="2882" y="1939"/>
                  </a:lnTo>
                  <a:lnTo>
                    <a:pt x="3603" y="1939"/>
                  </a:lnTo>
                  <a:lnTo>
                    <a:pt x="4323" y="1939"/>
                  </a:lnTo>
                  <a:lnTo>
                    <a:pt x="5044" y="1939"/>
                  </a:lnTo>
                  <a:lnTo>
                    <a:pt x="5764" y="1939"/>
                  </a:lnTo>
                  <a:lnTo>
                    <a:pt x="5764" y="1956"/>
                  </a:lnTo>
                  <a:lnTo>
                    <a:pt x="5044" y="1956"/>
                  </a:lnTo>
                  <a:lnTo>
                    <a:pt x="4323" y="1956"/>
                  </a:lnTo>
                  <a:lnTo>
                    <a:pt x="3603" y="1956"/>
                  </a:lnTo>
                  <a:lnTo>
                    <a:pt x="2882" y="1956"/>
                  </a:lnTo>
                  <a:lnTo>
                    <a:pt x="2162" y="1956"/>
                  </a:lnTo>
                  <a:lnTo>
                    <a:pt x="1441" y="1956"/>
                  </a:lnTo>
                  <a:lnTo>
                    <a:pt x="721" y="1956"/>
                  </a:lnTo>
                  <a:lnTo>
                    <a:pt x="0" y="1956"/>
                  </a:lnTo>
                  <a:close/>
                  <a:moveTo>
                    <a:pt x="0" y="1923"/>
                  </a:moveTo>
                  <a:lnTo>
                    <a:pt x="0" y="1906"/>
                  </a:lnTo>
                  <a:lnTo>
                    <a:pt x="721" y="1906"/>
                  </a:lnTo>
                  <a:lnTo>
                    <a:pt x="1441" y="1906"/>
                  </a:lnTo>
                  <a:lnTo>
                    <a:pt x="2162" y="1906"/>
                  </a:lnTo>
                  <a:lnTo>
                    <a:pt x="2882" y="1906"/>
                  </a:lnTo>
                  <a:lnTo>
                    <a:pt x="3603" y="1906"/>
                  </a:lnTo>
                  <a:lnTo>
                    <a:pt x="4323" y="1906"/>
                  </a:lnTo>
                  <a:lnTo>
                    <a:pt x="5044" y="1906"/>
                  </a:lnTo>
                  <a:lnTo>
                    <a:pt x="5764" y="1906"/>
                  </a:lnTo>
                  <a:lnTo>
                    <a:pt x="5764" y="1923"/>
                  </a:lnTo>
                  <a:lnTo>
                    <a:pt x="5044" y="1923"/>
                  </a:lnTo>
                  <a:lnTo>
                    <a:pt x="4323" y="1923"/>
                  </a:lnTo>
                  <a:lnTo>
                    <a:pt x="3603" y="1923"/>
                  </a:lnTo>
                  <a:lnTo>
                    <a:pt x="2882" y="1923"/>
                  </a:lnTo>
                  <a:lnTo>
                    <a:pt x="2162" y="1923"/>
                  </a:lnTo>
                  <a:lnTo>
                    <a:pt x="1441" y="1923"/>
                  </a:lnTo>
                  <a:lnTo>
                    <a:pt x="721" y="1923"/>
                  </a:lnTo>
                  <a:lnTo>
                    <a:pt x="0" y="1923"/>
                  </a:lnTo>
                  <a:close/>
                  <a:moveTo>
                    <a:pt x="0" y="1890"/>
                  </a:moveTo>
                  <a:lnTo>
                    <a:pt x="0" y="1873"/>
                  </a:lnTo>
                  <a:lnTo>
                    <a:pt x="721" y="1873"/>
                  </a:lnTo>
                  <a:lnTo>
                    <a:pt x="1441" y="1873"/>
                  </a:lnTo>
                  <a:lnTo>
                    <a:pt x="2162" y="1873"/>
                  </a:lnTo>
                  <a:lnTo>
                    <a:pt x="2882" y="1873"/>
                  </a:lnTo>
                  <a:lnTo>
                    <a:pt x="3603" y="1873"/>
                  </a:lnTo>
                  <a:lnTo>
                    <a:pt x="4323" y="1873"/>
                  </a:lnTo>
                  <a:lnTo>
                    <a:pt x="5044" y="1873"/>
                  </a:lnTo>
                  <a:lnTo>
                    <a:pt x="5764" y="1873"/>
                  </a:lnTo>
                  <a:lnTo>
                    <a:pt x="5764" y="1890"/>
                  </a:lnTo>
                  <a:lnTo>
                    <a:pt x="5044" y="1890"/>
                  </a:lnTo>
                  <a:lnTo>
                    <a:pt x="4323" y="1890"/>
                  </a:lnTo>
                  <a:lnTo>
                    <a:pt x="3603" y="1890"/>
                  </a:lnTo>
                  <a:lnTo>
                    <a:pt x="2882" y="1890"/>
                  </a:lnTo>
                  <a:lnTo>
                    <a:pt x="2162" y="1890"/>
                  </a:lnTo>
                  <a:lnTo>
                    <a:pt x="1441" y="1890"/>
                  </a:lnTo>
                  <a:lnTo>
                    <a:pt x="721" y="1890"/>
                  </a:lnTo>
                  <a:lnTo>
                    <a:pt x="0" y="1890"/>
                  </a:lnTo>
                  <a:close/>
                  <a:moveTo>
                    <a:pt x="0" y="1857"/>
                  </a:moveTo>
                  <a:lnTo>
                    <a:pt x="0" y="1841"/>
                  </a:lnTo>
                  <a:lnTo>
                    <a:pt x="721" y="1841"/>
                  </a:lnTo>
                  <a:lnTo>
                    <a:pt x="1441" y="1841"/>
                  </a:lnTo>
                  <a:lnTo>
                    <a:pt x="2162" y="1841"/>
                  </a:lnTo>
                  <a:lnTo>
                    <a:pt x="2882" y="1841"/>
                  </a:lnTo>
                  <a:lnTo>
                    <a:pt x="3603" y="1841"/>
                  </a:lnTo>
                  <a:lnTo>
                    <a:pt x="4323" y="1841"/>
                  </a:lnTo>
                  <a:lnTo>
                    <a:pt x="5044" y="1841"/>
                  </a:lnTo>
                  <a:lnTo>
                    <a:pt x="5764" y="1841"/>
                  </a:lnTo>
                  <a:lnTo>
                    <a:pt x="5764" y="1857"/>
                  </a:lnTo>
                  <a:lnTo>
                    <a:pt x="5044" y="1857"/>
                  </a:lnTo>
                  <a:lnTo>
                    <a:pt x="4323" y="1857"/>
                  </a:lnTo>
                  <a:lnTo>
                    <a:pt x="3603" y="1857"/>
                  </a:lnTo>
                  <a:lnTo>
                    <a:pt x="2882" y="1857"/>
                  </a:lnTo>
                  <a:lnTo>
                    <a:pt x="2162" y="1857"/>
                  </a:lnTo>
                  <a:lnTo>
                    <a:pt x="1441" y="1857"/>
                  </a:lnTo>
                  <a:lnTo>
                    <a:pt x="721" y="1857"/>
                  </a:lnTo>
                  <a:lnTo>
                    <a:pt x="0" y="1857"/>
                  </a:lnTo>
                  <a:close/>
                  <a:moveTo>
                    <a:pt x="0" y="1824"/>
                  </a:moveTo>
                  <a:lnTo>
                    <a:pt x="0" y="1808"/>
                  </a:lnTo>
                  <a:lnTo>
                    <a:pt x="721" y="1808"/>
                  </a:lnTo>
                  <a:lnTo>
                    <a:pt x="1441" y="1808"/>
                  </a:lnTo>
                  <a:lnTo>
                    <a:pt x="2162" y="1808"/>
                  </a:lnTo>
                  <a:lnTo>
                    <a:pt x="2882" y="1808"/>
                  </a:lnTo>
                  <a:lnTo>
                    <a:pt x="3603" y="1808"/>
                  </a:lnTo>
                  <a:lnTo>
                    <a:pt x="4323" y="1808"/>
                  </a:lnTo>
                  <a:lnTo>
                    <a:pt x="5044" y="1808"/>
                  </a:lnTo>
                  <a:lnTo>
                    <a:pt x="5764" y="1808"/>
                  </a:lnTo>
                  <a:lnTo>
                    <a:pt x="5764" y="1824"/>
                  </a:lnTo>
                  <a:lnTo>
                    <a:pt x="5044" y="1824"/>
                  </a:lnTo>
                  <a:lnTo>
                    <a:pt x="4323" y="1824"/>
                  </a:lnTo>
                  <a:lnTo>
                    <a:pt x="3603" y="1824"/>
                  </a:lnTo>
                  <a:lnTo>
                    <a:pt x="2882" y="1824"/>
                  </a:lnTo>
                  <a:lnTo>
                    <a:pt x="2162" y="1824"/>
                  </a:lnTo>
                  <a:lnTo>
                    <a:pt x="1441" y="1824"/>
                  </a:lnTo>
                  <a:lnTo>
                    <a:pt x="721" y="1824"/>
                  </a:lnTo>
                  <a:lnTo>
                    <a:pt x="0" y="1824"/>
                  </a:lnTo>
                  <a:close/>
                  <a:moveTo>
                    <a:pt x="0" y="1792"/>
                  </a:moveTo>
                  <a:lnTo>
                    <a:pt x="0" y="1775"/>
                  </a:lnTo>
                  <a:lnTo>
                    <a:pt x="721" y="1775"/>
                  </a:lnTo>
                  <a:lnTo>
                    <a:pt x="1441" y="1775"/>
                  </a:lnTo>
                  <a:lnTo>
                    <a:pt x="2162" y="1775"/>
                  </a:lnTo>
                  <a:lnTo>
                    <a:pt x="2882" y="1775"/>
                  </a:lnTo>
                  <a:lnTo>
                    <a:pt x="3603" y="1775"/>
                  </a:lnTo>
                  <a:lnTo>
                    <a:pt x="4323" y="1775"/>
                  </a:lnTo>
                  <a:lnTo>
                    <a:pt x="5044" y="1775"/>
                  </a:lnTo>
                  <a:lnTo>
                    <a:pt x="5764" y="1775"/>
                  </a:lnTo>
                  <a:lnTo>
                    <a:pt x="5764" y="1792"/>
                  </a:lnTo>
                  <a:lnTo>
                    <a:pt x="5044" y="1792"/>
                  </a:lnTo>
                  <a:lnTo>
                    <a:pt x="4323" y="1792"/>
                  </a:lnTo>
                  <a:lnTo>
                    <a:pt x="3603" y="1792"/>
                  </a:lnTo>
                  <a:lnTo>
                    <a:pt x="2882" y="1792"/>
                  </a:lnTo>
                  <a:lnTo>
                    <a:pt x="2162" y="1792"/>
                  </a:lnTo>
                  <a:lnTo>
                    <a:pt x="1441" y="1792"/>
                  </a:lnTo>
                  <a:lnTo>
                    <a:pt x="721" y="1792"/>
                  </a:lnTo>
                  <a:lnTo>
                    <a:pt x="0" y="1792"/>
                  </a:lnTo>
                  <a:close/>
                  <a:moveTo>
                    <a:pt x="0" y="1759"/>
                  </a:moveTo>
                  <a:lnTo>
                    <a:pt x="0" y="1742"/>
                  </a:lnTo>
                  <a:lnTo>
                    <a:pt x="721" y="1742"/>
                  </a:lnTo>
                  <a:lnTo>
                    <a:pt x="1441" y="1742"/>
                  </a:lnTo>
                  <a:lnTo>
                    <a:pt x="2162" y="1742"/>
                  </a:lnTo>
                  <a:lnTo>
                    <a:pt x="2882" y="1742"/>
                  </a:lnTo>
                  <a:lnTo>
                    <a:pt x="3603" y="1742"/>
                  </a:lnTo>
                  <a:lnTo>
                    <a:pt x="4323" y="1742"/>
                  </a:lnTo>
                  <a:lnTo>
                    <a:pt x="5044" y="1742"/>
                  </a:lnTo>
                  <a:lnTo>
                    <a:pt x="5764" y="1742"/>
                  </a:lnTo>
                  <a:lnTo>
                    <a:pt x="5764" y="1759"/>
                  </a:lnTo>
                  <a:lnTo>
                    <a:pt x="5044" y="1759"/>
                  </a:lnTo>
                  <a:lnTo>
                    <a:pt x="4323" y="1759"/>
                  </a:lnTo>
                  <a:lnTo>
                    <a:pt x="3603" y="1759"/>
                  </a:lnTo>
                  <a:lnTo>
                    <a:pt x="2882" y="1759"/>
                  </a:lnTo>
                  <a:lnTo>
                    <a:pt x="2162" y="1759"/>
                  </a:lnTo>
                  <a:lnTo>
                    <a:pt x="1441" y="1759"/>
                  </a:lnTo>
                  <a:lnTo>
                    <a:pt x="721" y="1759"/>
                  </a:lnTo>
                  <a:lnTo>
                    <a:pt x="0" y="1759"/>
                  </a:lnTo>
                  <a:close/>
                  <a:moveTo>
                    <a:pt x="0" y="1726"/>
                  </a:moveTo>
                  <a:lnTo>
                    <a:pt x="0" y="1709"/>
                  </a:lnTo>
                  <a:lnTo>
                    <a:pt x="721" y="1709"/>
                  </a:lnTo>
                  <a:lnTo>
                    <a:pt x="1441" y="1709"/>
                  </a:lnTo>
                  <a:lnTo>
                    <a:pt x="2162" y="1709"/>
                  </a:lnTo>
                  <a:lnTo>
                    <a:pt x="2882" y="1709"/>
                  </a:lnTo>
                  <a:lnTo>
                    <a:pt x="3603" y="1709"/>
                  </a:lnTo>
                  <a:lnTo>
                    <a:pt x="4323" y="1709"/>
                  </a:lnTo>
                  <a:lnTo>
                    <a:pt x="5044" y="1709"/>
                  </a:lnTo>
                  <a:lnTo>
                    <a:pt x="5764" y="1709"/>
                  </a:lnTo>
                  <a:lnTo>
                    <a:pt x="5764" y="1726"/>
                  </a:lnTo>
                  <a:lnTo>
                    <a:pt x="5044" y="1726"/>
                  </a:lnTo>
                  <a:lnTo>
                    <a:pt x="4323" y="1726"/>
                  </a:lnTo>
                  <a:lnTo>
                    <a:pt x="3603" y="1726"/>
                  </a:lnTo>
                  <a:lnTo>
                    <a:pt x="2882" y="1726"/>
                  </a:lnTo>
                  <a:lnTo>
                    <a:pt x="2162" y="1726"/>
                  </a:lnTo>
                  <a:lnTo>
                    <a:pt x="1441" y="1726"/>
                  </a:lnTo>
                  <a:lnTo>
                    <a:pt x="721" y="1726"/>
                  </a:lnTo>
                  <a:lnTo>
                    <a:pt x="0" y="1726"/>
                  </a:lnTo>
                  <a:close/>
                  <a:moveTo>
                    <a:pt x="0" y="1693"/>
                  </a:moveTo>
                  <a:lnTo>
                    <a:pt x="0" y="1676"/>
                  </a:lnTo>
                  <a:lnTo>
                    <a:pt x="721" y="1676"/>
                  </a:lnTo>
                  <a:lnTo>
                    <a:pt x="1441" y="1676"/>
                  </a:lnTo>
                  <a:lnTo>
                    <a:pt x="2162" y="1676"/>
                  </a:lnTo>
                  <a:lnTo>
                    <a:pt x="2882" y="1676"/>
                  </a:lnTo>
                  <a:lnTo>
                    <a:pt x="3603" y="1676"/>
                  </a:lnTo>
                  <a:lnTo>
                    <a:pt x="4323" y="1676"/>
                  </a:lnTo>
                  <a:lnTo>
                    <a:pt x="5044" y="1676"/>
                  </a:lnTo>
                  <a:lnTo>
                    <a:pt x="5764" y="1676"/>
                  </a:lnTo>
                  <a:lnTo>
                    <a:pt x="5764" y="1693"/>
                  </a:lnTo>
                  <a:lnTo>
                    <a:pt x="5044" y="1693"/>
                  </a:lnTo>
                  <a:lnTo>
                    <a:pt x="4323" y="1693"/>
                  </a:lnTo>
                  <a:lnTo>
                    <a:pt x="3603" y="1693"/>
                  </a:lnTo>
                  <a:lnTo>
                    <a:pt x="2882" y="1693"/>
                  </a:lnTo>
                  <a:lnTo>
                    <a:pt x="2162" y="1693"/>
                  </a:lnTo>
                  <a:lnTo>
                    <a:pt x="1441" y="1693"/>
                  </a:lnTo>
                  <a:lnTo>
                    <a:pt x="721" y="1693"/>
                  </a:lnTo>
                  <a:lnTo>
                    <a:pt x="0" y="1693"/>
                  </a:lnTo>
                  <a:close/>
                  <a:moveTo>
                    <a:pt x="0" y="1660"/>
                  </a:moveTo>
                  <a:lnTo>
                    <a:pt x="0" y="1643"/>
                  </a:lnTo>
                  <a:lnTo>
                    <a:pt x="721" y="1643"/>
                  </a:lnTo>
                  <a:lnTo>
                    <a:pt x="1441" y="1643"/>
                  </a:lnTo>
                  <a:lnTo>
                    <a:pt x="2162" y="1643"/>
                  </a:lnTo>
                  <a:lnTo>
                    <a:pt x="2882" y="1643"/>
                  </a:lnTo>
                  <a:lnTo>
                    <a:pt x="3603" y="1643"/>
                  </a:lnTo>
                  <a:lnTo>
                    <a:pt x="4323" y="1643"/>
                  </a:lnTo>
                  <a:lnTo>
                    <a:pt x="5044" y="1643"/>
                  </a:lnTo>
                  <a:lnTo>
                    <a:pt x="5764" y="1643"/>
                  </a:lnTo>
                  <a:lnTo>
                    <a:pt x="5764" y="1660"/>
                  </a:lnTo>
                  <a:lnTo>
                    <a:pt x="5044" y="1660"/>
                  </a:lnTo>
                  <a:lnTo>
                    <a:pt x="4323" y="1660"/>
                  </a:lnTo>
                  <a:lnTo>
                    <a:pt x="3603" y="1660"/>
                  </a:lnTo>
                  <a:lnTo>
                    <a:pt x="2882" y="1660"/>
                  </a:lnTo>
                  <a:lnTo>
                    <a:pt x="2162" y="1660"/>
                  </a:lnTo>
                  <a:lnTo>
                    <a:pt x="1441" y="1660"/>
                  </a:lnTo>
                  <a:lnTo>
                    <a:pt x="721" y="1660"/>
                  </a:lnTo>
                  <a:lnTo>
                    <a:pt x="0" y="1660"/>
                  </a:lnTo>
                  <a:close/>
                  <a:moveTo>
                    <a:pt x="0" y="1627"/>
                  </a:moveTo>
                  <a:lnTo>
                    <a:pt x="0" y="1611"/>
                  </a:lnTo>
                  <a:lnTo>
                    <a:pt x="721" y="1611"/>
                  </a:lnTo>
                  <a:lnTo>
                    <a:pt x="1441" y="1611"/>
                  </a:lnTo>
                  <a:lnTo>
                    <a:pt x="2162" y="1611"/>
                  </a:lnTo>
                  <a:lnTo>
                    <a:pt x="2882" y="1611"/>
                  </a:lnTo>
                  <a:lnTo>
                    <a:pt x="3603" y="1611"/>
                  </a:lnTo>
                  <a:lnTo>
                    <a:pt x="4323" y="1611"/>
                  </a:lnTo>
                  <a:lnTo>
                    <a:pt x="5044" y="1611"/>
                  </a:lnTo>
                  <a:lnTo>
                    <a:pt x="5764" y="1611"/>
                  </a:lnTo>
                  <a:lnTo>
                    <a:pt x="5764" y="1627"/>
                  </a:lnTo>
                  <a:lnTo>
                    <a:pt x="5044" y="1627"/>
                  </a:lnTo>
                  <a:lnTo>
                    <a:pt x="4323" y="1627"/>
                  </a:lnTo>
                  <a:lnTo>
                    <a:pt x="3603" y="1627"/>
                  </a:lnTo>
                  <a:lnTo>
                    <a:pt x="2882" y="1627"/>
                  </a:lnTo>
                  <a:lnTo>
                    <a:pt x="2162" y="1627"/>
                  </a:lnTo>
                  <a:lnTo>
                    <a:pt x="1441" y="1627"/>
                  </a:lnTo>
                  <a:lnTo>
                    <a:pt x="721" y="1627"/>
                  </a:lnTo>
                  <a:lnTo>
                    <a:pt x="0" y="1627"/>
                  </a:lnTo>
                  <a:close/>
                  <a:moveTo>
                    <a:pt x="0" y="1595"/>
                  </a:moveTo>
                  <a:lnTo>
                    <a:pt x="0" y="1578"/>
                  </a:lnTo>
                  <a:lnTo>
                    <a:pt x="721" y="1578"/>
                  </a:lnTo>
                  <a:lnTo>
                    <a:pt x="1441" y="1578"/>
                  </a:lnTo>
                  <a:lnTo>
                    <a:pt x="2162" y="1578"/>
                  </a:lnTo>
                  <a:lnTo>
                    <a:pt x="2882" y="1578"/>
                  </a:lnTo>
                  <a:lnTo>
                    <a:pt x="3603" y="1578"/>
                  </a:lnTo>
                  <a:lnTo>
                    <a:pt x="4323" y="1578"/>
                  </a:lnTo>
                  <a:lnTo>
                    <a:pt x="5044" y="1578"/>
                  </a:lnTo>
                  <a:lnTo>
                    <a:pt x="5764" y="1578"/>
                  </a:lnTo>
                  <a:lnTo>
                    <a:pt x="5764" y="1595"/>
                  </a:lnTo>
                  <a:lnTo>
                    <a:pt x="5044" y="1595"/>
                  </a:lnTo>
                  <a:lnTo>
                    <a:pt x="4323" y="1595"/>
                  </a:lnTo>
                  <a:lnTo>
                    <a:pt x="3603" y="1595"/>
                  </a:lnTo>
                  <a:lnTo>
                    <a:pt x="2882" y="1595"/>
                  </a:lnTo>
                  <a:lnTo>
                    <a:pt x="2162" y="1595"/>
                  </a:lnTo>
                  <a:lnTo>
                    <a:pt x="1441" y="1595"/>
                  </a:lnTo>
                  <a:lnTo>
                    <a:pt x="721" y="1595"/>
                  </a:lnTo>
                  <a:lnTo>
                    <a:pt x="0" y="1595"/>
                  </a:lnTo>
                  <a:close/>
                  <a:moveTo>
                    <a:pt x="0" y="1562"/>
                  </a:moveTo>
                  <a:lnTo>
                    <a:pt x="0" y="1545"/>
                  </a:lnTo>
                  <a:lnTo>
                    <a:pt x="721" y="1545"/>
                  </a:lnTo>
                  <a:lnTo>
                    <a:pt x="1441" y="1545"/>
                  </a:lnTo>
                  <a:lnTo>
                    <a:pt x="2162" y="1545"/>
                  </a:lnTo>
                  <a:lnTo>
                    <a:pt x="2882" y="1545"/>
                  </a:lnTo>
                  <a:lnTo>
                    <a:pt x="3603" y="1545"/>
                  </a:lnTo>
                  <a:lnTo>
                    <a:pt x="4323" y="1545"/>
                  </a:lnTo>
                  <a:lnTo>
                    <a:pt x="5044" y="1545"/>
                  </a:lnTo>
                  <a:lnTo>
                    <a:pt x="5764" y="1545"/>
                  </a:lnTo>
                  <a:lnTo>
                    <a:pt x="5764" y="1562"/>
                  </a:lnTo>
                  <a:lnTo>
                    <a:pt x="5044" y="1562"/>
                  </a:lnTo>
                  <a:lnTo>
                    <a:pt x="4323" y="1562"/>
                  </a:lnTo>
                  <a:lnTo>
                    <a:pt x="3603" y="1562"/>
                  </a:lnTo>
                  <a:lnTo>
                    <a:pt x="2882" y="1562"/>
                  </a:lnTo>
                  <a:lnTo>
                    <a:pt x="2162" y="1562"/>
                  </a:lnTo>
                  <a:lnTo>
                    <a:pt x="1441" y="1562"/>
                  </a:lnTo>
                  <a:lnTo>
                    <a:pt x="721" y="1562"/>
                  </a:lnTo>
                  <a:lnTo>
                    <a:pt x="0" y="1562"/>
                  </a:lnTo>
                  <a:close/>
                  <a:moveTo>
                    <a:pt x="0" y="1529"/>
                  </a:moveTo>
                  <a:lnTo>
                    <a:pt x="0" y="1512"/>
                  </a:lnTo>
                  <a:lnTo>
                    <a:pt x="721" y="1512"/>
                  </a:lnTo>
                  <a:lnTo>
                    <a:pt x="1441" y="1512"/>
                  </a:lnTo>
                  <a:lnTo>
                    <a:pt x="2162" y="1512"/>
                  </a:lnTo>
                  <a:lnTo>
                    <a:pt x="2882" y="1512"/>
                  </a:lnTo>
                  <a:lnTo>
                    <a:pt x="3603" y="1512"/>
                  </a:lnTo>
                  <a:lnTo>
                    <a:pt x="4323" y="1512"/>
                  </a:lnTo>
                  <a:lnTo>
                    <a:pt x="5044" y="1512"/>
                  </a:lnTo>
                  <a:lnTo>
                    <a:pt x="5764" y="1512"/>
                  </a:lnTo>
                  <a:lnTo>
                    <a:pt x="5764" y="1529"/>
                  </a:lnTo>
                  <a:lnTo>
                    <a:pt x="5044" y="1529"/>
                  </a:lnTo>
                  <a:lnTo>
                    <a:pt x="4323" y="1529"/>
                  </a:lnTo>
                  <a:lnTo>
                    <a:pt x="3603" y="1529"/>
                  </a:lnTo>
                  <a:lnTo>
                    <a:pt x="2882" y="1529"/>
                  </a:lnTo>
                  <a:lnTo>
                    <a:pt x="2162" y="1529"/>
                  </a:lnTo>
                  <a:lnTo>
                    <a:pt x="1441" y="1529"/>
                  </a:lnTo>
                  <a:lnTo>
                    <a:pt x="721" y="1529"/>
                  </a:lnTo>
                  <a:lnTo>
                    <a:pt x="0" y="1529"/>
                  </a:lnTo>
                  <a:close/>
                  <a:moveTo>
                    <a:pt x="0" y="1496"/>
                  </a:moveTo>
                  <a:lnTo>
                    <a:pt x="0" y="1479"/>
                  </a:lnTo>
                  <a:lnTo>
                    <a:pt x="721" y="1479"/>
                  </a:lnTo>
                  <a:lnTo>
                    <a:pt x="1441" y="1479"/>
                  </a:lnTo>
                  <a:lnTo>
                    <a:pt x="2162" y="1479"/>
                  </a:lnTo>
                  <a:lnTo>
                    <a:pt x="2882" y="1479"/>
                  </a:lnTo>
                  <a:lnTo>
                    <a:pt x="3603" y="1479"/>
                  </a:lnTo>
                  <a:lnTo>
                    <a:pt x="4323" y="1479"/>
                  </a:lnTo>
                  <a:lnTo>
                    <a:pt x="5044" y="1479"/>
                  </a:lnTo>
                  <a:lnTo>
                    <a:pt x="5764" y="1479"/>
                  </a:lnTo>
                  <a:lnTo>
                    <a:pt x="5764" y="1496"/>
                  </a:lnTo>
                  <a:lnTo>
                    <a:pt x="5044" y="1496"/>
                  </a:lnTo>
                  <a:lnTo>
                    <a:pt x="4323" y="1496"/>
                  </a:lnTo>
                  <a:lnTo>
                    <a:pt x="3603" y="1496"/>
                  </a:lnTo>
                  <a:lnTo>
                    <a:pt x="2882" y="1496"/>
                  </a:lnTo>
                  <a:lnTo>
                    <a:pt x="2162" y="1496"/>
                  </a:lnTo>
                  <a:lnTo>
                    <a:pt x="1441" y="1496"/>
                  </a:lnTo>
                  <a:lnTo>
                    <a:pt x="721" y="1496"/>
                  </a:lnTo>
                  <a:lnTo>
                    <a:pt x="0" y="1496"/>
                  </a:lnTo>
                  <a:close/>
                  <a:moveTo>
                    <a:pt x="0" y="1463"/>
                  </a:moveTo>
                  <a:lnTo>
                    <a:pt x="0" y="1446"/>
                  </a:lnTo>
                  <a:lnTo>
                    <a:pt x="721" y="1446"/>
                  </a:lnTo>
                  <a:lnTo>
                    <a:pt x="1441" y="1446"/>
                  </a:lnTo>
                  <a:lnTo>
                    <a:pt x="2162" y="1446"/>
                  </a:lnTo>
                  <a:lnTo>
                    <a:pt x="2882" y="1446"/>
                  </a:lnTo>
                  <a:lnTo>
                    <a:pt x="3603" y="1446"/>
                  </a:lnTo>
                  <a:lnTo>
                    <a:pt x="4323" y="1446"/>
                  </a:lnTo>
                  <a:lnTo>
                    <a:pt x="5044" y="1446"/>
                  </a:lnTo>
                  <a:lnTo>
                    <a:pt x="5764" y="1446"/>
                  </a:lnTo>
                  <a:lnTo>
                    <a:pt x="5764" y="1463"/>
                  </a:lnTo>
                  <a:lnTo>
                    <a:pt x="5044" y="1463"/>
                  </a:lnTo>
                  <a:lnTo>
                    <a:pt x="4323" y="1463"/>
                  </a:lnTo>
                  <a:lnTo>
                    <a:pt x="3603" y="1463"/>
                  </a:lnTo>
                  <a:lnTo>
                    <a:pt x="2882" y="1463"/>
                  </a:lnTo>
                  <a:lnTo>
                    <a:pt x="2162" y="1463"/>
                  </a:lnTo>
                  <a:lnTo>
                    <a:pt x="1441" y="1463"/>
                  </a:lnTo>
                  <a:lnTo>
                    <a:pt x="721" y="1463"/>
                  </a:lnTo>
                  <a:lnTo>
                    <a:pt x="0" y="1463"/>
                  </a:lnTo>
                  <a:close/>
                  <a:moveTo>
                    <a:pt x="0" y="1430"/>
                  </a:moveTo>
                  <a:lnTo>
                    <a:pt x="0" y="1414"/>
                  </a:lnTo>
                  <a:lnTo>
                    <a:pt x="721" y="1414"/>
                  </a:lnTo>
                  <a:lnTo>
                    <a:pt x="1441" y="1414"/>
                  </a:lnTo>
                  <a:lnTo>
                    <a:pt x="2162" y="1414"/>
                  </a:lnTo>
                  <a:lnTo>
                    <a:pt x="2882" y="1414"/>
                  </a:lnTo>
                  <a:lnTo>
                    <a:pt x="3603" y="1414"/>
                  </a:lnTo>
                  <a:lnTo>
                    <a:pt x="4323" y="1414"/>
                  </a:lnTo>
                  <a:lnTo>
                    <a:pt x="5044" y="1414"/>
                  </a:lnTo>
                  <a:lnTo>
                    <a:pt x="5764" y="1414"/>
                  </a:lnTo>
                  <a:lnTo>
                    <a:pt x="5764" y="1430"/>
                  </a:lnTo>
                  <a:lnTo>
                    <a:pt x="5044" y="1430"/>
                  </a:lnTo>
                  <a:lnTo>
                    <a:pt x="4323" y="1430"/>
                  </a:lnTo>
                  <a:lnTo>
                    <a:pt x="3603" y="1430"/>
                  </a:lnTo>
                  <a:lnTo>
                    <a:pt x="2882" y="1430"/>
                  </a:lnTo>
                  <a:lnTo>
                    <a:pt x="2162" y="1430"/>
                  </a:lnTo>
                  <a:lnTo>
                    <a:pt x="1441" y="1430"/>
                  </a:lnTo>
                  <a:lnTo>
                    <a:pt x="721" y="1430"/>
                  </a:lnTo>
                  <a:lnTo>
                    <a:pt x="0" y="1430"/>
                  </a:lnTo>
                  <a:close/>
                  <a:moveTo>
                    <a:pt x="0" y="1397"/>
                  </a:moveTo>
                  <a:lnTo>
                    <a:pt x="0" y="1381"/>
                  </a:lnTo>
                  <a:lnTo>
                    <a:pt x="721" y="1381"/>
                  </a:lnTo>
                  <a:lnTo>
                    <a:pt x="1441" y="1381"/>
                  </a:lnTo>
                  <a:lnTo>
                    <a:pt x="2162" y="1381"/>
                  </a:lnTo>
                  <a:lnTo>
                    <a:pt x="2882" y="1381"/>
                  </a:lnTo>
                  <a:lnTo>
                    <a:pt x="3603" y="1381"/>
                  </a:lnTo>
                  <a:lnTo>
                    <a:pt x="4323" y="1381"/>
                  </a:lnTo>
                  <a:lnTo>
                    <a:pt x="5044" y="1381"/>
                  </a:lnTo>
                  <a:lnTo>
                    <a:pt x="5764" y="1381"/>
                  </a:lnTo>
                  <a:lnTo>
                    <a:pt x="5764" y="1397"/>
                  </a:lnTo>
                  <a:lnTo>
                    <a:pt x="5044" y="1397"/>
                  </a:lnTo>
                  <a:lnTo>
                    <a:pt x="4323" y="1397"/>
                  </a:lnTo>
                  <a:lnTo>
                    <a:pt x="3603" y="1397"/>
                  </a:lnTo>
                  <a:lnTo>
                    <a:pt x="2882" y="1397"/>
                  </a:lnTo>
                  <a:lnTo>
                    <a:pt x="2162" y="1397"/>
                  </a:lnTo>
                  <a:lnTo>
                    <a:pt x="1441" y="1397"/>
                  </a:lnTo>
                  <a:lnTo>
                    <a:pt x="721" y="1397"/>
                  </a:lnTo>
                  <a:lnTo>
                    <a:pt x="0" y="1397"/>
                  </a:lnTo>
                  <a:close/>
                  <a:moveTo>
                    <a:pt x="0" y="1365"/>
                  </a:moveTo>
                  <a:lnTo>
                    <a:pt x="0" y="1348"/>
                  </a:lnTo>
                  <a:lnTo>
                    <a:pt x="721" y="1348"/>
                  </a:lnTo>
                  <a:lnTo>
                    <a:pt x="1441" y="1348"/>
                  </a:lnTo>
                  <a:lnTo>
                    <a:pt x="2162" y="1348"/>
                  </a:lnTo>
                  <a:lnTo>
                    <a:pt x="2882" y="1348"/>
                  </a:lnTo>
                  <a:lnTo>
                    <a:pt x="3603" y="1348"/>
                  </a:lnTo>
                  <a:lnTo>
                    <a:pt x="4323" y="1348"/>
                  </a:lnTo>
                  <a:lnTo>
                    <a:pt x="5044" y="1348"/>
                  </a:lnTo>
                  <a:lnTo>
                    <a:pt x="5764" y="1348"/>
                  </a:lnTo>
                  <a:lnTo>
                    <a:pt x="5764" y="1365"/>
                  </a:lnTo>
                  <a:lnTo>
                    <a:pt x="5044" y="1365"/>
                  </a:lnTo>
                  <a:lnTo>
                    <a:pt x="4323" y="1365"/>
                  </a:lnTo>
                  <a:lnTo>
                    <a:pt x="3603" y="1365"/>
                  </a:lnTo>
                  <a:lnTo>
                    <a:pt x="2882" y="1365"/>
                  </a:lnTo>
                  <a:lnTo>
                    <a:pt x="2162" y="1365"/>
                  </a:lnTo>
                  <a:lnTo>
                    <a:pt x="1441" y="1365"/>
                  </a:lnTo>
                  <a:lnTo>
                    <a:pt x="721" y="1365"/>
                  </a:lnTo>
                  <a:lnTo>
                    <a:pt x="0" y="1365"/>
                  </a:lnTo>
                  <a:close/>
                  <a:moveTo>
                    <a:pt x="0" y="1332"/>
                  </a:moveTo>
                  <a:lnTo>
                    <a:pt x="0" y="1315"/>
                  </a:lnTo>
                  <a:lnTo>
                    <a:pt x="721" y="1315"/>
                  </a:lnTo>
                  <a:lnTo>
                    <a:pt x="1441" y="1315"/>
                  </a:lnTo>
                  <a:lnTo>
                    <a:pt x="2162" y="1315"/>
                  </a:lnTo>
                  <a:lnTo>
                    <a:pt x="2882" y="1315"/>
                  </a:lnTo>
                  <a:lnTo>
                    <a:pt x="3603" y="1315"/>
                  </a:lnTo>
                  <a:lnTo>
                    <a:pt x="4323" y="1315"/>
                  </a:lnTo>
                  <a:lnTo>
                    <a:pt x="5044" y="1315"/>
                  </a:lnTo>
                  <a:lnTo>
                    <a:pt x="5764" y="1315"/>
                  </a:lnTo>
                  <a:lnTo>
                    <a:pt x="5764" y="1332"/>
                  </a:lnTo>
                  <a:lnTo>
                    <a:pt x="5044" y="1332"/>
                  </a:lnTo>
                  <a:lnTo>
                    <a:pt x="4323" y="1332"/>
                  </a:lnTo>
                  <a:lnTo>
                    <a:pt x="3603" y="1332"/>
                  </a:lnTo>
                  <a:lnTo>
                    <a:pt x="2882" y="1332"/>
                  </a:lnTo>
                  <a:lnTo>
                    <a:pt x="2162" y="1332"/>
                  </a:lnTo>
                  <a:lnTo>
                    <a:pt x="1441" y="1332"/>
                  </a:lnTo>
                  <a:lnTo>
                    <a:pt x="721" y="1332"/>
                  </a:lnTo>
                  <a:lnTo>
                    <a:pt x="0" y="1332"/>
                  </a:lnTo>
                  <a:close/>
                  <a:moveTo>
                    <a:pt x="0" y="1299"/>
                  </a:moveTo>
                  <a:lnTo>
                    <a:pt x="0" y="1282"/>
                  </a:lnTo>
                  <a:lnTo>
                    <a:pt x="721" y="1282"/>
                  </a:lnTo>
                  <a:lnTo>
                    <a:pt x="1441" y="1282"/>
                  </a:lnTo>
                  <a:lnTo>
                    <a:pt x="2162" y="1282"/>
                  </a:lnTo>
                  <a:lnTo>
                    <a:pt x="2882" y="1282"/>
                  </a:lnTo>
                  <a:lnTo>
                    <a:pt x="3603" y="1282"/>
                  </a:lnTo>
                  <a:lnTo>
                    <a:pt x="4323" y="1282"/>
                  </a:lnTo>
                  <a:lnTo>
                    <a:pt x="5044" y="1282"/>
                  </a:lnTo>
                  <a:lnTo>
                    <a:pt x="5764" y="1282"/>
                  </a:lnTo>
                  <a:lnTo>
                    <a:pt x="5764" y="1299"/>
                  </a:lnTo>
                  <a:lnTo>
                    <a:pt x="5044" y="1299"/>
                  </a:lnTo>
                  <a:lnTo>
                    <a:pt x="4323" y="1299"/>
                  </a:lnTo>
                  <a:lnTo>
                    <a:pt x="3603" y="1299"/>
                  </a:lnTo>
                  <a:lnTo>
                    <a:pt x="2882" y="1299"/>
                  </a:lnTo>
                  <a:lnTo>
                    <a:pt x="2162" y="1299"/>
                  </a:lnTo>
                  <a:lnTo>
                    <a:pt x="1441" y="1299"/>
                  </a:lnTo>
                  <a:lnTo>
                    <a:pt x="721" y="1299"/>
                  </a:lnTo>
                  <a:lnTo>
                    <a:pt x="0" y="1299"/>
                  </a:lnTo>
                  <a:close/>
                  <a:moveTo>
                    <a:pt x="0" y="1266"/>
                  </a:moveTo>
                  <a:lnTo>
                    <a:pt x="0" y="1249"/>
                  </a:lnTo>
                  <a:lnTo>
                    <a:pt x="721" y="1249"/>
                  </a:lnTo>
                  <a:lnTo>
                    <a:pt x="1441" y="1249"/>
                  </a:lnTo>
                  <a:lnTo>
                    <a:pt x="2162" y="1249"/>
                  </a:lnTo>
                  <a:lnTo>
                    <a:pt x="2882" y="1249"/>
                  </a:lnTo>
                  <a:lnTo>
                    <a:pt x="3603" y="1249"/>
                  </a:lnTo>
                  <a:lnTo>
                    <a:pt x="4323" y="1249"/>
                  </a:lnTo>
                  <a:lnTo>
                    <a:pt x="5044" y="1249"/>
                  </a:lnTo>
                  <a:lnTo>
                    <a:pt x="5764" y="1249"/>
                  </a:lnTo>
                  <a:lnTo>
                    <a:pt x="5764" y="1266"/>
                  </a:lnTo>
                  <a:lnTo>
                    <a:pt x="5044" y="1266"/>
                  </a:lnTo>
                  <a:lnTo>
                    <a:pt x="4323" y="1266"/>
                  </a:lnTo>
                  <a:lnTo>
                    <a:pt x="3603" y="1266"/>
                  </a:lnTo>
                  <a:lnTo>
                    <a:pt x="2882" y="1266"/>
                  </a:lnTo>
                  <a:lnTo>
                    <a:pt x="2162" y="1266"/>
                  </a:lnTo>
                  <a:lnTo>
                    <a:pt x="1441" y="1266"/>
                  </a:lnTo>
                  <a:lnTo>
                    <a:pt x="721" y="1266"/>
                  </a:lnTo>
                  <a:lnTo>
                    <a:pt x="0" y="1266"/>
                  </a:lnTo>
                  <a:close/>
                  <a:moveTo>
                    <a:pt x="0" y="1233"/>
                  </a:moveTo>
                  <a:lnTo>
                    <a:pt x="0" y="1216"/>
                  </a:lnTo>
                  <a:lnTo>
                    <a:pt x="721" y="1216"/>
                  </a:lnTo>
                  <a:lnTo>
                    <a:pt x="1441" y="1216"/>
                  </a:lnTo>
                  <a:lnTo>
                    <a:pt x="2162" y="1216"/>
                  </a:lnTo>
                  <a:lnTo>
                    <a:pt x="2882" y="1216"/>
                  </a:lnTo>
                  <a:lnTo>
                    <a:pt x="3603" y="1216"/>
                  </a:lnTo>
                  <a:lnTo>
                    <a:pt x="4323" y="1216"/>
                  </a:lnTo>
                  <a:lnTo>
                    <a:pt x="5044" y="1216"/>
                  </a:lnTo>
                  <a:lnTo>
                    <a:pt x="5764" y="1216"/>
                  </a:lnTo>
                  <a:lnTo>
                    <a:pt x="5764" y="1233"/>
                  </a:lnTo>
                  <a:lnTo>
                    <a:pt x="5044" y="1233"/>
                  </a:lnTo>
                  <a:lnTo>
                    <a:pt x="4323" y="1233"/>
                  </a:lnTo>
                  <a:lnTo>
                    <a:pt x="3603" y="1233"/>
                  </a:lnTo>
                  <a:lnTo>
                    <a:pt x="2882" y="1233"/>
                  </a:lnTo>
                  <a:lnTo>
                    <a:pt x="2162" y="1233"/>
                  </a:lnTo>
                  <a:lnTo>
                    <a:pt x="1441" y="1233"/>
                  </a:lnTo>
                  <a:lnTo>
                    <a:pt x="721" y="1233"/>
                  </a:lnTo>
                  <a:lnTo>
                    <a:pt x="0" y="1233"/>
                  </a:lnTo>
                  <a:close/>
                  <a:moveTo>
                    <a:pt x="0" y="1200"/>
                  </a:moveTo>
                  <a:lnTo>
                    <a:pt x="0" y="1184"/>
                  </a:lnTo>
                  <a:lnTo>
                    <a:pt x="721" y="1184"/>
                  </a:lnTo>
                  <a:lnTo>
                    <a:pt x="1441" y="1184"/>
                  </a:lnTo>
                  <a:lnTo>
                    <a:pt x="2162" y="1184"/>
                  </a:lnTo>
                  <a:lnTo>
                    <a:pt x="2882" y="1184"/>
                  </a:lnTo>
                  <a:lnTo>
                    <a:pt x="3603" y="1184"/>
                  </a:lnTo>
                  <a:lnTo>
                    <a:pt x="4323" y="1184"/>
                  </a:lnTo>
                  <a:lnTo>
                    <a:pt x="5044" y="1184"/>
                  </a:lnTo>
                  <a:lnTo>
                    <a:pt x="5764" y="1184"/>
                  </a:lnTo>
                  <a:lnTo>
                    <a:pt x="5764" y="1200"/>
                  </a:lnTo>
                  <a:lnTo>
                    <a:pt x="5044" y="1200"/>
                  </a:lnTo>
                  <a:lnTo>
                    <a:pt x="4323" y="1200"/>
                  </a:lnTo>
                  <a:lnTo>
                    <a:pt x="3603" y="1200"/>
                  </a:lnTo>
                  <a:lnTo>
                    <a:pt x="2882" y="1200"/>
                  </a:lnTo>
                  <a:lnTo>
                    <a:pt x="2162" y="1200"/>
                  </a:lnTo>
                  <a:lnTo>
                    <a:pt x="1441" y="1200"/>
                  </a:lnTo>
                  <a:lnTo>
                    <a:pt x="721" y="1200"/>
                  </a:lnTo>
                  <a:lnTo>
                    <a:pt x="0" y="1200"/>
                  </a:lnTo>
                  <a:close/>
                  <a:moveTo>
                    <a:pt x="0" y="1168"/>
                  </a:moveTo>
                  <a:lnTo>
                    <a:pt x="0" y="1151"/>
                  </a:lnTo>
                  <a:lnTo>
                    <a:pt x="721" y="1151"/>
                  </a:lnTo>
                  <a:lnTo>
                    <a:pt x="1441" y="1151"/>
                  </a:lnTo>
                  <a:lnTo>
                    <a:pt x="2162" y="1151"/>
                  </a:lnTo>
                  <a:lnTo>
                    <a:pt x="2882" y="1151"/>
                  </a:lnTo>
                  <a:lnTo>
                    <a:pt x="3603" y="1151"/>
                  </a:lnTo>
                  <a:lnTo>
                    <a:pt x="4323" y="1151"/>
                  </a:lnTo>
                  <a:lnTo>
                    <a:pt x="5044" y="1151"/>
                  </a:lnTo>
                  <a:lnTo>
                    <a:pt x="5764" y="1151"/>
                  </a:lnTo>
                  <a:lnTo>
                    <a:pt x="5764" y="1168"/>
                  </a:lnTo>
                  <a:lnTo>
                    <a:pt x="5044" y="1168"/>
                  </a:lnTo>
                  <a:lnTo>
                    <a:pt x="4323" y="1168"/>
                  </a:lnTo>
                  <a:lnTo>
                    <a:pt x="3603" y="1168"/>
                  </a:lnTo>
                  <a:lnTo>
                    <a:pt x="2882" y="1168"/>
                  </a:lnTo>
                  <a:lnTo>
                    <a:pt x="2162" y="1168"/>
                  </a:lnTo>
                  <a:lnTo>
                    <a:pt x="1441" y="1168"/>
                  </a:lnTo>
                  <a:lnTo>
                    <a:pt x="721" y="1168"/>
                  </a:lnTo>
                  <a:lnTo>
                    <a:pt x="0" y="1168"/>
                  </a:lnTo>
                  <a:close/>
                  <a:moveTo>
                    <a:pt x="0" y="1135"/>
                  </a:moveTo>
                  <a:lnTo>
                    <a:pt x="0" y="1118"/>
                  </a:lnTo>
                  <a:lnTo>
                    <a:pt x="721" y="1118"/>
                  </a:lnTo>
                  <a:lnTo>
                    <a:pt x="1441" y="1118"/>
                  </a:lnTo>
                  <a:lnTo>
                    <a:pt x="2162" y="1118"/>
                  </a:lnTo>
                  <a:lnTo>
                    <a:pt x="2882" y="1118"/>
                  </a:lnTo>
                  <a:lnTo>
                    <a:pt x="3603" y="1118"/>
                  </a:lnTo>
                  <a:lnTo>
                    <a:pt x="4323" y="1118"/>
                  </a:lnTo>
                  <a:lnTo>
                    <a:pt x="5044" y="1118"/>
                  </a:lnTo>
                  <a:lnTo>
                    <a:pt x="5764" y="1118"/>
                  </a:lnTo>
                  <a:lnTo>
                    <a:pt x="5764" y="1135"/>
                  </a:lnTo>
                  <a:lnTo>
                    <a:pt x="5044" y="1135"/>
                  </a:lnTo>
                  <a:lnTo>
                    <a:pt x="4323" y="1135"/>
                  </a:lnTo>
                  <a:lnTo>
                    <a:pt x="3603" y="1135"/>
                  </a:lnTo>
                  <a:lnTo>
                    <a:pt x="2882" y="1135"/>
                  </a:lnTo>
                  <a:lnTo>
                    <a:pt x="2162" y="1135"/>
                  </a:lnTo>
                  <a:lnTo>
                    <a:pt x="1441" y="1135"/>
                  </a:lnTo>
                  <a:lnTo>
                    <a:pt x="721" y="1135"/>
                  </a:lnTo>
                  <a:lnTo>
                    <a:pt x="0" y="1135"/>
                  </a:lnTo>
                  <a:close/>
                  <a:moveTo>
                    <a:pt x="0" y="1102"/>
                  </a:moveTo>
                  <a:lnTo>
                    <a:pt x="0" y="1085"/>
                  </a:lnTo>
                  <a:lnTo>
                    <a:pt x="721" y="1085"/>
                  </a:lnTo>
                  <a:lnTo>
                    <a:pt x="1441" y="1085"/>
                  </a:lnTo>
                  <a:lnTo>
                    <a:pt x="2162" y="1085"/>
                  </a:lnTo>
                  <a:lnTo>
                    <a:pt x="2882" y="1085"/>
                  </a:lnTo>
                  <a:lnTo>
                    <a:pt x="3603" y="1085"/>
                  </a:lnTo>
                  <a:lnTo>
                    <a:pt x="4323" y="1085"/>
                  </a:lnTo>
                  <a:lnTo>
                    <a:pt x="5044" y="1085"/>
                  </a:lnTo>
                  <a:lnTo>
                    <a:pt x="5764" y="1085"/>
                  </a:lnTo>
                  <a:lnTo>
                    <a:pt x="5764" y="1102"/>
                  </a:lnTo>
                  <a:lnTo>
                    <a:pt x="5044" y="1102"/>
                  </a:lnTo>
                  <a:lnTo>
                    <a:pt x="4323" y="1102"/>
                  </a:lnTo>
                  <a:lnTo>
                    <a:pt x="3603" y="1102"/>
                  </a:lnTo>
                  <a:lnTo>
                    <a:pt x="2882" y="1102"/>
                  </a:lnTo>
                  <a:lnTo>
                    <a:pt x="2162" y="1102"/>
                  </a:lnTo>
                  <a:lnTo>
                    <a:pt x="1441" y="1102"/>
                  </a:lnTo>
                  <a:lnTo>
                    <a:pt x="721" y="1102"/>
                  </a:lnTo>
                  <a:lnTo>
                    <a:pt x="0" y="1102"/>
                  </a:lnTo>
                  <a:close/>
                  <a:moveTo>
                    <a:pt x="0" y="1069"/>
                  </a:moveTo>
                  <a:lnTo>
                    <a:pt x="0" y="1052"/>
                  </a:lnTo>
                  <a:lnTo>
                    <a:pt x="721" y="1052"/>
                  </a:lnTo>
                  <a:lnTo>
                    <a:pt x="1441" y="1052"/>
                  </a:lnTo>
                  <a:lnTo>
                    <a:pt x="2162" y="1052"/>
                  </a:lnTo>
                  <a:lnTo>
                    <a:pt x="2882" y="1052"/>
                  </a:lnTo>
                  <a:lnTo>
                    <a:pt x="3603" y="1052"/>
                  </a:lnTo>
                  <a:lnTo>
                    <a:pt x="4323" y="1052"/>
                  </a:lnTo>
                  <a:lnTo>
                    <a:pt x="5044" y="1052"/>
                  </a:lnTo>
                  <a:lnTo>
                    <a:pt x="5764" y="1052"/>
                  </a:lnTo>
                  <a:lnTo>
                    <a:pt x="5764" y="1069"/>
                  </a:lnTo>
                  <a:lnTo>
                    <a:pt x="5044" y="1069"/>
                  </a:lnTo>
                  <a:lnTo>
                    <a:pt x="4323" y="1069"/>
                  </a:lnTo>
                  <a:lnTo>
                    <a:pt x="3603" y="1069"/>
                  </a:lnTo>
                  <a:lnTo>
                    <a:pt x="2882" y="1069"/>
                  </a:lnTo>
                  <a:lnTo>
                    <a:pt x="2162" y="1069"/>
                  </a:lnTo>
                  <a:lnTo>
                    <a:pt x="1441" y="1069"/>
                  </a:lnTo>
                  <a:lnTo>
                    <a:pt x="721" y="1069"/>
                  </a:lnTo>
                  <a:lnTo>
                    <a:pt x="0" y="1069"/>
                  </a:lnTo>
                  <a:close/>
                  <a:moveTo>
                    <a:pt x="0" y="1036"/>
                  </a:moveTo>
                  <a:lnTo>
                    <a:pt x="0" y="1019"/>
                  </a:lnTo>
                  <a:lnTo>
                    <a:pt x="721" y="1019"/>
                  </a:lnTo>
                  <a:lnTo>
                    <a:pt x="1441" y="1019"/>
                  </a:lnTo>
                  <a:lnTo>
                    <a:pt x="2162" y="1019"/>
                  </a:lnTo>
                  <a:lnTo>
                    <a:pt x="2882" y="1019"/>
                  </a:lnTo>
                  <a:lnTo>
                    <a:pt x="3603" y="1019"/>
                  </a:lnTo>
                  <a:lnTo>
                    <a:pt x="4323" y="1019"/>
                  </a:lnTo>
                  <a:lnTo>
                    <a:pt x="5044" y="1019"/>
                  </a:lnTo>
                  <a:lnTo>
                    <a:pt x="5764" y="1019"/>
                  </a:lnTo>
                  <a:lnTo>
                    <a:pt x="5764" y="1036"/>
                  </a:lnTo>
                  <a:lnTo>
                    <a:pt x="5044" y="1036"/>
                  </a:lnTo>
                  <a:lnTo>
                    <a:pt x="4323" y="1036"/>
                  </a:lnTo>
                  <a:lnTo>
                    <a:pt x="3603" y="1036"/>
                  </a:lnTo>
                  <a:lnTo>
                    <a:pt x="2882" y="1036"/>
                  </a:lnTo>
                  <a:lnTo>
                    <a:pt x="2162" y="1036"/>
                  </a:lnTo>
                  <a:lnTo>
                    <a:pt x="1441" y="1036"/>
                  </a:lnTo>
                  <a:lnTo>
                    <a:pt x="721" y="1036"/>
                  </a:lnTo>
                  <a:lnTo>
                    <a:pt x="0" y="1036"/>
                  </a:lnTo>
                  <a:close/>
                  <a:moveTo>
                    <a:pt x="0" y="1003"/>
                  </a:moveTo>
                  <a:lnTo>
                    <a:pt x="0" y="986"/>
                  </a:lnTo>
                  <a:lnTo>
                    <a:pt x="721" y="986"/>
                  </a:lnTo>
                  <a:lnTo>
                    <a:pt x="1441" y="986"/>
                  </a:lnTo>
                  <a:lnTo>
                    <a:pt x="2162" y="986"/>
                  </a:lnTo>
                  <a:lnTo>
                    <a:pt x="2882" y="986"/>
                  </a:lnTo>
                  <a:lnTo>
                    <a:pt x="3603" y="986"/>
                  </a:lnTo>
                  <a:lnTo>
                    <a:pt x="4323" y="986"/>
                  </a:lnTo>
                  <a:lnTo>
                    <a:pt x="5044" y="986"/>
                  </a:lnTo>
                  <a:lnTo>
                    <a:pt x="5764" y="986"/>
                  </a:lnTo>
                  <a:lnTo>
                    <a:pt x="5764" y="1003"/>
                  </a:lnTo>
                  <a:lnTo>
                    <a:pt x="5044" y="1003"/>
                  </a:lnTo>
                  <a:lnTo>
                    <a:pt x="4323" y="1003"/>
                  </a:lnTo>
                  <a:lnTo>
                    <a:pt x="3603" y="1003"/>
                  </a:lnTo>
                  <a:lnTo>
                    <a:pt x="2882" y="1003"/>
                  </a:lnTo>
                  <a:lnTo>
                    <a:pt x="2162" y="1003"/>
                  </a:lnTo>
                  <a:lnTo>
                    <a:pt x="1441" y="1003"/>
                  </a:lnTo>
                  <a:lnTo>
                    <a:pt x="721" y="1003"/>
                  </a:lnTo>
                  <a:lnTo>
                    <a:pt x="0" y="1003"/>
                  </a:lnTo>
                  <a:close/>
                  <a:moveTo>
                    <a:pt x="0" y="970"/>
                  </a:moveTo>
                  <a:lnTo>
                    <a:pt x="0" y="954"/>
                  </a:lnTo>
                  <a:lnTo>
                    <a:pt x="721" y="954"/>
                  </a:lnTo>
                  <a:lnTo>
                    <a:pt x="1441" y="954"/>
                  </a:lnTo>
                  <a:lnTo>
                    <a:pt x="2162" y="954"/>
                  </a:lnTo>
                  <a:lnTo>
                    <a:pt x="2882" y="954"/>
                  </a:lnTo>
                  <a:lnTo>
                    <a:pt x="3603" y="954"/>
                  </a:lnTo>
                  <a:lnTo>
                    <a:pt x="4323" y="954"/>
                  </a:lnTo>
                  <a:lnTo>
                    <a:pt x="5044" y="954"/>
                  </a:lnTo>
                  <a:lnTo>
                    <a:pt x="5764" y="954"/>
                  </a:lnTo>
                  <a:lnTo>
                    <a:pt x="5764" y="970"/>
                  </a:lnTo>
                  <a:lnTo>
                    <a:pt x="5044" y="970"/>
                  </a:lnTo>
                  <a:lnTo>
                    <a:pt x="4323" y="970"/>
                  </a:lnTo>
                  <a:lnTo>
                    <a:pt x="3603" y="970"/>
                  </a:lnTo>
                  <a:lnTo>
                    <a:pt x="2882" y="970"/>
                  </a:lnTo>
                  <a:lnTo>
                    <a:pt x="2162" y="970"/>
                  </a:lnTo>
                  <a:lnTo>
                    <a:pt x="1441" y="970"/>
                  </a:lnTo>
                  <a:lnTo>
                    <a:pt x="721" y="970"/>
                  </a:lnTo>
                  <a:lnTo>
                    <a:pt x="0" y="970"/>
                  </a:lnTo>
                  <a:close/>
                  <a:moveTo>
                    <a:pt x="0" y="938"/>
                  </a:moveTo>
                  <a:lnTo>
                    <a:pt x="0" y="921"/>
                  </a:lnTo>
                  <a:lnTo>
                    <a:pt x="721" y="921"/>
                  </a:lnTo>
                  <a:lnTo>
                    <a:pt x="1441" y="921"/>
                  </a:lnTo>
                  <a:lnTo>
                    <a:pt x="2162" y="921"/>
                  </a:lnTo>
                  <a:lnTo>
                    <a:pt x="2882" y="921"/>
                  </a:lnTo>
                  <a:lnTo>
                    <a:pt x="3603" y="921"/>
                  </a:lnTo>
                  <a:lnTo>
                    <a:pt x="4323" y="921"/>
                  </a:lnTo>
                  <a:lnTo>
                    <a:pt x="5044" y="921"/>
                  </a:lnTo>
                  <a:lnTo>
                    <a:pt x="5764" y="921"/>
                  </a:lnTo>
                  <a:lnTo>
                    <a:pt x="5764" y="938"/>
                  </a:lnTo>
                  <a:lnTo>
                    <a:pt x="5044" y="938"/>
                  </a:lnTo>
                  <a:lnTo>
                    <a:pt x="4323" y="938"/>
                  </a:lnTo>
                  <a:lnTo>
                    <a:pt x="3603" y="938"/>
                  </a:lnTo>
                  <a:lnTo>
                    <a:pt x="2882" y="938"/>
                  </a:lnTo>
                  <a:lnTo>
                    <a:pt x="2162" y="938"/>
                  </a:lnTo>
                  <a:lnTo>
                    <a:pt x="1441" y="938"/>
                  </a:lnTo>
                  <a:lnTo>
                    <a:pt x="721" y="938"/>
                  </a:lnTo>
                  <a:lnTo>
                    <a:pt x="0" y="938"/>
                  </a:lnTo>
                  <a:close/>
                  <a:moveTo>
                    <a:pt x="0" y="905"/>
                  </a:moveTo>
                  <a:lnTo>
                    <a:pt x="0" y="888"/>
                  </a:lnTo>
                  <a:lnTo>
                    <a:pt x="721" y="888"/>
                  </a:lnTo>
                  <a:lnTo>
                    <a:pt x="1441" y="888"/>
                  </a:lnTo>
                  <a:lnTo>
                    <a:pt x="2162" y="888"/>
                  </a:lnTo>
                  <a:lnTo>
                    <a:pt x="2882" y="888"/>
                  </a:lnTo>
                  <a:lnTo>
                    <a:pt x="3603" y="888"/>
                  </a:lnTo>
                  <a:lnTo>
                    <a:pt x="4323" y="888"/>
                  </a:lnTo>
                  <a:lnTo>
                    <a:pt x="5044" y="888"/>
                  </a:lnTo>
                  <a:lnTo>
                    <a:pt x="5764" y="888"/>
                  </a:lnTo>
                  <a:lnTo>
                    <a:pt x="5764" y="905"/>
                  </a:lnTo>
                  <a:lnTo>
                    <a:pt x="5044" y="905"/>
                  </a:lnTo>
                  <a:lnTo>
                    <a:pt x="4323" y="905"/>
                  </a:lnTo>
                  <a:lnTo>
                    <a:pt x="3603" y="905"/>
                  </a:lnTo>
                  <a:lnTo>
                    <a:pt x="2882" y="905"/>
                  </a:lnTo>
                  <a:lnTo>
                    <a:pt x="2162" y="905"/>
                  </a:lnTo>
                  <a:lnTo>
                    <a:pt x="1441" y="905"/>
                  </a:lnTo>
                  <a:lnTo>
                    <a:pt x="721" y="905"/>
                  </a:lnTo>
                  <a:lnTo>
                    <a:pt x="0" y="905"/>
                  </a:lnTo>
                  <a:close/>
                  <a:moveTo>
                    <a:pt x="0" y="872"/>
                  </a:moveTo>
                  <a:lnTo>
                    <a:pt x="0" y="855"/>
                  </a:lnTo>
                  <a:lnTo>
                    <a:pt x="721" y="855"/>
                  </a:lnTo>
                  <a:lnTo>
                    <a:pt x="1441" y="855"/>
                  </a:lnTo>
                  <a:lnTo>
                    <a:pt x="2162" y="855"/>
                  </a:lnTo>
                  <a:lnTo>
                    <a:pt x="2882" y="855"/>
                  </a:lnTo>
                  <a:lnTo>
                    <a:pt x="3603" y="855"/>
                  </a:lnTo>
                  <a:lnTo>
                    <a:pt x="4323" y="855"/>
                  </a:lnTo>
                  <a:lnTo>
                    <a:pt x="5044" y="855"/>
                  </a:lnTo>
                  <a:lnTo>
                    <a:pt x="5764" y="855"/>
                  </a:lnTo>
                  <a:lnTo>
                    <a:pt x="5764" y="872"/>
                  </a:lnTo>
                  <a:lnTo>
                    <a:pt x="5044" y="872"/>
                  </a:lnTo>
                  <a:lnTo>
                    <a:pt x="4323" y="872"/>
                  </a:lnTo>
                  <a:lnTo>
                    <a:pt x="3603" y="872"/>
                  </a:lnTo>
                  <a:lnTo>
                    <a:pt x="2882" y="872"/>
                  </a:lnTo>
                  <a:lnTo>
                    <a:pt x="2162" y="872"/>
                  </a:lnTo>
                  <a:lnTo>
                    <a:pt x="1441" y="872"/>
                  </a:lnTo>
                  <a:lnTo>
                    <a:pt x="721" y="872"/>
                  </a:lnTo>
                  <a:lnTo>
                    <a:pt x="0" y="872"/>
                  </a:lnTo>
                  <a:close/>
                  <a:moveTo>
                    <a:pt x="0" y="839"/>
                  </a:moveTo>
                  <a:lnTo>
                    <a:pt x="0" y="822"/>
                  </a:lnTo>
                  <a:lnTo>
                    <a:pt x="721" y="822"/>
                  </a:lnTo>
                  <a:lnTo>
                    <a:pt x="1441" y="822"/>
                  </a:lnTo>
                  <a:lnTo>
                    <a:pt x="2162" y="822"/>
                  </a:lnTo>
                  <a:lnTo>
                    <a:pt x="2882" y="822"/>
                  </a:lnTo>
                  <a:lnTo>
                    <a:pt x="3603" y="822"/>
                  </a:lnTo>
                  <a:lnTo>
                    <a:pt x="4323" y="822"/>
                  </a:lnTo>
                  <a:lnTo>
                    <a:pt x="5044" y="822"/>
                  </a:lnTo>
                  <a:lnTo>
                    <a:pt x="5764" y="822"/>
                  </a:lnTo>
                  <a:lnTo>
                    <a:pt x="5764" y="839"/>
                  </a:lnTo>
                  <a:lnTo>
                    <a:pt x="5044" y="839"/>
                  </a:lnTo>
                  <a:lnTo>
                    <a:pt x="4323" y="839"/>
                  </a:lnTo>
                  <a:lnTo>
                    <a:pt x="3603" y="839"/>
                  </a:lnTo>
                  <a:lnTo>
                    <a:pt x="2882" y="839"/>
                  </a:lnTo>
                  <a:lnTo>
                    <a:pt x="2162" y="839"/>
                  </a:lnTo>
                  <a:lnTo>
                    <a:pt x="1441" y="839"/>
                  </a:lnTo>
                  <a:lnTo>
                    <a:pt x="721" y="839"/>
                  </a:lnTo>
                  <a:lnTo>
                    <a:pt x="0" y="839"/>
                  </a:lnTo>
                  <a:close/>
                  <a:moveTo>
                    <a:pt x="0" y="806"/>
                  </a:moveTo>
                  <a:lnTo>
                    <a:pt x="0" y="789"/>
                  </a:lnTo>
                  <a:lnTo>
                    <a:pt x="721" y="789"/>
                  </a:lnTo>
                  <a:lnTo>
                    <a:pt x="1441" y="789"/>
                  </a:lnTo>
                  <a:lnTo>
                    <a:pt x="2162" y="789"/>
                  </a:lnTo>
                  <a:lnTo>
                    <a:pt x="2882" y="789"/>
                  </a:lnTo>
                  <a:lnTo>
                    <a:pt x="3603" y="789"/>
                  </a:lnTo>
                  <a:lnTo>
                    <a:pt x="4323" y="789"/>
                  </a:lnTo>
                  <a:lnTo>
                    <a:pt x="5044" y="789"/>
                  </a:lnTo>
                  <a:lnTo>
                    <a:pt x="5764" y="789"/>
                  </a:lnTo>
                  <a:lnTo>
                    <a:pt x="5764" y="806"/>
                  </a:lnTo>
                  <a:lnTo>
                    <a:pt x="5044" y="806"/>
                  </a:lnTo>
                  <a:lnTo>
                    <a:pt x="4323" y="806"/>
                  </a:lnTo>
                  <a:lnTo>
                    <a:pt x="3603" y="806"/>
                  </a:lnTo>
                  <a:lnTo>
                    <a:pt x="2882" y="806"/>
                  </a:lnTo>
                  <a:lnTo>
                    <a:pt x="2162" y="806"/>
                  </a:lnTo>
                  <a:lnTo>
                    <a:pt x="1441" y="806"/>
                  </a:lnTo>
                  <a:lnTo>
                    <a:pt x="721" y="806"/>
                  </a:lnTo>
                  <a:lnTo>
                    <a:pt x="0" y="806"/>
                  </a:lnTo>
                  <a:close/>
                  <a:moveTo>
                    <a:pt x="0" y="773"/>
                  </a:moveTo>
                  <a:lnTo>
                    <a:pt x="0" y="757"/>
                  </a:lnTo>
                  <a:lnTo>
                    <a:pt x="721" y="757"/>
                  </a:lnTo>
                  <a:lnTo>
                    <a:pt x="1441" y="757"/>
                  </a:lnTo>
                  <a:lnTo>
                    <a:pt x="2162" y="757"/>
                  </a:lnTo>
                  <a:lnTo>
                    <a:pt x="2882" y="757"/>
                  </a:lnTo>
                  <a:lnTo>
                    <a:pt x="3603" y="757"/>
                  </a:lnTo>
                  <a:lnTo>
                    <a:pt x="4323" y="757"/>
                  </a:lnTo>
                  <a:lnTo>
                    <a:pt x="5044" y="757"/>
                  </a:lnTo>
                  <a:lnTo>
                    <a:pt x="5764" y="757"/>
                  </a:lnTo>
                  <a:lnTo>
                    <a:pt x="5764" y="773"/>
                  </a:lnTo>
                  <a:lnTo>
                    <a:pt x="5044" y="773"/>
                  </a:lnTo>
                  <a:lnTo>
                    <a:pt x="4323" y="773"/>
                  </a:lnTo>
                  <a:lnTo>
                    <a:pt x="3603" y="773"/>
                  </a:lnTo>
                  <a:lnTo>
                    <a:pt x="2882" y="773"/>
                  </a:lnTo>
                  <a:lnTo>
                    <a:pt x="2162" y="773"/>
                  </a:lnTo>
                  <a:lnTo>
                    <a:pt x="1441" y="773"/>
                  </a:lnTo>
                  <a:lnTo>
                    <a:pt x="721" y="773"/>
                  </a:lnTo>
                  <a:lnTo>
                    <a:pt x="0" y="773"/>
                  </a:lnTo>
                  <a:close/>
                  <a:moveTo>
                    <a:pt x="0" y="741"/>
                  </a:moveTo>
                  <a:lnTo>
                    <a:pt x="0" y="724"/>
                  </a:lnTo>
                  <a:lnTo>
                    <a:pt x="721" y="724"/>
                  </a:lnTo>
                  <a:lnTo>
                    <a:pt x="1441" y="724"/>
                  </a:lnTo>
                  <a:lnTo>
                    <a:pt x="2162" y="724"/>
                  </a:lnTo>
                  <a:lnTo>
                    <a:pt x="2882" y="724"/>
                  </a:lnTo>
                  <a:lnTo>
                    <a:pt x="3603" y="724"/>
                  </a:lnTo>
                  <a:lnTo>
                    <a:pt x="4323" y="724"/>
                  </a:lnTo>
                  <a:lnTo>
                    <a:pt x="5044" y="724"/>
                  </a:lnTo>
                  <a:lnTo>
                    <a:pt x="5764" y="724"/>
                  </a:lnTo>
                  <a:lnTo>
                    <a:pt x="5764" y="741"/>
                  </a:lnTo>
                  <a:lnTo>
                    <a:pt x="5044" y="741"/>
                  </a:lnTo>
                  <a:lnTo>
                    <a:pt x="4323" y="741"/>
                  </a:lnTo>
                  <a:lnTo>
                    <a:pt x="3603" y="741"/>
                  </a:lnTo>
                  <a:lnTo>
                    <a:pt x="2882" y="741"/>
                  </a:lnTo>
                  <a:lnTo>
                    <a:pt x="2162" y="741"/>
                  </a:lnTo>
                  <a:lnTo>
                    <a:pt x="1441" y="741"/>
                  </a:lnTo>
                  <a:lnTo>
                    <a:pt x="721" y="741"/>
                  </a:lnTo>
                  <a:lnTo>
                    <a:pt x="0" y="741"/>
                  </a:lnTo>
                  <a:close/>
                  <a:moveTo>
                    <a:pt x="0" y="707"/>
                  </a:moveTo>
                  <a:lnTo>
                    <a:pt x="0" y="690"/>
                  </a:lnTo>
                  <a:lnTo>
                    <a:pt x="721" y="690"/>
                  </a:lnTo>
                  <a:lnTo>
                    <a:pt x="1441" y="690"/>
                  </a:lnTo>
                  <a:lnTo>
                    <a:pt x="2162" y="690"/>
                  </a:lnTo>
                  <a:lnTo>
                    <a:pt x="2882" y="690"/>
                  </a:lnTo>
                  <a:lnTo>
                    <a:pt x="3603" y="690"/>
                  </a:lnTo>
                  <a:lnTo>
                    <a:pt x="4323" y="690"/>
                  </a:lnTo>
                  <a:lnTo>
                    <a:pt x="5044" y="690"/>
                  </a:lnTo>
                  <a:lnTo>
                    <a:pt x="5764" y="690"/>
                  </a:lnTo>
                  <a:lnTo>
                    <a:pt x="5764" y="707"/>
                  </a:lnTo>
                  <a:lnTo>
                    <a:pt x="5044" y="707"/>
                  </a:lnTo>
                  <a:lnTo>
                    <a:pt x="4323" y="707"/>
                  </a:lnTo>
                  <a:lnTo>
                    <a:pt x="3603" y="707"/>
                  </a:lnTo>
                  <a:lnTo>
                    <a:pt x="2882" y="707"/>
                  </a:lnTo>
                  <a:lnTo>
                    <a:pt x="2162" y="707"/>
                  </a:lnTo>
                  <a:lnTo>
                    <a:pt x="1441" y="707"/>
                  </a:lnTo>
                  <a:lnTo>
                    <a:pt x="721" y="707"/>
                  </a:lnTo>
                  <a:lnTo>
                    <a:pt x="0" y="707"/>
                  </a:lnTo>
                  <a:close/>
                  <a:moveTo>
                    <a:pt x="0" y="674"/>
                  </a:moveTo>
                  <a:lnTo>
                    <a:pt x="0" y="657"/>
                  </a:lnTo>
                  <a:lnTo>
                    <a:pt x="721" y="657"/>
                  </a:lnTo>
                  <a:lnTo>
                    <a:pt x="1441" y="657"/>
                  </a:lnTo>
                  <a:lnTo>
                    <a:pt x="2162" y="657"/>
                  </a:lnTo>
                  <a:lnTo>
                    <a:pt x="2882" y="657"/>
                  </a:lnTo>
                  <a:lnTo>
                    <a:pt x="3603" y="657"/>
                  </a:lnTo>
                  <a:lnTo>
                    <a:pt x="4323" y="657"/>
                  </a:lnTo>
                  <a:lnTo>
                    <a:pt x="5044" y="657"/>
                  </a:lnTo>
                  <a:lnTo>
                    <a:pt x="5764" y="657"/>
                  </a:lnTo>
                  <a:lnTo>
                    <a:pt x="5764" y="674"/>
                  </a:lnTo>
                  <a:lnTo>
                    <a:pt x="5044" y="674"/>
                  </a:lnTo>
                  <a:lnTo>
                    <a:pt x="4323" y="674"/>
                  </a:lnTo>
                  <a:lnTo>
                    <a:pt x="3603" y="674"/>
                  </a:lnTo>
                  <a:lnTo>
                    <a:pt x="2882" y="674"/>
                  </a:lnTo>
                  <a:lnTo>
                    <a:pt x="2162" y="674"/>
                  </a:lnTo>
                  <a:lnTo>
                    <a:pt x="1441" y="674"/>
                  </a:lnTo>
                  <a:lnTo>
                    <a:pt x="721" y="674"/>
                  </a:lnTo>
                  <a:lnTo>
                    <a:pt x="0" y="674"/>
                  </a:lnTo>
                  <a:close/>
                  <a:moveTo>
                    <a:pt x="0" y="641"/>
                  </a:moveTo>
                  <a:lnTo>
                    <a:pt x="0" y="624"/>
                  </a:lnTo>
                  <a:lnTo>
                    <a:pt x="721" y="624"/>
                  </a:lnTo>
                  <a:lnTo>
                    <a:pt x="1441" y="624"/>
                  </a:lnTo>
                  <a:lnTo>
                    <a:pt x="2162" y="624"/>
                  </a:lnTo>
                  <a:lnTo>
                    <a:pt x="2882" y="624"/>
                  </a:lnTo>
                  <a:lnTo>
                    <a:pt x="3603" y="624"/>
                  </a:lnTo>
                  <a:lnTo>
                    <a:pt x="4323" y="624"/>
                  </a:lnTo>
                  <a:lnTo>
                    <a:pt x="5044" y="624"/>
                  </a:lnTo>
                  <a:lnTo>
                    <a:pt x="5764" y="624"/>
                  </a:lnTo>
                  <a:lnTo>
                    <a:pt x="5764" y="641"/>
                  </a:lnTo>
                  <a:lnTo>
                    <a:pt x="5044" y="641"/>
                  </a:lnTo>
                  <a:lnTo>
                    <a:pt x="4323" y="641"/>
                  </a:lnTo>
                  <a:lnTo>
                    <a:pt x="3603" y="641"/>
                  </a:lnTo>
                  <a:lnTo>
                    <a:pt x="2882" y="641"/>
                  </a:lnTo>
                  <a:lnTo>
                    <a:pt x="2162" y="641"/>
                  </a:lnTo>
                  <a:lnTo>
                    <a:pt x="1441" y="641"/>
                  </a:lnTo>
                  <a:lnTo>
                    <a:pt x="721" y="641"/>
                  </a:lnTo>
                  <a:lnTo>
                    <a:pt x="0" y="641"/>
                  </a:lnTo>
                  <a:close/>
                  <a:moveTo>
                    <a:pt x="0" y="608"/>
                  </a:moveTo>
                  <a:lnTo>
                    <a:pt x="0" y="591"/>
                  </a:lnTo>
                  <a:lnTo>
                    <a:pt x="721" y="591"/>
                  </a:lnTo>
                  <a:lnTo>
                    <a:pt x="1441" y="591"/>
                  </a:lnTo>
                  <a:lnTo>
                    <a:pt x="2162" y="591"/>
                  </a:lnTo>
                  <a:lnTo>
                    <a:pt x="2882" y="591"/>
                  </a:lnTo>
                  <a:lnTo>
                    <a:pt x="3603" y="591"/>
                  </a:lnTo>
                  <a:lnTo>
                    <a:pt x="4323" y="591"/>
                  </a:lnTo>
                  <a:lnTo>
                    <a:pt x="5044" y="591"/>
                  </a:lnTo>
                  <a:lnTo>
                    <a:pt x="5764" y="591"/>
                  </a:lnTo>
                  <a:lnTo>
                    <a:pt x="5764" y="608"/>
                  </a:lnTo>
                  <a:lnTo>
                    <a:pt x="5044" y="608"/>
                  </a:lnTo>
                  <a:lnTo>
                    <a:pt x="4323" y="608"/>
                  </a:lnTo>
                  <a:lnTo>
                    <a:pt x="3603" y="608"/>
                  </a:lnTo>
                  <a:lnTo>
                    <a:pt x="2882" y="608"/>
                  </a:lnTo>
                  <a:lnTo>
                    <a:pt x="2162" y="608"/>
                  </a:lnTo>
                  <a:lnTo>
                    <a:pt x="1441" y="608"/>
                  </a:lnTo>
                  <a:lnTo>
                    <a:pt x="721" y="608"/>
                  </a:lnTo>
                  <a:lnTo>
                    <a:pt x="0" y="608"/>
                  </a:lnTo>
                  <a:close/>
                  <a:moveTo>
                    <a:pt x="0" y="575"/>
                  </a:moveTo>
                  <a:lnTo>
                    <a:pt x="0" y="558"/>
                  </a:lnTo>
                  <a:lnTo>
                    <a:pt x="721" y="558"/>
                  </a:lnTo>
                  <a:lnTo>
                    <a:pt x="1441" y="558"/>
                  </a:lnTo>
                  <a:lnTo>
                    <a:pt x="2162" y="558"/>
                  </a:lnTo>
                  <a:lnTo>
                    <a:pt x="2882" y="558"/>
                  </a:lnTo>
                  <a:lnTo>
                    <a:pt x="3603" y="558"/>
                  </a:lnTo>
                  <a:lnTo>
                    <a:pt x="4323" y="558"/>
                  </a:lnTo>
                  <a:lnTo>
                    <a:pt x="5044" y="558"/>
                  </a:lnTo>
                  <a:lnTo>
                    <a:pt x="5764" y="558"/>
                  </a:lnTo>
                  <a:lnTo>
                    <a:pt x="5764" y="575"/>
                  </a:lnTo>
                  <a:lnTo>
                    <a:pt x="5044" y="575"/>
                  </a:lnTo>
                  <a:lnTo>
                    <a:pt x="4323" y="575"/>
                  </a:lnTo>
                  <a:lnTo>
                    <a:pt x="3603" y="575"/>
                  </a:lnTo>
                  <a:lnTo>
                    <a:pt x="2882" y="575"/>
                  </a:lnTo>
                  <a:lnTo>
                    <a:pt x="2162" y="575"/>
                  </a:lnTo>
                  <a:lnTo>
                    <a:pt x="1441" y="575"/>
                  </a:lnTo>
                  <a:lnTo>
                    <a:pt x="721" y="575"/>
                  </a:lnTo>
                  <a:lnTo>
                    <a:pt x="0" y="575"/>
                  </a:lnTo>
                  <a:close/>
                  <a:moveTo>
                    <a:pt x="0" y="542"/>
                  </a:moveTo>
                  <a:lnTo>
                    <a:pt x="0" y="526"/>
                  </a:lnTo>
                  <a:lnTo>
                    <a:pt x="721" y="526"/>
                  </a:lnTo>
                  <a:lnTo>
                    <a:pt x="1441" y="526"/>
                  </a:lnTo>
                  <a:lnTo>
                    <a:pt x="2162" y="526"/>
                  </a:lnTo>
                  <a:lnTo>
                    <a:pt x="2882" y="526"/>
                  </a:lnTo>
                  <a:lnTo>
                    <a:pt x="3603" y="526"/>
                  </a:lnTo>
                  <a:lnTo>
                    <a:pt x="4323" y="526"/>
                  </a:lnTo>
                  <a:lnTo>
                    <a:pt x="5044" y="526"/>
                  </a:lnTo>
                  <a:lnTo>
                    <a:pt x="5764" y="526"/>
                  </a:lnTo>
                  <a:lnTo>
                    <a:pt x="5764" y="542"/>
                  </a:lnTo>
                  <a:lnTo>
                    <a:pt x="5044" y="542"/>
                  </a:lnTo>
                  <a:lnTo>
                    <a:pt x="4323" y="542"/>
                  </a:lnTo>
                  <a:lnTo>
                    <a:pt x="3603" y="542"/>
                  </a:lnTo>
                  <a:lnTo>
                    <a:pt x="2882" y="542"/>
                  </a:lnTo>
                  <a:lnTo>
                    <a:pt x="2162" y="542"/>
                  </a:lnTo>
                  <a:lnTo>
                    <a:pt x="1441" y="542"/>
                  </a:lnTo>
                  <a:lnTo>
                    <a:pt x="721" y="542"/>
                  </a:lnTo>
                  <a:lnTo>
                    <a:pt x="0" y="542"/>
                  </a:lnTo>
                  <a:close/>
                  <a:moveTo>
                    <a:pt x="0" y="510"/>
                  </a:moveTo>
                  <a:lnTo>
                    <a:pt x="0" y="493"/>
                  </a:lnTo>
                  <a:lnTo>
                    <a:pt x="721" y="493"/>
                  </a:lnTo>
                  <a:lnTo>
                    <a:pt x="1441" y="493"/>
                  </a:lnTo>
                  <a:lnTo>
                    <a:pt x="2162" y="493"/>
                  </a:lnTo>
                  <a:lnTo>
                    <a:pt x="2882" y="493"/>
                  </a:lnTo>
                  <a:lnTo>
                    <a:pt x="3603" y="493"/>
                  </a:lnTo>
                  <a:lnTo>
                    <a:pt x="4323" y="493"/>
                  </a:lnTo>
                  <a:lnTo>
                    <a:pt x="5044" y="493"/>
                  </a:lnTo>
                  <a:lnTo>
                    <a:pt x="5764" y="493"/>
                  </a:lnTo>
                  <a:lnTo>
                    <a:pt x="5764" y="510"/>
                  </a:lnTo>
                  <a:lnTo>
                    <a:pt x="5044" y="510"/>
                  </a:lnTo>
                  <a:lnTo>
                    <a:pt x="4323" y="510"/>
                  </a:lnTo>
                  <a:lnTo>
                    <a:pt x="3603" y="510"/>
                  </a:lnTo>
                  <a:lnTo>
                    <a:pt x="2882" y="510"/>
                  </a:lnTo>
                  <a:lnTo>
                    <a:pt x="2162" y="510"/>
                  </a:lnTo>
                  <a:lnTo>
                    <a:pt x="1441" y="510"/>
                  </a:lnTo>
                  <a:lnTo>
                    <a:pt x="721" y="510"/>
                  </a:lnTo>
                  <a:lnTo>
                    <a:pt x="0" y="510"/>
                  </a:lnTo>
                  <a:close/>
                  <a:moveTo>
                    <a:pt x="0" y="477"/>
                  </a:moveTo>
                  <a:lnTo>
                    <a:pt x="0" y="460"/>
                  </a:lnTo>
                  <a:lnTo>
                    <a:pt x="721" y="460"/>
                  </a:lnTo>
                  <a:lnTo>
                    <a:pt x="1441" y="460"/>
                  </a:lnTo>
                  <a:lnTo>
                    <a:pt x="2162" y="460"/>
                  </a:lnTo>
                  <a:lnTo>
                    <a:pt x="2882" y="460"/>
                  </a:lnTo>
                  <a:lnTo>
                    <a:pt x="3603" y="460"/>
                  </a:lnTo>
                  <a:lnTo>
                    <a:pt x="4323" y="460"/>
                  </a:lnTo>
                  <a:lnTo>
                    <a:pt x="5044" y="460"/>
                  </a:lnTo>
                  <a:lnTo>
                    <a:pt x="5764" y="460"/>
                  </a:lnTo>
                  <a:lnTo>
                    <a:pt x="5764" y="477"/>
                  </a:lnTo>
                  <a:lnTo>
                    <a:pt x="5044" y="477"/>
                  </a:lnTo>
                  <a:lnTo>
                    <a:pt x="4323" y="477"/>
                  </a:lnTo>
                  <a:lnTo>
                    <a:pt x="3603" y="477"/>
                  </a:lnTo>
                  <a:lnTo>
                    <a:pt x="2882" y="477"/>
                  </a:lnTo>
                  <a:lnTo>
                    <a:pt x="2162" y="477"/>
                  </a:lnTo>
                  <a:lnTo>
                    <a:pt x="1441" y="477"/>
                  </a:lnTo>
                  <a:lnTo>
                    <a:pt x="721" y="477"/>
                  </a:lnTo>
                  <a:lnTo>
                    <a:pt x="0" y="477"/>
                  </a:lnTo>
                  <a:close/>
                  <a:moveTo>
                    <a:pt x="0" y="444"/>
                  </a:moveTo>
                  <a:lnTo>
                    <a:pt x="0" y="427"/>
                  </a:lnTo>
                  <a:lnTo>
                    <a:pt x="721" y="427"/>
                  </a:lnTo>
                  <a:lnTo>
                    <a:pt x="1441" y="427"/>
                  </a:lnTo>
                  <a:lnTo>
                    <a:pt x="2162" y="427"/>
                  </a:lnTo>
                  <a:lnTo>
                    <a:pt x="2882" y="427"/>
                  </a:lnTo>
                  <a:lnTo>
                    <a:pt x="3603" y="427"/>
                  </a:lnTo>
                  <a:lnTo>
                    <a:pt x="4323" y="427"/>
                  </a:lnTo>
                  <a:lnTo>
                    <a:pt x="5044" y="427"/>
                  </a:lnTo>
                  <a:lnTo>
                    <a:pt x="5764" y="427"/>
                  </a:lnTo>
                  <a:lnTo>
                    <a:pt x="5764" y="444"/>
                  </a:lnTo>
                  <a:lnTo>
                    <a:pt x="5044" y="444"/>
                  </a:lnTo>
                  <a:lnTo>
                    <a:pt x="4323" y="444"/>
                  </a:lnTo>
                  <a:lnTo>
                    <a:pt x="3603" y="444"/>
                  </a:lnTo>
                  <a:lnTo>
                    <a:pt x="2882" y="444"/>
                  </a:lnTo>
                  <a:lnTo>
                    <a:pt x="2162" y="444"/>
                  </a:lnTo>
                  <a:lnTo>
                    <a:pt x="1441" y="444"/>
                  </a:lnTo>
                  <a:lnTo>
                    <a:pt x="721" y="444"/>
                  </a:lnTo>
                  <a:lnTo>
                    <a:pt x="0" y="444"/>
                  </a:lnTo>
                  <a:close/>
                  <a:moveTo>
                    <a:pt x="0" y="411"/>
                  </a:moveTo>
                  <a:lnTo>
                    <a:pt x="0" y="394"/>
                  </a:lnTo>
                  <a:lnTo>
                    <a:pt x="721" y="394"/>
                  </a:lnTo>
                  <a:lnTo>
                    <a:pt x="1441" y="394"/>
                  </a:lnTo>
                  <a:lnTo>
                    <a:pt x="2162" y="394"/>
                  </a:lnTo>
                  <a:lnTo>
                    <a:pt x="2882" y="394"/>
                  </a:lnTo>
                  <a:lnTo>
                    <a:pt x="3603" y="394"/>
                  </a:lnTo>
                  <a:lnTo>
                    <a:pt x="4323" y="394"/>
                  </a:lnTo>
                  <a:lnTo>
                    <a:pt x="5044" y="394"/>
                  </a:lnTo>
                  <a:lnTo>
                    <a:pt x="5764" y="394"/>
                  </a:lnTo>
                  <a:lnTo>
                    <a:pt x="5764" y="411"/>
                  </a:lnTo>
                  <a:lnTo>
                    <a:pt x="5044" y="411"/>
                  </a:lnTo>
                  <a:lnTo>
                    <a:pt x="4323" y="411"/>
                  </a:lnTo>
                  <a:lnTo>
                    <a:pt x="3603" y="411"/>
                  </a:lnTo>
                  <a:lnTo>
                    <a:pt x="2882" y="411"/>
                  </a:lnTo>
                  <a:lnTo>
                    <a:pt x="2162" y="411"/>
                  </a:lnTo>
                  <a:lnTo>
                    <a:pt x="1441" y="411"/>
                  </a:lnTo>
                  <a:lnTo>
                    <a:pt x="721" y="411"/>
                  </a:lnTo>
                  <a:lnTo>
                    <a:pt x="0" y="411"/>
                  </a:lnTo>
                  <a:close/>
                  <a:moveTo>
                    <a:pt x="0" y="378"/>
                  </a:moveTo>
                  <a:lnTo>
                    <a:pt x="0" y="361"/>
                  </a:lnTo>
                  <a:lnTo>
                    <a:pt x="721" y="361"/>
                  </a:lnTo>
                  <a:lnTo>
                    <a:pt x="1441" y="361"/>
                  </a:lnTo>
                  <a:lnTo>
                    <a:pt x="2162" y="361"/>
                  </a:lnTo>
                  <a:lnTo>
                    <a:pt x="2882" y="361"/>
                  </a:lnTo>
                  <a:lnTo>
                    <a:pt x="3603" y="361"/>
                  </a:lnTo>
                  <a:lnTo>
                    <a:pt x="4323" y="361"/>
                  </a:lnTo>
                  <a:lnTo>
                    <a:pt x="5044" y="361"/>
                  </a:lnTo>
                  <a:lnTo>
                    <a:pt x="5764" y="361"/>
                  </a:lnTo>
                  <a:lnTo>
                    <a:pt x="5764" y="378"/>
                  </a:lnTo>
                  <a:lnTo>
                    <a:pt x="5044" y="378"/>
                  </a:lnTo>
                  <a:lnTo>
                    <a:pt x="4323" y="378"/>
                  </a:lnTo>
                  <a:lnTo>
                    <a:pt x="3603" y="378"/>
                  </a:lnTo>
                  <a:lnTo>
                    <a:pt x="2882" y="378"/>
                  </a:lnTo>
                  <a:lnTo>
                    <a:pt x="2162" y="378"/>
                  </a:lnTo>
                  <a:lnTo>
                    <a:pt x="1441" y="378"/>
                  </a:lnTo>
                  <a:lnTo>
                    <a:pt x="721" y="378"/>
                  </a:lnTo>
                  <a:lnTo>
                    <a:pt x="0" y="378"/>
                  </a:lnTo>
                  <a:close/>
                  <a:moveTo>
                    <a:pt x="0" y="345"/>
                  </a:moveTo>
                  <a:lnTo>
                    <a:pt x="0" y="329"/>
                  </a:lnTo>
                  <a:lnTo>
                    <a:pt x="721" y="329"/>
                  </a:lnTo>
                  <a:lnTo>
                    <a:pt x="1441" y="329"/>
                  </a:lnTo>
                  <a:lnTo>
                    <a:pt x="2162" y="329"/>
                  </a:lnTo>
                  <a:lnTo>
                    <a:pt x="2882" y="329"/>
                  </a:lnTo>
                  <a:lnTo>
                    <a:pt x="3603" y="329"/>
                  </a:lnTo>
                  <a:lnTo>
                    <a:pt x="4323" y="329"/>
                  </a:lnTo>
                  <a:lnTo>
                    <a:pt x="5044" y="329"/>
                  </a:lnTo>
                  <a:lnTo>
                    <a:pt x="5764" y="329"/>
                  </a:lnTo>
                  <a:lnTo>
                    <a:pt x="5764" y="345"/>
                  </a:lnTo>
                  <a:lnTo>
                    <a:pt x="5044" y="345"/>
                  </a:lnTo>
                  <a:lnTo>
                    <a:pt x="4323" y="345"/>
                  </a:lnTo>
                  <a:lnTo>
                    <a:pt x="3603" y="345"/>
                  </a:lnTo>
                  <a:lnTo>
                    <a:pt x="2882" y="345"/>
                  </a:lnTo>
                  <a:lnTo>
                    <a:pt x="2162" y="345"/>
                  </a:lnTo>
                  <a:lnTo>
                    <a:pt x="1441" y="345"/>
                  </a:lnTo>
                  <a:lnTo>
                    <a:pt x="721" y="345"/>
                  </a:lnTo>
                  <a:lnTo>
                    <a:pt x="0" y="345"/>
                  </a:lnTo>
                  <a:close/>
                  <a:moveTo>
                    <a:pt x="0" y="312"/>
                  </a:moveTo>
                  <a:lnTo>
                    <a:pt x="0" y="296"/>
                  </a:lnTo>
                  <a:lnTo>
                    <a:pt x="721" y="296"/>
                  </a:lnTo>
                  <a:lnTo>
                    <a:pt x="1441" y="296"/>
                  </a:lnTo>
                  <a:lnTo>
                    <a:pt x="2162" y="296"/>
                  </a:lnTo>
                  <a:lnTo>
                    <a:pt x="2882" y="296"/>
                  </a:lnTo>
                  <a:lnTo>
                    <a:pt x="3603" y="296"/>
                  </a:lnTo>
                  <a:lnTo>
                    <a:pt x="4323" y="296"/>
                  </a:lnTo>
                  <a:lnTo>
                    <a:pt x="5044" y="296"/>
                  </a:lnTo>
                  <a:lnTo>
                    <a:pt x="5764" y="296"/>
                  </a:lnTo>
                  <a:lnTo>
                    <a:pt x="5764" y="312"/>
                  </a:lnTo>
                  <a:lnTo>
                    <a:pt x="5044" y="312"/>
                  </a:lnTo>
                  <a:lnTo>
                    <a:pt x="4323" y="312"/>
                  </a:lnTo>
                  <a:lnTo>
                    <a:pt x="3603" y="312"/>
                  </a:lnTo>
                  <a:lnTo>
                    <a:pt x="2882" y="312"/>
                  </a:lnTo>
                  <a:lnTo>
                    <a:pt x="2162" y="312"/>
                  </a:lnTo>
                  <a:lnTo>
                    <a:pt x="1441" y="312"/>
                  </a:lnTo>
                  <a:lnTo>
                    <a:pt x="721" y="312"/>
                  </a:lnTo>
                  <a:lnTo>
                    <a:pt x="0" y="312"/>
                  </a:lnTo>
                  <a:close/>
                  <a:moveTo>
                    <a:pt x="0" y="280"/>
                  </a:moveTo>
                  <a:lnTo>
                    <a:pt x="0" y="263"/>
                  </a:lnTo>
                  <a:lnTo>
                    <a:pt x="721" y="263"/>
                  </a:lnTo>
                  <a:lnTo>
                    <a:pt x="1441" y="263"/>
                  </a:lnTo>
                  <a:lnTo>
                    <a:pt x="2162" y="263"/>
                  </a:lnTo>
                  <a:lnTo>
                    <a:pt x="2882" y="263"/>
                  </a:lnTo>
                  <a:lnTo>
                    <a:pt x="3603" y="263"/>
                  </a:lnTo>
                  <a:lnTo>
                    <a:pt x="4323" y="263"/>
                  </a:lnTo>
                  <a:lnTo>
                    <a:pt x="5044" y="263"/>
                  </a:lnTo>
                  <a:lnTo>
                    <a:pt x="5764" y="263"/>
                  </a:lnTo>
                  <a:lnTo>
                    <a:pt x="5764" y="280"/>
                  </a:lnTo>
                  <a:lnTo>
                    <a:pt x="5044" y="280"/>
                  </a:lnTo>
                  <a:lnTo>
                    <a:pt x="4323" y="280"/>
                  </a:lnTo>
                  <a:lnTo>
                    <a:pt x="3603" y="280"/>
                  </a:lnTo>
                  <a:lnTo>
                    <a:pt x="2882" y="280"/>
                  </a:lnTo>
                  <a:lnTo>
                    <a:pt x="2162" y="280"/>
                  </a:lnTo>
                  <a:lnTo>
                    <a:pt x="1441" y="280"/>
                  </a:lnTo>
                  <a:lnTo>
                    <a:pt x="721" y="280"/>
                  </a:lnTo>
                  <a:lnTo>
                    <a:pt x="0" y="280"/>
                  </a:lnTo>
                  <a:close/>
                  <a:moveTo>
                    <a:pt x="0" y="247"/>
                  </a:moveTo>
                  <a:lnTo>
                    <a:pt x="0" y="230"/>
                  </a:lnTo>
                  <a:lnTo>
                    <a:pt x="721" y="230"/>
                  </a:lnTo>
                  <a:lnTo>
                    <a:pt x="1441" y="230"/>
                  </a:lnTo>
                  <a:lnTo>
                    <a:pt x="2162" y="230"/>
                  </a:lnTo>
                  <a:lnTo>
                    <a:pt x="2882" y="230"/>
                  </a:lnTo>
                  <a:lnTo>
                    <a:pt x="3603" y="230"/>
                  </a:lnTo>
                  <a:lnTo>
                    <a:pt x="4323" y="230"/>
                  </a:lnTo>
                  <a:lnTo>
                    <a:pt x="5044" y="230"/>
                  </a:lnTo>
                  <a:lnTo>
                    <a:pt x="5764" y="230"/>
                  </a:lnTo>
                  <a:lnTo>
                    <a:pt x="5764" y="247"/>
                  </a:lnTo>
                  <a:lnTo>
                    <a:pt x="5044" y="247"/>
                  </a:lnTo>
                  <a:lnTo>
                    <a:pt x="4323" y="247"/>
                  </a:lnTo>
                  <a:lnTo>
                    <a:pt x="3603" y="247"/>
                  </a:lnTo>
                  <a:lnTo>
                    <a:pt x="2882" y="247"/>
                  </a:lnTo>
                  <a:lnTo>
                    <a:pt x="2162" y="247"/>
                  </a:lnTo>
                  <a:lnTo>
                    <a:pt x="1441" y="247"/>
                  </a:lnTo>
                  <a:lnTo>
                    <a:pt x="721" y="247"/>
                  </a:lnTo>
                  <a:lnTo>
                    <a:pt x="0" y="247"/>
                  </a:lnTo>
                  <a:close/>
                  <a:moveTo>
                    <a:pt x="0" y="214"/>
                  </a:moveTo>
                  <a:lnTo>
                    <a:pt x="0" y="197"/>
                  </a:lnTo>
                  <a:lnTo>
                    <a:pt x="721" y="197"/>
                  </a:lnTo>
                  <a:lnTo>
                    <a:pt x="1441" y="197"/>
                  </a:lnTo>
                  <a:lnTo>
                    <a:pt x="2162" y="197"/>
                  </a:lnTo>
                  <a:lnTo>
                    <a:pt x="2882" y="197"/>
                  </a:lnTo>
                  <a:lnTo>
                    <a:pt x="3603" y="197"/>
                  </a:lnTo>
                  <a:lnTo>
                    <a:pt x="4323" y="197"/>
                  </a:lnTo>
                  <a:lnTo>
                    <a:pt x="5044" y="197"/>
                  </a:lnTo>
                  <a:lnTo>
                    <a:pt x="5764" y="197"/>
                  </a:lnTo>
                  <a:lnTo>
                    <a:pt x="5764" y="214"/>
                  </a:lnTo>
                  <a:lnTo>
                    <a:pt x="5044" y="214"/>
                  </a:lnTo>
                  <a:lnTo>
                    <a:pt x="4323" y="214"/>
                  </a:lnTo>
                  <a:lnTo>
                    <a:pt x="3603" y="214"/>
                  </a:lnTo>
                  <a:lnTo>
                    <a:pt x="2882" y="214"/>
                  </a:lnTo>
                  <a:lnTo>
                    <a:pt x="2162" y="214"/>
                  </a:lnTo>
                  <a:lnTo>
                    <a:pt x="1441" y="214"/>
                  </a:lnTo>
                  <a:lnTo>
                    <a:pt x="721" y="214"/>
                  </a:lnTo>
                  <a:lnTo>
                    <a:pt x="0" y="214"/>
                  </a:lnTo>
                  <a:close/>
                  <a:moveTo>
                    <a:pt x="0" y="181"/>
                  </a:moveTo>
                  <a:lnTo>
                    <a:pt x="0" y="164"/>
                  </a:lnTo>
                  <a:lnTo>
                    <a:pt x="721" y="164"/>
                  </a:lnTo>
                  <a:lnTo>
                    <a:pt x="1441" y="164"/>
                  </a:lnTo>
                  <a:lnTo>
                    <a:pt x="2162" y="164"/>
                  </a:lnTo>
                  <a:lnTo>
                    <a:pt x="2882" y="164"/>
                  </a:lnTo>
                  <a:lnTo>
                    <a:pt x="3603" y="164"/>
                  </a:lnTo>
                  <a:lnTo>
                    <a:pt x="4323" y="164"/>
                  </a:lnTo>
                  <a:lnTo>
                    <a:pt x="5044" y="164"/>
                  </a:lnTo>
                  <a:lnTo>
                    <a:pt x="5764" y="164"/>
                  </a:lnTo>
                  <a:lnTo>
                    <a:pt x="5764" y="181"/>
                  </a:lnTo>
                  <a:lnTo>
                    <a:pt x="5044" y="181"/>
                  </a:lnTo>
                  <a:lnTo>
                    <a:pt x="4323" y="181"/>
                  </a:lnTo>
                  <a:lnTo>
                    <a:pt x="3603" y="181"/>
                  </a:lnTo>
                  <a:lnTo>
                    <a:pt x="2882" y="181"/>
                  </a:lnTo>
                  <a:lnTo>
                    <a:pt x="2162" y="181"/>
                  </a:lnTo>
                  <a:lnTo>
                    <a:pt x="1441" y="181"/>
                  </a:lnTo>
                  <a:lnTo>
                    <a:pt x="721" y="181"/>
                  </a:lnTo>
                  <a:lnTo>
                    <a:pt x="0" y="181"/>
                  </a:lnTo>
                  <a:close/>
                  <a:moveTo>
                    <a:pt x="0" y="148"/>
                  </a:moveTo>
                  <a:lnTo>
                    <a:pt x="0" y="131"/>
                  </a:lnTo>
                  <a:lnTo>
                    <a:pt x="721" y="131"/>
                  </a:lnTo>
                  <a:lnTo>
                    <a:pt x="1441" y="131"/>
                  </a:lnTo>
                  <a:lnTo>
                    <a:pt x="2162" y="131"/>
                  </a:lnTo>
                  <a:lnTo>
                    <a:pt x="2882" y="131"/>
                  </a:lnTo>
                  <a:lnTo>
                    <a:pt x="3603" y="131"/>
                  </a:lnTo>
                  <a:lnTo>
                    <a:pt x="4323" y="131"/>
                  </a:lnTo>
                  <a:lnTo>
                    <a:pt x="5044" y="131"/>
                  </a:lnTo>
                  <a:lnTo>
                    <a:pt x="5764" y="131"/>
                  </a:lnTo>
                  <a:lnTo>
                    <a:pt x="5764" y="148"/>
                  </a:lnTo>
                  <a:lnTo>
                    <a:pt x="5044" y="148"/>
                  </a:lnTo>
                  <a:lnTo>
                    <a:pt x="4323" y="148"/>
                  </a:lnTo>
                  <a:lnTo>
                    <a:pt x="3603" y="148"/>
                  </a:lnTo>
                  <a:lnTo>
                    <a:pt x="2882" y="148"/>
                  </a:lnTo>
                  <a:lnTo>
                    <a:pt x="2162" y="148"/>
                  </a:lnTo>
                  <a:lnTo>
                    <a:pt x="1441" y="148"/>
                  </a:lnTo>
                  <a:lnTo>
                    <a:pt x="721" y="148"/>
                  </a:lnTo>
                  <a:lnTo>
                    <a:pt x="0" y="148"/>
                  </a:lnTo>
                  <a:close/>
                  <a:moveTo>
                    <a:pt x="0" y="115"/>
                  </a:moveTo>
                  <a:lnTo>
                    <a:pt x="0" y="99"/>
                  </a:lnTo>
                  <a:lnTo>
                    <a:pt x="721" y="99"/>
                  </a:lnTo>
                  <a:lnTo>
                    <a:pt x="1441" y="99"/>
                  </a:lnTo>
                  <a:lnTo>
                    <a:pt x="2162" y="99"/>
                  </a:lnTo>
                  <a:lnTo>
                    <a:pt x="2882" y="99"/>
                  </a:lnTo>
                  <a:lnTo>
                    <a:pt x="3603" y="99"/>
                  </a:lnTo>
                  <a:lnTo>
                    <a:pt x="4323" y="99"/>
                  </a:lnTo>
                  <a:lnTo>
                    <a:pt x="5044" y="99"/>
                  </a:lnTo>
                  <a:lnTo>
                    <a:pt x="5764" y="99"/>
                  </a:lnTo>
                  <a:lnTo>
                    <a:pt x="5764" y="115"/>
                  </a:lnTo>
                  <a:lnTo>
                    <a:pt x="5044" y="115"/>
                  </a:lnTo>
                  <a:lnTo>
                    <a:pt x="4323" y="115"/>
                  </a:lnTo>
                  <a:lnTo>
                    <a:pt x="3603" y="115"/>
                  </a:lnTo>
                  <a:lnTo>
                    <a:pt x="2882" y="115"/>
                  </a:lnTo>
                  <a:lnTo>
                    <a:pt x="2162" y="115"/>
                  </a:lnTo>
                  <a:lnTo>
                    <a:pt x="1441" y="115"/>
                  </a:lnTo>
                  <a:lnTo>
                    <a:pt x="721" y="115"/>
                  </a:lnTo>
                  <a:lnTo>
                    <a:pt x="0" y="115"/>
                  </a:lnTo>
                  <a:close/>
                  <a:moveTo>
                    <a:pt x="0" y="83"/>
                  </a:moveTo>
                  <a:lnTo>
                    <a:pt x="0" y="66"/>
                  </a:lnTo>
                  <a:lnTo>
                    <a:pt x="721" y="66"/>
                  </a:lnTo>
                  <a:lnTo>
                    <a:pt x="1441" y="66"/>
                  </a:lnTo>
                  <a:lnTo>
                    <a:pt x="2162" y="66"/>
                  </a:lnTo>
                  <a:lnTo>
                    <a:pt x="2882" y="66"/>
                  </a:lnTo>
                  <a:lnTo>
                    <a:pt x="3603" y="66"/>
                  </a:lnTo>
                  <a:lnTo>
                    <a:pt x="4323" y="66"/>
                  </a:lnTo>
                  <a:lnTo>
                    <a:pt x="5044" y="66"/>
                  </a:lnTo>
                  <a:lnTo>
                    <a:pt x="5764" y="66"/>
                  </a:lnTo>
                  <a:lnTo>
                    <a:pt x="5764" y="83"/>
                  </a:lnTo>
                  <a:lnTo>
                    <a:pt x="5044" y="83"/>
                  </a:lnTo>
                  <a:lnTo>
                    <a:pt x="4323" y="83"/>
                  </a:lnTo>
                  <a:lnTo>
                    <a:pt x="3603" y="83"/>
                  </a:lnTo>
                  <a:lnTo>
                    <a:pt x="2882" y="83"/>
                  </a:lnTo>
                  <a:lnTo>
                    <a:pt x="2162" y="83"/>
                  </a:lnTo>
                  <a:lnTo>
                    <a:pt x="1441" y="83"/>
                  </a:lnTo>
                  <a:lnTo>
                    <a:pt x="721" y="83"/>
                  </a:lnTo>
                  <a:lnTo>
                    <a:pt x="0" y="83"/>
                  </a:lnTo>
                  <a:close/>
                  <a:moveTo>
                    <a:pt x="0" y="50"/>
                  </a:moveTo>
                  <a:lnTo>
                    <a:pt x="0" y="33"/>
                  </a:lnTo>
                  <a:lnTo>
                    <a:pt x="721" y="33"/>
                  </a:lnTo>
                  <a:lnTo>
                    <a:pt x="1441" y="33"/>
                  </a:lnTo>
                  <a:lnTo>
                    <a:pt x="2162" y="33"/>
                  </a:lnTo>
                  <a:lnTo>
                    <a:pt x="2882" y="33"/>
                  </a:lnTo>
                  <a:lnTo>
                    <a:pt x="3603" y="33"/>
                  </a:lnTo>
                  <a:lnTo>
                    <a:pt x="4323" y="33"/>
                  </a:lnTo>
                  <a:lnTo>
                    <a:pt x="5044" y="33"/>
                  </a:lnTo>
                  <a:lnTo>
                    <a:pt x="5764" y="33"/>
                  </a:lnTo>
                  <a:lnTo>
                    <a:pt x="5764" y="50"/>
                  </a:lnTo>
                  <a:lnTo>
                    <a:pt x="5044" y="50"/>
                  </a:lnTo>
                  <a:lnTo>
                    <a:pt x="4323" y="50"/>
                  </a:lnTo>
                  <a:lnTo>
                    <a:pt x="3603" y="50"/>
                  </a:lnTo>
                  <a:lnTo>
                    <a:pt x="2882" y="50"/>
                  </a:lnTo>
                  <a:lnTo>
                    <a:pt x="2162" y="50"/>
                  </a:lnTo>
                  <a:lnTo>
                    <a:pt x="1441" y="50"/>
                  </a:lnTo>
                  <a:lnTo>
                    <a:pt x="721" y="50"/>
                  </a:lnTo>
                  <a:lnTo>
                    <a:pt x="0" y="50"/>
                  </a:lnTo>
                  <a:close/>
                  <a:moveTo>
                    <a:pt x="0" y="0"/>
                  </a:moveTo>
                  <a:lnTo>
                    <a:pt x="721" y="0"/>
                  </a:lnTo>
                  <a:lnTo>
                    <a:pt x="1441" y="0"/>
                  </a:lnTo>
                  <a:lnTo>
                    <a:pt x="2162" y="0"/>
                  </a:lnTo>
                  <a:lnTo>
                    <a:pt x="2882" y="0"/>
                  </a:lnTo>
                  <a:lnTo>
                    <a:pt x="3603" y="0"/>
                  </a:lnTo>
                  <a:lnTo>
                    <a:pt x="4323" y="0"/>
                  </a:lnTo>
                  <a:lnTo>
                    <a:pt x="5044" y="0"/>
                  </a:lnTo>
                  <a:lnTo>
                    <a:pt x="5764" y="0"/>
                  </a:lnTo>
                  <a:lnTo>
                    <a:pt x="5764" y="17"/>
                  </a:lnTo>
                  <a:lnTo>
                    <a:pt x="5044" y="17"/>
                  </a:lnTo>
                  <a:lnTo>
                    <a:pt x="4323" y="17"/>
                  </a:lnTo>
                  <a:lnTo>
                    <a:pt x="3603" y="17"/>
                  </a:lnTo>
                  <a:lnTo>
                    <a:pt x="2882" y="17"/>
                  </a:lnTo>
                  <a:lnTo>
                    <a:pt x="2162" y="17"/>
                  </a:lnTo>
                  <a:lnTo>
                    <a:pt x="1441" y="17"/>
                  </a:lnTo>
                  <a:lnTo>
                    <a:pt x="721" y="17"/>
                  </a:lnTo>
                  <a:lnTo>
                    <a:pt x="0" y="17"/>
                  </a:lnTo>
                  <a:lnTo>
                    <a:pt x="0" y="0"/>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15" name="Picture 14" descr="_vector-wood-signs-preview03-by-dragonart.png"/>
          <p:cNvPicPr>
            <a:picLocks noGrp="1" noSelect="1" noRot="1" noMove="1" noResize="1" noEditPoints="1" noAdjustHandles="1" noChangeArrowheads="1" noChangeShapeType="1"/>
          </p:cNvPicPr>
          <p:nvPr>
            <p:custDataLst>
              <p:tags r:id="rId2"/>
            </p:custDataLst>
          </p:nvPr>
        </p:nvPicPr>
        <p:blipFill>
          <a:blip r:embed="rId8" cstate="print"/>
          <a:srcRect r="3333"/>
          <a:stretch>
            <a:fillRect/>
          </a:stretch>
        </p:blipFill>
        <p:spPr>
          <a:xfrm>
            <a:off x="512" y="872608"/>
            <a:ext cx="4139440" cy="5725043"/>
          </a:xfrm>
          <a:prstGeom prst="rect">
            <a:avLst/>
          </a:prstGeom>
        </p:spPr>
      </p:pic>
      <p:sp>
        <p:nvSpPr>
          <p:cNvPr id="16" name="TextBox 15"/>
          <p:cNvSpPr txBox="1"/>
          <p:nvPr/>
        </p:nvSpPr>
        <p:spPr>
          <a:xfrm rot="1421470">
            <a:off x="1460116" y="1790872"/>
            <a:ext cx="1897728" cy="707886"/>
          </a:xfrm>
          <a:prstGeom prst="rect">
            <a:avLst/>
          </a:prstGeom>
          <a:noFill/>
        </p:spPr>
        <p:txBody>
          <a:bodyPr wrap="square" rtlCol="0">
            <a:spAutoFit/>
          </a:bodyPr>
          <a:lstStyle/>
          <a:p>
            <a:pPr algn="ctr"/>
            <a:r>
              <a:rPr lang="en-US" sz="2000" b="1" dirty="0"/>
              <a:t>Internal audit activities</a:t>
            </a:r>
          </a:p>
        </p:txBody>
      </p:sp>
      <p:sp>
        <p:nvSpPr>
          <p:cNvPr id="17" name="TextBox 16"/>
          <p:cNvSpPr txBox="1"/>
          <p:nvPr/>
        </p:nvSpPr>
        <p:spPr>
          <a:xfrm rot="825036">
            <a:off x="1037326" y="2643950"/>
            <a:ext cx="2568101" cy="707886"/>
          </a:xfrm>
          <a:prstGeom prst="rect">
            <a:avLst/>
          </a:prstGeom>
          <a:noFill/>
        </p:spPr>
        <p:txBody>
          <a:bodyPr wrap="square" rtlCol="0">
            <a:spAutoFit/>
          </a:bodyPr>
          <a:lstStyle/>
          <a:p>
            <a:pPr algn="ctr"/>
            <a:r>
              <a:rPr lang="en-US" sz="2000" b="1" dirty="0"/>
              <a:t>Risk management support</a:t>
            </a:r>
          </a:p>
        </p:txBody>
      </p:sp>
      <p:sp>
        <p:nvSpPr>
          <p:cNvPr id="18" name="TextBox 17"/>
          <p:cNvSpPr txBox="1"/>
          <p:nvPr/>
        </p:nvSpPr>
        <p:spPr>
          <a:xfrm rot="414488">
            <a:off x="927902" y="3497917"/>
            <a:ext cx="2386051" cy="707886"/>
          </a:xfrm>
          <a:prstGeom prst="rect">
            <a:avLst/>
          </a:prstGeom>
          <a:noFill/>
        </p:spPr>
        <p:txBody>
          <a:bodyPr wrap="square" rtlCol="0">
            <a:spAutoFit/>
          </a:bodyPr>
          <a:lstStyle/>
          <a:p>
            <a:pPr algn="ctr"/>
            <a:r>
              <a:rPr lang="en-US" sz="2000" b="1" dirty="0"/>
              <a:t>Management responsibilities</a:t>
            </a:r>
          </a:p>
        </p:txBody>
      </p:sp>
      <p:sp>
        <p:nvSpPr>
          <p:cNvPr id="19" name="TextBox 18"/>
          <p:cNvSpPr txBox="1"/>
          <p:nvPr/>
        </p:nvSpPr>
        <p:spPr>
          <a:xfrm>
            <a:off x="4355976" y="1268760"/>
            <a:ext cx="4536504" cy="3631763"/>
          </a:xfrm>
          <a:prstGeom prst="rect">
            <a:avLst/>
          </a:prstGeom>
          <a:noFill/>
        </p:spPr>
        <p:txBody>
          <a:bodyPr wrap="square" rtlCol="0">
            <a:spAutoFit/>
          </a:bodyPr>
          <a:lstStyle/>
          <a:p>
            <a:pPr>
              <a:spcAft>
                <a:spcPts val="1200"/>
              </a:spcAft>
            </a:pPr>
            <a:r>
              <a:rPr lang="en-IN" sz="2000" b="1" dirty="0">
                <a:solidFill>
                  <a:schemeClr val="bg1"/>
                </a:solidFill>
              </a:rPr>
              <a:t>Internal audit activities:</a:t>
            </a:r>
          </a:p>
          <a:p>
            <a:pPr marL="285750" lvl="0" indent="-285750">
              <a:spcAft>
                <a:spcPts val="1200"/>
              </a:spcAft>
              <a:buFont typeface="Arial" pitchFamily="34" charset="0"/>
              <a:buChar char="•"/>
            </a:pPr>
            <a:r>
              <a:rPr lang="en-US" sz="2000" dirty="0">
                <a:solidFill>
                  <a:schemeClr val="bg1"/>
                </a:solidFill>
              </a:rPr>
              <a:t>Giving assurance on risk management processes</a:t>
            </a:r>
          </a:p>
          <a:p>
            <a:pPr marL="285750" lvl="0" indent="-285750">
              <a:spcAft>
                <a:spcPts val="1200"/>
              </a:spcAft>
              <a:buFont typeface="Arial" pitchFamily="34" charset="0"/>
              <a:buChar char="•"/>
            </a:pPr>
            <a:r>
              <a:rPr lang="en-US" sz="2000" dirty="0">
                <a:solidFill>
                  <a:schemeClr val="bg1"/>
                </a:solidFill>
              </a:rPr>
              <a:t>Giving assurance that risks are correctly evaluated</a:t>
            </a:r>
          </a:p>
          <a:p>
            <a:pPr marL="285750" lvl="0" indent="-285750">
              <a:spcAft>
                <a:spcPts val="1200"/>
              </a:spcAft>
              <a:buFont typeface="Arial" pitchFamily="34" charset="0"/>
              <a:buChar char="•"/>
            </a:pPr>
            <a:r>
              <a:rPr lang="en-US" sz="2000" dirty="0">
                <a:solidFill>
                  <a:schemeClr val="bg1"/>
                </a:solidFill>
              </a:rPr>
              <a:t>Evaluating risk management processes</a:t>
            </a:r>
          </a:p>
          <a:p>
            <a:pPr marL="285750" lvl="0" indent="-285750">
              <a:spcAft>
                <a:spcPts val="1200"/>
              </a:spcAft>
              <a:buFont typeface="Arial" pitchFamily="34" charset="0"/>
              <a:buChar char="•"/>
            </a:pPr>
            <a:r>
              <a:rPr lang="en-US" sz="2000" dirty="0">
                <a:solidFill>
                  <a:schemeClr val="bg1"/>
                </a:solidFill>
              </a:rPr>
              <a:t>Evaluating the reporting of key risks</a:t>
            </a:r>
          </a:p>
          <a:p>
            <a:pPr marL="285750" lvl="0" indent="-285750">
              <a:spcAft>
                <a:spcPts val="1200"/>
              </a:spcAft>
              <a:buFont typeface="Arial" pitchFamily="34" charset="0"/>
              <a:buChar char="•"/>
            </a:pPr>
            <a:r>
              <a:rPr lang="en-US" sz="2000" dirty="0">
                <a:solidFill>
                  <a:schemeClr val="bg1"/>
                </a:solidFill>
              </a:rPr>
              <a:t>Reviewing the management of key risks</a:t>
            </a:r>
          </a:p>
        </p:txBody>
      </p:sp>
      <p:sp>
        <p:nvSpPr>
          <p:cNvPr id="21" name="Freeform 20"/>
          <p:cNvSpPr/>
          <p:nvPr/>
        </p:nvSpPr>
        <p:spPr>
          <a:xfrm>
            <a:off x="755576" y="980728"/>
            <a:ext cx="3168000" cy="2129764"/>
          </a:xfrm>
          <a:custGeom>
            <a:avLst/>
            <a:gdLst>
              <a:gd name="connsiteX0" fmla="*/ 196948 w 3601329"/>
              <a:gd name="connsiteY0" fmla="*/ 0 h 2180493"/>
              <a:gd name="connsiteX1" fmla="*/ 0 w 3601329"/>
              <a:gd name="connsiteY1" fmla="*/ 956603 h 2180493"/>
              <a:gd name="connsiteX2" fmla="*/ 0 w 3601329"/>
              <a:gd name="connsiteY2" fmla="*/ 956603 h 2180493"/>
              <a:gd name="connsiteX3" fmla="*/ 3488788 w 3601329"/>
              <a:gd name="connsiteY3" fmla="*/ 2180493 h 2180493"/>
              <a:gd name="connsiteX4" fmla="*/ 3488788 w 3601329"/>
              <a:gd name="connsiteY4" fmla="*/ 2180493 h 2180493"/>
              <a:gd name="connsiteX5" fmla="*/ 3601329 w 3601329"/>
              <a:gd name="connsiteY5" fmla="*/ 1603717 h 2180493"/>
              <a:gd name="connsiteX6" fmla="*/ 3601329 w 3601329"/>
              <a:gd name="connsiteY6" fmla="*/ 1603717 h 2180493"/>
              <a:gd name="connsiteX7" fmla="*/ 196948 w 3601329"/>
              <a:gd name="connsiteY7" fmla="*/ 0 h 218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1329" h="2180493">
                <a:moveTo>
                  <a:pt x="196948" y="0"/>
                </a:moveTo>
                <a:lnTo>
                  <a:pt x="0" y="956603"/>
                </a:lnTo>
                <a:lnTo>
                  <a:pt x="0" y="956603"/>
                </a:lnTo>
                <a:lnTo>
                  <a:pt x="3488788" y="2180493"/>
                </a:lnTo>
                <a:lnTo>
                  <a:pt x="3488788" y="2180493"/>
                </a:lnTo>
                <a:lnTo>
                  <a:pt x="3601329" y="1603717"/>
                </a:lnTo>
                <a:lnTo>
                  <a:pt x="3601329" y="1603717"/>
                </a:lnTo>
                <a:lnTo>
                  <a:pt x="196948" y="0"/>
                </a:lnTo>
                <a:close/>
              </a:path>
            </a:pathLst>
          </a:cu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ustDataLst>
      <p:tags r:id="rId1"/>
    </p:custDataLst>
    <p:extLst>
      <p:ext uri="{BB962C8B-B14F-4D97-AF65-F5344CB8AC3E}">
        <p14:creationId xmlns:p14="http://schemas.microsoft.com/office/powerpoint/2010/main" val="25810527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Allocation of responsibilities </a:t>
              </a:r>
            </a:p>
          </p:txBody>
        </p:sp>
      </p:grpSp>
      <p:grpSp>
        <p:nvGrpSpPr>
          <p:cNvPr id="11" name="Group 6"/>
          <p:cNvGrpSpPr/>
          <p:nvPr/>
        </p:nvGrpSpPr>
        <p:grpSpPr>
          <a:xfrm>
            <a:off x="3923928" y="836713"/>
            <a:ext cx="5256584" cy="5760938"/>
            <a:chOff x="0" y="836712"/>
            <a:chExt cx="9180512" cy="6026051"/>
          </a:xfrm>
        </p:grpSpPr>
        <p:sp>
          <p:nvSpPr>
            <p:cNvPr id="12" name="Rectangle 38"/>
            <p:cNvSpPr>
              <a:spLocks noChangeArrowheads="1"/>
            </p:cNvSpPr>
            <p:nvPr/>
          </p:nvSpPr>
          <p:spPr bwMode="auto">
            <a:xfrm>
              <a:off x="0" y="836712"/>
              <a:ext cx="9144000" cy="6021288"/>
            </a:xfrm>
            <a:prstGeom prst="rect">
              <a:avLst/>
            </a:prstGeom>
            <a:solidFill>
              <a:schemeClr val="tx1">
                <a:lumMod val="75000"/>
                <a:lumOff val="25000"/>
              </a:schemeClr>
            </a:solidFill>
            <a:ln w="9525" algn="ctr">
              <a:noFill/>
              <a:miter lim="800000"/>
              <a:headEnd/>
              <a:tailEnd/>
            </a:ln>
          </p:spPr>
          <p:txBody>
            <a:bodyPr anchor="ctr"/>
            <a:lstStyle/>
            <a:p>
              <a:pPr algn="ctr" defTabSz="914400"/>
              <a:endParaRPr lang="en-US" dirty="0">
                <a:solidFill>
                  <a:srgbClr val="FFFFFF"/>
                </a:solidFill>
                <a:latin typeface="Calibri" pitchFamily="34" charset="0"/>
              </a:endParaRPr>
            </a:p>
          </p:txBody>
        </p:sp>
        <p:sp>
          <p:nvSpPr>
            <p:cNvPr id="13" name="Freeform 153"/>
            <p:cNvSpPr>
              <a:spLocks noEditPoints="1"/>
            </p:cNvSpPr>
            <p:nvPr/>
          </p:nvSpPr>
          <p:spPr bwMode="auto">
            <a:xfrm>
              <a:off x="30162" y="908720"/>
              <a:ext cx="9150350" cy="5954043"/>
            </a:xfrm>
            <a:custGeom>
              <a:avLst/>
              <a:gdLst>
                <a:gd name="T0" fmla="*/ 0 w 5764"/>
                <a:gd name="T1" fmla="*/ 2147483647 h 4323"/>
                <a:gd name="T2" fmla="*/ 2147483647 w 5764"/>
                <a:gd name="T3" fmla="*/ 2147483647 h 4323"/>
                <a:gd name="T4" fmla="*/ 2147483647 w 5764"/>
                <a:gd name="T5" fmla="*/ 2147483647 h 4323"/>
                <a:gd name="T6" fmla="*/ 2147483647 w 5764"/>
                <a:gd name="T7" fmla="*/ 2147483647 h 4323"/>
                <a:gd name="T8" fmla="*/ 2147483647 w 5764"/>
                <a:gd name="T9" fmla="*/ 2147483647 h 4323"/>
                <a:gd name="T10" fmla="*/ 2147483647 w 5764"/>
                <a:gd name="T11" fmla="*/ 2147483647 h 4323"/>
                <a:gd name="T12" fmla="*/ 2147483647 w 5764"/>
                <a:gd name="T13" fmla="*/ 2147483647 h 4323"/>
                <a:gd name="T14" fmla="*/ 2147483647 w 5764"/>
                <a:gd name="T15" fmla="*/ 2147483647 h 4323"/>
                <a:gd name="T16" fmla="*/ 2147483647 w 5764"/>
                <a:gd name="T17" fmla="*/ 2147483647 h 4323"/>
                <a:gd name="T18" fmla="*/ 0 w 5764"/>
                <a:gd name="T19" fmla="*/ 2147483647 h 4323"/>
                <a:gd name="T20" fmla="*/ 2147483647 w 5764"/>
                <a:gd name="T21" fmla="*/ 2147483647 h 4323"/>
                <a:gd name="T22" fmla="*/ 2147483647 w 5764"/>
                <a:gd name="T23" fmla="*/ 2147483647 h 4323"/>
                <a:gd name="T24" fmla="*/ 2147483647 w 5764"/>
                <a:gd name="T25" fmla="*/ 2147483647 h 4323"/>
                <a:gd name="T26" fmla="*/ 2147483647 w 5764"/>
                <a:gd name="T27" fmla="*/ 2147483647 h 4323"/>
                <a:gd name="T28" fmla="*/ 2147483647 w 5764"/>
                <a:gd name="T29" fmla="*/ 2147483647 h 4323"/>
                <a:gd name="T30" fmla="*/ 2147483647 w 5764"/>
                <a:gd name="T31" fmla="*/ 2147483647 h 4323"/>
                <a:gd name="T32" fmla="*/ 2147483647 w 5764"/>
                <a:gd name="T33" fmla="*/ 2147483647 h 4323"/>
                <a:gd name="T34" fmla="*/ 2147483647 w 5764"/>
                <a:gd name="T35" fmla="*/ 2147483647 h 4323"/>
                <a:gd name="T36" fmla="*/ 0 w 5764"/>
                <a:gd name="T37" fmla="*/ 2147483647 h 4323"/>
                <a:gd name="T38" fmla="*/ 0 w 5764"/>
                <a:gd name="T39" fmla="*/ 2147483647 h 4323"/>
                <a:gd name="T40" fmla="*/ 2147483647 w 5764"/>
                <a:gd name="T41" fmla="*/ 2147483647 h 4323"/>
                <a:gd name="T42" fmla="*/ 2147483647 w 5764"/>
                <a:gd name="T43" fmla="*/ 2147483647 h 4323"/>
                <a:gd name="T44" fmla="*/ 2147483647 w 5764"/>
                <a:gd name="T45" fmla="*/ 2147483647 h 4323"/>
                <a:gd name="T46" fmla="*/ 2147483647 w 5764"/>
                <a:gd name="T47" fmla="*/ 2147483647 h 4323"/>
                <a:gd name="T48" fmla="*/ 2147483647 w 5764"/>
                <a:gd name="T49" fmla="*/ 2147483647 h 4323"/>
                <a:gd name="T50" fmla="*/ 2147483647 w 5764"/>
                <a:gd name="T51" fmla="*/ 2147483647 h 4323"/>
                <a:gd name="T52" fmla="*/ 2147483647 w 5764"/>
                <a:gd name="T53" fmla="*/ 2147483647 h 4323"/>
                <a:gd name="T54" fmla="*/ 2147483647 w 5764"/>
                <a:gd name="T55" fmla="*/ 2147483647 h 4323"/>
                <a:gd name="T56" fmla="*/ 0 w 5764"/>
                <a:gd name="T57" fmla="*/ 2147483647 h 4323"/>
                <a:gd name="T58" fmla="*/ 2147483647 w 5764"/>
                <a:gd name="T59" fmla="*/ 2147483647 h 4323"/>
                <a:gd name="T60" fmla="*/ 2147483647 w 5764"/>
                <a:gd name="T61" fmla="*/ 2147483647 h 4323"/>
                <a:gd name="T62" fmla="*/ 2147483647 w 5764"/>
                <a:gd name="T63" fmla="*/ 2147483647 h 4323"/>
                <a:gd name="T64" fmla="*/ 2147483647 w 5764"/>
                <a:gd name="T65" fmla="*/ 2147483647 h 4323"/>
                <a:gd name="T66" fmla="*/ 2147483647 w 5764"/>
                <a:gd name="T67" fmla="*/ 2147483647 h 4323"/>
                <a:gd name="T68" fmla="*/ 2147483647 w 5764"/>
                <a:gd name="T69" fmla="*/ 2147483647 h 4323"/>
                <a:gd name="T70" fmla="*/ 2147483647 w 5764"/>
                <a:gd name="T71" fmla="*/ 2147483647 h 4323"/>
                <a:gd name="T72" fmla="*/ 2147483647 w 5764"/>
                <a:gd name="T73" fmla="*/ 2147483647 h 4323"/>
                <a:gd name="T74" fmla="*/ 0 w 5764"/>
                <a:gd name="T75" fmla="*/ 2147483647 h 4323"/>
                <a:gd name="T76" fmla="*/ 0 w 5764"/>
                <a:gd name="T77" fmla="*/ 2147483647 h 4323"/>
                <a:gd name="T78" fmla="*/ 2147483647 w 5764"/>
                <a:gd name="T79" fmla="*/ 2147483647 h 4323"/>
                <a:gd name="T80" fmla="*/ 2147483647 w 5764"/>
                <a:gd name="T81" fmla="*/ 2147483647 h 4323"/>
                <a:gd name="T82" fmla="*/ 2147483647 w 5764"/>
                <a:gd name="T83" fmla="*/ 2147483647 h 4323"/>
                <a:gd name="T84" fmla="*/ 2147483647 w 5764"/>
                <a:gd name="T85" fmla="*/ 2147483647 h 4323"/>
                <a:gd name="T86" fmla="*/ 2147483647 w 5764"/>
                <a:gd name="T87" fmla="*/ 2147483647 h 4323"/>
                <a:gd name="T88" fmla="*/ 2147483647 w 5764"/>
                <a:gd name="T89" fmla="*/ 2147483647 h 4323"/>
                <a:gd name="T90" fmla="*/ 2147483647 w 5764"/>
                <a:gd name="T91" fmla="*/ 2147483647 h 4323"/>
                <a:gd name="T92" fmla="*/ 2147483647 w 5764"/>
                <a:gd name="T93" fmla="*/ 2147483647 h 4323"/>
                <a:gd name="T94" fmla="*/ 0 w 5764"/>
                <a:gd name="T95" fmla="*/ 2147483647 h 4323"/>
                <a:gd name="T96" fmla="*/ 2147483647 w 5764"/>
                <a:gd name="T97" fmla="*/ 2147483647 h 4323"/>
                <a:gd name="T98" fmla="*/ 2147483647 w 5764"/>
                <a:gd name="T99" fmla="*/ 2147483647 h 4323"/>
                <a:gd name="T100" fmla="*/ 2147483647 w 5764"/>
                <a:gd name="T101" fmla="*/ 2147483647 h 4323"/>
                <a:gd name="T102" fmla="*/ 2147483647 w 5764"/>
                <a:gd name="T103" fmla="*/ 2147483647 h 4323"/>
                <a:gd name="T104" fmla="*/ 2147483647 w 5764"/>
                <a:gd name="T105" fmla="*/ 2147483647 h 4323"/>
                <a:gd name="T106" fmla="*/ 2147483647 w 5764"/>
                <a:gd name="T107" fmla="*/ 2147483647 h 4323"/>
                <a:gd name="T108" fmla="*/ 2147483647 w 5764"/>
                <a:gd name="T109" fmla="*/ 2147483647 h 4323"/>
                <a:gd name="T110" fmla="*/ 2147483647 w 5764"/>
                <a:gd name="T111" fmla="*/ 2147483647 h 4323"/>
                <a:gd name="T112" fmla="*/ 0 w 5764"/>
                <a:gd name="T113" fmla="*/ 2147483647 h 4323"/>
                <a:gd name="T114" fmla="*/ 0 w 5764"/>
                <a:gd name="T115" fmla="*/ 2147483647 h 4323"/>
                <a:gd name="T116" fmla="*/ 2147483647 w 5764"/>
                <a:gd name="T117" fmla="*/ 2147483647 h 4323"/>
                <a:gd name="T118" fmla="*/ 2147483647 w 5764"/>
                <a:gd name="T119" fmla="*/ 2147483647 h 4323"/>
                <a:gd name="T120" fmla="*/ 2147483647 w 5764"/>
                <a:gd name="T121" fmla="*/ 2147483647 h 4323"/>
                <a:gd name="T122" fmla="*/ 2147483647 w 5764"/>
                <a:gd name="T123" fmla="*/ 2147483647 h 43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4"/>
                <a:gd name="T187" fmla="*/ 0 h 4323"/>
                <a:gd name="T188" fmla="*/ 5764 w 5764"/>
                <a:gd name="T189" fmla="*/ 4323 h 43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4" h="4323">
                  <a:moveTo>
                    <a:pt x="0" y="4306"/>
                  </a:moveTo>
                  <a:lnTo>
                    <a:pt x="721" y="4306"/>
                  </a:lnTo>
                  <a:lnTo>
                    <a:pt x="1441" y="4306"/>
                  </a:lnTo>
                  <a:lnTo>
                    <a:pt x="2162" y="4306"/>
                  </a:lnTo>
                  <a:lnTo>
                    <a:pt x="2882" y="4306"/>
                  </a:lnTo>
                  <a:lnTo>
                    <a:pt x="3603" y="4306"/>
                  </a:lnTo>
                  <a:lnTo>
                    <a:pt x="4323" y="4306"/>
                  </a:lnTo>
                  <a:lnTo>
                    <a:pt x="5044" y="4306"/>
                  </a:lnTo>
                  <a:lnTo>
                    <a:pt x="5764" y="4306"/>
                  </a:lnTo>
                  <a:lnTo>
                    <a:pt x="5764" y="4323"/>
                  </a:lnTo>
                  <a:lnTo>
                    <a:pt x="5044" y="4323"/>
                  </a:lnTo>
                  <a:lnTo>
                    <a:pt x="4323" y="4323"/>
                  </a:lnTo>
                  <a:lnTo>
                    <a:pt x="3603" y="4323"/>
                  </a:lnTo>
                  <a:lnTo>
                    <a:pt x="2882" y="4323"/>
                  </a:lnTo>
                  <a:lnTo>
                    <a:pt x="2162" y="4323"/>
                  </a:lnTo>
                  <a:lnTo>
                    <a:pt x="1441" y="4323"/>
                  </a:lnTo>
                  <a:lnTo>
                    <a:pt x="721" y="4323"/>
                  </a:lnTo>
                  <a:lnTo>
                    <a:pt x="0" y="4323"/>
                  </a:lnTo>
                  <a:lnTo>
                    <a:pt x="0" y="4306"/>
                  </a:lnTo>
                  <a:close/>
                  <a:moveTo>
                    <a:pt x="0" y="4290"/>
                  </a:moveTo>
                  <a:lnTo>
                    <a:pt x="0" y="4273"/>
                  </a:lnTo>
                  <a:lnTo>
                    <a:pt x="721" y="4273"/>
                  </a:lnTo>
                  <a:lnTo>
                    <a:pt x="1441" y="4273"/>
                  </a:lnTo>
                  <a:lnTo>
                    <a:pt x="2162" y="4273"/>
                  </a:lnTo>
                  <a:lnTo>
                    <a:pt x="2882" y="4273"/>
                  </a:lnTo>
                  <a:lnTo>
                    <a:pt x="3603" y="4273"/>
                  </a:lnTo>
                  <a:lnTo>
                    <a:pt x="4323" y="4273"/>
                  </a:lnTo>
                  <a:lnTo>
                    <a:pt x="5044" y="4273"/>
                  </a:lnTo>
                  <a:lnTo>
                    <a:pt x="5764" y="4273"/>
                  </a:lnTo>
                  <a:lnTo>
                    <a:pt x="5764" y="4290"/>
                  </a:lnTo>
                  <a:lnTo>
                    <a:pt x="5044" y="4290"/>
                  </a:lnTo>
                  <a:lnTo>
                    <a:pt x="4323" y="4290"/>
                  </a:lnTo>
                  <a:lnTo>
                    <a:pt x="3603" y="4290"/>
                  </a:lnTo>
                  <a:lnTo>
                    <a:pt x="2882" y="4290"/>
                  </a:lnTo>
                  <a:lnTo>
                    <a:pt x="2162" y="4290"/>
                  </a:lnTo>
                  <a:lnTo>
                    <a:pt x="1441" y="4290"/>
                  </a:lnTo>
                  <a:lnTo>
                    <a:pt x="721" y="4290"/>
                  </a:lnTo>
                  <a:lnTo>
                    <a:pt x="0" y="4290"/>
                  </a:lnTo>
                  <a:close/>
                  <a:moveTo>
                    <a:pt x="0" y="4257"/>
                  </a:moveTo>
                  <a:lnTo>
                    <a:pt x="0" y="4240"/>
                  </a:lnTo>
                  <a:lnTo>
                    <a:pt x="721" y="4240"/>
                  </a:lnTo>
                  <a:lnTo>
                    <a:pt x="1441" y="4240"/>
                  </a:lnTo>
                  <a:lnTo>
                    <a:pt x="2162" y="4240"/>
                  </a:lnTo>
                  <a:lnTo>
                    <a:pt x="2882" y="4240"/>
                  </a:lnTo>
                  <a:lnTo>
                    <a:pt x="3603" y="4240"/>
                  </a:lnTo>
                  <a:lnTo>
                    <a:pt x="4323" y="4240"/>
                  </a:lnTo>
                  <a:lnTo>
                    <a:pt x="5044" y="4240"/>
                  </a:lnTo>
                  <a:lnTo>
                    <a:pt x="5764" y="4240"/>
                  </a:lnTo>
                  <a:lnTo>
                    <a:pt x="5764" y="4257"/>
                  </a:lnTo>
                  <a:lnTo>
                    <a:pt x="5044" y="4257"/>
                  </a:lnTo>
                  <a:lnTo>
                    <a:pt x="4323" y="4257"/>
                  </a:lnTo>
                  <a:lnTo>
                    <a:pt x="3603" y="4257"/>
                  </a:lnTo>
                  <a:lnTo>
                    <a:pt x="2882" y="4257"/>
                  </a:lnTo>
                  <a:lnTo>
                    <a:pt x="2162" y="4257"/>
                  </a:lnTo>
                  <a:lnTo>
                    <a:pt x="1441" y="4257"/>
                  </a:lnTo>
                  <a:lnTo>
                    <a:pt x="721" y="4257"/>
                  </a:lnTo>
                  <a:lnTo>
                    <a:pt x="0" y="4257"/>
                  </a:lnTo>
                  <a:close/>
                  <a:moveTo>
                    <a:pt x="0" y="4224"/>
                  </a:moveTo>
                  <a:lnTo>
                    <a:pt x="0" y="4208"/>
                  </a:lnTo>
                  <a:lnTo>
                    <a:pt x="721" y="4208"/>
                  </a:lnTo>
                  <a:lnTo>
                    <a:pt x="1441" y="4208"/>
                  </a:lnTo>
                  <a:lnTo>
                    <a:pt x="2162" y="4208"/>
                  </a:lnTo>
                  <a:lnTo>
                    <a:pt x="2882" y="4208"/>
                  </a:lnTo>
                  <a:lnTo>
                    <a:pt x="3603" y="4208"/>
                  </a:lnTo>
                  <a:lnTo>
                    <a:pt x="4323" y="4208"/>
                  </a:lnTo>
                  <a:lnTo>
                    <a:pt x="5044" y="4208"/>
                  </a:lnTo>
                  <a:lnTo>
                    <a:pt x="5764" y="4208"/>
                  </a:lnTo>
                  <a:lnTo>
                    <a:pt x="5764" y="4224"/>
                  </a:lnTo>
                  <a:lnTo>
                    <a:pt x="5044" y="4224"/>
                  </a:lnTo>
                  <a:lnTo>
                    <a:pt x="4323" y="4224"/>
                  </a:lnTo>
                  <a:lnTo>
                    <a:pt x="3603" y="4224"/>
                  </a:lnTo>
                  <a:lnTo>
                    <a:pt x="2882" y="4224"/>
                  </a:lnTo>
                  <a:lnTo>
                    <a:pt x="2162" y="4224"/>
                  </a:lnTo>
                  <a:lnTo>
                    <a:pt x="1441" y="4224"/>
                  </a:lnTo>
                  <a:lnTo>
                    <a:pt x="721" y="4224"/>
                  </a:lnTo>
                  <a:lnTo>
                    <a:pt x="0" y="4224"/>
                  </a:lnTo>
                  <a:close/>
                  <a:moveTo>
                    <a:pt x="0" y="4192"/>
                  </a:moveTo>
                  <a:lnTo>
                    <a:pt x="0" y="4175"/>
                  </a:lnTo>
                  <a:lnTo>
                    <a:pt x="721" y="4175"/>
                  </a:lnTo>
                  <a:lnTo>
                    <a:pt x="1441" y="4175"/>
                  </a:lnTo>
                  <a:lnTo>
                    <a:pt x="2162" y="4175"/>
                  </a:lnTo>
                  <a:lnTo>
                    <a:pt x="2882" y="4175"/>
                  </a:lnTo>
                  <a:lnTo>
                    <a:pt x="3603" y="4175"/>
                  </a:lnTo>
                  <a:lnTo>
                    <a:pt x="4323" y="4175"/>
                  </a:lnTo>
                  <a:lnTo>
                    <a:pt x="5044" y="4175"/>
                  </a:lnTo>
                  <a:lnTo>
                    <a:pt x="5764" y="4175"/>
                  </a:lnTo>
                  <a:lnTo>
                    <a:pt x="5764" y="4192"/>
                  </a:lnTo>
                  <a:lnTo>
                    <a:pt x="5044" y="4192"/>
                  </a:lnTo>
                  <a:lnTo>
                    <a:pt x="4323" y="4192"/>
                  </a:lnTo>
                  <a:lnTo>
                    <a:pt x="3603" y="4192"/>
                  </a:lnTo>
                  <a:lnTo>
                    <a:pt x="2882" y="4192"/>
                  </a:lnTo>
                  <a:lnTo>
                    <a:pt x="2162" y="4192"/>
                  </a:lnTo>
                  <a:lnTo>
                    <a:pt x="1441" y="4192"/>
                  </a:lnTo>
                  <a:lnTo>
                    <a:pt x="721" y="4192"/>
                  </a:lnTo>
                  <a:lnTo>
                    <a:pt x="0" y="4192"/>
                  </a:lnTo>
                  <a:close/>
                  <a:moveTo>
                    <a:pt x="0" y="4159"/>
                  </a:moveTo>
                  <a:lnTo>
                    <a:pt x="0" y="4142"/>
                  </a:lnTo>
                  <a:lnTo>
                    <a:pt x="721" y="4142"/>
                  </a:lnTo>
                  <a:lnTo>
                    <a:pt x="1441" y="4142"/>
                  </a:lnTo>
                  <a:lnTo>
                    <a:pt x="2162" y="4142"/>
                  </a:lnTo>
                  <a:lnTo>
                    <a:pt x="2882" y="4142"/>
                  </a:lnTo>
                  <a:lnTo>
                    <a:pt x="3603" y="4142"/>
                  </a:lnTo>
                  <a:lnTo>
                    <a:pt x="4323" y="4142"/>
                  </a:lnTo>
                  <a:lnTo>
                    <a:pt x="5044" y="4142"/>
                  </a:lnTo>
                  <a:lnTo>
                    <a:pt x="5764" y="4142"/>
                  </a:lnTo>
                  <a:lnTo>
                    <a:pt x="5764" y="4159"/>
                  </a:lnTo>
                  <a:lnTo>
                    <a:pt x="5044" y="4159"/>
                  </a:lnTo>
                  <a:lnTo>
                    <a:pt x="4323" y="4159"/>
                  </a:lnTo>
                  <a:lnTo>
                    <a:pt x="3603" y="4159"/>
                  </a:lnTo>
                  <a:lnTo>
                    <a:pt x="2882" y="4159"/>
                  </a:lnTo>
                  <a:lnTo>
                    <a:pt x="2162" y="4159"/>
                  </a:lnTo>
                  <a:lnTo>
                    <a:pt x="1441" y="4159"/>
                  </a:lnTo>
                  <a:lnTo>
                    <a:pt x="721" y="4159"/>
                  </a:lnTo>
                  <a:lnTo>
                    <a:pt x="0" y="4159"/>
                  </a:lnTo>
                  <a:close/>
                  <a:moveTo>
                    <a:pt x="0" y="4126"/>
                  </a:moveTo>
                  <a:lnTo>
                    <a:pt x="0" y="4109"/>
                  </a:lnTo>
                  <a:lnTo>
                    <a:pt x="721" y="4109"/>
                  </a:lnTo>
                  <a:lnTo>
                    <a:pt x="1441" y="4109"/>
                  </a:lnTo>
                  <a:lnTo>
                    <a:pt x="2162" y="4109"/>
                  </a:lnTo>
                  <a:lnTo>
                    <a:pt x="2882" y="4109"/>
                  </a:lnTo>
                  <a:lnTo>
                    <a:pt x="3603" y="4109"/>
                  </a:lnTo>
                  <a:lnTo>
                    <a:pt x="4323" y="4109"/>
                  </a:lnTo>
                  <a:lnTo>
                    <a:pt x="5044" y="4109"/>
                  </a:lnTo>
                  <a:lnTo>
                    <a:pt x="5764" y="4109"/>
                  </a:lnTo>
                  <a:lnTo>
                    <a:pt x="5764" y="4126"/>
                  </a:lnTo>
                  <a:lnTo>
                    <a:pt x="5044" y="4126"/>
                  </a:lnTo>
                  <a:lnTo>
                    <a:pt x="4323" y="4126"/>
                  </a:lnTo>
                  <a:lnTo>
                    <a:pt x="3603" y="4126"/>
                  </a:lnTo>
                  <a:lnTo>
                    <a:pt x="2882" y="4126"/>
                  </a:lnTo>
                  <a:lnTo>
                    <a:pt x="2162" y="4126"/>
                  </a:lnTo>
                  <a:lnTo>
                    <a:pt x="1441" y="4126"/>
                  </a:lnTo>
                  <a:lnTo>
                    <a:pt x="721" y="4126"/>
                  </a:lnTo>
                  <a:lnTo>
                    <a:pt x="0" y="4126"/>
                  </a:lnTo>
                  <a:close/>
                  <a:moveTo>
                    <a:pt x="0" y="4093"/>
                  </a:moveTo>
                  <a:lnTo>
                    <a:pt x="0" y="4076"/>
                  </a:lnTo>
                  <a:lnTo>
                    <a:pt x="721" y="4076"/>
                  </a:lnTo>
                  <a:lnTo>
                    <a:pt x="1441" y="4076"/>
                  </a:lnTo>
                  <a:lnTo>
                    <a:pt x="2162" y="4076"/>
                  </a:lnTo>
                  <a:lnTo>
                    <a:pt x="2882" y="4076"/>
                  </a:lnTo>
                  <a:lnTo>
                    <a:pt x="3603" y="4076"/>
                  </a:lnTo>
                  <a:lnTo>
                    <a:pt x="4323" y="4076"/>
                  </a:lnTo>
                  <a:lnTo>
                    <a:pt x="5044" y="4076"/>
                  </a:lnTo>
                  <a:lnTo>
                    <a:pt x="5764" y="4076"/>
                  </a:lnTo>
                  <a:lnTo>
                    <a:pt x="5764" y="4093"/>
                  </a:lnTo>
                  <a:lnTo>
                    <a:pt x="5044" y="4093"/>
                  </a:lnTo>
                  <a:lnTo>
                    <a:pt x="4323" y="4093"/>
                  </a:lnTo>
                  <a:lnTo>
                    <a:pt x="3603" y="4093"/>
                  </a:lnTo>
                  <a:lnTo>
                    <a:pt x="2882" y="4093"/>
                  </a:lnTo>
                  <a:lnTo>
                    <a:pt x="2162" y="4093"/>
                  </a:lnTo>
                  <a:lnTo>
                    <a:pt x="1441" y="4093"/>
                  </a:lnTo>
                  <a:lnTo>
                    <a:pt x="721" y="4093"/>
                  </a:lnTo>
                  <a:lnTo>
                    <a:pt x="0" y="4093"/>
                  </a:lnTo>
                  <a:close/>
                  <a:moveTo>
                    <a:pt x="0" y="4060"/>
                  </a:moveTo>
                  <a:lnTo>
                    <a:pt x="0" y="4043"/>
                  </a:lnTo>
                  <a:lnTo>
                    <a:pt x="721" y="4043"/>
                  </a:lnTo>
                  <a:lnTo>
                    <a:pt x="1441" y="4043"/>
                  </a:lnTo>
                  <a:lnTo>
                    <a:pt x="2162" y="4043"/>
                  </a:lnTo>
                  <a:lnTo>
                    <a:pt x="2882" y="4043"/>
                  </a:lnTo>
                  <a:lnTo>
                    <a:pt x="3603" y="4043"/>
                  </a:lnTo>
                  <a:lnTo>
                    <a:pt x="4323" y="4043"/>
                  </a:lnTo>
                  <a:lnTo>
                    <a:pt x="5044" y="4043"/>
                  </a:lnTo>
                  <a:lnTo>
                    <a:pt x="5764" y="4043"/>
                  </a:lnTo>
                  <a:lnTo>
                    <a:pt x="5764" y="4060"/>
                  </a:lnTo>
                  <a:lnTo>
                    <a:pt x="5044" y="4060"/>
                  </a:lnTo>
                  <a:lnTo>
                    <a:pt x="4323" y="4060"/>
                  </a:lnTo>
                  <a:lnTo>
                    <a:pt x="3603" y="4060"/>
                  </a:lnTo>
                  <a:lnTo>
                    <a:pt x="2882" y="4060"/>
                  </a:lnTo>
                  <a:lnTo>
                    <a:pt x="2162" y="4060"/>
                  </a:lnTo>
                  <a:lnTo>
                    <a:pt x="1441" y="4060"/>
                  </a:lnTo>
                  <a:lnTo>
                    <a:pt x="721" y="4060"/>
                  </a:lnTo>
                  <a:lnTo>
                    <a:pt x="0" y="4060"/>
                  </a:lnTo>
                  <a:close/>
                  <a:moveTo>
                    <a:pt x="0" y="4027"/>
                  </a:moveTo>
                  <a:lnTo>
                    <a:pt x="0" y="4011"/>
                  </a:lnTo>
                  <a:lnTo>
                    <a:pt x="721" y="4011"/>
                  </a:lnTo>
                  <a:lnTo>
                    <a:pt x="1441" y="4011"/>
                  </a:lnTo>
                  <a:lnTo>
                    <a:pt x="2162" y="4011"/>
                  </a:lnTo>
                  <a:lnTo>
                    <a:pt x="2882" y="4011"/>
                  </a:lnTo>
                  <a:lnTo>
                    <a:pt x="3603" y="4011"/>
                  </a:lnTo>
                  <a:lnTo>
                    <a:pt x="4323" y="4011"/>
                  </a:lnTo>
                  <a:lnTo>
                    <a:pt x="5044" y="4011"/>
                  </a:lnTo>
                  <a:lnTo>
                    <a:pt x="5764" y="4011"/>
                  </a:lnTo>
                  <a:lnTo>
                    <a:pt x="5764" y="4027"/>
                  </a:lnTo>
                  <a:lnTo>
                    <a:pt x="5044" y="4027"/>
                  </a:lnTo>
                  <a:lnTo>
                    <a:pt x="4323" y="4027"/>
                  </a:lnTo>
                  <a:lnTo>
                    <a:pt x="3603" y="4027"/>
                  </a:lnTo>
                  <a:lnTo>
                    <a:pt x="2882" y="4027"/>
                  </a:lnTo>
                  <a:lnTo>
                    <a:pt x="2162" y="4027"/>
                  </a:lnTo>
                  <a:lnTo>
                    <a:pt x="1441" y="4027"/>
                  </a:lnTo>
                  <a:lnTo>
                    <a:pt x="721" y="4027"/>
                  </a:lnTo>
                  <a:lnTo>
                    <a:pt x="0" y="4027"/>
                  </a:lnTo>
                  <a:close/>
                  <a:moveTo>
                    <a:pt x="0" y="3994"/>
                  </a:moveTo>
                  <a:lnTo>
                    <a:pt x="0" y="3978"/>
                  </a:lnTo>
                  <a:lnTo>
                    <a:pt x="721" y="3978"/>
                  </a:lnTo>
                  <a:lnTo>
                    <a:pt x="1441" y="3978"/>
                  </a:lnTo>
                  <a:lnTo>
                    <a:pt x="2162" y="3978"/>
                  </a:lnTo>
                  <a:lnTo>
                    <a:pt x="2882" y="3978"/>
                  </a:lnTo>
                  <a:lnTo>
                    <a:pt x="3603" y="3978"/>
                  </a:lnTo>
                  <a:lnTo>
                    <a:pt x="4323" y="3978"/>
                  </a:lnTo>
                  <a:lnTo>
                    <a:pt x="5044" y="3978"/>
                  </a:lnTo>
                  <a:lnTo>
                    <a:pt x="5764" y="3978"/>
                  </a:lnTo>
                  <a:lnTo>
                    <a:pt x="5764" y="3994"/>
                  </a:lnTo>
                  <a:lnTo>
                    <a:pt x="5044" y="3994"/>
                  </a:lnTo>
                  <a:lnTo>
                    <a:pt x="4323" y="3994"/>
                  </a:lnTo>
                  <a:lnTo>
                    <a:pt x="3603" y="3994"/>
                  </a:lnTo>
                  <a:lnTo>
                    <a:pt x="2882" y="3994"/>
                  </a:lnTo>
                  <a:lnTo>
                    <a:pt x="2162" y="3994"/>
                  </a:lnTo>
                  <a:lnTo>
                    <a:pt x="1441" y="3994"/>
                  </a:lnTo>
                  <a:lnTo>
                    <a:pt x="721" y="3994"/>
                  </a:lnTo>
                  <a:lnTo>
                    <a:pt x="0" y="3994"/>
                  </a:lnTo>
                  <a:close/>
                  <a:moveTo>
                    <a:pt x="0" y="3962"/>
                  </a:moveTo>
                  <a:lnTo>
                    <a:pt x="0" y="3945"/>
                  </a:lnTo>
                  <a:lnTo>
                    <a:pt x="721" y="3945"/>
                  </a:lnTo>
                  <a:lnTo>
                    <a:pt x="1441" y="3945"/>
                  </a:lnTo>
                  <a:lnTo>
                    <a:pt x="2162" y="3945"/>
                  </a:lnTo>
                  <a:lnTo>
                    <a:pt x="2882" y="3945"/>
                  </a:lnTo>
                  <a:lnTo>
                    <a:pt x="3603" y="3945"/>
                  </a:lnTo>
                  <a:lnTo>
                    <a:pt x="4323" y="3945"/>
                  </a:lnTo>
                  <a:lnTo>
                    <a:pt x="5044" y="3945"/>
                  </a:lnTo>
                  <a:lnTo>
                    <a:pt x="5764" y="3945"/>
                  </a:lnTo>
                  <a:lnTo>
                    <a:pt x="5764" y="3962"/>
                  </a:lnTo>
                  <a:lnTo>
                    <a:pt x="5044" y="3962"/>
                  </a:lnTo>
                  <a:lnTo>
                    <a:pt x="4323" y="3962"/>
                  </a:lnTo>
                  <a:lnTo>
                    <a:pt x="3603" y="3962"/>
                  </a:lnTo>
                  <a:lnTo>
                    <a:pt x="2882" y="3962"/>
                  </a:lnTo>
                  <a:lnTo>
                    <a:pt x="2162" y="3962"/>
                  </a:lnTo>
                  <a:lnTo>
                    <a:pt x="1441" y="3962"/>
                  </a:lnTo>
                  <a:lnTo>
                    <a:pt x="721" y="3962"/>
                  </a:lnTo>
                  <a:lnTo>
                    <a:pt x="0" y="3962"/>
                  </a:lnTo>
                  <a:close/>
                  <a:moveTo>
                    <a:pt x="0" y="3929"/>
                  </a:moveTo>
                  <a:lnTo>
                    <a:pt x="0" y="3912"/>
                  </a:lnTo>
                  <a:lnTo>
                    <a:pt x="721" y="3912"/>
                  </a:lnTo>
                  <a:lnTo>
                    <a:pt x="1441" y="3912"/>
                  </a:lnTo>
                  <a:lnTo>
                    <a:pt x="2162" y="3912"/>
                  </a:lnTo>
                  <a:lnTo>
                    <a:pt x="2882" y="3912"/>
                  </a:lnTo>
                  <a:lnTo>
                    <a:pt x="3603" y="3912"/>
                  </a:lnTo>
                  <a:lnTo>
                    <a:pt x="4323" y="3912"/>
                  </a:lnTo>
                  <a:lnTo>
                    <a:pt x="5044" y="3912"/>
                  </a:lnTo>
                  <a:lnTo>
                    <a:pt x="5764" y="3912"/>
                  </a:lnTo>
                  <a:lnTo>
                    <a:pt x="5764" y="3929"/>
                  </a:lnTo>
                  <a:lnTo>
                    <a:pt x="5044" y="3929"/>
                  </a:lnTo>
                  <a:lnTo>
                    <a:pt x="4323" y="3929"/>
                  </a:lnTo>
                  <a:lnTo>
                    <a:pt x="3603" y="3929"/>
                  </a:lnTo>
                  <a:lnTo>
                    <a:pt x="2882" y="3929"/>
                  </a:lnTo>
                  <a:lnTo>
                    <a:pt x="2162" y="3929"/>
                  </a:lnTo>
                  <a:lnTo>
                    <a:pt x="1441" y="3929"/>
                  </a:lnTo>
                  <a:lnTo>
                    <a:pt x="721" y="3929"/>
                  </a:lnTo>
                  <a:lnTo>
                    <a:pt x="0" y="3929"/>
                  </a:lnTo>
                  <a:close/>
                  <a:moveTo>
                    <a:pt x="0" y="3896"/>
                  </a:moveTo>
                  <a:lnTo>
                    <a:pt x="0" y="3879"/>
                  </a:lnTo>
                  <a:lnTo>
                    <a:pt x="721" y="3879"/>
                  </a:lnTo>
                  <a:lnTo>
                    <a:pt x="1441" y="3879"/>
                  </a:lnTo>
                  <a:lnTo>
                    <a:pt x="2162" y="3879"/>
                  </a:lnTo>
                  <a:lnTo>
                    <a:pt x="2882" y="3879"/>
                  </a:lnTo>
                  <a:lnTo>
                    <a:pt x="3603" y="3879"/>
                  </a:lnTo>
                  <a:lnTo>
                    <a:pt x="4323" y="3879"/>
                  </a:lnTo>
                  <a:lnTo>
                    <a:pt x="5044" y="3879"/>
                  </a:lnTo>
                  <a:lnTo>
                    <a:pt x="5764" y="3879"/>
                  </a:lnTo>
                  <a:lnTo>
                    <a:pt x="5764" y="3896"/>
                  </a:lnTo>
                  <a:lnTo>
                    <a:pt x="5044" y="3896"/>
                  </a:lnTo>
                  <a:lnTo>
                    <a:pt x="4323" y="3896"/>
                  </a:lnTo>
                  <a:lnTo>
                    <a:pt x="3603" y="3896"/>
                  </a:lnTo>
                  <a:lnTo>
                    <a:pt x="2882" y="3896"/>
                  </a:lnTo>
                  <a:lnTo>
                    <a:pt x="2162" y="3896"/>
                  </a:lnTo>
                  <a:lnTo>
                    <a:pt x="1441" y="3896"/>
                  </a:lnTo>
                  <a:lnTo>
                    <a:pt x="721" y="3896"/>
                  </a:lnTo>
                  <a:lnTo>
                    <a:pt x="0" y="3896"/>
                  </a:lnTo>
                  <a:close/>
                  <a:moveTo>
                    <a:pt x="0" y="3863"/>
                  </a:moveTo>
                  <a:lnTo>
                    <a:pt x="0" y="3846"/>
                  </a:lnTo>
                  <a:lnTo>
                    <a:pt x="721" y="3846"/>
                  </a:lnTo>
                  <a:lnTo>
                    <a:pt x="1441" y="3846"/>
                  </a:lnTo>
                  <a:lnTo>
                    <a:pt x="2162" y="3846"/>
                  </a:lnTo>
                  <a:lnTo>
                    <a:pt x="2882" y="3846"/>
                  </a:lnTo>
                  <a:lnTo>
                    <a:pt x="3603" y="3846"/>
                  </a:lnTo>
                  <a:lnTo>
                    <a:pt x="4323" y="3846"/>
                  </a:lnTo>
                  <a:lnTo>
                    <a:pt x="5044" y="3846"/>
                  </a:lnTo>
                  <a:lnTo>
                    <a:pt x="5764" y="3846"/>
                  </a:lnTo>
                  <a:lnTo>
                    <a:pt x="5764" y="3863"/>
                  </a:lnTo>
                  <a:lnTo>
                    <a:pt x="5044" y="3863"/>
                  </a:lnTo>
                  <a:lnTo>
                    <a:pt x="4323" y="3863"/>
                  </a:lnTo>
                  <a:lnTo>
                    <a:pt x="3603" y="3863"/>
                  </a:lnTo>
                  <a:lnTo>
                    <a:pt x="2882" y="3863"/>
                  </a:lnTo>
                  <a:lnTo>
                    <a:pt x="2162" y="3863"/>
                  </a:lnTo>
                  <a:lnTo>
                    <a:pt x="1441" y="3863"/>
                  </a:lnTo>
                  <a:lnTo>
                    <a:pt x="721" y="3863"/>
                  </a:lnTo>
                  <a:lnTo>
                    <a:pt x="0" y="3863"/>
                  </a:lnTo>
                  <a:close/>
                  <a:moveTo>
                    <a:pt x="0" y="3830"/>
                  </a:moveTo>
                  <a:lnTo>
                    <a:pt x="0" y="3813"/>
                  </a:lnTo>
                  <a:lnTo>
                    <a:pt x="721" y="3813"/>
                  </a:lnTo>
                  <a:lnTo>
                    <a:pt x="1441" y="3813"/>
                  </a:lnTo>
                  <a:lnTo>
                    <a:pt x="2162" y="3813"/>
                  </a:lnTo>
                  <a:lnTo>
                    <a:pt x="2882" y="3813"/>
                  </a:lnTo>
                  <a:lnTo>
                    <a:pt x="3603" y="3813"/>
                  </a:lnTo>
                  <a:lnTo>
                    <a:pt x="4323" y="3813"/>
                  </a:lnTo>
                  <a:lnTo>
                    <a:pt x="5044" y="3813"/>
                  </a:lnTo>
                  <a:lnTo>
                    <a:pt x="5764" y="3813"/>
                  </a:lnTo>
                  <a:lnTo>
                    <a:pt x="5764" y="3830"/>
                  </a:lnTo>
                  <a:lnTo>
                    <a:pt x="5044" y="3830"/>
                  </a:lnTo>
                  <a:lnTo>
                    <a:pt x="4323" y="3830"/>
                  </a:lnTo>
                  <a:lnTo>
                    <a:pt x="3603" y="3830"/>
                  </a:lnTo>
                  <a:lnTo>
                    <a:pt x="2882" y="3830"/>
                  </a:lnTo>
                  <a:lnTo>
                    <a:pt x="2162" y="3830"/>
                  </a:lnTo>
                  <a:lnTo>
                    <a:pt x="1441" y="3830"/>
                  </a:lnTo>
                  <a:lnTo>
                    <a:pt x="721" y="3830"/>
                  </a:lnTo>
                  <a:lnTo>
                    <a:pt x="0" y="3830"/>
                  </a:lnTo>
                  <a:close/>
                  <a:moveTo>
                    <a:pt x="0" y="3797"/>
                  </a:moveTo>
                  <a:lnTo>
                    <a:pt x="0" y="3781"/>
                  </a:lnTo>
                  <a:lnTo>
                    <a:pt x="721" y="3781"/>
                  </a:lnTo>
                  <a:lnTo>
                    <a:pt x="1441" y="3781"/>
                  </a:lnTo>
                  <a:lnTo>
                    <a:pt x="2162" y="3781"/>
                  </a:lnTo>
                  <a:lnTo>
                    <a:pt x="2882" y="3781"/>
                  </a:lnTo>
                  <a:lnTo>
                    <a:pt x="3603" y="3781"/>
                  </a:lnTo>
                  <a:lnTo>
                    <a:pt x="4323" y="3781"/>
                  </a:lnTo>
                  <a:lnTo>
                    <a:pt x="5044" y="3781"/>
                  </a:lnTo>
                  <a:lnTo>
                    <a:pt x="5764" y="3781"/>
                  </a:lnTo>
                  <a:lnTo>
                    <a:pt x="5764" y="3797"/>
                  </a:lnTo>
                  <a:lnTo>
                    <a:pt x="5044" y="3797"/>
                  </a:lnTo>
                  <a:lnTo>
                    <a:pt x="4323" y="3797"/>
                  </a:lnTo>
                  <a:lnTo>
                    <a:pt x="3603" y="3797"/>
                  </a:lnTo>
                  <a:lnTo>
                    <a:pt x="2882" y="3797"/>
                  </a:lnTo>
                  <a:lnTo>
                    <a:pt x="2162" y="3797"/>
                  </a:lnTo>
                  <a:lnTo>
                    <a:pt x="1441" y="3797"/>
                  </a:lnTo>
                  <a:lnTo>
                    <a:pt x="721" y="3797"/>
                  </a:lnTo>
                  <a:lnTo>
                    <a:pt x="0" y="3797"/>
                  </a:lnTo>
                  <a:close/>
                  <a:moveTo>
                    <a:pt x="0" y="3765"/>
                  </a:moveTo>
                  <a:lnTo>
                    <a:pt x="0" y="3748"/>
                  </a:lnTo>
                  <a:lnTo>
                    <a:pt x="721" y="3748"/>
                  </a:lnTo>
                  <a:lnTo>
                    <a:pt x="1441" y="3748"/>
                  </a:lnTo>
                  <a:lnTo>
                    <a:pt x="2162" y="3748"/>
                  </a:lnTo>
                  <a:lnTo>
                    <a:pt x="2882" y="3748"/>
                  </a:lnTo>
                  <a:lnTo>
                    <a:pt x="3603" y="3748"/>
                  </a:lnTo>
                  <a:lnTo>
                    <a:pt x="4323" y="3748"/>
                  </a:lnTo>
                  <a:lnTo>
                    <a:pt x="5044" y="3748"/>
                  </a:lnTo>
                  <a:lnTo>
                    <a:pt x="5764" y="3748"/>
                  </a:lnTo>
                  <a:lnTo>
                    <a:pt x="5764" y="3765"/>
                  </a:lnTo>
                  <a:lnTo>
                    <a:pt x="5044" y="3765"/>
                  </a:lnTo>
                  <a:lnTo>
                    <a:pt x="4323" y="3765"/>
                  </a:lnTo>
                  <a:lnTo>
                    <a:pt x="3603" y="3765"/>
                  </a:lnTo>
                  <a:lnTo>
                    <a:pt x="2882" y="3765"/>
                  </a:lnTo>
                  <a:lnTo>
                    <a:pt x="2162" y="3765"/>
                  </a:lnTo>
                  <a:lnTo>
                    <a:pt x="1441" y="3765"/>
                  </a:lnTo>
                  <a:lnTo>
                    <a:pt x="721" y="3765"/>
                  </a:lnTo>
                  <a:lnTo>
                    <a:pt x="0" y="3765"/>
                  </a:lnTo>
                  <a:close/>
                  <a:moveTo>
                    <a:pt x="0" y="3732"/>
                  </a:moveTo>
                  <a:lnTo>
                    <a:pt x="0" y="3715"/>
                  </a:lnTo>
                  <a:lnTo>
                    <a:pt x="721" y="3715"/>
                  </a:lnTo>
                  <a:lnTo>
                    <a:pt x="1441" y="3715"/>
                  </a:lnTo>
                  <a:lnTo>
                    <a:pt x="2162" y="3715"/>
                  </a:lnTo>
                  <a:lnTo>
                    <a:pt x="2882" y="3715"/>
                  </a:lnTo>
                  <a:lnTo>
                    <a:pt x="3603" y="3715"/>
                  </a:lnTo>
                  <a:lnTo>
                    <a:pt x="4323" y="3715"/>
                  </a:lnTo>
                  <a:lnTo>
                    <a:pt x="5044" y="3715"/>
                  </a:lnTo>
                  <a:lnTo>
                    <a:pt x="5764" y="3715"/>
                  </a:lnTo>
                  <a:lnTo>
                    <a:pt x="5764" y="3732"/>
                  </a:lnTo>
                  <a:lnTo>
                    <a:pt x="5044" y="3732"/>
                  </a:lnTo>
                  <a:lnTo>
                    <a:pt x="4323" y="3732"/>
                  </a:lnTo>
                  <a:lnTo>
                    <a:pt x="3603" y="3732"/>
                  </a:lnTo>
                  <a:lnTo>
                    <a:pt x="2882" y="3732"/>
                  </a:lnTo>
                  <a:lnTo>
                    <a:pt x="2162" y="3732"/>
                  </a:lnTo>
                  <a:lnTo>
                    <a:pt x="1441" y="3732"/>
                  </a:lnTo>
                  <a:lnTo>
                    <a:pt x="721" y="3732"/>
                  </a:lnTo>
                  <a:lnTo>
                    <a:pt x="0" y="3732"/>
                  </a:lnTo>
                  <a:close/>
                  <a:moveTo>
                    <a:pt x="0" y="3699"/>
                  </a:moveTo>
                  <a:lnTo>
                    <a:pt x="0" y="3682"/>
                  </a:lnTo>
                  <a:lnTo>
                    <a:pt x="721" y="3682"/>
                  </a:lnTo>
                  <a:lnTo>
                    <a:pt x="1441" y="3682"/>
                  </a:lnTo>
                  <a:lnTo>
                    <a:pt x="2162" y="3682"/>
                  </a:lnTo>
                  <a:lnTo>
                    <a:pt x="2882" y="3682"/>
                  </a:lnTo>
                  <a:lnTo>
                    <a:pt x="3603" y="3682"/>
                  </a:lnTo>
                  <a:lnTo>
                    <a:pt x="4323" y="3682"/>
                  </a:lnTo>
                  <a:lnTo>
                    <a:pt x="5044" y="3682"/>
                  </a:lnTo>
                  <a:lnTo>
                    <a:pt x="5764" y="3682"/>
                  </a:lnTo>
                  <a:lnTo>
                    <a:pt x="5764" y="3699"/>
                  </a:lnTo>
                  <a:lnTo>
                    <a:pt x="5044" y="3699"/>
                  </a:lnTo>
                  <a:lnTo>
                    <a:pt x="4323" y="3699"/>
                  </a:lnTo>
                  <a:lnTo>
                    <a:pt x="3603" y="3699"/>
                  </a:lnTo>
                  <a:lnTo>
                    <a:pt x="2882" y="3699"/>
                  </a:lnTo>
                  <a:lnTo>
                    <a:pt x="2162" y="3699"/>
                  </a:lnTo>
                  <a:lnTo>
                    <a:pt x="1441" y="3699"/>
                  </a:lnTo>
                  <a:lnTo>
                    <a:pt x="721" y="3699"/>
                  </a:lnTo>
                  <a:lnTo>
                    <a:pt x="0" y="3699"/>
                  </a:lnTo>
                  <a:close/>
                  <a:moveTo>
                    <a:pt x="0" y="3666"/>
                  </a:moveTo>
                  <a:lnTo>
                    <a:pt x="0" y="3649"/>
                  </a:lnTo>
                  <a:lnTo>
                    <a:pt x="721" y="3649"/>
                  </a:lnTo>
                  <a:lnTo>
                    <a:pt x="1441" y="3649"/>
                  </a:lnTo>
                  <a:lnTo>
                    <a:pt x="2162" y="3649"/>
                  </a:lnTo>
                  <a:lnTo>
                    <a:pt x="2882" y="3649"/>
                  </a:lnTo>
                  <a:lnTo>
                    <a:pt x="3603" y="3649"/>
                  </a:lnTo>
                  <a:lnTo>
                    <a:pt x="4323" y="3649"/>
                  </a:lnTo>
                  <a:lnTo>
                    <a:pt x="5044" y="3649"/>
                  </a:lnTo>
                  <a:lnTo>
                    <a:pt x="5764" y="3649"/>
                  </a:lnTo>
                  <a:lnTo>
                    <a:pt x="5764" y="3666"/>
                  </a:lnTo>
                  <a:lnTo>
                    <a:pt x="5044" y="3666"/>
                  </a:lnTo>
                  <a:lnTo>
                    <a:pt x="4323" y="3666"/>
                  </a:lnTo>
                  <a:lnTo>
                    <a:pt x="3603" y="3666"/>
                  </a:lnTo>
                  <a:lnTo>
                    <a:pt x="2882" y="3666"/>
                  </a:lnTo>
                  <a:lnTo>
                    <a:pt x="2162" y="3666"/>
                  </a:lnTo>
                  <a:lnTo>
                    <a:pt x="1441" y="3666"/>
                  </a:lnTo>
                  <a:lnTo>
                    <a:pt x="721" y="3666"/>
                  </a:lnTo>
                  <a:lnTo>
                    <a:pt x="0" y="3666"/>
                  </a:lnTo>
                  <a:close/>
                  <a:moveTo>
                    <a:pt x="0" y="3633"/>
                  </a:moveTo>
                  <a:lnTo>
                    <a:pt x="0" y="3616"/>
                  </a:lnTo>
                  <a:lnTo>
                    <a:pt x="721" y="3616"/>
                  </a:lnTo>
                  <a:lnTo>
                    <a:pt x="1441" y="3616"/>
                  </a:lnTo>
                  <a:lnTo>
                    <a:pt x="2162" y="3616"/>
                  </a:lnTo>
                  <a:lnTo>
                    <a:pt x="2882" y="3616"/>
                  </a:lnTo>
                  <a:lnTo>
                    <a:pt x="3603" y="3616"/>
                  </a:lnTo>
                  <a:lnTo>
                    <a:pt x="4323" y="3616"/>
                  </a:lnTo>
                  <a:lnTo>
                    <a:pt x="5044" y="3616"/>
                  </a:lnTo>
                  <a:lnTo>
                    <a:pt x="5764" y="3616"/>
                  </a:lnTo>
                  <a:lnTo>
                    <a:pt x="5764" y="3633"/>
                  </a:lnTo>
                  <a:lnTo>
                    <a:pt x="5044" y="3633"/>
                  </a:lnTo>
                  <a:lnTo>
                    <a:pt x="4323" y="3633"/>
                  </a:lnTo>
                  <a:lnTo>
                    <a:pt x="3603" y="3633"/>
                  </a:lnTo>
                  <a:lnTo>
                    <a:pt x="2882" y="3633"/>
                  </a:lnTo>
                  <a:lnTo>
                    <a:pt x="2162" y="3633"/>
                  </a:lnTo>
                  <a:lnTo>
                    <a:pt x="1441" y="3633"/>
                  </a:lnTo>
                  <a:lnTo>
                    <a:pt x="721" y="3633"/>
                  </a:lnTo>
                  <a:lnTo>
                    <a:pt x="0" y="3633"/>
                  </a:lnTo>
                  <a:close/>
                  <a:moveTo>
                    <a:pt x="0" y="3599"/>
                  </a:moveTo>
                  <a:lnTo>
                    <a:pt x="0" y="3583"/>
                  </a:lnTo>
                  <a:lnTo>
                    <a:pt x="721" y="3583"/>
                  </a:lnTo>
                  <a:lnTo>
                    <a:pt x="1441" y="3583"/>
                  </a:lnTo>
                  <a:lnTo>
                    <a:pt x="2162" y="3583"/>
                  </a:lnTo>
                  <a:lnTo>
                    <a:pt x="2882" y="3583"/>
                  </a:lnTo>
                  <a:lnTo>
                    <a:pt x="3603" y="3583"/>
                  </a:lnTo>
                  <a:lnTo>
                    <a:pt x="4323" y="3583"/>
                  </a:lnTo>
                  <a:lnTo>
                    <a:pt x="5044" y="3583"/>
                  </a:lnTo>
                  <a:lnTo>
                    <a:pt x="5764" y="3583"/>
                  </a:lnTo>
                  <a:lnTo>
                    <a:pt x="5764" y="3599"/>
                  </a:lnTo>
                  <a:lnTo>
                    <a:pt x="5044" y="3599"/>
                  </a:lnTo>
                  <a:lnTo>
                    <a:pt x="4323" y="3599"/>
                  </a:lnTo>
                  <a:lnTo>
                    <a:pt x="3603" y="3599"/>
                  </a:lnTo>
                  <a:lnTo>
                    <a:pt x="2882" y="3599"/>
                  </a:lnTo>
                  <a:lnTo>
                    <a:pt x="2162" y="3599"/>
                  </a:lnTo>
                  <a:lnTo>
                    <a:pt x="1441" y="3599"/>
                  </a:lnTo>
                  <a:lnTo>
                    <a:pt x="721" y="3599"/>
                  </a:lnTo>
                  <a:lnTo>
                    <a:pt x="0" y="3599"/>
                  </a:lnTo>
                  <a:close/>
                  <a:moveTo>
                    <a:pt x="0" y="3566"/>
                  </a:moveTo>
                  <a:lnTo>
                    <a:pt x="0" y="3550"/>
                  </a:lnTo>
                  <a:lnTo>
                    <a:pt x="721" y="3550"/>
                  </a:lnTo>
                  <a:lnTo>
                    <a:pt x="1441" y="3550"/>
                  </a:lnTo>
                  <a:lnTo>
                    <a:pt x="2162" y="3550"/>
                  </a:lnTo>
                  <a:lnTo>
                    <a:pt x="2882" y="3550"/>
                  </a:lnTo>
                  <a:lnTo>
                    <a:pt x="3603" y="3550"/>
                  </a:lnTo>
                  <a:lnTo>
                    <a:pt x="4323" y="3550"/>
                  </a:lnTo>
                  <a:lnTo>
                    <a:pt x="5044" y="3550"/>
                  </a:lnTo>
                  <a:lnTo>
                    <a:pt x="5764" y="3550"/>
                  </a:lnTo>
                  <a:lnTo>
                    <a:pt x="5764" y="3566"/>
                  </a:lnTo>
                  <a:lnTo>
                    <a:pt x="5044" y="3566"/>
                  </a:lnTo>
                  <a:lnTo>
                    <a:pt x="4323" y="3566"/>
                  </a:lnTo>
                  <a:lnTo>
                    <a:pt x="3603" y="3566"/>
                  </a:lnTo>
                  <a:lnTo>
                    <a:pt x="2882" y="3566"/>
                  </a:lnTo>
                  <a:lnTo>
                    <a:pt x="2162" y="3566"/>
                  </a:lnTo>
                  <a:lnTo>
                    <a:pt x="1441" y="3566"/>
                  </a:lnTo>
                  <a:lnTo>
                    <a:pt x="721" y="3566"/>
                  </a:lnTo>
                  <a:lnTo>
                    <a:pt x="0" y="3566"/>
                  </a:lnTo>
                  <a:close/>
                  <a:moveTo>
                    <a:pt x="0" y="3534"/>
                  </a:moveTo>
                  <a:lnTo>
                    <a:pt x="0" y="3517"/>
                  </a:lnTo>
                  <a:lnTo>
                    <a:pt x="721" y="3517"/>
                  </a:lnTo>
                  <a:lnTo>
                    <a:pt x="1441" y="3517"/>
                  </a:lnTo>
                  <a:lnTo>
                    <a:pt x="2162" y="3517"/>
                  </a:lnTo>
                  <a:lnTo>
                    <a:pt x="2882" y="3517"/>
                  </a:lnTo>
                  <a:lnTo>
                    <a:pt x="3603" y="3517"/>
                  </a:lnTo>
                  <a:lnTo>
                    <a:pt x="4323" y="3517"/>
                  </a:lnTo>
                  <a:lnTo>
                    <a:pt x="5044" y="3517"/>
                  </a:lnTo>
                  <a:lnTo>
                    <a:pt x="5764" y="3517"/>
                  </a:lnTo>
                  <a:lnTo>
                    <a:pt x="5764" y="3534"/>
                  </a:lnTo>
                  <a:lnTo>
                    <a:pt x="5044" y="3534"/>
                  </a:lnTo>
                  <a:lnTo>
                    <a:pt x="4323" y="3534"/>
                  </a:lnTo>
                  <a:lnTo>
                    <a:pt x="3603" y="3534"/>
                  </a:lnTo>
                  <a:lnTo>
                    <a:pt x="2882" y="3534"/>
                  </a:lnTo>
                  <a:lnTo>
                    <a:pt x="2162" y="3534"/>
                  </a:lnTo>
                  <a:lnTo>
                    <a:pt x="1441" y="3534"/>
                  </a:lnTo>
                  <a:lnTo>
                    <a:pt x="721" y="3534"/>
                  </a:lnTo>
                  <a:lnTo>
                    <a:pt x="0" y="3534"/>
                  </a:lnTo>
                  <a:close/>
                  <a:moveTo>
                    <a:pt x="0" y="3501"/>
                  </a:moveTo>
                  <a:lnTo>
                    <a:pt x="0" y="3484"/>
                  </a:lnTo>
                  <a:lnTo>
                    <a:pt x="721" y="3484"/>
                  </a:lnTo>
                  <a:lnTo>
                    <a:pt x="1441" y="3484"/>
                  </a:lnTo>
                  <a:lnTo>
                    <a:pt x="2162" y="3484"/>
                  </a:lnTo>
                  <a:lnTo>
                    <a:pt x="2882" y="3484"/>
                  </a:lnTo>
                  <a:lnTo>
                    <a:pt x="3603" y="3484"/>
                  </a:lnTo>
                  <a:lnTo>
                    <a:pt x="4323" y="3484"/>
                  </a:lnTo>
                  <a:lnTo>
                    <a:pt x="5044" y="3484"/>
                  </a:lnTo>
                  <a:lnTo>
                    <a:pt x="5764" y="3484"/>
                  </a:lnTo>
                  <a:lnTo>
                    <a:pt x="5764" y="3501"/>
                  </a:lnTo>
                  <a:lnTo>
                    <a:pt x="5044" y="3501"/>
                  </a:lnTo>
                  <a:lnTo>
                    <a:pt x="4323" y="3501"/>
                  </a:lnTo>
                  <a:lnTo>
                    <a:pt x="3603" y="3501"/>
                  </a:lnTo>
                  <a:lnTo>
                    <a:pt x="2882" y="3501"/>
                  </a:lnTo>
                  <a:lnTo>
                    <a:pt x="2162" y="3501"/>
                  </a:lnTo>
                  <a:lnTo>
                    <a:pt x="1441" y="3501"/>
                  </a:lnTo>
                  <a:lnTo>
                    <a:pt x="721" y="3501"/>
                  </a:lnTo>
                  <a:lnTo>
                    <a:pt x="0" y="3501"/>
                  </a:lnTo>
                  <a:close/>
                  <a:moveTo>
                    <a:pt x="0" y="3468"/>
                  </a:moveTo>
                  <a:lnTo>
                    <a:pt x="0" y="3451"/>
                  </a:lnTo>
                  <a:lnTo>
                    <a:pt x="721" y="3451"/>
                  </a:lnTo>
                  <a:lnTo>
                    <a:pt x="1441" y="3451"/>
                  </a:lnTo>
                  <a:lnTo>
                    <a:pt x="2162" y="3451"/>
                  </a:lnTo>
                  <a:lnTo>
                    <a:pt x="2882" y="3451"/>
                  </a:lnTo>
                  <a:lnTo>
                    <a:pt x="3603" y="3451"/>
                  </a:lnTo>
                  <a:lnTo>
                    <a:pt x="4323" y="3451"/>
                  </a:lnTo>
                  <a:lnTo>
                    <a:pt x="5044" y="3451"/>
                  </a:lnTo>
                  <a:lnTo>
                    <a:pt x="5764" y="3451"/>
                  </a:lnTo>
                  <a:lnTo>
                    <a:pt x="5764" y="3468"/>
                  </a:lnTo>
                  <a:lnTo>
                    <a:pt x="5044" y="3468"/>
                  </a:lnTo>
                  <a:lnTo>
                    <a:pt x="4323" y="3468"/>
                  </a:lnTo>
                  <a:lnTo>
                    <a:pt x="3603" y="3468"/>
                  </a:lnTo>
                  <a:lnTo>
                    <a:pt x="2882" y="3468"/>
                  </a:lnTo>
                  <a:lnTo>
                    <a:pt x="2162" y="3468"/>
                  </a:lnTo>
                  <a:lnTo>
                    <a:pt x="1441" y="3468"/>
                  </a:lnTo>
                  <a:lnTo>
                    <a:pt x="721" y="3468"/>
                  </a:lnTo>
                  <a:lnTo>
                    <a:pt x="0" y="3468"/>
                  </a:lnTo>
                  <a:close/>
                  <a:moveTo>
                    <a:pt x="0" y="3435"/>
                  </a:moveTo>
                  <a:lnTo>
                    <a:pt x="0" y="3418"/>
                  </a:lnTo>
                  <a:lnTo>
                    <a:pt x="721" y="3418"/>
                  </a:lnTo>
                  <a:lnTo>
                    <a:pt x="1441" y="3418"/>
                  </a:lnTo>
                  <a:lnTo>
                    <a:pt x="2162" y="3418"/>
                  </a:lnTo>
                  <a:lnTo>
                    <a:pt x="2882" y="3418"/>
                  </a:lnTo>
                  <a:lnTo>
                    <a:pt x="3603" y="3418"/>
                  </a:lnTo>
                  <a:lnTo>
                    <a:pt x="4323" y="3418"/>
                  </a:lnTo>
                  <a:lnTo>
                    <a:pt x="5044" y="3418"/>
                  </a:lnTo>
                  <a:lnTo>
                    <a:pt x="5764" y="3418"/>
                  </a:lnTo>
                  <a:lnTo>
                    <a:pt x="5764" y="3435"/>
                  </a:lnTo>
                  <a:lnTo>
                    <a:pt x="5044" y="3435"/>
                  </a:lnTo>
                  <a:lnTo>
                    <a:pt x="4323" y="3435"/>
                  </a:lnTo>
                  <a:lnTo>
                    <a:pt x="3603" y="3435"/>
                  </a:lnTo>
                  <a:lnTo>
                    <a:pt x="2882" y="3435"/>
                  </a:lnTo>
                  <a:lnTo>
                    <a:pt x="2162" y="3435"/>
                  </a:lnTo>
                  <a:lnTo>
                    <a:pt x="1441" y="3435"/>
                  </a:lnTo>
                  <a:lnTo>
                    <a:pt x="721" y="3435"/>
                  </a:lnTo>
                  <a:lnTo>
                    <a:pt x="0" y="3435"/>
                  </a:lnTo>
                  <a:close/>
                  <a:moveTo>
                    <a:pt x="0" y="3402"/>
                  </a:moveTo>
                  <a:lnTo>
                    <a:pt x="0" y="3385"/>
                  </a:lnTo>
                  <a:lnTo>
                    <a:pt x="721" y="3385"/>
                  </a:lnTo>
                  <a:lnTo>
                    <a:pt x="1441" y="3385"/>
                  </a:lnTo>
                  <a:lnTo>
                    <a:pt x="2162" y="3385"/>
                  </a:lnTo>
                  <a:lnTo>
                    <a:pt x="2882" y="3385"/>
                  </a:lnTo>
                  <a:lnTo>
                    <a:pt x="3603" y="3385"/>
                  </a:lnTo>
                  <a:lnTo>
                    <a:pt x="4323" y="3385"/>
                  </a:lnTo>
                  <a:lnTo>
                    <a:pt x="5044" y="3385"/>
                  </a:lnTo>
                  <a:lnTo>
                    <a:pt x="5764" y="3385"/>
                  </a:lnTo>
                  <a:lnTo>
                    <a:pt x="5764" y="3402"/>
                  </a:lnTo>
                  <a:lnTo>
                    <a:pt x="5044" y="3402"/>
                  </a:lnTo>
                  <a:lnTo>
                    <a:pt x="4323" y="3402"/>
                  </a:lnTo>
                  <a:lnTo>
                    <a:pt x="3603" y="3402"/>
                  </a:lnTo>
                  <a:lnTo>
                    <a:pt x="2882" y="3402"/>
                  </a:lnTo>
                  <a:lnTo>
                    <a:pt x="2162" y="3402"/>
                  </a:lnTo>
                  <a:lnTo>
                    <a:pt x="1441" y="3402"/>
                  </a:lnTo>
                  <a:lnTo>
                    <a:pt x="721" y="3402"/>
                  </a:lnTo>
                  <a:lnTo>
                    <a:pt x="0" y="3402"/>
                  </a:lnTo>
                  <a:close/>
                  <a:moveTo>
                    <a:pt x="0" y="3369"/>
                  </a:moveTo>
                  <a:lnTo>
                    <a:pt x="0" y="3353"/>
                  </a:lnTo>
                  <a:lnTo>
                    <a:pt x="721" y="3353"/>
                  </a:lnTo>
                  <a:lnTo>
                    <a:pt x="1441" y="3353"/>
                  </a:lnTo>
                  <a:lnTo>
                    <a:pt x="2162" y="3353"/>
                  </a:lnTo>
                  <a:lnTo>
                    <a:pt x="2882" y="3353"/>
                  </a:lnTo>
                  <a:lnTo>
                    <a:pt x="3603" y="3353"/>
                  </a:lnTo>
                  <a:lnTo>
                    <a:pt x="4323" y="3353"/>
                  </a:lnTo>
                  <a:lnTo>
                    <a:pt x="5044" y="3353"/>
                  </a:lnTo>
                  <a:lnTo>
                    <a:pt x="5764" y="3353"/>
                  </a:lnTo>
                  <a:lnTo>
                    <a:pt x="5764" y="3369"/>
                  </a:lnTo>
                  <a:lnTo>
                    <a:pt x="5044" y="3369"/>
                  </a:lnTo>
                  <a:lnTo>
                    <a:pt x="4323" y="3369"/>
                  </a:lnTo>
                  <a:lnTo>
                    <a:pt x="3603" y="3369"/>
                  </a:lnTo>
                  <a:lnTo>
                    <a:pt x="2882" y="3369"/>
                  </a:lnTo>
                  <a:lnTo>
                    <a:pt x="2162" y="3369"/>
                  </a:lnTo>
                  <a:lnTo>
                    <a:pt x="1441" y="3369"/>
                  </a:lnTo>
                  <a:lnTo>
                    <a:pt x="721" y="3369"/>
                  </a:lnTo>
                  <a:lnTo>
                    <a:pt x="0" y="3369"/>
                  </a:lnTo>
                  <a:close/>
                  <a:moveTo>
                    <a:pt x="0" y="3337"/>
                  </a:moveTo>
                  <a:lnTo>
                    <a:pt x="0" y="3320"/>
                  </a:lnTo>
                  <a:lnTo>
                    <a:pt x="721" y="3320"/>
                  </a:lnTo>
                  <a:lnTo>
                    <a:pt x="1441" y="3320"/>
                  </a:lnTo>
                  <a:lnTo>
                    <a:pt x="2162" y="3320"/>
                  </a:lnTo>
                  <a:lnTo>
                    <a:pt x="2882" y="3320"/>
                  </a:lnTo>
                  <a:lnTo>
                    <a:pt x="3603" y="3320"/>
                  </a:lnTo>
                  <a:lnTo>
                    <a:pt x="4323" y="3320"/>
                  </a:lnTo>
                  <a:lnTo>
                    <a:pt x="5044" y="3320"/>
                  </a:lnTo>
                  <a:lnTo>
                    <a:pt x="5764" y="3320"/>
                  </a:lnTo>
                  <a:lnTo>
                    <a:pt x="5764" y="3337"/>
                  </a:lnTo>
                  <a:lnTo>
                    <a:pt x="5044" y="3337"/>
                  </a:lnTo>
                  <a:lnTo>
                    <a:pt x="4323" y="3337"/>
                  </a:lnTo>
                  <a:lnTo>
                    <a:pt x="3603" y="3337"/>
                  </a:lnTo>
                  <a:lnTo>
                    <a:pt x="2882" y="3337"/>
                  </a:lnTo>
                  <a:lnTo>
                    <a:pt x="2162" y="3337"/>
                  </a:lnTo>
                  <a:lnTo>
                    <a:pt x="1441" y="3337"/>
                  </a:lnTo>
                  <a:lnTo>
                    <a:pt x="721" y="3337"/>
                  </a:lnTo>
                  <a:lnTo>
                    <a:pt x="0" y="3337"/>
                  </a:lnTo>
                  <a:close/>
                  <a:moveTo>
                    <a:pt x="0" y="3304"/>
                  </a:moveTo>
                  <a:lnTo>
                    <a:pt x="0" y="3287"/>
                  </a:lnTo>
                  <a:lnTo>
                    <a:pt x="721" y="3287"/>
                  </a:lnTo>
                  <a:lnTo>
                    <a:pt x="1441" y="3287"/>
                  </a:lnTo>
                  <a:lnTo>
                    <a:pt x="2162" y="3287"/>
                  </a:lnTo>
                  <a:lnTo>
                    <a:pt x="2882" y="3287"/>
                  </a:lnTo>
                  <a:lnTo>
                    <a:pt x="3603" y="3287"/>
                  </a:lnTo>
                  <a:lnTo>
                    <a:pt x="4323" y="3287"/>
                  </a:lnTo>
                  <a:lnTo>
                    <a:pt x="5044" y="3287"/>
                  </a:lnTo>
                  <a:lnTo>
                    <a:pt x="5764" y="3287"/>
                  </a:lnTo>
                  <a:lnTo>
                    <a:pt x="5764" y="3304"/>
                  </a:lnTo>
                  <a:lnTo>
                    <a:pt x="5044" y="3304"/>
                  </a:lnTo>
                  <a:lnTo>
                    <a:pt x="4323" y="3304"/>
                  </a:lnTo>
                  <a:lnTo>
                    <a:pt x="3603" y="3304"/>
                  </a:lnTo>
                  <a:lnTo>
                    <a:pt x="2882" y="3304"/>
                  </a:lnTo>
                  <a:lnTo>
                    <a:pt x="2162" y="3304"/>
                  </a:lnTo>
                  <a:lnTo>
                    <a:pt x="1441" y="3304"/>
                  </a:lnTo>
                  <a:lnTo>
                    <a:pt x="721" y="3304"/>
                  </a:lnTo>
                  <a:lnTo>
                    <a:pt x="0" y="3304"/>
                  </a:lnTo>
                  <a:close/>
                  <a:moveTo>
                    <a:pt x="0" y="3271"/>
                  </a:moveTo>
                  <a:lnTo>
                    <a:pt x="0" y="3254"/>
                  </a:lnTo>
                  <a:lnTo>
                    <a:pt x="721" y="3254"/>
                  </a:lnTo>
                  <a:lnTo>
                    <a:pt x="1441" y="3254"/>
                  </a:lnTo>
                  <a:lnTo>
                    <a:pt x="2162" y="3254"/>
                  </a:lnTo>
                  <a:lnTo>
                    <a:pt x="2882" y="3254"/>
                  </a:lnTo>
                  <a:lnTo>
                    <a:pt x="3603" y="3254"/>
                  </a:lnTo>
                  <a:lnTo>
                    <a:pt x="4323" y="3254"/>
                  </a:lnTo>
                  <a:lnTo>
                    <a:pt x="5044" y="3254"/>
                  </a:lnTo>
                  <a:lnTo>
                    <a:pt x="5764" y="3254"/>
                  </a:lnTo>
                  <a:lnTo>
                    <a:pt x="5764" y="3271"/>
                  </a:lnTo>
                  <a:lnTo>
                    <a:pt x="5044" y="3271"/>
                  </a:lnTo>
                  <a:lnTo>
                    <a:pt x="4323" y="3271"/>
                  </a:lnTo>
                  <a:lnTo>
                    <a:pt x="3603" y="3271"/>
                  </a:lnTo>
                  <a:lnTo>
                    <a:pt x="2882" y="3271"/>
                  </a:lnTo>
                  <a:lnTo>
                    <a:pt x="2162" y="3271"/>
                  </a:lnTo>
                  <a:lnTo>
                    <a:pt x="1441" y="3271"/>
                  </a:lnTo>
                  <a:lnTo>
                    <a:pt x="721" y="3271"/>
                  </a:lnTo>
                  <a:lnTo>
                    <a:pt x="0" y="3271"/>
                  </a:lnTo>
                  <a:close/>
                  <a:moveTo>
                    <a:pt x="0" y="3238"/>
                  </a:moveTo>
                  <a:lnTo>
                    <a:pt x="0" y="3221"/>
                  </a:lnTo>
                  <a:lnTo>
                    <a:pt x="721" y="3221"/>
                  </a:lnTo>
                  <a:lnTo>
                    <a:pt x="1441" y="3221"/>
                  </a:lnTo>
                  <a:lnTo>
                    <a:pt x="2162" y="3221"/>
                  </a:lnTo>
                  <a:lnTo>
                    <a:pt x="2882" y="3221"/>
                  </a:lnTo>
                  <a:lnTo>
                    <a:pt x="3603" y="3221"/>
                  </a:lnTo>
                  <a:lnTo>
                    <a:pt x="4323" y="3221"/>
                  </a:lnTo>
                  <a:lnTo>
                    <a:pt x="5044" y="3221"/>
                  </a:lnTo>
                  <a:lnTo>
                    <a:pt x="5764" y="3221"/>
                  </a:lnTo>
                  <a:lnTo>
                    <a:pt x="5764" y="3238"/>
                  </a:lnTo>
                  <a:lnTo>
                    <a:pt x="5044" y="3238"/>
                  </a:lnTo>
                  <a:lnTo>
                    <a:pt x="4323" y="3238"/>
                  </a:lnTo>
                  <a:lnTo>
                    <a:pt x="3603" y="3238"/>
                  </a:lnTo>
                  <a:lnTo>
                    <a:pt x="2882" y="3238"/>
                  </a:lnTo>
                  <a:lnTo>
                    <a:pt x="2162" y="3238"/>
                  </a:lnTo>
                  <a:lnTo>
                    <a:pt x="1441" y="3238"/>
                  </a:lnTo>
                  <a:lnTo>
                    <a:pt x="721" y="3238"/>
                  </a:lnTo>
                  <a:lnTo>
                    <a:pt x="0" y="3238"/>
                  </a:lnTo>
                  <a:close/>
                  <a:moveTo>
                    <a:pt x="0" y="3205"/>
                  </a:moveTo>
                  <a:lnTo>
                    <a:pt x="0" y="3188"/>
                  </a:lnTo>
                  <a:lnTo>
                    <a:pt x="721" y="3188"/>
                  </a:lnTo>
                  <a:lnTo>
                    <a:pt x="1441" y="3188"/>
                  </a:lnTo>
                  <a:lnTo>
                    <a:pt x="2162" y="3188"/>
                  </a:lnTo>
                  <a:lnTo>
                    <a:pt x="2882" y="3188"/>
                  </a:lnTo>
                  <a:lnTo>
                    <a:pt x="3603" y="3188"/>
                  </a:lnTo>
                  <a:lnTo>
                    <a:pt x="4323" y="3188"/>
                  </a:lnTo>
                  <a:lnTo>
                    <a:pt x="5044" y="3188"/>
                  </a:lnTo>
                  <a:lnTo>
                    <a:pt x="5764" y="3188"/>
                  </a:lnTo>
                  <a:lnTo>
                    <a:pt x="5764" y="3205"/>
                  </a:lnTo>
                  <a:lnTo>
                    <a:pt x="5044" y="3205"/>
                  </a:lnTo>
                  <a:lnTo>
                    <a:pt x="4323" y="3205"/>
                  </a:lnTo>
                  <a:lnTo>
                    <a:pt x="3603" y="3205"/>
                  </a:lnTo>
                  <a:lnTo>
                    <a:pt x="2882" y="3205"/>
                  </a:lnTo>
                  <a:lnTo>
                    <a:pt x="2162" y="3205"/>
                  </a:lnTo>
                  <a:lnTo>
                    <a:pt x="1441" y="3205"/>
                  </a:lnTo>
                  <a:lnTo>
                    <a:pt x="721" y="3205"/>
                  </a:lnTo>
                  <a:lnTo>
                    <a:pt x="0" y="3205"/>
                  </a:lnTo>
                  <a:close/>
                  <a:moveTo>
                    <a:pt x="0" y="3172"/>
                  </a:moveTo>
                  <a:lnTo>
                    <a:pt x="0" y="3155"/>
                  </a:lnTo>
                  <a:lnTo>
                    <a:pt x="721" y="3155"/>
                  </a:lnTo>
                  <a:lnTo>
                    <a:pt x="1441" y="3155"/>
                  </a:lnTo>
                  <a:lnTo>
                    <a:pt x="2162" y="3155"/>
                  </a:lnTo>
                  <a:lnTo>
                    <a:pt x="2882" y="3155"/>
                  </a:lnTo>
                  <a:lnTo>
                    <a:pt x="3603" y="3155"/>
                  </a:lnTo>
                  <a:lnTo>
                    <a:pt x="4323" y="3155"/>
                  </a:lnTo>
                  <a:lnTo>
                    <a:pt x="5044" y="3155"/>
                  </a:lnTo>
                  <a:lnTo>
                    <a:pt x="5764" y="3155"/>
                  </a:lnTo>
                  <a:lnTo>
                    <a:pt x="5764" y="3172"/>
                  </a:lnTo>
                  <a:lnTo>
                    <a:pt x="5044" y="3172"/>
                  </a:lnTo>
                  <a:lnTo>
                    <a:pt x="4323" y="3172"/>
                  </a:lnTo>
                  <a:lnTo>
                    <a:pt x="3603" y="3172"/>
                  </a:lnTo>
                  <a:lnTo>
                    <a:pt x="2882" y="3172"/>
                  </a:lnTo>
                  <a:lnTo>
                    <a:pt x="2162" y="3172"/>
                  </a:lnTo>
                  <a:lnTo>
                    <a:pt x="1441" y="3172"/>
                  </a:lnTo>
                  <a:lnTo>
                    <a:pt x="721" y="3172"/>
                  </a:lnTo>
                  <a:lnTo>
                    <a:pt x="0" y="3172"/>
                  </a:lnTo>
                  <a:close/>
                  <a:moveTo>
                    <a:pt x="0" y="3139"/>
                  </a:moveTo>
                  <a:lnTo>
                    <a:pt x="0" y="3123"/>
                  </a:lnTo>
                  <a:lnTo>
                    <a:pt x="721" y="3123"/>
                  </a:lnTo>
                  <a:lnTo>
                    <a:pt x="1441" y="3123"/>
                  </a:lnTo>
                  <a:lnTo>
                    <a:pt x="2162" y="3123"/>
                  </a:lnTo>
                  <a:lnTo>
                    <a:pt x="2882" y="3123"/>
                  </a:lnTo>
                  <a:lnTo>
                    <a:pt x="3603" y="3123"/>
                  </a:lnTo>
                  <a:lnTo>
                    <a:pt x="4323" y="3123"/>
                  </a:lnTo>
                  <a:lnTo>
                    <a:pt x="5044" y="3123"/>
                  </a:lnTo>
                  <a:lnTo>
                    <a:pt x="5764" y="3123"/>
                  </a:lnTo>
                  <a:lnTo>
                    <a:pt x="5764" y="3139"/>
                  </a:lnTo>
                  <a:lnTo>
                    <a:pt x="5044" y="3139"/>
                  </a:lnTo>
                  <a:lnTo>
                    <a:pt x="4323" y="3139"/>
                  </a:lnTo>
                  <a:lnTo>
                    <a:pt x="3603" y="3139"/>
                  </a:lnTo>
                  <a:lnTo>
                    <a:pt x="2882" y="3139"/>
                  </a:lnTo>
                  <a:lnTo>
                    <a:pt x="2162" y="3139"/>
                  </a:lnTo>
                  <a:lnTo>
                    <a:pt x="1441" y="3139"/>
                  </a:lnTo>
                  <a:lnTo>
                    <a:pt x="721" y="3139"/>
                  </a:lnTo>
                  <a:lnTo>
                    <a:pt x="0" y="3139"/>
                  </a:lnTo>
                  <a:close/>
                  <a:moveTo>
                    <a:pt x="0" y="3107"/>
                  </a:moveTo>
                  <a:lnTo>
                    <a:pt x="0" y="3090"/>
                  </a:lnTo>
                  <a:lnTo>
                    <a:pt x="721" y="3090"/>
                  </a:lnTo>
                  <a:lnTo>
                    <a:pt x="1441" y="3090"/>
                  </a:lnTo>
                  <a:lnTo>
                    <a:pt x="2162" y="3090"/>
                  </a:lnTo>
                  <a:lnTo>
                    <a:pt x="2882" y="3090"/>
                  </a:lnTo>
                  <a:lnTo>
                    <a:pt x="3603" y="3090"/>
                  </a:lnTo>
                  <a:lnTo>
                    <a:pt x="4323" y="3090"/>
                  </a:lnTo>
                  <a:lnTo>
                    <a:pt x="5044" y="3090"/>
                  </a:lnTo>
                  <a:lnTo>
                    <a:pt x="5764" y="3090"/>
                  </a:lnTo>
                  <a:lnTo>
                    <a:pt x="5764" y="3107"/>
                  </a:lnTo>
                  <a:lnTo>
                    <a:pt x="5044" y="3107"/>
                  </a:lnTo>
                  <a:lnTo>
                    <a:pt x="4323" y="3107"/>
                  </a:lnTo>
                  <a:lnTo>
                    <a:pt x="3603" y="3107"/>
                  </a:lnTo>
                  <a:lnTo>
                    <a:pt x="2882" y="3107"/>
                  </a:lnTo>
                  <a:lnTo>
                    <a:pt x="2162" y="3107"/>
                  </a:lnTo>
                  <a:lnTo>
                    <a:pt x="1441" y="3107"/>
                  </a:lnTo>
                  <a:lnTo>
                    <a:pt x="721" y="3107"/>
                  </a:lnTo>
                  <a:lnTo>
                    <a:pt x="0" y="3107"/>
                  </a:lnTo>
                  <a:close/>
                  <a:moveTo>
                    <a:pt x="0" y="3074"/>
                  </a:moveTo>
                  <a:lnTo>
                    <a:pt x="0" y="3057"/>
                  </a:lnTo>
                  <a:lnTo>
                    <a:pt x="721" y="3057"/>
                  </a:lnTo>
                  <a:lnTo>
                    <a:pt x="1441" y="3057"/>
                  </a:lnTo>
                  <a:lnTo>
                    <a:pt x="2162" y="3057"/>
                  </a:lnTo>
                  <a:lnTo>
                    <a:pt x="2882" y="3057"/>
                  </a:lnTo>
                  <a:lnTo>
                    <a:pt x="3603" y="3057"/>
                  </a:lnTo>
                  <a:lnTo>
                    <a:pt x="4323" y="3057"/>
                  </a:lnTo>
                  <a:lnTo>
                    <a:pt x="5044" y="3057"/>
                  </a:lnTo>
                  <a:lnTo>
                    <a:pt x="5764" y="3057"/>
                  </a:lnTo>
                  <a:lnTo>
                    <a:pt x="5764" y="3074"/>
                  </a:lnTo>
                  <a:lnTo>
                    <a:pt x="5044" y="3074"/>
                  </a:lnTo>
                  <a:lnTo>
                    <a:pt x="4323" y="3074"/>
                  </a:lnTo>
                  <a:lnTo>
                    <a:pt x="3603" y="3074"/>
                  </a:lnTo>
                  <a:lnTo>
                    <a:pt x="2882" y="3074"/>
                  </a:lnTo>
                  <a:lnTo>
                    <a:pt x="2162" y="3074"/>
                  </a:lnTo>
                  <a:lnTo>
                    <a:pt x="1441" y="3074"/>
                  </a:lnTo>
                  <a:lnTo>
                    <a:pt x="721" y="3074"/>
                  </a:lnTo>
                  <a:lnTo>
                    <a:pt x="0" y="3074"/>
                  </a:lnTo>
                  <a:close/>
                  <a:moveTo>
                    <a:pt x="0" y="3041"/>
                  </a:moveTo>
                  <a:lnTo>
                    <a:pt x="0" y="3024"/>
                  </a:lnTo>
                  <a:lnTo>
                    <a:pt x="721" y="3024"/>
                  </a:lnTo>
                  <a:lnTo>
                    <a:pt x="1441" y="3024"/>
                  </a:lnTo>
                  <a:lnTo>
                    <a:pt x="2162" y="3024"/>
                  </a:lnTo>
                  <a:lnTo>
                    <a:pt x="2882" y="3024"/>
                  </a:lnTo>
                  <a:lnTo>
                    <a:pt x="3603" y="3024"/>
                  </a:lnTo>
                  <a:lnTo>
                    <a:pt x="4323" y="3024"/>
                  </a:lnTo>
                  <a:lnTo>
                    <a:pt x="5044" y="3024"/>
                  </a:lnTo>
                  <a:lnTo>
                    <a:pt x="5764" y="3024"/>
                  </a:lnTo>
                  <a:lnTo>
                    <a:pt x="5764" y="3041"/>
                  </a:lnTo>
                  <a:lnTo>
                    <a:pt x="5044" y="3041"/>
                  </a:lnTo>
                  <a:lnTo>
                    <a:pt x="4323" y="3041"/>
                  </a:lnTo>
                  <a:lnTo>
                    <a:pt x="3603" y="3041"/>
                  </a:lnTo>
                  <a:lnTo>
                    <a:pt x="2882" y="3041"/>
                  </a:lnTo>
                  <a:lnTo>
                    <a:pt x="2162" y="3041"/>
                  </a:lnTo>
                  <a:lnTo>
                    <a:pt x="1441" y="3041"/>
                  </a:lnTo>
                  <a:lnTo>
                    <a:pt x="721" y="3041"/>
                  </a:lnTo>
                  <a:lnTo>
                    <a:pt x="0" y="3041"/>
                  </a:lnTo>
                  <a:close/>
                  <a:moveTo>
                    <a:pt x="0" y="3008"/>
                  </a:moveTo>
                  <a:lnTo>
                    <a:pt x="0" y="2991"/>
                  </a:lnTo>
                  <a:lnTo>
                    <a:pt x="721" y="2991"/>
                  </a:lnTo>
                  <a:lnTo>
                    <a:pt x="1441" y="2991"/>
                  </a:lnTo>
                  <a:lnTo>
                    <a:pt x="2162" y="2991"/>
                  </a:lnTo>
                  <a:lnTo>
                    <a:pt x="2882" y="2991"/>
                  </a:lnTo>
                  <a:lnTo>
                    <a:pt x="3603" y="2991"/>
                  </a:lnTo>
                  <a:lnTo>
                    <a:pt x="4323" y="2991"/>
                  </a:lnTo>
                  <a:lnTo>
                    <a:pt x="5044" y="2991"/>
                  </a:lnTo>
                  <a:lnTo>
                    <a:pt x="5764" y="2991"/>
                  </a:lnTo>
                  <a:lnTo>
                    <a:pt x="5764" y="3008"/>
                  </a:lnTo>
                  <a:lnTo>
                    <a:pt x="5044" y="3008"/>
                  </a:lnTo>
                  <a:lnTo>
                    <a:pt x="4323" y="3008"/>
                  </a:lnTo>
                  <a:lnTo>
                    <a:pt x="3603" y="3008"/>
                  </a:lnTo>
                  <a:lnTo>
                    <a:pt x="2882" y="3008"/>
                  </a:lnTo>
                  <a:lnTo>
                    <a:pt x="2162" y="3008"/>
                  </a:lnTo>
                  <a:lnTo>
                    <a:pt x="1441" y="3008"/>
                  </a:lnTo>
                  <a:lnTo>
                    <a:pt x="721" y="3008"/>
                  </a:lnTo>
                  <a:lnTo>
                    <a:pt x="0" y="3008"/>
                  </a:lnTo>
                  <a:close/>
                  <a:moveTo>
                    <a:pt x="0" y="2975"/>
                  </a:moveTo>
                  <a:lnTo>
                    <a:pt x="0" y="2958"/>
                  </a:lnTo>
                  <a:lnTo>
                    <a:pt x="721" y="2958"/>
                  </a:lnTo>
                  <a:lnTo>
                    <a:pt x="1441" y="2958"/>
                  </a:lnTo>
                  <a:lnTo>
                    <a:pt x="2162" y="2958"/>
                  </a:lnTo>
                  <a:lnTo>
                    <a:pt x="2882" y="2958"/>
                  </a:lnTo>
                  <a:lnTo>
                    <a:pt x="3603" y="2958"/>
                  </a:lnTo>
                  <a:lnTo>
                    <a:pt x="4323" y="2958"/>
                  </a:lnTo>
                  <a:lnTo>
                    <a:pt x="5044" y="2958"/>
                  </a:lnTo>
                  <a:lnTo>
                    <a:pt x="5764" y="2958"/>
                  </a:lnTo>
                  <a:lnTo>
                    <a:pt x="5764" y="2975"/>
                  </a:lnTo>
                  <a:lnTo>
                    <a:pt x="5044" y="2975"/>
                  </a:lnTo>
                  <a:lnTo>
                    <a:pt x="4323" y="2975"/>
                  </a:lnTo>
                  <a:lnTo>
                    <a:pt x="3603" y="2975"/>
                  </a:lnTo>
                  <a:lnTo>
                    <a:pt x="2882" y="2975"/>
                  </a:lnTo>
                  <a:lnTo>
                    <a:pt x="2162" y="2975"/>
                  </a:lnTo>
                  <a:lnTo>
                    <a:pt x="1441" y="2975"/>
                  </a:lnTo>
                  <a:lnTo>
                    <a:pt x="721" y="2975"/>
                  </a:lnTo>
                  <a:lnTo>
                    <a:pt x="0" y="2975"/>
                  </a:lnTo>
                  <a:close/>
                  <a:moveTo>
                    <a:pt x="0" y="2942"/>
                  </a:moveTo>
                  <a:lnTo>
                    <a:pt x="0" y="2926"/>
                  </a:lnTo>
                  <a:lnTo>
                    <a:pt x="721" y="2926"/>
                  </a:lnTo>
                  <a:lnTo>
                    <a:pt x="1441" y="2926"/>
                  </a:lnTo>
                  <a:lnTo>
                    <a:pt x="2162" y="2926"/>
                  </a:lnTo>
                  <a:lnTo>
                    <a:pt x="2882" y="2926"/>
                  </a:lnTo>
                  <a:lnTo>
                    <a:pt x="3603" y="2926"/>
                  </a:lnTo>
                  <a:lnTo>
                    <a:pt x="4323" y="2926"/>
                  </a:lnTo>
                  <a:lnTo>
                    <a:pt x="5044" y="2926"/>
                  </a:lnTo>
                  <a:lnTo>
                    <a:pt x="5764" y="2926"/>
                  </a:lnTo>
                  <a:lnTo>
                    <a:pt x="5764" y="2942"/>
                  </a:lnTo>
                  <a:lnTo>
                    <a:pt x="5044" y="2942"/>
                  </a:lnTo>
                  <a:lnTo>
                    <a:pt x="4323" y="2942"/>
                  </a:lnTo>
                  <a:lnTo>
                    <a:pt x="3603" y="2942"/>
                  </a:lnTo>
                  <a:lnTo>
                    <a:pt x="2882" y="2942"/>
                  </a:lnTo>
                  <a:lnTo>
                    <a:pt x="2162" y="2942"/>
                  </a:lnTo>
                  <a:lnTo>
                    <a:pt x="1441" y="2942"/>
                  </a:lnTo>
                  <a:lnTo>
                    <a:pt x="721" y="2942"/>
                  </a:lnTo>
                  <a:lnTo>
                    <a:pt x="0" y="2942"/>
                  </a:lnTo>
                  <a:close/>
                  <a:moveTo>
                    <a:pt x="0" y="2909"/>
                  </a:moveTo>
                  <a:lnTo>
                    <a:pt x="0" y="2893"/>
                  </a:lnTo>
                  <a:lnTo>
                    <a:pt x="721" y="2893"/>
                  </a:lnTo>
                  <a:lnTo>
                    <a:pt x="1441" y="2893"/>
                  </a:lnTo>
                  <a:lnTo>
                    <a:pt x="2162" y="2893"/>
                  </a:lnTo>
                  <a:lnTo>
                    <a:pt x="2882" y="2893"/>
                  </a:lnTo>
                  <a:lnTo>
                    <a:pt x="3603" y="2893"/>
                  </a:lnTo>
                  <a:lnTo>
                    <a:pt x="4323" y="2893"/>
                  </a:lnTo>
                  <a:lnTo>
                    <a:pt x="5044" y="2893"/>
                  </a:lnTo>
                  <a:lnTo>
                    <a:pt x="5764" y="2893"/>
                  </a:lnTo>
                  <a:lnTo>
                    <a:pt x="5764" y="2909"/>
                  </a:lnTo>
                  <a:lnTo>
                    <a:pt x="5044" y="2909"/>
                  </a:lnTo>
                  <a:lnTo>
                    <a:pt x="4323" y="2909"/>
                  </a:lnTo>
                  <a:lnTo>
                    <a:pt x="3603" y="2909"/>
                  </a:lnTo>
                  <a:lnTo>
                    <a:pt x="2882" y="2909"/>
                  </a:lnTo>
                  <a:lnTo>
                    <a:pt x="2162" y="2909"/>
                  </a:lnTo>
                  <a:lnTo>
                    <a:pt x="1441" y="2909"/>
                  </a:lnTo>
                  <a:lnTo>
                    <a:pt x="721" y="2909"/>
                  </a:lnTo>
                  <a:lnTo>
                    <a:pt x="0" y="2909"/>
                  </a:lnTo>
                  <a:close/>
                  <a:moveTo>
                    <a:pt x="0" y="2877"/>
                  </a:moveTo>
                  <a:lnTo>
                    <a:pt x="0" y="2860"/>
                  </a:lnTo>
                  <a:lnTo>
                    <a:pt x="721" y="2860"/>
                  </a:lnTo>
                  <a:lnTo>
                    <a:pt x="1441" y="2860"/>
                  </a:lnTo>
                  <a:lnTo>
                    <a:pt x="2162" y="2860"/>
                  </a:lnTo>
                  <a:lnTo>
                    <a:pt x="2882" y="2860"/>
                  </a:lnTo>
                  <a:lnTo>
                    <a:pt x="3603" y="2860"/>
                  </a:lnTo>
                  <a:lnTo>
                    <a:pt x="4323" y="2860"/>
                  </a:lnTo>
                  <a:lnTo>
                    <a:pt x="5044" y="2860"/>
                  </a:lnTo>
                  <a:lnTo>
                    <a:pt x="5764" y="2860"/>
                  </a:lnTo>
                  <a:lnTo>
                    <a:pt x="5764" y="2877"/>
                  </a:lnTo>
                  <a:lnTo>
                    <a:pt x="5044" y="2877"/>
                  </a:lnTo>
                  <a:lnTo>
                    <a:pt x="4323" y="2877"/>
                  </a:lnTo>
                  <a:lnTo>
                    <a:pt x="3603" y="2877"/>
                  </a:lnTo>
                  <a:lnTo>
                    <a:pt x="2882" y="2877"/>
                  </a:lnTo>
                  <a:lnTo>
                    <a:pt x="2162" y="2877"/>
                  </a:lnTo>
                  <a:lnTo>
                    <a:pt x="1441" y="2877"/>
                  </a:lnTo>
                  <a:lnTo>
                    <a:pt x="721" y="2877"/>
                  </a:lnTo>
                  <a:lnTo>
                    <a:pt x="0" y="2877"/>
                  </a:lnTo>
                  <a:close/>
                  <a:moveTo>
                    <a:pt x="0" y="2844"/>
                  </a:moveTo>
                  <a:lnTo>
                    <a:pt x="0" y="2827"/>
                  </a:lnTo>
                  <a:lnTo>
                    <a:pt x="721" y="2827"/>
                  </a:lnTo>
                  <a:lnTo>
                    <a:pt x="1441" y="2827"/>
                  </a:lnTo>
                  <a:lnTo>
                    <a:pt x="2162" y="2827"/>
                  </a:lnTo>
                  <a:lnTo>
                    <a:pt x="2882" y="2827"/>
                  </a:lnTo>
                  <a:lnTo>
                    <a:pt x="3603" y="2827"/>
                  </a:lnTo>
                  <a:lnTo>
                    <a:pt x="4323" y="2827"/>
                  </a:lnTo>
                  <a:lnTo>
                    <a:pt x="5044" y="2827"/>
                  </a:lnTo>
                  <a:lnTo>
                    <a:pt x="5764" y="2827"/>
                  </a:lnTo>
                  <a:lnTo>
                    <a:pt x="5764" y="2844"/>
                  </a:lnTo>
                  <a:lnTo>
                    <a:pt x="5044" y="2844"/>
                  </a:lnTo>
                  <a:lnTo>
                    <a:pt x="4323" y="2844"/>
                  </a:lnTo>
                  <a:lnTo>
                    <a:pt x="3603" y="2844"/>
                  </a:lnTo>
                  <a:lnTo>
                    <a:pt x="2882" y="2844"/>
                  </a:lnTo>
                  <a:lnTo>
                    <a:pt x="2162" y="2844"/>
                  </a:lnTo>
                  <a:lnTo>
                    <a:pt x="1441" y="2844"/>
                  </a:lnTo>
                  <a:lnTo>
                    <a:pt x="721" y="2844"/>
                  </a:lnTo>
                  <a:lnTo>
                    <a:pt x="0" y="2844"/>
                  </a:lnTo>
                  <a:close/>
                  <a:moveTo>
                    <a:pt x="0" y="2811"/>
                  </a:moveTo>
                  <a:lnTo>
                    <a:pt x="0" y="2794"/>
                  </a:lnTo>
                  <a:lnTo>
                    <a:pt x="721" y="2794"/>
                  </a:lnTo>
                  <a:lnTo>
                    <a:pt x="1441" y="2794"/>
                  </a:lnTo>
                  <a:lnTo>
                    <a:pt x="2162" y="2794"/>
                  </a:lnTo>
                  <a:lnTo>
                    <a:pt x="2882" y="2794"/>
                  </a:lnTo>
                  <a:lnTo>
                    <a:pt x="3603" y="2794"/>
                  </a:lnTo>
                  <a:lnTo>
                    <a:pt x="4323" y="2794"/>
                  </a:lnTo>
                  <a:lnTo>
                    <a:pt x="5044" y="2794"/>
                  </a:lnTo>
                  <a:lnTo>
                    <a:pt x="5764" y="2794"/>
                  </a:lnTo>
                  <a:lnTo>
                    <a:pt x="5764" y="2811"/>
                  </a:lnTo>
                  <a:lnTo>
                    <a:pt x="5044" y="2811"/>
                  </a:lnTo>
                  <a:lnTo>
                    <a:pt x="4323" y="2811"/>
                  </a:lnTo>
                  <a:lnTo>
                    <a:pt x="3603" y="2811"/>
                  </a:lnTo>
                  <a:lnTo>
                    <a:pt x="2882" y="2811"/>
                  </a:lnTo>
                  <a:lnTo>
                    <a:pt x="2162" y="2811"/>
                  </a:lnTo>
                  <a:lnTo>
                    <a:pt x="1441" y="2811"/>
                  </a:lnTo>
                  <a:lnTo>
                    <a:pt x="721" y="2811"/>
                  </a:lnTo>
                  <a:lnTo>
                    <a:pt x="0" y="2811"/>
                  </a:lnTo>
                  <a:close/>
                  <a:moveTo>
                    <a:pt x="0" y="2778"/>
                  </a:moveTo>
                  <a:lnTo>
                    <a:pt x="0" y="2761"/>
                  </a:lnTo>
                  <a:lnTo>
                    <a:pt x="721" y="2761"/>
                  </a:lnTo>
                  <a:lnTo>
                    <a:pt x="1441" y="2761"/>
                  </a:lnTo>
                  <a:lnTo>
                    <a:pt x="2162" y="2761"/>
                  </a:lnTo>
                  <a:lnTo>
                    <a:pt x="2882" y="2761"/>
                  </a:lnTo>
                  <a:lnTo>
                    <a:pt x="3603" y="2761"/>
                  </a:lnTo>
                  <a:lnTo>
                    <a:pt x="4323" y="2761"/>
                  </a:lnTo>
                  <a:lnTo>
                    <a:pt x="5044" y="2761"/>
                  </a:lnTo>
                  <a:lnTo>
                    <a:pt x="5764" y="2761"/>
                  </a:lnTo>
                  <a:lnTo>
                    <a:pt x="5764" y="2778"/>
                  </a:lnTo>
                  <a:lnTo>
                    <a:pt x="5044" y="2778"/>
                  </a:lnTo>
                  <a:lnTo>
                    <a:pt x="4323" y="2778"/>
                  </a:lnTo>
                  <a:lnTo>
                    <a:pt x="3603" y="2778"/>
                  </a:lnTo>
                  <a:lnTo>
                    <a:pt x="2882" y="2778"/>
                  </a:lnTo>
                  <a:lnTo>
                    <a:pt x="2162" y="2778"/>
                  </a:lnTo>
                  <a:lnTo>
                    <a:pt x="1441" y="2778"/>
                  </a:lnTo>
                  <a:lnTo>
                    <a:pt x="721" y="2778"/>
                  </a:lnTo>
                  <a:lnTo>
                    <a:pt x="0" y="2778"/>
                  </a:lnTo>
                  <a:close/>
                  <a:moveTo>
                    <a:pt x="0" y="2745"/>
                  </a:moveTo>
                  <a:lnTo>
                    <a:pt x="0" y="2728"/>
                  </a:lnTo>
                  <a:lnTo>
                    <a:pt x="721" y="2728"/>
                  </a:lnTo>
                  <a:lnTo>
                    <a:pt x="1441" y="2728"/>
                  </a:lnTo>
                  <a:lnTo>
                    <a:pt x="2162" y="2728"/>
                  </a:lnTo>
                  <a:lnTo>
                    <a:pt x="2882" y="2728"/>
                  </a:lnTo>
                  <a:lnTo>
                    <a:pt x="3603" y="2728"/>
                  </a:lnTo>
                  <a:lnTo>
                    <a:pt x="4323" y="2728"/>
                  </a:lnTo>
                  <a:lnTo>
                    <a:pt x="5044" y="2728"/>
                  </a:lnTo>
                  <a:lnTo>
                    <a:pt x="5764" y="2728"/>
                  </a:lnTo>
                  <a:lnTo>
                    <a:pt x="5764" y="2745"/>
                  </a:lnTo>
                  <a:lnTo>
                    <a:pt x="5044" y="2745"/>
                  </a:lnTo>
                  <a:lnTo>
                    <a:pt x="4323" y="2745"/>
                  </a:lnTo>
                  <a:lnTo>
                    <a:pt x="3603" y="2745"/>
                  </a:lnTo>
                  <a:lnTo>
                    <a:pt x="2882" y="2745"/>
                  </a:lnTo>
                  <a:lnTo>
                    <a:pt x="2162" y="2745"/>
                  </a:lnTo>
                  <a:lnTo>
                    <a:pt x="1441" y="2745"/>
                  </a:lnTo>
                  <a:lnTo>
                    <a:pt x="721" y="2745"/>
                  </a:lnTo>
                  <a:lnTo>
                    <a:pt x="0" y="2745"/>
                  </a:lnTo>
                  <a:close/>
                  <a:moveTo>
                    <a:pt x="0" y="2712"/>
                  </a:moveTo>
                  <a:lnTo>
                    <a:pt x="0" y="2696"/>
                  </a:lnTo>
                  <a:lnTo>
                    <a:pt x="721" y="2696"/>
                  </a:lnTo>
                  <a:lnTo>
                    <a:pt x="1441" y="2696"/>
                  </a:lnTo>
                  <a:lnTo>
                    <a:pt x="2162" y="2696"/>
                  </a:lnTo>
                  <a:lnTo>
                    <a:pt x="2882" y="2696"/>
                  </a:lnTo>
                  <a:lnTo>
                    <a:pt x="3603" y="2696"/>
                  </a:lnTo>
                  <a:lnTo>
                    <a:pt x="4323" y="2696"/>
                  </a:lnTo>
                  <a:lnTo>
                    <a:pt x="5044" y="2696"/>
                  </a:lnTo>
                  <a:lnTo>
                    <a:pt x="5764" y="2696"/>
                  </a:lnTo>
                  <a:lnTo>
                    <a:pt x="5764" y="2712"/>
                  </a:lnTo>
                  <a:lnTo>
                    <a:pt x="5044" y="2712"/>
                  </a:lnTo>
                  <a:lnTo>
                    <a:pt x="4323" y="2712"/>
                  </a:lnTo>
                  <a:lnTo>
                    <a:pt x="3603" y="2712"/>
                  </a:lnTo>
                  <a:lnTo>
                    <a:pt x="2882" y="2712"/>
                  </a:lnTo>
                  <a:lnTo>
                    <a:pt x="2162" y="2712"/>
                  </a:lnTo>
                  <a:lnTo>
                    <a:pt x="1441" y="2712"/>
                  </a:lnTo>
                  <a:lnTo>
                    <a:pt x="721" y="2712"/>
                  </a:lnTo>
                  <a:lnTo>
                    <a:pt x="0" y="2712"/>
                  </a:lnTo>
                  <a:close/>
                  <a:moveTo>
                    <a:pt x="0" y="2680"/>
                  </a:moveTo>
                  <a:lnTo>
                    <a:pt x="0" y="2663"/>
                  </a:lnTo>
                  <a:lnTo>
                    <a:pt x="721" y="2663"/>
                  </a:lnTo>
                  <a:lnTo>
                    <a:pt x="1441" y="2663"/>
                  </a:lnTo>
                  <a:lnTo>
                    <a:pt x="2162" y="2663"/>
                  </a:lnTo>
                  <a:lnTo>
                    <a:pt x="2882" y="2663"/>
                  </a:lnTo>
                  <a:lnTo>
                    <a:pt x="3603" y="2663"/>
                  </a:lnTo>
                  <a:lnTo>
                    <a:pt x="4323" y="2663"/>
                  </a:lnTo>
                  <a:lnTo>
                    <a:pt x="5044" y="2663"/>
                  </a:lnTo>
                  <a:lnTo>
                    <a:pt x="5764" y="2663"/>
                  </a:lnTo>
                  <a:lnTo>
                    <a:pt x="5764" y="2680"/>
                  </a:lnTo>
                  <a:lnTo>
                    <a:pt x="5044" y="2680"/>
                  </a:lnTo>
                  <a:lnTo>
                    <a:pt x="4323" y="2680"/>
                  </a:lnTo>
                  <a:lnTo>
                    <a:pt x="3603" y="2680"/>
                  </a:lnTo>
                  <a:lnTo>
                    <a:pt x="2882" y="2680"/>
                  </a:lnTo>
                  <a:lnTo>
                    <a:pt x="2162" y="2680"/>
                  </a:lnTo>
                  <a:lnTo>
                    <a:pt x="1441" y="2680"/>
                  </a:lnTo>
                  <a:lnTo>
                    <a:pt x="721" y="2680"/>
                  </a:lnTo>
                  <a:lnTo>
                    <a:pt x="0" y="2680"/>
                  </a:lnTo>
                  <a:close/>
                  <a:moveTo>
                    <a:pt x="0" y="2647"/>
                  </a:moveTo>
                  <a:lnTo>
                    <a:pt x="0" y="2630"/>
                  </a:lnTo>
                  <a:lnTo>
                    <a:pt x="721" y="2630"/>
                  </a:lnTo>
                  <a:lnTo>
                    <a:pt x="1441" y="2630"/>
                  </a:lnTo>
                  <a:lnTo>
                    <a:pt x="2162" y="2630"/>
                  </a:lnTo>
                  <a:lnTo>
                    <a:pt x="2882" y="2630"/>
                  </a:lnTo>
                  <a:lnTo>
                    <a:pt x="3603" y="2630"/>
                  </a:lnTo>
                  <a:lnTo>
                    <a:pt x="4323" y="2630"/>
                  </a:lnTo>
                  <a:lnTo>
                    <a:pt x="5044" y="2630"/>
                  </a:lnTo>
                  <a:lnTo>
                    <a:pt x="5764" y="2630"/>
                  </a:lnTo>
                  <a:lnTo>
                    <a:pt x="5764" y="2647"/>
                  </a:lnTo>
                  <a:lnTo>
                    <a:pt x="5044" y="2647"/>
                  </a:lnTo>
                  <a:lnTo>
                    <a:pt x="4323" y="2647"/>
                  </a:lnTo>
                  <a:lnTo>
                    <a:pt x="3603" y="2647"/>
                  </a:lnTo>
                  <a:lnTo>
                    <a:pt x="2882" y="2647"/>
                  </a:lnTo>
                  <a:lnTo>
                    <a:pt x="2162" y="2647"/>
                  </a:lnTo>
                  <a:lnTo>
                    <a:pt x="1441" y="2647"/>
                  </a:lnTo>
                  <a:lnTo>
                    <a:pt x="721" y="2647"/>
                  </a:lnTo>
                  <a:lnTo>
                    <a:pt x="0" y="2647"/>
                  </a:lnTo>
                  <a:close/>
                  <a:moveTo>
                    <a:pt x="0" y="2614"/>
                  </a:moveTo>
                  <a:lnTo>
                    <a:pt x="0" y="2597"/>
                  </a:lnTo>
                  <a:lnTo>
                    <a:pt x="721" y="2597"/>
                  </a:lnTo>
                  <a:lnTo>
                    <a:pt x="1441" y="2597"/>
                  </a:lnTo>
                  <a:lnTo>
                    <a:pt x="2162" y="2597"/>
                  </a:lnTo>
                  <a:lnTo>
                    <a:pt x="2882" y="2597"/>
                  </a:lnTo>
                  <a:lnTo>
                    <a:pt x="3603" y="2597"/>
                  </a:lnTo>
                  <a:lnTo>
                    <a:pt x="4323" y="2597"/>
                  </a:lnTo>
                  <a:lnTo>
                    <a:pt x="5044" y="2597"/>
                  </a:lnTo>
                  <a:lnTo>
                    <a:pt x="5764" y="2597"/>
                  </a:lnTo>
                  <a:lnTo>
                    <a:pt x="5764" y="2614"/>
                  </a:lnTo>
                  <a:lnTo>
                    <a:pt x="5044" y="2614"/>
                  </a:lnTo>
                  <a:lnTo>
                    <a:pt x="4323" y="2614"/>
                  </a:lnTo>
                  <a:lnTo>
                    <a:pt x="3603" y="2614"/>
                  </a:lnTo>
                  <a:lnTo>
                    <a:pt x="2882" y="2614"/>
                  </a:lnTo>
                  <a:lnTo>
                    <a:pt x="2162" y="2614"/>
                  </a:lnTo>
                  <a:lnTo>
                    <a:pt x="1441" y="2614"/>
                  </a:lnTo>
                  <a:lnTo>
                    <a:pt x="721" y="2614"/>
                  </a:lnTo>
                  <a:lnTo>
                    <a:pt x="0" y="2614"/>
                  </a:lnTo>
                  <a:close/>
                  <a:moveTo>
                    <a:pt x="0" y="2581"/>
                  </a:moveTo>
                  <a:lnTo>
                    <a:pt x="0" y="2564"/>
                  </a:lnTo>
                  <a:lnTo>
                    <a:pt x="721" y="2564"/>
                  </a:lnTo>
                  <a:lnTo>
                    <a:pt x="1441" y="2564"/>
                  </a:lnTo>
                  <a:lnTo>
                    <a:pt x="2162" y="2564"/>
                  </a:lnTo>
                  <a:lnTo>
                    <a:pt x="2882" y="2564"/>
                  </a:lnTo>
                  <a:lnTo>
                    <a:pt x="3603" y="2564"/>
                  </a:lnTo>
                  <a:lnTo>
                    <a:pt x="4323" y="2564"/>
                  </a:lnTo>
                  <a:lnTo>
                    <a:pt x="5044" y="2564"/>
                  </a:lnTo>
                  <a:lnTo>
                    <a:pt x="5764" y="2564"/>
                  </a:lnTo>
                  <a:lnTo>
                    <a:pt x="5764" y="2581"/>
                  </a:lnTo>
                  <a:lnTo>
                    <a:pt x="5044" y="2581"/>
                  </a:lnTo>
                  <a:lnTo>
                    <a:pt x="4323" y="2581"/>
                  </a:lnTo>
                  <a:lnTo>
                    <a:pt x="3603" y="2581"/>
                  </a:lnTo>
                  <a:lnTo>
                    <a:pt x="2882" y="2581"/>
                  </a:lnTo>
                  <a:lnTo>
                    <a:pt x="2162" y="2581"/>
                  </a:lnTo>
                  <a:lnTo>
                    <a:pt x="1441" y="2581"/>
                  </a:lnTo>
                  <a:lnTo>
                    <a:pt x="721" y="2581"/>
                  </a:lnTo>
                  <a:lnTo>
                    <a:pt x="0" y="2581"/>
                  </a:lnTo>
                  <a:close/>
                  <a:moveTo>
                    <a:pt x="0" y="2548"/>
                  </a:moveTo>
                  <a:lnTo>
                    <a:pt x="0" y="2531"/>
                  </a:lnTo>
                  <a:lnTo>
                    <a:pt x="721" y="2531"/>
                  </a:lnTo>
                  <a:lnTo>
                    <a:pt x="1441" y="2531"/>
                  </a:lnTo>
                  <a:lnTo>
                    <a:pt x="2162" y="2531"/>
                  </a:lnTo>
                  <a:lnTo>
                    <a:pt x="2882" y="2531"/>
                  </a:lnTo>
                  <a:lnTo>
                    <a:pt x="3603" y="2531"/>
                  </a:lnTo>
                  <a:lnTo>
                    <a:pt x="4323" y="2531"/>
                  </a:lnTo>
                  <a:lnTo>
                    <a:pt x="5044" y="2531"/>
                  </a:lnTo>
                  <a:lnTo>
                    <a:pt x="5764" y="2531"/>
                  </a:lnTo>
                  <a:lnTo>
                    <a:pt x="5764" y="2548"/>
                  </a:lnTo>
                  <a:lnTo>
                    <a:pt x="5044" y="2548"/>
                  </a:lnTo>
                  <a:lnTo>
                    <a:pt x="4323" y="2548"/>
                  </a:lnTo>
                  <a:lnTo>
                    <a:pt x="3603" y="2548"/>
                  </a:lnTo>
                  <a:lnTo>
                    <a:pt x="2882" y="2548"/>
                  </a:lnTo>
                  <a:lnTo>
                    <a:pt x="2162" y="2548"/>
                  </a:lnTo>
                  <a:lnTo>
                    <a:pt x="1441" y="2548"/>
                  </a:lnTo>
                  <a:lnTo>
                    <a:pt x="721" y="2548"/>
                  </a:lnTo>
                  <a:lnTo>
                    <a:pt x="0" y="2548"/>
                  </a:lnTo>
                  <a:close/>
                  <a:moveTo>
                    <a:pt x="0" y="2515"/>
                  </a:moveTo>
                  <a:lnTo>
                    <a:pt x="0" y="2499"/>
                  </a:lnTo>
                  <a:lnTo>
                    <a:pt x="721" y="2499"/>
                  </a:lnTo>
                  <a:lnTo>
                    <a:pt x="1441" y="2499"/>
                  </a:lnTo>
                  <a:lnTo>
                    <a:pt x="2162" y="2499"/>
                  </a:lnTo>
                  <a:lnTo>
                    <a:pt x="2882" y="2499"/>
                  </a:lnTo>
                  <a:lnTo>
                    <a:pt x="3603" y="2499"/>
                  </a:lnTo>
                  <a:lnTo>
                    <a:pt x="4323" y="2499"/>
                  </a:lnTo>
                  <a:lnTo>
                    <a:pt x="5044" y="2499"/>
                  </a:lnTo>
                  <a:lnTo>
                    <a:pt x="5764" y="2499"/>
                  </a:lnTo>
                  <a:lnTo>
                    <a:pt x="5764" y="2515"/>
                  </a:lnTo>
                  <a:lnTo>
                    <a:pt x="5044" y="2515"/>
                  </a:lnTo>
                  <a:lnTo>
                    <a:pt x="4323" y="2515"/>
                  </a:lnTo>
                  <a:lnTo>
                    <a:pt x="3603" y="2515"/>
                  </a:lnTo>
                  <a:lnTo>
                    <a:pt x="2882" y="2515"/>
                  </a:lnTo>
                  <a:lnTo>
                    <a:pt x="2162" y="2515"/>
                  </a:lnTo>
                  <a:lnTo>
                    <a:pt x="1441" y="2515"/>
                  </a:lnTo>
                  <a:lnTo>
                    <a:pt x="721" y="2515"/>
                  </a:lnTo>
                  <a:lnTo>
                    <a:pt x="0" y="2515"/>
                  </a:lnTo>
                  <a:close/>
                  <a:moveTo>
                    <a:pt x="0" y="2482"/>
                  </a:moveTo>
                  <a:lnTo>
                    <a:pt x="0" y="2466"/>
                  </a:lnTo>
                  <a:lnTo>
                    <a:pt x="721" y="2466"/>
                  </a:lnTo>
                  <a:lnTo>
                    <a:pt x="1441" y="2466"/>
                  </a:lnTo>
                  <a:lnTo>
                    <a:pt x="2162" y="2466"/>
                  </a:lnTo>
                  <a:lnTo>
                    <a:pt x="2882" y="2466"/>
                  </a:lnTo>
                  <a:lnTo>
                    <a:pt x="3603" y="2466"/>
                  </a:lnTo>
                  <a:lnTo>
                    <a:pt x="4323" y="2466"/>
                  </a:lnTo>
                  <a:lnTo>
                    <a:pt x="5044" y="2466"/>
                  </a:lnTo>
                  <a:lnTo>
                    <a:pt x="5764" y="2466"/>
                  </a:lnTo>
                  <a:lnTo>
                    <a:pt x="5764" y="2482"/>
                  </a:lnTo>
                  <a:lnTo>
                    <a:pt x="5044" y="2482"/>
                  </a:lnTo>
                  <a:lnTo>
                    <a:pt x="4323" y="2482"/>
                  </a:lnTo>
                  <a:lnTo>
                    <a:pt x="3603" y="2482"/>
                  </a:lnTo>
                  <a:lnTo>
                    <a:pt x="2882" y="2482"/>
                  </a:lnTo>
                  <a:lnTo>
                    <a:pt x="2162" y="2482"/>
                  </a:lnTo>
                  <a:lnTo>
                    <a:pt x="1441" y="2482"/>
                  </a:lnTo>
                  <a:lnTo>
                    <a:pt x="721" y="2482"/>
                  </a:lnTo>
                  <a:lnTo>
                    <a:pt x="0" y="2482"/>
                  </a:lnTo>
                  <a:close/>
                  <a:moveTo>
                    <a:pt x="0" y="2450"/>
                  </a:moveTo>
                  <a:lnTo>
                    <a:pt x="0" y="2433"/>
                  </a:lnTo>
                  <a:lnTo>
                    <a:pt x="721" y="2433"/>
                  </a:lnTo>
                  <a:lnTo>
                    <a:pt x="1441" y="2433"/>
                  </a:lnTo>
                  <a:lnTo>
                    <a:pt x="2162" y="2433"/>
                  </a:lnTo>
                  <a:lnTo>
                    <a:pt x="2882" y="2433"/>
                  </a:lnTo>
                  <a:lnTo>
                    <a:pt x="3603" y="2433"/>
                  </a:lnTo>
                  <a:lnTo>
                    <a:pt x="4323" y="2433"/>
                  </a:lnTo>
                  <a:lnTo>
                    <a:pt x="5044" y="2433"/>
                  </a:lnTo>
                  <a:lnTo>
                    <a:pt x="5764" y="2433"/>
                  </a:lnTo>
                  <a:lnTo>
                    <a:pt x="5764" y="2450"/>
                  </a:lnTo>
                  <a:lnTo>
                    <a:pt x="5044" y="2450"/>
                  </a:lnTo>
                  <a:lnTo>
                    <a:pt x="4323" y="2450"/>
                  </a:lnTo>
                  <a:lnTo>
                    <a:pt x="3603" y="2450"/>
                  </a:lnTo>
                  <a:lnTo>
                    <a:pt x="2882" y="2450"/>
                  </a:lnTo>
                  <a:lnTo>
                    <a:pt x="2162" y="2450"/>
                  </a:lnTo>
                  <a:lnTo>
                    <a:pt x="1441" y="2450"/>
                  </a:lnTo>
                  <a:lnTo>
                    <a:pt x="721" y="2450"/>
                  </a:lnTo>
                  <a:lnTo>
                    <a:pt x="0" y="2450"/>
                  </a:lnTo>
                  <a:close/>
                  <a:moveTo>
                    <a:pt x="0" y="2417"/>
                  </a:moveTo>
                  <a:lnTo>
                    <a:pt x="0" y="2400"/>
                  </a:lnTo>
                  <a:lnTo>
                    <a:pt x="721" y="2400"/>
                  </a:lnTo>
                  <a:lnTo>
                    <a:pt x="1441" y="2400"/>
                  </a:lnTo>
                  <a:lnTo>
                    <a:pt x="2162" y="2400"/>
                  </a:lnTo>
                  <a:lnTo>
                    <a:pt x="2882" y="2400"/>
                  </a:lnTo>
                  <a:lnTo>
                    <a:pt x="3603" y="2400"/>
                  </a:lnTo>
                  <a:lnTo>
                    <a:pt x="4323" y="2400"/>
                  </a:lnTo>
                  <a:lnTo>
                    <a:pt x="5044" y="2400"/>
                  </a:lnTo>
                  <a:lnTo>
                    <a:pt x="5764" y="2400"/>
                  </a:lnTo>
                  <a:lnTo>
                    <a:pt x="5764" y="2417"/>
                  </a:lnTo>
                  <a:lnTo>
                    <a:pt x="5044" y="2417"/>
                  </a:lnTo>
                  <a:lnTo>
                    <a:pt x="4323" y="2417"/>
                  </a:lnTo>
                  <a:lnTo>
                    <a:pt x="3603" y="2417"/>
                  </a:lnTo>
                  <a:lnTo>
                    <a:pt x="2882" y="2417"/>
                  </a:lnTo>
                  <a:lnTo>
                    <a:pt x="2162" y="2417"/>
                  </a:lnTo>
                  <a:lnTo>
                    <a:pt x="1441" y="2417"/>
                  </a:lnTo>
                  <a:lnTo>
                    <a:pt x="721" y="2417"/>
                  </a:lnTo>
                  <a:lnTo>
                    <a:pt x="0" y="2417"/>
                  </a:lnTo>
                  <a:close/>
                  <a:moveTo>
                    <a:pt x="0" y="2384"/>
                  </a:moveTo>
                  <a:lnTo>
                    <a:pt x="0" y="2367"/>
                  </a:lnTo>
                  <a:lnTo>
                    <a:pt x="721" y="2367"/>
                  </a:lnTo>
                  <a:lnTo>
                    <a:pt x="1441" y="2367"/>
                  </a:lnTo>
                  <a:lnTo>
                    <a:pt x="2162" y="2367"/>
                  </a:lnTo>
                  <a:lnTo>
                    <a:pt x="2882" y="2367"/>
                  </a:lnTo>
                  <a:lnTo>
                    <a:pt x="3603" y="2367"/>
                  </a:lnTo>
                  <a:lnTo>
                    <a:pt x="4323" y="2367"/>
                  </a:lnTo>
                  <a:lnTo>
                    <a:pt x="5044" y="2367"/>
                  </a:lnTo>
                  <a:lnTo>
                    <a:pt x="5764" y="2367"/>
                  </a:lnTo>
                  <a:lnTo>
                    <a:pt x="5764" y="2384"/>
                  </a:lnTo>
                  <a:lnTo>
                    <a:pt x="5044" y="2384"/>
                  </a:lnTo>
                  <a:lnTo>
                    <a:pt x="4323" y="2384"/>
                  </a:lnTo>
                  <a:lnTo>
                    <a:pt x="3603" y="2384"/>
                  </a:lnTo>
                  <a:lnTo>
                    <a:pt x="2882" y="2384"/>
                  </a:lnTo>
                  <a:lnTo>
                    <a:pt x="2162" y="2384"/>
                  </a:lnTo>
                  <a:lnTo>
                    <a:pt x="1441" y="2384"/>
                  </a:lnTo>
                  <a:lnTo>
                    <a:pt x="721" y="2384"/>
                  </a:lnTo>
                  <a:lnTo>
                    <a:pt x="0" y="2384"/>
                  </a:lnTo>
                  <a:close/>
                  <a:moveTo>
                    <a:pt x="0" y="2351"/>
                  </a:moveTo>
                  <a:lnTo>
                    <a:pt x="0" y="2334"/>
                  </a:lnTo>
                  <a:lnTo>
                    <a:pt x="721" y="2334"/>
                  </a:lnTo>
                  <a:lnTo>
                    <a:pt x="1441" y="2334"/>
                  </a:lnTo>
                  <a:lnTo>
                    <a:pt x="2162" y="2334"/>
                  </a:lnTo>
                  <a:lnTo>
                    <a:pt x="2882" y="2334"/>
                  </a:lnTo>
                  <a:lnTo>
                    <a:pt x="3603" y="2334"/>
                  </a:lnTo>
                  <a:lnTo>
                    <a:pt x="4323" y="2334"/>
                  </a:lnTo>
                  <a:lnTo>
                    <a:pt x="5044" y="2334"/>
                  </a:lnTo>
                  <a:lnTo>
                    <a:pt x="5764" y="2334"/>
                  </a:lnTo>
                  <a:lnTo>
                    <a:pt x="5764" y="2351"/>
                  </a:lnTo>
                  <a:lnTo>
                    <a:pt x="5044" y="2351"/>
                  </a:lnTo>
                  <a:lnTo>
                    <a:pt x="4323" y="2351"/>
                  </a:lnTo>
                  <a:lnTo>
                    <a:pt x="3603" y="2351"/>
                  </a:lnTo>
                  <a:lnTo>
                    <a:pt x="2882" y="2351"/>
                  </a:lnTo>
                  <a:lnTo>
                    <a:pt x="2162" y="2351"/>
                  </a:lnTo>
                  <a:lnTo>
                    <a:pt x="1441" y="2351"/>
                  </a:lnTo>
                  <a:lnTo>
                    <a:pt x="721" y="2351"/>
                  </a:lnTo>
                  <a:lnTo>
                    <a:pt x="0" y="2351"/>
                  </a:lnTo>
                  <a:close/>
                  <a:moveTo>
                    <a:pt x="0" y="2318"/>
                  </a:moveTo>
                  <a:lnTo>
                    <a:pt x="0" y="2301"/>
                  </a:lnTo>
                  <a:lnTo>
                    <a:pt x="721" y="2301"/>
                  </a:lnTo>
                  <a:lnTo>
                    <a:pt x="1441" y="2301"/>
                  </a:lnTo>
                  <a:lnTo>
                    <a:pt x="2162" y="2301"/>
                  </a:lnTo>
                  <a:lnTo>
                    <a:pt x="2882" y="2301"/>
                  </a:lnTo>
                  <a:lnTo>
                    <a:pt x="3603" y="2301"/>
                  </a:lnTo>
                  <a:lnTo>
                    <a:pt x="4323" y="2301"/>
                  </a:lnTo>
                  <a:lnTo>
                    <a:pt x="5044" y="2301"/>
                  </a:lnTo>
                  <a:lnTo>
                    <a:pt x="5764" y="2301"/>
                  </a:lnTo>
                  <a:lnTo>
                    <a:pt x="5764" y="2318"/>
                  </a:lnTo>
                  <a:lnTo>
                    <a:pt x="5044" y="2318"/>
                  </a:lnTo>
                  <a:lnTo>
                    <a:pt x="4323" y="2318"/>
                  </a:lnTo>
                  <a:lnTo>
                    <a:pt x="3603" y="2318"/>
                  </a:lnTo>
                  <a:lnTo>
                    <a:pt x="2882" y="2318"/>
                  </a:lnTo>
                  <a:lnTo>
                    <a:pt x="2162" y="2318"/>
                  </a:lnTo>
                  <a:lnTo>
                    <a:pt x="1441" y="2318"/>
                  </a:lnTo>
                  <a:lnTo>
                    <a:pt x="721" y="2318"/>
                  </a:lnTo>
                  <a:lnTo>
                    <a:pt x="0" y="2318"/>
                  </a:lnTo>
                  <a:close/>
                  <a:moveTo>
                    <a:pt x="0" y="2285"/>
                  </a:moveTo>
                  <a:lnTo>
                    <a:pt x="0" y="2269"/>
                  </a:lnTo>
                  <a:lnTo>
                    <a:pt x="721" y="2269"/>
                  </a:lnTo>
                  <a:lnTo>
                    <a:pt x="1441" y="2269"/>
                  </a:lnTo>
                  <a:lnTo>
                    <a:pt x="2162" y="2269"/>
                  </a:lnTo>
                  <a:lnTo>
                    <a:pt x="2882" y="2269"/>
                  </a:lnTo>
                  <a:lnTo>
                    <a:pt x="3603" y="2269"/>
                  </a:lnTo>
                  <a:lnTo>
                    <a:pt x="4323" y="2269"/>
                  </a:lnTo>
                  <a:lnTo>
                    <a:pt x="5044" y="2269"/>
                  </a:lnTo>
                  <a:lnTo>
                    <a:pt x="5764" y="2269"/>
                  </a:lnTo>
                  <a:lnTo>
                    <a:pt x="5764" y="2285"/>
                  </a:lnTo>
                  <a:lnTo>
                    <a:pt x="5044" y="2285"/>
                  </a:lnTo>
                  <a:lnTo>
                    <a:pt x="4323" y="2285"/>
                  </a:lnTo>
                  <a:lnTo>
                    <a:pt x="3603" y="2285"/>
                  </a:lnTo>
                  <a:lnTo>
                    <a:pt x="2882" y="2285"/>
                  </a:lnTo>
                  <a:lnTo>
                    <a:pt x="2162" y="2285"/>
                  </a:lnTo>
                  <a:lnTo>
                    <a:pt x="1441" y="2285"/>
                  </a:lnTo>
                  <a:lnTo>
                    <a:pt x="721" y="2285"/>
                  </a:lnTo>
                  <a:lnTo>
                    <a:pt x="0" y="2285"/>
                  </a:lnTo>
                  <a:close/>
                  <a:moveTo>
                    <a:pt x="0" y="2253"/>
                  </a:moveTo>
                  <a:lnTo>
                    <a:pt x="0" y="2236"/>
                  </a:lnTo>
                  <a:lnTo>
                    <a:pt x="721" y="2236"/>
                  </a:lnTo>
                  <a:lnTo>
                    <a:pt x="1441" y="2236"/>
                  </a:lnTo>
                  <a:lnTo>
                    <a:pt x="2162" y="2236"/>
                  </a:lnTo>
                  <a:lnTo>
                    <a:pt x="2882" y="2236"/>
                  </a:lnTo>
                  <a:lnTo>
                    <a:pt x="3603" y="2236"/>
                  </a:lnTo>
                  <a:lnTo>
                    <a:pt x="4323" y="2236"/>
                  </a:lnTo>
                  <a:lnTo>
                    <a:pt x="5044" y="2236"/>
                  </a:lnTo>
                  <a:lnTo>
                    <a:pt x="5764" y="2236"/>
                  </a:lnTo>
                  <a:lnTo>
                    <a:pt x="5764" y="2253"/>
                  </a:lnTo>
                  <a:lnTo>
                    <a:pt x="5044" y="2253"/>
                  </a:lnTo>
                  <a:lnTo>
                    <a:pt x="4323" y="2253"/>
                  </a:lnTo>
                  <a:lnTo>
                    <a:pt x="3603" y="2253"/>
                  </a:lnTo>
                  <a:lnTo>
                    <a:pt x="2882" y="2253"/>
                  </a:lnTo>
                  <a:lnTo>
                    <a:pt x="2162" y="2253"/>
                  </a:lnTo>
                  <a:lnTo>
                    <a:pt x="1441" y="2253"/>
                  </a:lnTo>
                  <a:lnTo>
                    <a:pt x="721" y="2253"/>
                  </a:lnTo>
                  <a:lnTo>
                    <a:pt x="0" y="2253"/>
                  </a:lnTo>
                  <a:close/>
                  <a:moveTo>
                    <a:pt x="0" y="2220"/>
                  </a:moveTo>
                  <a:lnTo>
                    <a:pt x="0" y="2203"/>
                  </a:lnTo>
                  <a:lnTo>
                    <a:pt x="721" y="2203"/>
                  </a:lnTo>
                  <a:lnTo>
                    <a:pt x="1441" y="2203"/>
                  </a:lnTo>
                  <a:lnTo>
                    <a:pt x="2162" y="2203"/>
                  </a:lnTo>
                  <a:lnTo>
                    <a:pt x="2882" y="2203"/>
                  </a:lnTo>
                  <a:lnTo>
                    <a:pt x="3603" y="2203"/>
                  </a:lnTo>
                  <a:lnTo>
                    <a:pt x="4323" y="2203"/>
                  </a:lnTo>
                  <a:lnTo>
                    <a:pt x="5044" y="2203"/>
                  </a:lnTo>
                  <a:lnTo>
                    <a:pt x="5764" y="2203"/>
                  </a:lnTo>
                  <a:lnTo>
                    <a:pt x="5764" y="2220"/>
                  </a:lnTo>
                  <a:lnTo>
                    <a:pt x="5044" y="2220"/>
                  </a:lnTo>
                  <a:lnTo>
                    <a:pt x="4323" y="2220"/>
                  </a:lnTo>
                  <a:lnTo>
                    <a:pt x="3603" y="2220"/>
                  </a:lnTo>
                  <a:lnTo>
                    <a:pt x="2882" y="2220"/>
                  </a:lnTo>
                  <a:lnTo>
                    <a:pt x="2162" y="2220"/>
                  </a:lnTo>
                  <a:lnTo>
                    <a:pt x="1441" y="2220"/>
                  </a:lnTo>
                  <a:lnTo>
                    <a:pt x="721" y="2220"/>
                  </a:lnTo>
                  <a:lnTo>
                    <a:pt x="0" y="2220"/>
                  </a:lnTo>
                  <a:close/>
                  <a:moveTo>
                    <a:pt x="0" y="2187"/>
                  </a:moveTo>
                  <a:lnTo>
                    <a:pt x="0" y="2170"/>
                  </a:lnTo>
                  <a:lnTo>
                    <a:pt x="721" y="2170"/>
                  </a:lnTo>
                  <a:lnTo>
                    <a:pt x="1441" y="2170"/>
                  </a:lnTo>
                  <a:lnTo>
                    <a:pt x="2162" y="2170"/>
                  </a:lnTo>
                  <a:lnTo>
                    <a:pt x="2882" y="2170"/>
                  </a:lnTo>
                  <a:lnTo>
                    <a:pt x="3603" y="2170"/>
                  </a:lnTo>
                  <a:lnTo>
                    <a:pt x="4323" y="2170"/>
                  </a:lnTo>
                  <a:lnTo>
                    <a:pt x="5044" y="2170"/>
                  </a:lnTo>
                  <a:lnTo>
                    <a:pt x="5764" y="2170"/>
                  </a:lnTo>
                  <a:lnTo>
                    <a:pt x="5764" y="2187"/>
                  </a:lnTo>
                  <a:lnTo>
                    <a:pt x="5044" y="2187"/>
                  </a:lnTo>
                  <a:lnTo>
                    <a:pt x="4323" y="2187"/>
                  </a:lnTo>
                  <a:lnTo>
                    <a:pt x="3603" y="2187"/>
                  </a:lnTo>
                  <a:lnTo>
                    <a:pt x="2882" y="2187"/>
                  </a:lnTo>
                  <a:lnTo>
                    <a:pt x="2162" y="2187"/>
                  </a:lnTo>
                  <a:lnTo>
                    <a:pt x="1441" y="2187"/>
                  </a:lnTo>
                  <a:lnTo>
                    <a:pt x="721" y="2187"/>
                  </a:lnTo>
                  <a:lnTo>
                    <a:pt x="0" y="2187"/>
                  </a:lnTo>
                  <a:close/>
                  <a:moveTo>
                    <a:pt x="0" y="2153"/>
                  </a:moveTo>
                  <a:lnTo>
                    <a:pt x="0" y="2136"/>
                  </a:lnTo>
                  <a:lnTo>
                    <a:pt x="721" y="2136"/>
                  </a:lnTo>
                  <a:lnTo>
                    <a:pt x="1441" y="2136"/>
                  </a:lnTo>
                  <a:lnTo>
                    <a:pt x="2162" y="2136"/>
                  </a:lnTo>
                  <a:lnTo>
                    <a:pt x="2882" y="2136"/>
                  </a:lnTo>
                  <a:lnTo>
                    <a:pt x="3603" y="2136"/>
                  </a:lnTo>
                  <a:lnTo>
                    <a:pt x="4323" y="2136"/>
                  </a:lnTo>
                  <a:lnTo>
                    <a:pt x="5044" y="2136"/>
                  </a:lnTo>
                  <a:lnTo>
                    <a:pt x="5764" y="2136"/>
                  </a:lnTo>
                  <a:lnTo>
                    <a:pt x="5764" y="2153"/>
                  </a:lnTo>
                  <a:lnTo>
                    <a:pt x="5044" y="2153"/>
                  </a:lnTo>
                  <a:lnTo>
                    <a:pt x="4323" y="2153"/>
                  </a:lnTo>
                  <a:lnTo>
                    <a:pt x="3603" y="2153"/>
                  </a:lnTo>
                  <a:lnTo>
                    <a:pt x="2882" y="2153"/>
                  </a:lnTo>
                  <a:lnTo>
                    <a:pt x="2162" y="2153"/>
                  </a:lnTo>
                  <a:lnTo>
                    <a:pt x="1441" y="2153"/>
                  </a:lnTo>
                  <a:lnTo>
                    <a:pt x="721" y="2153"/>
                  </a:lnTo>
                  <a:lnTo>
                    <a:pt x="0" y="2153"/>
                  </a:lnTo>
                  <a:close/>
                  <a:moveTo>
                    <a:pt x="0" y="2120"/>
                  </a:moveTo>
                  <a:lnTo>
                    <a:pt x="0" y="2103"/>
                  </a:lnTo>
                  <a:lnTo>
                    <a:pt x="721" y="2103"/>
                  </a:lnTo>
                  <a:lnTo>
                    <a:pt x="1441" y="2103"/>
                  </a:lnTo>
                  <a:lnTo>
                    <a:pt x="2162" y="2103"/>
                  </a:lnTo>
                  <a:lnTo>
                    <a:pt x="2882" y="2103"/>
                  </a:lnTo>
                  <a:lnTo>
                    <a:pt x="3603" y="2103"/>
                  </a:lnTo>
                  <a:lnTo>
                    <a:pt x="4323" y="2103"/>
                  </a:lnTo>
                  <a:lnTo>
                    <a:pt x="5044" y="2103"/>
                  </a:lnTo>
                  <a:lnTo>
                    <a:pt x="5764" y="2103"/>
                  </a:lnTo>
                  <a:lnTo>
                    <a:pt x="5764" y="2120"/>
                  </a:lnTo>
                  <a:lnTo>
                    <a:pt x="5044" y="2120"/>
                  </a:lnTo>
                  <a:lnTo>
                    <a:pt x="4323" y="2120"/>
                  </a:lnTo>
                  <a:lnTo>
                    <a:pt x="3603" y="2120"/>
                  </a:lnTo>
                  <a:lnTo>
                    <a:pt x="2882" y="2120"/>
                  </a:lnTo>
                  <a:lnTo>
                    <a:pt x="2162" y="2120"/>
                  </a:lnTo>
                  <a:lnTo>
                    <a:pt x="1441" y="2120"/>
                  </a:lnTo>
                  <a:lnTo>
                    <a:pt x="721" y="2120"/>
                  </a:lnTo>
                  <a:lnTo>
                    <a:pt x="0" y="2120"/>
                  </a:lnTo>
                  <a:close/>
                  <a:moveTo>
                    <a:pt x="0" y="2087"/>
                  </a:moveTo>
                  <a:lnTo>
                    <a:pt x="0" y="2070"/>
                  </a:lnTo>
                  <a:lnTo>
                    <a:pt x="721" y="2070"/>
                  </a:lnTo>
                  <a:lnTo>
                    <a:pt x="1441" y="2070"/>
                  </a:lnTo>
                  <a:lnTo>
                    <a:pt x="2162" y="2070"/>
                  </a:lnTo>
                  <a:lnTo>
                    <a:pt x="2882" y="2070"/>
                  </a:lnTo>
                  <a:lnTo>
                    <a:pt x="3603" y="2070"/>
                  </a:lnTo>
                  <a:lnTo>
                    <a:pt x="4323" y="2070"/>
                  </a:lnTo>
                  <a:lnTo>
                    <a:pt x="5044" y="2070"/>
                  </a:lnTo>
                  <a:lnTo>
                    <a:pt x="5764" y="2070"/>
                  </a:lnTo>
                  <a:lnTo>
                    <a:pt x="5764" y="2087"/>
                  </a:lnTo>
                  <a:lnTo>
                    <a:pt x="5044" y="2087"/>
                  </a:lnTo>
                  <a:lnTo>
                    <a:pt x="4323" y="2087"/>
                  </a:lnTo>
                  <a:lnTo>
                    <a:pt x="3603" y="2087"/>
                  </a:lnTo>
                  <a:lnTo>
                    <a:pt x="2882" y="2087"/>
                  </a:lnTo>
                  <a:lnTo>
                    <a:pt x="2162" y="2087"/>
                  </a:lnTo>
                  <a:lnTo>
                    <a:pt x="1441" y="2087"/>
                  </a:lnTo>
                  <a:lnTo>
                    <a:pt x="721" y="2087"/>
                  </a:lnTo>
                  <a:lnTo>
                    <a:pt x="0" y="2087"/>
                  </a:lnTo>
                  <a:close/>
                  <a:moveTo>
                    <a:pt x="0" y="2054"/>
                  </a:moveTo>
                  <a:lnTo>
                    <a:pt x="0" y="2038"/>
                  </a:lnTo>
                  <a:lnTo>
                    <a:pt x="721" y="2038"/>
                  </a:lnTo>
                  <a:lnTo>
                    <a:pt x="1441" y="2038"/>
                  </a:lnTo>
                  <a:lnTo>
                    <a:pt x="2162" y="2038"/>
                  </a:lnTo>
                  <a:lnTo>
                    <a:pt x="2882" y="2038"/>
                  </a:lnTo>
                  <a:lnTo>
                    <a:pt x="3603" y="2038"/>
                  </a:lnTo>
                  <a:lnTo>
                    <a:pt x="4323" y="2038"/>
                  </a:lnTo>
                  <a:lnTo>
                    <a:pt x="5044" y="2038"/>
                  </a:lnTo>
                  <a:lnTo>
                    <a:pt x="5764" y="2038"/>
                  </a:lnTo>
                  <a:lnTo>
                    <a:pt x="5764" y="2054"/>
                  </a:lnTo>
                  <a:lnTo>
                    <a:pt x="5044" y="2054"/>
                  </a:lnTo>
                  <a:lnTo>
                    <a:pt x="4323" y="2054"/>
                  </a:lnTo>
                  <a:lnTo>
                    <a:pt x="3603" y="2054"/>
                  </a:lnTo>
                  <a:lnTo>
                    <a:pt x="2882" y="2054"/>
                  </a:lnTo>
                  <a:lnTo>
                    <a:pt x="2162" y="2054"/>
                  </a:lnTo>
                  <a:lnTo>
                    <a:pt x="1441" y="2054"/>
                  </a:lnTo>
                  <a:lnTo>
                    <a:pt x="721" y="2054"/>
                  </a:lnTo>
                  <a:lnTo>
                    <a:pt x="0" y="2054"/>
                  </a:lnTo>
                  <a:close/>
                  <a:moveTo>
                    <a:pt x="0" y="2022"/>
                  </a:moveTo>
                  <a:lnTo>
                    <a:pt x="0" y="2005"/>
                  </a:lnTo>
                  <a:lnTo>
                    <a:pt x="721" y="2005"/>
                  </a:lnTo>
                  <a:lnTo>
                    <a:pt x="1441" y="2005"/>
                  </a:lnTo>
                  <a:lnTo>
                    <a:pt x="2162" y="2005"/>
                  </a:lnTo>
                  <a:lnTo>
                    <a:pt x="2882" y="2005"/>
                  </a:lnTo>
                  <a:lnTo>
                    <a:pt x="3603" y="2005"/>
                  </a:lnTo>
                  <a:lnTo>
                    <a:pt x="4323" y="2005"/>
                  </a:lnTo>
                  <a:lnTo>
                    <a:pt x="5044" y="2005"/>
                  </a:lnTo>
                  <a:lnTo>
                    <a:pt x="5764" y="2005"/>
                  </a:lnTo>
                  <a:lnTo>
                    <a:pt x="5764" y="2022"/>
                  </a:lnTo>
                  <a:lnTo>
                    <a:pt x="5044" y="2022"/>
                  </a:lnTo>
                  <a:lnTo>
                    <a:pt x="4323" y="2022"/>
                  </a:lnTo>
                  <a:lnTo>
                    <a:pt x="3603" y="2022"/>
                  </a:lnTo>
                  <a:lnTo>
                    <a:pt x="2882" y="2022"/>
                  </a:lnTo>
                  <a:lnTo>
                    <a:pt x="2162" y="2022"/>
                  </a:lnTo>
                  <a:lnTo>
                    <a:pt x="1441" y="2022"/>
                  </a:lnTo>
                  <a:lnTo>
                    <a:pt x="721" y="2022"/>
                  </a:lnTo>
                  <a:lnTo>
                    <a:pt x="0" y="2022"/>
                  </a:lnTo>
                  <a:close/>
                  <a:moveTo>
                    <a:pt x="0" y="1989"/>
                  </a:moveTo>
                  <a:lnTo>
                    <a:pt x="0" y="1972"/>
                  </a:lnTo>
                  <a:lnTo>
                    <a:pt x="721" y="1972"/>
                  </a:lnTo>
                  <a:lnTo>
                    <a:pt x="1441" y="1972"/>
                  </a:lnTo>
                  <a:lnTo>
                    <a:pt x="2162" y="1972"/>
                  </a:lnTo>
                  <a:lnTo>
                    <a:pt x="2882" y="1972"/>
                  </a:lnTo>
                  <a:lnTo>
                    <a:pt x="3603" y="1972"/>
                  </a:lnTo>
                  <a:lnTo>
                    <a:pt x="4323" y="1972"/>
                  </a:lnTo>
                  <a:lnTo>
                    <a:pt x="5044" y="1972"/>
                  </a:lnTo>
                  <a:lnTo>
                    <a:pt x="5764" y="1972"/>
                  </a:lnTo>
                  <a:lnTo>
                    <a:pt x="5764" y="1989"/>
                  </a:lnTo>
                  <a:lnTo>
                    <a:pt x="5044" y="1989"/>
                  </a:lnTo>
                  <a:lnTo>
                    <a:pt x="4323" y="1989"/>
                  </a:lnTo>
                  <a:lnTo>
                    <a:pt x="3603" y="1989"/>
                  </a:lnTo>
                  <a:lnTo>
                    <a:pt x="2882" y="1989"/>
                  </a:lnTo>
                  <a:lnTo>
                    <a:pt x="2162" y="1989"/>
                  </a:lnTo>
                  <a:lnTo>
                    <a:pt x="1441" y="1989"/>
                  </a:lnTo>
                  <a:lnTo>
                    <a:pt x="721" y="1989"/>
                  </a:lnTo>
                  <a:lnTo>
                    <a:pt x="0" y="1989"/>
                  </a:lnTo>
                  <a:close/>
                  <a:moveTo>
                    <a:pt x="0" y="1956"/>
                  </a:moveTo>
                  <a:lnTo>
                    <a:pt x="0" y="1939"/>
                  </a:lnTo>
                  <a:lnTo>
                    <a:pt x="721" y="1939"/>
                  </a:lnTo>
                  <a:lnTo>
                    <a:pt x="1441" y="1939"/>
                  </a:lnTo>
                  <a:lnTo>
                    <a:pt x="2162" y="1939"/>
                  </a:lnTo>
                  <a:lnTo>
                    <a:pt x="2882" y="1939"/>
                  </a:lnTo>
                  <a:lnTo>
                    <a:pt x="3603" y="1939"/>
                  </a:lnTo>
                  <a:lnTo>
                    <a:pt x="4323" y="1939"/>
                  </a:lnTo>
                  <a:lnTo>
                    <a:pt x="5044" y="1939"/>
                  </a:lnTo>
                  <a:lnTo>
                    <a:pt x="5764" y="1939"/>
                  </a:lnTo>
                  <a:lnTo>
                    <a:pt x="5764" y="1956"/>
                  </a:lnTo>
                  <a:lnTo>
                    <a:pt x="5044" y="1956"/>
                  </a:lnTo>
                  <a:lnTo>
                    <a:pt x="4323" y="1956"/>
                  </a:lnTo>
                  <a:lnTo>
                    <a:pt x="3603" y="1956"/>
                  </a:lnTo>
                  <a:lnTo>
                    <a:pt x="2882" y="1956"/>
                  </a:lnTo>
                  <a:lnTo>
                    <a:pt x="2162" y="1956"/>
                  </a:lnTo>
                  <a:lnTo>
                    <a:pt x="1441" y="1956"/>
                  </a:lnTo>
                  <a:lnTo>
                    <a:pt x="721" y="1956"/>
                  </a:lnTo>
                  <a:lnTo>
                    <a:pt x="0" y="1956"/>
                  </a:lnTo>
                  <a:close/>
                  <a:moveTo>
                    <a:pt x="0" y="1923"/>
                  </a:moveTo>
                  <a:lnTo>
                    <a:pt x="0" y="1906"/>
                  </a:lnTo>
                  <a:lnTo>
                    <a:pt x="721" y="1906"/>
                  </a:lnTo>
                  <a:lnTo>
                    <a:pt x="1441" y="1906"/>
                  </a:lnTo>
                  <a:lnTo>
                    <a:pt x="2162" y="1906"/>
                  </a:lnTo>
                  <a:lnTo>
                    <a:pt x="2882" y="1906"/>
                  </a:lnTo>
                  <a:lnTo>
                    <a:pt x="3603" y="1906"/>
                  </a:lnTo>
                  <a:lnTo>
                    <a:pt x="4323" y="1906"/>
                  </a:lnTo>
                  <a:lnTo>
                    <a:pt x="5044" y="1906"/>
                  </a:lnTo>
                  <a:lnTo>
                    <a:pt x="5764" y="1906"/>
                  </a:lnTo>
                  <a:lnTo>
                    <a:pt x="5764" y="1923"/>
                  </a:lnTo>
                  <a:lnTo>
                    <a:pt x="5044" y="1923"/>
                  </a:lnTo>
                  <a:lnTo>
                    <a:pt x="4323" y="1923"/>
                  </a:lnTo>
                  <a:lnTo>
                    <a:pt x="3603" y="1923"/>
                  </a:lnTo>
                  <a:lnTo>
                    <a:pt x="2882" y="1923"/>
                  </a:lnTo>
                  <a:lnTo>
                    <a:pt x="2162" y="1923"/>
                  </a:lnTo>
                  <a:lnTo>
                    <a:pt x="1441" y="1923"/>
                  </a:lnTo>
                  <a:lnTo>
                    <a:pt x="721" y="1923"/>
                  </a:lnTo>
                  <a:lnTo>
                    <a:pt x="0" y="1923"/>
                  </a:lnTo>
                  <a:close/>
                  <a:moveTo>
                    <a:pt x="0" y="1890"/>
                  </a:moveTo>
                  <a:lnTo>
                    <a:pt x="0" y="1873"/>
                  </a:lnTo>
                  <a:lnTo>
                    <a:pt x="721" y="1873"/>
                  </a:lnTo>
                  <a:lnTo>
                    <a:pt x="1441" y="1873"/>
                  </a:lnTo>
                  <a:lnTo>
                    <a:pt x="2162" y="1873"/>
                  </a:lnTo>
                  <a:lnTo>
                    <a:pt x="2882" y="1873"/>
                  </a:lnTo>
                  <a:lnTo>
                    <a:pt x="3603" y="1873"/>
                  </a:lnTo>
                  <a:lnTo>
                    <a:pt x="4323" y="1873"/>
                  </a:lnTo>
                  <a:lnTo>
                    <a:pt x="5044" y="1873"/>
                  </a:lnTo>
                  <a:lnTo>
                    <a:pt x="5764" y="1873"/>
                  </a:lnTo>
                  <a:lnTo>
                    <a:pt x="5764" y="1890"/>
                  </a:lnTo>
                  <a:lnTo>
                    <a:pt x="5044" y="1890"/>
                  </a:lnTo>
                  <a:lnTo>
                    <a:pt x="4323" y="1890"/>
                  </a:lnTo>
                  <a:lnTo>
                    <a:pt x="3603" y="1890"/>
                  </a:lnTo>
                  <a:lnTo>
                    <a:pt x="2882" y="1890"/>
                  </a:lnTo>
                  <a:lnTo>
                    <a:pt x="2162" y="1890"/>
                  </a:lnTo>
                  <a:lnTo>
                    <a:pt x="1441" y="1890"/>
                  </a:lnTo>
                  <a:lnTo>
                    <a:pt x="721" y="1890"/>
                  </a:lnTo>
                  <a:lnTo>
                    <a:pt x="0" y="1890"/>
                  </a:lnTo>
                  <a:close/>
                  <a:moveTo>
                    <a:pt x="0" y="1857"/>
                  </a:moveTo>
                  <a:lnTo>
                    <a:pt x="0" y="1841"/>
                  </a:lnTo>
                  <a:lnTo>
                    <a:pt x="721" y="1841"/>
                  </a:lnTo>
                  <a:lnTo>
                    <a:pt x="1441" y="1841"/>
                  </a:lnTo>
                  <a:lnTo>
                    <a:pt x="2162" y="1841"/>
                  </a:lnTo>
                  <a:lnTo>
                    <a:pt x="2882" y="1841"/>
                  </a:lnTo>
                  <a:lnTo>
                    <a:pt x="3603" y="1841"/>
                  </a:lnTo>
                  <a:lnTo>
                    <a:pt x="4323" y="1841"/>
                  </a:lnTo>
                  <a:lnTo>
                    <a:pt x="5044" y="1841"/>
                  </a:lnTo>
                  <a:lnTo>
                    <a:pt x="5764" y="1841"/>
                  </a:lnTo>
                  <a:lnTo>
                    <a:pt x="5764" y="1857"/>
                  </a:lnTo>
                  <a:lnTo>
                    <a:pt x="5044" y="1857"/>
                  </a:lnTo>
                  <a:lnTo>
                    <a:pt x="4323" y="1857"/>
                  </a:lnTo>
                  <a:lnTo>
                    <a:pt x="3603" y="1857"/>
                  </a:lnTo>
                  <a:lnTo>
                    <a:pt x="2882" y="1857"/>
                  </a:lnTo>
                  <a:lnTo>
                    <a:pt x="2162" y="1857"/>
                  </a:lnTo>
                  <a:lnTo>
                    <a:pt x="1441" y="1857"/>
                  </a:lnTo>
                  <a:lnTo>
                    <a:pt x="721" y="1857"/>
                  </a:lnTo>
                  <a:lnTo>
                    <a:pt x="0" y="1857"/>
                  </a:lnTo>
                  <a:close/>
                  <a:moveTo>
                    <a:pt x="0" y="1824"/>
                  </a:moveTo>
                  <a:lnTo>
                    <a:pt x="0" y="1808"/>
                  </a:lnTo>
                  <a:lnTo>
                    <a:pt x="721" y="1808"/>
                  </a:lnTo>
                  <a:lnTo>
                    <a:pt x="1441" y="1808"/>
                  </a:lnTo>
                  <a:lnTo>
                    <a:pt x="2162" y="1808"/>
                  </a:lnTo>
                  <a:lnTo>
                    <a:pt x="2882" y="1808"/>
                  </a:lnTo>
                  <a:lnTo>
                    <a:pt x="3603" y="1808"/>
                  </a:lnTo>
                  <a:lnTo>
                    <a:pt x="4323" y="1808"/>
                  </a:lnTo>
                  <a:lnTo>
                    <a:pt x="5044" y="1808"/>
                  </a:lnTo>
                  <a:lnTo>
                    <a:pt x="5764" y="1808"/>
                  </a:lnTo>
                  <a:lnTo>
                    <a:pt x="5764" y="1824"/>
                  </a:lnTo>
                  <a:lnTo>
                    <a:pt x="5044" y="1824"/>
                  </a:lnTo>
                  <a:lnTo>
                    <a:pt x="4323" y="1824"/>
                  </a:lnTo>
                  <a:lnTo>
                    <a:pt x="3603" y="1824"/>
                  </a:lnTo>
                  <a:lnTo>
                    <a:pt x="2882" y="1824"/>
                  </a:lnTo>
                  <a:lnTo>
                    <a:pt x="2162" y="1824"/>
                  </a:lnTo>
                  <a:lnTo>
                    <a:pt x="1441" y="1824"/>
                  </a:lnTo>
                  <a:lnTo>
                    <a:pt x="721" y="1824"/>
                  </a:lnTo>
                  <a:lnTo>
                    <a:pt x="0" y="1824"/>
                  </a:lnTo>
                  <a:close/>
                  <a:moveTo>
                    <a:pt x="0" y="1792"/>
                  </a:moveTo>
                  <a:lnTo>
                    <a:pt x="0" y="1775"/>
                  </a:lnTo>
                  <a:lnTo>
                    <a:pt x="721" y="1775"/>
                  </a:lnTo>
                  <a:lnTo>
                    <a:pt x="1441" y="1775"/>
                  </a:lnTo>
                  <a:lnTo>
                    <a:pt x="2162" y="1775"/>
                  </a:lnTo>
                  <a:lnTo>
                    <a:pt x="2882" y="1775"/>
                  </a:lnTo>
                  <a:lnTo>
                    <a:pt x="3603" y="1775"/>
                  </a:lnTo>
                  <a:lnTo>
                    <a:pt x="4323" y="1775"/>
                  </a:lnTo>
                  <a:lnTo>
                    <a:pt x="5044" y="1775"/>
                  </a:lnTo>
                  <a:lnTo>
                    <a:pt x="5764" y="1775"/>
                  </a:lnTo>
                  <a:lnTo>
                    <a:pt x="5764" y="1792"/>
                  </a:lnTo>
                  <a:lnTo>
                    <a:pt x="5044" y="1792"/>
                  </a:lnTo>
                  <a:lnTo>
                    <a:pt x="4323" y="1792"/>
                  </a:lnTo>
                  <a:lnTo>
                    <a:pt x="3603" y="1792"/>
                  </a:lnTo>
                  <a:lnTo>
                    <a:pt x="2882" y="1792"/>
                  </a:lnTo>
                  <a:lnTo>
                    <a:pt x="2162" y="1792"/>
                  </a:lnTo>
                  <a:lnTo>
                    <a:pt x="1441" y="1792"/>
                  </a:lnTo>
                  <a:lnTo>
                    <a:pt x="721" y="1792"/>
                  </a:lnTo>
                  <a:lnTo>
                    <a:pt x="0" y="1792"/>
                  </a:lnTo>
                  <a:close/>
                  <a:moveTo>
                    <a:pt x="0" y="1759"/>
                  </a:moveTo>
                  <a:lnTo>
                    <a:pt x="0" y="1742"/>
                  </a:lnTo>
                  <a:lnTo>
                    <a:pt x="721" y="1742"/>
                  </a:lnTo>
                  <a:lnTo>
                    <a:pt x="1441" y="1742"/>
                  </a:lnTo>
                  <a:lnTo>
                    <a:pt x="2162" y="1742"/>
                  </a:lnTo>
                  <a:lnTo>
                    <a:pt x="2882" y="1742"/>
                  </a:lnTo>
                  <a:lnTo>
                    <a:pt x="3603" y="1742"/>
                  </a:lnTo>
                  <a:lnTo>
                    <a:pt x="4323" y="1742"/>
                  </a:lnTo>
                  <a:lnTo>
                    <a:pt x="5044" y="1742"/>
                  </a:lnTo>
                  <a:lnTo>
                    <a:pt x="5764" y="1742"/>
                  </a:lnTo>
                  <a:lnTo>
                    <a:pt x="5764" y="1759"/>
                  </a:lnTo>
                  <a:lnTo>
                    <a:pt x="5044" y="1759"/>
                  </a:lnTo>
                  <a:lnTo>
                    <a:pt x="4323" y="1759"/>
                  </a:lnTo>
                  <a:lnTo>
                    <a:pt x="3603" y="1759"/>
                  </a:lnTo>
                  <a:lnTo>
                    <a:pt x="2882" y="1759"/>
                  </a:lnTo>
                  <a:lnTo>
                    <a:pt x="2162" y="1759"/>
                  </a:lnTo>
                  <a:lnTo>
                    <a:pt x="1441" y="1759"/>
                  </a:lnTo>
                  <a:lnTo>
                    <a:pt x="721" y="1759"/>
                  </a:lnTo>
                  <a:lnTo>
                    <a:pt x="0" y="1759"/>
                  </a:lnTo>
                  <a:close/>
                  <a:moveTo>
                    <a:pt x="0" y="1726"/>
                  </a:moveTo>
                  <a:lnTo>
                    <a:pt x="0" y="1709"/>
                  </a:lnTo>
                  <a:lnTo>
                    <a:pt x="721" y="1709"/>
                  </a:lnTo>
                  <a:lnTo>
                    <a:pt x="1441" y="1709"/>
                  </a:lnTo>
                  <a:lnTo>
                    <a:pt x="2162" y="1709"/>
                  </a:lnTo>
                  <a:lnTo>
                    <a:pt x="2882" y="1709"/>
                  </a:lnTo>
                  <a:lnTo>
                    <a:pt x="3603" y="1709"/>
                  </a:lnTo>
                  <a:lnTo>
                    <a:pt x="4323" y="1709"/>
                  </a:lnTo>
                  <a:lnTo>
                    <a:pt x="5044" y="1709"/>
                  </a:lnTo>
                  <a:lnTo>
                    <a:pt x="5764" y="1709"/>
                  </a:lnTo>
                  <a:lnTo>
                    <a:pt x="5764" y="1726"/>
                  </a:lnTo>
                  <a:lnTo>
                    <a:pt x="5044" y="1726"/>
                  </a:lnTo>
                  <a:lnTo>
                    <a:pt x="4323" y="1726"/>
                  </a:lnTo>
                  <a:lnTo>
                    <a:pt x="3603" y="1726"/>
                  </a:lnTo>
                  <a:lnTo>
                    <a:pt x="2882" y="1726"/>
                  </a:lnTo>
                  <a:lnTo>
                    <a:pt x="2162" y="1726"/>
                  </a:lnTo>
                  <a:lnTo>
                    <a:pt x="1441" y="1726"/>
                  </a:lnTo>
                  <a:lnTo>
                    <a:pt x="721" y="1726"/>
                  </a:lnTo>
                  <a:lnTo>
                    <a:pt x="0" y="1726"/>
                  </a:lnTo>
                  <a:close/>
                  <a:moveTo>
                    <a:pt x="0" y="1693"/>
                  </a:moveTo>
                  <a:lnTo>
                    <a:pt x="0" y="1676"/>
                  </a:lnTo>
                  <a:lnTo>
                    <a:pt x="721" y="1676"/>
                  </a:lnTo>
                  <a:lnTo>
                    <a:pt x="1441" y="1676"/>
                  </a:lnTo>
                  <a:lnTo>
                    <a:pt x="2162" y="1676"/>
                  </a:lnTo>
                  <a:lnTo>
                    <a:pt x="2882" y="1676"/>
                  </a:lnTo>
                  <a:lnTo>
                    <a:pt x="3603" y="1676"/>
                  </a:lnTo>
                  <a:lnTo>
                    <a:pt x="4323" y="1676"/>
                  </a:lnTo>
                  <a:lnTo>
                    <a:pt x="5044" y="1676"/>
                  </a:lnTo>
                  <a:lnTo>
                    <a:pt x="5764" y="1676"/>
                  </a:lnTo>
                  <a:lnTo>
                    <a:pt x="5764" y="1693"/>
                  </a:lnTo>
                  <a:lnTo>
                    <a:pt x="5044" y="1693"/>
                  </a:lnTo>
                  <a:lnTo>
                    <a:pt x="4323" y="1693"/>
                  </a:lnTo>
                  <a:lnTo>
                    <a:pt x="3603" y="1693"/>
                  </a:lnTo>
                  <a:lnTo>
                    <a:pt x="2882" y="1693"/>
                  </a:lnTo>
                  <a:lnTo>
                    <a:pt x="2162" y="1693"/>
                  </a:lnTo>
                  <a:lnTo>
                    <a:pt x="1441" y="1693"/>
                  </a:lnTo>
                  <a:lnTo>
                    <a:pt x="721" y="1693"/>
                  </a:lnTo>
                  <a:lnTo>
                    <a:pt x="0" y="1693"/>
                  </a:lnTo>
                  <a:close/>
                  <a:moveTo>
                    <a:pt x="0" y="1660"/>
                  </a:moveTo>
                  <a:lnTo>
                    <a:pt x="0" y="1643"/>
                  </a:lnTo>
                  <a:lnTo>
                    <a:pt x="721" y="1643"/>
                  </a:lnTo>
                  <a:lnTo>
                    <a:pt x="1441" y="1643"/>
                  </a:lnTo>
                  <a:lnTo>
                    <a:pt x="2162" y="1643"/>
                  </a:lnTo>
                  <a:lnTo>
                    <a:pt x="2882" y="1643"/>
                  </a:lnTo>
                  <a:lnTo>
                    <a:pt x="3603" y="1643"/>
                  </a:lnTo>
                  <a:lnTo>
                    <a:pt x="4323" y="1643"/>
                  </a:lnTo>
                  <a:lnTo>
                    <a:pt x="5044" y="1643"/>
                  </a:lnTo>
                  <a:lnTo>
                    <a:pt x="5764" y="1643"/>
                  </a:lnTo>
                  <a:lnTo>
                    <a:pt x="5764" y="1660"/>
                  </a:lnTo>
                  <a:lnTo>
                    <a:pt x="5044" y="1660"/>
                  </a:lnTo>
                  <a:lnTo>
                    <a:pt x="4323" y="1660"/>
                  </a:lnTo>
                  <a:lnTo>
                    <a:pt x="3603" y="1660"/>
                  </a:lnTo>
                  <a:lnTo>
                    <a:pt x="2882" y="1660"/>
                  </a:lnTo>
                  <a:lnTo>
                    <a:pt x="2162" y="1660"/>
                  </a:lnTo>
                  <a:lnTo>
                    <a:pt x="1441" y="1660"/>
                  </a:lnTo>
                  <a:lnTo>
                    <a:pt x="721" y="1660"/>
                  </a:lnTo>
                  <a:lnTo>
                    <a:pt x="0" y="1660"/>
                  </a:lnTo>
                  <a:close/>
                  <a:moveTo>
                    <a:pt x="0" y="1627"/>
                  </a:moveTo>
                  <a:lnTo>
                    <a:pt x="0" y="1611"/>
                  </a:lnTo>
                  <a:lnTo>
                    <a:pt x="721" y="1611"/>
                  </a:lnTo>
                  <a:lnTo>
                    <a:pt x="1441" y="1611"/>
                  </a:lnTo>
                  <a:lnTo>
                    <a:pt x="2162" y="1611"/>
                  </a:lnTo>
                  <a:lnTo>
                    <a:pt x="2882" y="1611"/>
                  </a:lnTo>
                  <a:lnTo>
                    <a:pt x="3603" y="1611"/>
                  </a:lnTo>
                  <a:lnTo>
                    <a:pt x="4323" y="1611"/>
                  </a:lnTo>
                  <a:lnTo>
                    <a:pt x="5044" y="1611"/>
                  </a:lnTo>
                  <a:lnTo>
                    <a:pt x="5764" y="1611"/>
                  </a:lnTo>
                  <a:lnTo>
                    <a:pt x="5764" y="1627"/>
                  </a:lnTo>
                  <a:lnTo>
                    <a:pt x="5044" y="1627"/>
                  </a:lnTo>
                  <a:lnTo>
                    <a:pt x="4323" y="1627"/>
                  </a:lnTo>
                  <a:lnTo>
                    <a:pt x="3603" y="1627"/>
                  </a:lnTo>
                  <a:lnTo>
                    <a:pt x="2882" y="1627"/>
                  </a:lnTo>
                  <a:lnTo>
                    <a:pt x="2162" y="1627"/>
                  </a:lnTo>
                  <a:lnTo>
                    <a:pt x="1441" y="1627"/>
                  </a:lnTo>
                  <a:lnTo>
                    <a:pt x="721" y="1627"/>
                  </a:lnTo>
                  <a:lnTo>
                    <a:pt x="0" y="1627"/>
                  </a:lnTo>
                  <a:close/>
                  <a:moveTo>
                    <a:pt x="0" y="1595"/>
                  </a:moveTo>
                  <a:lnTo>
                    <a:pt x="0" y="1578"/>
                  </a:lnTo>
                  <a:lnTo>
                    <a:pt x="721" y="1578"/>
                  </a:lnTo>
                  <a:lnTo>
                    <a:pt x="1441" y="1578"/>
                  </a:lnTo>
                  <a:lnTo>
                    <a:pt x="2162" y="1578"/>
                  </a:lnTo>
                  <a:lnTo>
                    <a:pt x="2882" y="1578"/>
                  </a:lnTo>
                  <a:lnTo>
                    <a:pt x="3603" y="1578"/>
                  </a:lnTo>
                  <a:lnTo>
                    <a:pt x="4323" y="1578"/>
                  </a:lnTo>
                  <a:lnTo>
                    <a:pt x="5044" y="1578"/>
                  </a:lnTo>
                  <a:lnTo>
                    <a:pt x="5764" y="1578"/>
                  </a:lnTo>
                  <a:lnTo>
                    <a:pt x="5764" y="1595"/>
                  </a:lnTo>
                  <a:lnTo>
                    <a:pt x="5044" y="1595"/>
                  </a:lnTo>
                  <a:lnTo>
                    <a:pt x="4323" y="1595"/>
                  </a:lnTo>
                  <a:lnTo>
                    <a:pt x="3603" y="1595"/>
                  </a:lnTo>
                  <a:lnTo>
                    <a:pt x="2882" y="1595"/>
                  </a:lnTo>
                  <a:lnTo>
                    <a:pt x="2162" y="1595"/>
                  </a:lnTo>
                  <a:lnTo>
                    <a:pt x="1441" y="1595"/>
                  </a:lnTo>
                  <a:lnTo>
                    <a:pt x="721" y="1595"/>
                  </a:lnTo>
                  <a:lnTo>
                    <a:pt x="0" y="1595"/>
                  </a:lnTo>
                  <a:close/>
                  <a:moveTo>
                    <a:pt x="0" y="1562"/>
                  </a:moveTo>
                  <a:lnTo>
                    <a:pt x="0" y="1545"/>
                  </a:lnTo>
                  <a:lnTo>
                    <a:pt x="721" y="1545"/>
                  </a:lnTo>
                  <a:lnTo>
                    <a:pt x="1441" y="1545"/>
                  </a:lnTo>
                  <a:lnTo>
                    <a:pt x="2162" y="1545"/>
                  </a:lnTo>
                  <a:lnTo>
                    <a:pt x="2882" y="1545"/>
                  </a:lnTo>
                  <a:lnTo>
                    <a:pt x="3603" y="1545"/>
                  </a:lnTo>
                  <a:lnTo>
                    <a:pt x="4323" y="1545"/>
                  </a:lnTo>
                  <a:lnTo>
                    <a:pt x="5044" y="1545"/>
                  </a:lnTo>
                  <a:lnTo>
                    <a:pt x="5764" y="1545"/>
                  </a:lnTo>
                  <a:lnTo>
                    <a:pt x="5764" y="1562"/>
                  </a:lnTo>
                  <a:lnTo>
                    <a:pt x="5044" y="1562"/>
                  </a:lnTo>
                  <a:lnTo>
                    <a:pt x="4323" y="1562"/>
                  </a:lnTo>
                  <a:lnTo>
                    <a:pt x="3603" y="1562"/>
                  </a:lnTo>
                  <a:lnTo>
                    <a:pt x="2882" y="1562"/>
                  </a:lnTo>
                  <a:lnTo>
                    <a:pt x="2162" y="1562"/>
                  </a:lnTo>
                  <a:lnTo>
                    <a:pt x="1441" y="1562"/>
                  </a:lnTo>
                  <a:lnTo>
                    <a:pt x="721" y="1562"/>
                  </a:lnTo>
                  <a:lnTo>
                    <a:pt x="0" y="1562"/>
                  </a:lnTo>
                  <a:close/>
                  <a:moveTo>
                    <a:pt x="0" y="1529"/>
                  </a:moveTo>
                  <a:lnTo>
                    <a:pt x="0" y="1512"/>
                  </a:lnTo>
                  <a:lnTo>
                    <a:pt x="721" y="1512"/>
                  </a:lnTo>
                  <a:lnTo>
                    <a:pt x="1441" y="1512"/>
                  </a:lnTo>
                  <a:lnTo>
                    <a:pt x="2162" y="1512"/>
                  </a:lnTo>
                  <a:lnTo>
                    <a:pt x="2882" y="1512"/>
                  </a:lnTo>
                  <a:lnTo>
                    <a:pt x="3603" y="1512"/>
                  </a:lnTo>
                  <a:lnTo>
                    <a:pt x="4323" y="1512"/>
                  </a:lnTo>
                  <a:lnTo>
                    <a:pt x="5044" y="1512"/>
                  </a:lnTo>
                  <a:lnTo>
                    <a:pt x="5764" y="1512"/>
                  </a:lnTo>
                  <a:lnTo>
                    <a:pt x="5764" y="1529"/>
                  </a:lnTo>
                  <a:lnTo>
                    <a:pt x="5044" y="1529"/>
                  </a:lnTo>
                  <a:lnTo>
                    <a:pt x="4323" y="1529"/>
                  </a:lnTo>
                  <a:lnTo>
                    <a:pt x="3603" y="1529"/>
                  </a:lnTo>
                  <a:lnTo>
                    <a:pt x="2882" y="1529"/>
                  </a:lnTo>
                  <a:lnTo>
                    <a:pt x="2162" y="1529"/>
                  </a:lnTo>
                  <a:lnTo>
                    <a:pt x="1441" y="1529"/>
                  </a:lnTo>
                  <a:lnTo>
                    <a:pt x="721" y="1529"/>
                  </a:lnTo>
                  <a:lnTo>
                    <a:pt x="0" y="1529"/>
                  </a:lnTo>
                  <a:close/>
                  <a:moveTo>
                    <a:pt x="0" y="1496"/>
                  </a:moveTo>
                  <a:lnTo>
                    <a:pt x="0" y="1479"/>
                  </a:lnTo>
                  <a:lnTo>
                    <a:pt x="721" y="1479"/>
                  </a:lnTo>
                  <a:lnTo>
                    <a:pt x="1441" y="1479"/>
                  </a:lnTo>
                  <a:lnTo>
                    <a:pt x="2162" y="1479"/>
                  </a:lnTo>
                  <a:lnTo>
                    <a:pt x="2882" y="1479"/>
                  </a:lnTo>
                  <a:lnTo>
                    <a:pt x="3603" y="1479"/>
                  </a:lnTo>
                  <a:lnTo>
                    <a:pt x="4323" y="1479"/>
                  </a:lnTo>
                  <a:lnTo>
                    <a:pt x="5044" y="1479"/>
                  </a:lnTo>
                  <a:lnTo>
                    <a:pt x="5764" y="1479"/>
                  </a:lnTo>
                  <a:lnTo>
                    <a:pt x="5764" y="1496"/>
                  </a:lnTo>
                  <a:lnTo>
                    <a:pt x="5044" y="1496"/>
                  </a:lnTo>
                  <a:lnTo>
                    <a:pt x="4323" y="1496"/>
                  </a:lnTo>
                  <a:lnTo>
                    <a:pt x="3603" y="1496"/>
                  </a:lnTo>
                  <a:lnTo>
                    <a:pt x="2882" y="1496"/>
                  </a:lnTo>
                  <a:lnTo>
                    <a:pt x="2162" y="1496"/>
                  </a:lnTo>
                  <a:lnTo>
                    <a:pt x="1441" y="1496"/>
                  </a:lnTo>
                  <a:lnTo>
                    <a:pt x="721" y="1496"/>
                  </a:lnTo>
                  <a:lnTo>
                    <a:pt x="0" y="1496"/>
                  </a:lnTo>
                  <a:close/>
                  <a:moveTo>
                    <a:pt x="0" y="1463"/>
                  </a:moveTo>
                  <a:lnTo>
                    <a:pt x="0" y="1446"/>
                  </a:lnTo>
                  <a:lnTo>
                    <a:pt x="721" y="1446"/>
                  </a:lnTo>
                  <a:lnTo>
                    <a:pt x="1441" y="1446"/>
                  </a:lnTo>
                  <a:lnTo>
                    <a:pt x="2162" y="1446"/>
                  </a:lnTo>
                  <a:lnTo>
                    <a:pt x="2882" y="1446"/>
                  </a:lnTo>
                  <a:lnTo>
                    <a:pt x="3603" y="1446"/>
                  </a:lnTo>
                  <a:lnTo>
                    <a:pt x="4323" y="1446"/>
                  </a:lnTo>
                  <a:lnTo>
                    <a:pt x="5044" y="1446"/>
                  </a:lnTo>
                  <a:lnTo>
                    <a:pt x="5764" y="1446"/>
                  </a:lnTo>
                  <a:lnTo>
                    <a:pt x="5764" y="1463"/>
                  </a:lnTo>
                  <a:lnTo>
                    <a:pt x="5044" y="1463"/>
                  </a:lnTo>
                  <a:lnTo>
                    <a:pt x="4323" y="1463"/>
                  </a:lnTo>
                  <a:lnTo>
                    <a:pt x="3603" y="1463"/>
                  </a:lnTo>
                  <a:lnTo>
                    <a:pt x="2882" y="1463"/>
                  </a:lnTo>
                  <a:lnTo>
                    <a:pt x="2162" y="1463"/>
                  </a:lnTo>
                  <a:lnTo>
                    <a:pt x="1441" y="1463"/>
                  </a:lnTo>
                  <a:lnTo>
                    <a:pt x="721" y="1463"/>
                  </a:lnTo>
                  <a:lnTo>
                    <a:pt x="0" y="1463"/>
                  </a:lnTo>
                  <a:close/>
                  <a:moveTo>
                    <a:pt x="0" y="1430"/>
                  </a:moveTo>
                  <a:lnTo>
                    <a:pt x="0" y="1414"/>
                  </a:lnTo>
                  <a:lnTo>
                    <a:pt x="721" y="1414"/>
                  </a:lnTo>
                  <a:lnTo>
                    <a:pt x="1441" y="1414"/>
                  </a:lnTo>
                  <a:lnTo>
                    <a:pt x="2162" y="1414"/>
                  </a:lnTo>
                  <a:lnTo>
                    <a:pt x="2882" y="1414"/>
                  </a:lnTo>
                  <a:lnTo>
                    <a:pt x="3603" y="1414"/>
                  </a:lnTo>
                  <a:lnTo>
                    <a:pt x="4323" y="1414"/>
                  </a:lnTo>
                  <a:lnTo>
                    <a:pt x="5044" y="1414"/>
                  </a:lnTo>
                  <a:lnTo>
                    <a:pt x="5764" y="1414"/>
                  </a:lnTo>
                  <a:lnTo>
                    <a:pt x="5764" y="1430"/>
                  </a:lnTo>
                  <a:lnTo>
                    <a:pt x="5044" y="1430"/>
                  </a:lnTo>
                  <a:lnTo>
                    <a:pt x="4323" y="1430"/>
                  </a:lnTo>
                  <a:lnTo>
                    <a:pt x="3603" y="1430"/>
                  </a:lnTo>
                  <a:lnTo>
                    <a:pt x="2882" y="1430"/>
                  </a:lnTo>
                  <a:lnTo>
                    <a:pt x="2162" y="1430"/>
                  </a:lnTo>
                  <a:lnTo>
                    <a:pt x="1441" y="1430"/>
                  </a:lnTo>
                  <a:lnTo>
                    <a:pt x="721" y="1430"/>
                  </a:lnTo>
                  <a:lnTo>
                    <a:pt x="0" y="1430"/>
                  </a:lnTo>
                  <a:close/>
                  <a:moveTo>
                    <a:pt x="0" y="1397"/>
                  </a:moveTo>
                  <a:lnTo>
                    <a:pt x="0" y="1381"/>
                  </a:lnTo>
                  <a:lnTo>
                    <a:pt x="721" y="1381"/>
                  </a:lnTo>
                  <a:lnTo>
                    <a:pt x="1441" y="1381"/>
                  </a:lnTo>
                  <a:lnTo>
                    <a:pt x="2162" y="1381"/>
                  </a:lnTo>
                  <a:lnTo>
                    <a:pt x="2882" y="1381"/>
                  </a:lnTo>
                  <a:lnTo>
                    <a:pt x="3603" y="1381"/>
                  </a:lnTo>
                  <a:lnTo>
                    <a:pt x="4323" y="1381"/>
                  </a:lnTo>
                  <a:lnTo>
                    <a:pt x="5044" y="1381"/>
                  </a:lnTo>
                  <a:lnTo>
                    <a:pt x="5764" y="1381"/>
                  </a:lnTo>
                  <a:lnTo>
                    <a:pt x="5764" y="1397"/>
                  </a:lnTo>
                  <a:lnTo>
                    <a:pt x="5044" y="1397"/>
                  </a:lnTo>
                  <a:lnTo>
                    <a:pt x="4323" y="1397"/>
                  </a:lnTo>
                  <a:lnTo>
                    <a:pt x="3603" y="1397"/>
                  </a:lnTo>
                  <a:lnTo>
                    <a:pt x="2882" y="1397"/>
                  </a:lnTo>
                  <a:lnTo>
                    <a:pt x="2162" y="1397"/>
                  </a:lnTo>
                  <a:lnTo>
                    <a:pt x="1441" y="1397"/>
                  </a:lnTo>
                  <a:lnTo>
                    <a:pt x="721" y="1397"/>
                  </a:lnTo>
                  <a:lnTo>
                    <a:pt x="0" y="1397"/>
                  </a:lnTo>
                  <a:close/>
                  <a:moveTo>
                    <a:pt x="0" y="1365"/>
                  </a:moveTo>
                  <a:lnTo>
                    <a:pt x="0" y="1348"/>
                  </a:lnTo>
                  <a:lnTo>
                    <a:pt x="721" y="1348"/>
                  </a:lnTo>
                  <a:lnTo>
                    <a:pt x="1441" y="1348"/>
                  </a:lnTo>
                  <a:lnTo>
                    <a:pt x="2162" y="1348"/>
                  </a:lnTo>
                  <a:lnTo>
                    <a:pt x="2882" y="1348"/>
                  </a:lnTo>
                  <a:lnTo>
                    <a:pt x="3603" y="1348"/>
                  </a:lnTo>
                  <a:lnTo>
                    <a:pt x="4323" y="1348"/>
                  </a:lnTo>
                  <a:lnTo>
                    <a:pt x="5044" y="1348"/>
                  </a:lnTo>
                  <a:lnTo>
                    <a:pt x="5764" y="1348"/>
                  </a:lnTo>
                  <a:lnTo>
                    <a:pt x="5764" y="1365"/>
                  </a:lnTo>
                  <a:lnTo>
                    <a:pt x="5044" y="1365"/>
                  </a:lnTo>
                  <a:lnTo>
                    <a:pt x="4323" y="1365"/>
                  </a:lnTo>
                  <a:lnTo>
                    <a:pt x="3603" y="1365"/>
                  </a:lnTo>
                  <a:lnTo>
                    <a:pt x="2882" y="1365"/>
                  </a:lnTo>
                  <a:lnTo>
                    <a:pt x="2162" y="1365"/>
                  </a:lnTo>
                  <a:lnTo>
                    <a:pt x="1441" y="1365"/>
                  </a:lnTo>
                  <a:lnTo>
                    <a:pt x="721" y="1365"/>
                  </a:lnTo>
                  <a:lnTo>
                    <a:pt x="0" y="1365"/>
                  </a:lnTo>
                  <a:close/>
                  <a:moveTo>
                    <a:pt x="0" y="1332"/>
                  </a:moveTo>
                  <a:lnTo>
                    <a:pt x="0" y="1315"/>
                  </a:lnTo>
                  <a:lnTo>
                    <a:pt x="721" y="1315"/>
                  </a:lnTo>
                  <a:lnTo>
                    <a:pt x="1441" y="1315"/>
                  </a:lnTo>
                  <a:lnTo>
                    <a:pt x="2162" y="1315"/>
                  </a:lnTo>
                  <a:lnTo>
                    <a:pt x="2882" y="1315"/>
                  </a:lnTo>
                  <a:lnTo>
                    <a:pt x="3603" y="1315"/>
                  </a:lnTo>
                  <a:lnTo>
                    <a:pt x="4323" y="1315"/>
                  </a:lnTo>
                  <a:lnTo>
                    <a:pt x="5044" y="1315"/>
                  </a:lnTo>
                  <a:lnTo>
                    <a:pt x="5764" y="1315"/>
                  </a:lnTo>
                  <a:lnTo>
                    <a:pt x="5764" y="1332"/>
                  </a:lnTo>
                  <a:lnTo>
                    <a:pt x="5044" y="1332"/>
                  </a:lnTo>
                  <a:lnTo>
                    <a:pt x="4323" y="1332"/>
                  </a:lnTo>
                  <a:lnTo>
                    <a:pt x="3603" y="1332"/>
                  </a:lnTo>
                  <a:lnTo>
                    <a:pt x="2882" y="1332"/>
                  </a:lnTo>
                  <a:lnTo>
                    <a:pt x="2162" y="1332"/>
                  </a:lnTo>
                  <a:lnTo>
                    <a:pt x="1441" y="1332"/>
                  </a:lnTo>
                  <a:lnTo>
                    <a:pt x="721" y="1332"/>
                  </a:lnTo>
                  <a:lnTo>
                    <a:pt x="0" y="1332"/>
                  </a:lnTo>
                  <a:close/>
                  <a:moveTo>
                    <a:pt x="0" y="1299"/>
                  </a:moveTo>
                  <a:lnTo>
                    <a:pt x="0" y="1282"/>
                  </a:lnTo>
                  <a:lnTo>
                    <a:pt x="721" y="1282"/>
                  </a:lnTo>
                  <a:lnTo>
                    <a:pt x="1441" y="1282"/>
                  </a:lnTo>
                  <a:lnTo>
                    <a:pt x="2162" y="1282"/>
                  </a:lnTo>
                  <a:lnTo>
                    <a:pt x="2882" y="1282"/>
                  </a:lnTo>
                  <a:lnTo>
                    <a:pt x="3603" y="1282"/>
                  </a:lnTo>
                  <a:lnTo>
                    <a:pt x="4323" y="1282"/>
                  </a:lnTo>
                  <a:lnTo>
                    <a:pt x="5044" y="1282"/>
                  </a:lnTo>
                  <a:lnTo>
                    <a:pt x="5764" y="1282"/>
                  </a:lnTo>
                  <a:lnTo>
                    <a:pt x="5764" y="1299"/>
                  </a:lnTo>
                  <a:lnTo>
                    <a:pt x="5044" y="1299"/>
                  </a:lnTo>
                  <a:lnTo>
                    <a:pt x="4323" y="1299"/>
                  </a:lnTo>
                  <a:lnTo>
                    <a:pt x="3603" y="1299"/>
                  </a:lnTo>
                  <a:lnTo>
                    <a:pt x="2882" y="1299"/>
                  </a:lnTo>
                  <a:lnTo>
                    <a:pt x="2162" y="1299"/>
                  </a:lnTo>
                  <a:lnTo>
                    <a:pt x="1441" y="1299"/>
                  </a:lnTo>
                  <a:lnTo>
                    <a:pt x="721" y="1299"/>
                  </a:lnTo>
                  <a:lnTo>
                    <a:pt x="0" y="1299"/>
                  </a:lnTo>
                  <a:close/>
                  <a:moveTo>
                    <a:pt x="0" y="1266"/>
                  </a:moveTo>
                  <a:lnTo>
                    <a:pt x="0" y="1249"/>
                  </a:lnTo>
                  <a:lnTo>
                    <a:pt x="721" y="1249"/>
                  </a:lnTo>
                  <a:lnTo>
                    <a:pt x="1441" y="1249"/>
                  </a:lnTo>
                  <a:lnTo>
                    <a:pt x="2162" y="1249"/>
                  </a:lnTo>
                  <a:lnTo>
                    <a:pt x="2882" y="1249"/>
                  </a:lnTo>
                  <a:lnTo>
                    <a:pt x="3603" y="1249"/>
                  </a:lnTo>
                  <a:lnTo>
                    <a:pt x="4323" y="1249"/>
                  </a:lnTo>
                  <a:lnTo>
                    <a:pt x="5044" y="1249"/>
                  </a:lnTo>
                  <a:lnTo>
                    <a:pt x="5764" y="1249"/>
                  </a:lnTo>
                  <a:lnTo>
                    <a:pt x="5764" y="1266"/>
                  </a:lnTo>
                  <a:lnTo>
                    <a:pt x="5044" y="1266"/>
                  </a:lnTo>
                  <a:lnTo>
                    <a:pt x="4323" y="1266"/>
                  </a:lnTo>
                  <a:lnTo>
                    <a:pt x="3603" y="1266"/>
                  </a:lnTo>
                  <a:lnTo>
                    <a:pt x="2882" y="1266"/>
                  </a:lnTo>
                  <a:lnTo>
                    <a:pt x="2162" y="1266"/>
                  </a:lnTo>
                  <a:lnTo>
                    <a:pt x="1441" y="1266"/>
                  </a:lnTo>
                  <a:lnTo>
                    <a:pt x="721" y="1266"/>
                  </a:lnTo>
                  <a:lnTo>
                    <a:pt x="0" y="1266"/>
                  </a:lnTo>
                  <a:close/>
                  <a:moveTo>
                    <a:pt x="0" y="1233"/>
                  </a:moveTo>
                  <a:lnTo>
                    <a:pt x="0" y="1216"/>
                  </a:lnTo>
                  <a:lnTo>
                    <a:pt x="721" y="1216"/>
                  </a:lnTo>
                  <a:lnTo>
                    <a:pt x="1441" y="1216"/>
                  </a:lnTo>
                  <a:lnTo>
                    <a:pt x="2162" y="1216"/>
                  </a:lnTo>
                  <a:lnTo>
                    <a:pt x="2882" y="1216"/>
                  </a:lnTo>
                  <a:lnTo>
                    <a:pt x="3603" y="1216"/>
                  </a:lnTo>
                  <a:lnTo>
                    <a:pt x="4323" y="1216"/>
                  </a:lnTo>
                  <a:lnTo>
                    <a:pt x="5044" y="1216"/>
                  </a:lnTo>
                  <a:lnTo>
                    <a:pt x="5764" y="1216"/>
                  </a:lnTo>
                  <a:lnTo>
                    <a:pt x="5764" y="1233"/>
                  </a:lnTo>
                  <a:lnTo>
                    <a:pt x="5044" y="1233"/>
                  </a:lnTo>
                  <a:lnTo>
                    <a:pt x="4323" y="1233"/>
                  </a:lnTo>
                  <a:lnTo>
                    <a:pt x="3603" y="1233"/>
                  </a:lnTo>
                  <a:lnTo>
                    <a:pt x="2882" y="1233"/>
                  </a:lnTo>
                  <a:lnTo>
                    <a:pt x="2162" y="1233"/>
                  </a:lnTo>
                  <a:lnTo>
                    <a:pt x="1441" y="1233"/>
                  </a:lnTo>
                  <a:lnTo>
                    <a:pt x="721" y="1233"/>
                  </a:lnTo>
                  <a:lnTo>
                    <a:pt x="0" y="1233"/>
                  </a:lnTo>
                  <a:close/>
                  <a:moveTo>
                    <a:pt x="0" y="1200"/>
                  </a:moveTo>
                  <a:lnTo>
                    <a:pt x="0" y="1184"/>
                  </a:lnTo>
                  <a:lnTo>
                    <a:pt x="721" y="1184"/>
                  </a:lnTo>
                  <a:lnTo>
                    <a:pt x="1441" y="1184"/>
                  </a:lnTo>
                  <a:lnTo>
                    <a:pt x="2162" y="1184"/>
                  </a:lnTo>
                  <a:lnTo>
                    <a:pt x="2882" y="1184"/>
                  </a:lnTo>
                  <a:lnTo>
                    <a:pt x="3603" y="1184"/>
                  </a:lnTo>
                  <a:lnTo>
                    <a:pt x="4323" y="1184"/>
                  </a:lnTo>
                  <a:lnTo>
                    <a:pt x="5044" y="1184"/>
                  </a:lnTo>
                  <a:lnTo>
                    <a:pt x="5764" y="1184"/>
                  </a:lnTo>
                  <a:lnTo>
                    <a:pt x="5764" y="1200"/>
                  </a:lnTo>
                  <a:lnTo>
                    <a:pt x="5044" y="1200"/>
                  </a:lnTo>
                  <a:lnTo>
                    <a:pt x="4323" y="1200"/>
                  </a:lnTo>
                  <a:lnTo>
                    <a:pt x="3603" y="1200"/>
                  </a:lnTo>
                  <a:lnTo>
                    <a:pt x="2882" y="1200"/>
                  </a:lnTo>
                  <a:lnTo>
                    <a:pt x="2162" y="1200"/>
                  </a:lnTo>
                  <a:lnTo>
                    <a:pt x="1441" y="1200"/>
                  </a:lnTo>
                  <a:lnTo>
                    <a:pt x="721" y="1200"/>
                  </a:lnTo>
                  <a:lnTo>
                    <a:pt x="0" y="1200"/>
                  </a:lnTo>
                  <a:close/>
                  <a:moveTo>
                    <a:pt x="0" y="1168"/>
                  </a:moveTo>
                  <a:lnTo>
                    <a:pt x="0" y="1151"/>
                  </a:lnTo>
                  <a:lnTo>
                    <a:pt x="721" y="1151"/>
                  </a:lnTo>
                  <a:lnTo>
                    <a:pt x="1441" y="1151"/>
                  </a:lnTo>
                  <a:lnTo>
                    <a:pt x="2162" y="1151"/>
                  </a:lnTo>
                  <a:lnTo>
                    <a:pt x="2882" y="1151"/>
                  </a:lnTo>
                  <a:lnTo>
                    <a:pt x="3603" y="1151"/>
                  </a:lnTo>
                  <a:lnTo>
                    <a:pt x="4323" y="1151"/>
                  </a:lnTo>
                  <a:lnTo>
                    <a:pt x="5044" y="1151"/>
                  </a:lnTo>
                  <a:lnTo>
                    <a:pt x="5764" y="1151"/>
                  </a:lnTo>
                  <a:lnTo>
                    <a:pt x="5764" y="1168"/>
                  </a:lnTo>
                  <a:lnTo>
                    <a:pt x="5044" y="1168"/>
                  </a:lnTo>
                  <a:lnTo>
                    <a:pt x="4323" y="1168"/>
                  </a:lnTo>
                  <a:lnTo>
                    <a:pt x="3603" y="1168"/>
                  </a:lnTo>
                  <a:lnTo>
                    <a:pt x="2882" y="1168"/>
                  </a:lnTo>
                  <a:lnTo>
                    <a:pt x="2162" y="1168"/>
                  </a:lnTo>
                  <a:lnTo>
                    <a:pt x="1441" y="1168"/>
                  </a:lnTo>
                  <a:lnTo>
                    <a:pt x="721" y="1168"/>
                  </a:lnTo>
                  <a:lnTo>
                    <a:pt x="0" y="1168"/>
                  </a:lnTo>
                  <a:close/>
                  <a:moveTo>
                    <a:pt x="0" y="1135"/>
                  </a:moveTo>
                  <a:lnTo>
                    <a:pt x="0" y="1118"/>
                  </a:lnTo>
                  <a:lnTo>
                    <a:pt x="721" y="1118"/>
                  </a:lnTo>
                  <a:lnTo>
                    <a:pt x="1441" y="1118"/>
                  </a:lnTo>
                  <a:lnTo>
                    <a:pt x="2162" y="1118"/>
                  </a:lnTo>
                  <a:lnTo>
                    <a:pt x="2882" y="1118"/>
                  </a:lnTo>
                  <a:lnTo>
                    <a:pt x="3603" y="1118"/>
                  </a:lnTo>
                  <a:lnTo>
                    <a:pt x="4323" y="1118"/>
                  </a:lnTo>
                  <a:lnTo>
                    <a:pt x="5044" y="1118"/>
                  </a:lnTo>
                  <a:lnTo>
                    <a:pt x="5764" y="1118"/>
                  </a:lnTo>
                  <a:lnTo>
                    <a:pt x="5764" y="1135"/>
                  </a:lnTo>
                  <a:lnTo>
                    <a:pt x="5044" y="1135"/>
                  </a:lnTo>
                  <a:lnTo>
                    <a:pt x="4323" y="1135"/>
                  </a:lnTo>
                  <a:lnTo>
                    <a:pt x="3603" y="1135"/>
                  </a:lnTo>
                  <a:lnTo>
                    <a:pt x="2882" y="1135"/>
                  </a:lnTo>
                  <a:lnTo>
                    <a:pt x="2162" y="1135"/>
                  </a:lnTo>
                  <a:lnTo>
                    <a:pt x="1441" y="1135"/>
                  </a:lnTo>
                  <a:lnTo>
                    <a:pt x="721" y="1135"/>
                  </a:lnTo>
                  <a:lnTo>
                    <a:pt x="0" y="1135"/>
                  </a:lnTo>
                  <a:close/>
                  <a:moveTo>
                    <a:pt x="0" y="1102"/>
                  </a:moveTo>
                  <a:lnTo>
                    <a:pt x="0" y="1085"/>
                  </a:lnTo>
                  <a:lnTo>
                    <a:pt x="721" y="1085"/>
                  </a:lnTo>
                  <a:lnTo>
                    <a:pt x="1441" y="1085"/>
                  </a:lnTo>
                  <a:lnTo>
                    <a:pt x="2162" y="1085"/>
                  </a:lnTo>
                  <a:lnTo>
                    <a:pt x="2882" y="1085"/>
                  </a:lnTo>
                  <a:lnTo>
                    <a:pt x="3603" y="1085"/>
                  </a:lnTo>
                  <a:lnTo>
                    <a:pt x="4323" y="1085"/>
                  </a:lnTo>
                  <a:lnTo>
                    <a:pt x="5044" y="1085"/>
                  </a:lnTo>
                  <a:lnTo>
                    <a:pt x="5764" y="1085"/>
                  </a:lnTo>
                  <a:lnTo>
                    <a:pt x="5764" y="1102"/>
                  </a:lnTo>
                  <a:lnTo>
                    <a:pt x="5044" y="1102"/>
                  </a:lnTo>
                  <a:lnTo>
                    <a:pt x="4323" y="1102"/>
                  </a:lnTo>
                  <a:lnTo>
                    <a:pt x="3603" y="1102"/>
                  </a:lnTo>
                  <a:lnTo>
                    <a:pt x="2882" y="1102"/>
                  </a:lnTo>
                  <a:lnTo>
                    <a:pt x="2162" y="1102"/>
                  </a:lnTo>
                  <a:lnTo>
                    <a:pt x="1441" y="1102"/>
                  </a:lnTo>
                  <a:lnTo>
                    <a:pt x="721" y="1102"/>
                  </a:lnTo>
                  <a:lnTo>
                    <a:pt x="0" y="1102"/>
                  </a:lnTo>
                  <a:close/>
                  <a:moveTo>
                    <a:pt x="0" y="1069"/>
                  </a:moveTo>
                  <a:lnTo>
                    <a:pt x="0" y="1052"/>
                  </a:lnTo>
                  <a:lnTo>
                    <a:pt x="721" y="1052"/>
                  </a:lnTo>
                  <a:lnTo>
                    <a:pt x="1441" y="1052"/>
                  </a:lnTo>
                  <a:lnTo>
                    <a:pt x="2162" y="1052"/>
                  </a:lnTo>
                  <a:lnTo>
                    <a:pt x="2882" y="1052"/>
                  </a:lnTo>
                  <a:lnTo>
                    <a:pt x="3603" y="1052"/>
                  </a:lnTo>
                  <a:lnTo>
                    <a:pt x="4323" y="1052"/>
                  </a:lnTo>
                  <a:lnTo>
                    <a:pt x="5044" y="1052"/>
                  </a:lnTo>
                  <a:lnTo>
                    <a:pt x="5764" y="1052"/>
                  </a:lnTo>
                  <a:lnTo>
                    <a:pt x="5764" y="1069"/>
                  </a:lnTo>
                  <a:lnTo>
                    <a:pt x="5044" y="1069"/>
                  </a:lnTo>
                  <a:lnTo>
                    <a:pt x="4323" y="1069"/>
                  </a:lnTo>
                  <a:lnTo>
                    <a:pt x="3603" y="1069"/>
                  </a:lnTo>
                  <a:lnTo>
                    <a:pt x="2882" y="1069"/>
                  </a:lnTo>
                  <a:lnTo>
                    <a:pt x="2162" y="1069"/>
                  </a:lnTo>
                  <a:lnTo>
                    <a:pt x="1441" y="1069"/>
                  </a:lnTo>
                  <a:lnTo>
                    <a:pt x="721" y="1069"/>
                  </a:lnTo>
                  <a:lnTo>
                    <a:pt x="0" y="1069"/>
                  </a:lnTo>
                  <a:close/>
                  <a:moveTo>
                    <a:pt x="0" y="1036"/>
                  </a:moveTo>
                  <a:lnTo>
                    <a:pt x="0" y="1019"/>
                  </a:lnTo>
                  <a:lnTo>
                    <a:pt x="721" y="1019"/>
                  </a:lnTo>
                  <a:lnTo>
                    <a:pt x="1441" y="1019"/>
                  </a:lnTo>
                  <a:lnTo>
                    <a:pt x="2162" y="1019"/>
                  </a:lnTo>
                  <a:lnTo>
                    <a:pt x="2882" y="1019"/>
                  </a:lnTo>
                  <a:lnTo>
                    <a:pt x="3603" y="1019"/>
                  </a:lnTo>
                  <a:lnTo>
                    <a:pt x="4323" y="1019"/>
                  </a:lnTo>
                  <a:lnTo>
                    <a:pt x="5044" y="1019"/>
                  </a:lnTo>
                  <a:lnTo>
                    <a:pt x="5764" y="1019"/>
                  </a:lnTo>
                  <a:lnTo>
                    <a:pt x="5764" y="1036"/>
                  </a:lnTo>
                  <a:lnTo>
                    <a:pt x="5044" y="1036"/>
                  </a:lnTo>
                  <a:lnTo>
                    <a:pt x="4323" y="1036"/>
                  </a:lnTo>
                  <a:lnTo>
                    <a:pt x="3603" y="1036"/>
                  </a:lnTo>
                  <a:lnTo>
                    <a:pt x="2882" y="1036"/>
                  </a:lnTo>
                  <a:lnTo>
                    <a:pt x="2162" y="1036"/>
                  </a:lnTo>
                  <a:lnTo>
                    <a:pt x="1441" y="1036"/>
                  </a:lnTo>
                  <a:lnTo>
                    <a:pt x="721" y="1036"/>
                  </a:lnTo>
                  <a:lnTo>
                    <a:pt x="0" y="1036"/>
                  </a:lnTo>
                  <a:close/>
                  <a:moveTo>
                    <a:pt x="0" y="1003"/>
                  </a:moveTo>
                  <a:lnTo>
                    <a:pt x="0" y="986"/>
                  </a:lnTo>
                  <a:lnTo>
                    <a:pt x="721" y="986"/>
                  </a:lnTo>
                  <a:lnTo>
                    <a:pt x="1441" y="986"/>
                  </a:lnTo>
                  <a:lnTo>
                    <a:pt x="2162" y="986"/>
                  </a:lnTo>
                  <a:lnTo>
                    <a:pt x="2882" y="986"/>
                  </a:lnTo>
                  <a:lnTo>
                    <a:pt x="3603" y="986"/>
                  </a:lnTo>
                  <a:lnTo>
                    <a:pt x="4323" y="986"/>
                  </a:lnTo>
                  <a:lnTo>
                    <a:pt x="5044" y="986"/>
                  </a:lnTo>
                  <a:lnTo>
                    <a:pt x="5764" y="986"/>
                  </a:lnTo>
                  <a:lnTo>
                    <a:pt x="5764" y="1003"/>
                  </a:lnTo>
                  <a:lnTo>
                    <a:pt x="5044" y="1003"/>
                  </a:lnTo>
                  <a:lnTo>
                    <a:pt x="4323" y="1003"/>
                  </a:lnTo>
                  <a:lnTo>
                    <a:pt x="3603" y="1003"/>
                  </a:lnTo>
                  <a:lnTo>
                    <a:pt x="2882" y="1003"/>
                  </a:lnTo>
                  <a:lnTo>
                    <a:pt x="2162" y="1003"/>
                  </a:lnTo>
                  <a:lnTo>
                    <a:pt x="1441" y="1003"/>
                  </a:lnTo>
                  <a:lnTo>
                    <a:pt x="721" y="1003"/>
                  </a:lnTo>
                  <a:lnTo>
                    <a:pt x="0" y="1003"/>
                  </a:lnTo>
                  <a:close/>
                  <a:moveTo>
                    <a:pt x="0" y="970"/>
                  </a:moveTo>
                  <a:lnTo>
                    <a:pt x="0" y="954"/>
                  </a:lnTo>
                  <a:lnTo>
                    <a:pt x="721" y="954"/>
                  </a:lnTo>
                  <a:lnTo>
                    <a:pt x="1441" y="954"/>
                  </a:lnTo>
                  <a:lnTo>
                    <a:pt x="2162" y="954"/>
                  </a:lnTo>
                  <a:lnTo>
                    <a:pt x="2882" y="954"/>
                  </a:lnTo>
                  <a:lnTo>
                    <a:pt x="3603" y="954"/>
                  </a:lnTo>
                  <a:lnTo>
                    <a:pt x="4323" y="954"/>
                  </a:lnTo>
                  <a:lnTo>
                    <a:pt x="5044" y="954"/>
                  </a:lnTo>
                  <a:lnTo>
                    <a:pt x="5764" y="954"/>
                  </a:lnTo>
                  <a:lnTo>
                    <a:pt x="5764" y="970"/>
                  </a:lnTo>
                  <a:lnTo>
                    <a:pt x="5044" y="970"/>
                  </a:lnTo>
                  <a:lnTo>
                    <a:pt x="4323" y="970"/>
                  </a:lnTo>
                  <a:lnTo>
                    <a:pt x="3603" y="970"/>
                  </a:lnTo>
                  <a:lnTo>
                    <a:pt x="2882" y="970"/>
                  </a:lnTo>
                  <a:lnTo>
                    <a:pt x="2162" y="970"/>
                  </a:lnTo>
                  <a:lnTo>
                    <a:pt x="1441" y="970"/>
                  </a:lnTo>
                  <a:lnTo>
                    <a:pt x="721" y="970"/>
                  </a:lnTo>
                  <a:lnTo>
                    <a:pt x="0" y="970"/>
                  </a:lnTo>
                  <a:close/>
                  <a:moveTo>
                    <a:pt x="0" y="938"/>
                  </a:moveTo>
                  <a:lnTo>
                    <a:pt x="0" y="921"/>
                  </a:lnTo>
                  <a:lnTo>
                    <a:pt x="721" y="921"/>
                  </a:lnTo>
                  <a:lnTo>
                    <a:pt x="1441" y="921"/>
                  </a:lnTo>
                  <a:lnTo>
                    <a:pt x="2162" y="921"/>
                  </a:lnTo>
                  <a:lnTo>
                    <a:pt x="2882" y="921"/>
                  </a:lnTo>
                  <a:lnTo>
                    <a:pt x="3603" y="921"/>
                  </a:lnTo>
                  <a:lnTo>
                    <a:pt x="4323" y="921"/>
                  </a:lnTo>
                  <a:lnTo>
                    <a:pt x="5044" y="921"/>
                  </a:lnTo>
                  <a:lnTo>
                    <a:pt x="5764" y="921"/>
                  </a:lnTo>
                  <a:lnTo>
                    <a:pt x="5764" y="938"/>
                  </a:lnTo>
                  <a:lnTo>
                    <a:pt x="5044" y="938"/>
                  </a:lnTo>
                  <a:lnTo>
                    <a:pt x="4323" y="938"/>
                  </a:lnTo>
                  <a:lnTo>
                    <a:pt x="3603" y="938"/>
                  </a:lnTo>
                  <a:lnTo>
                    <a:pt x="2882" y="938"/>
                  </a:lnTo>
                  <a:lnTo>
                    <a:pt x="2162" y="938"/>
                  </a:lnTo>
                  <a:lnTo>
                    <a:pt x="1441" y="938"/>
                  </a:lnTo>
                  <a:lnTo>
                    <a:pt x="721" y="938"/>
                  </a:lnTo>
                  <a:lnTo>
                    <a:pt x="0" y="938"/>
                  </a:lnTo>
                  <a:close/>
                  <a:moveTo>
                    <a:pt x="0" y="905"/>
                  </a:moveTo>
                  <a:lnTo>
                    <a:pt x="0" y="888"/>
                  </a:lnTo>
                  <a:lnTo>
                    <a:pt x="721" y="888"/>
                  </a:lnTo>
                  <a:lnTo>
                    <a:pt x="1441" y="888"/>
                  </a:lnTo>
                  <a:lnTo>
                    <a:pt x="2162" y="888"/>
                  </a:lnTo>
                  <a:lnTo>
                    <a:pt x="2882" y="888"/>
                  </a:lnTo>
                  <a:lnTo>
                    <a:pt x="3603" y="888"/>
                  </a:lnTo>
                  <a:lnTo>
                    <a:pt x="4323" y="888"/>
                  </a:lnTo>
                  <a:lnTo>
                    <a:pt x="5044" y="888"/>
                  </a:lnTo>
                  <a:lnTo>
                    <a:pt x="5764" y="888"/>
                  </a:lnTo>
                  <a:lnTo>
                    <a:pt x="5764" y="905"/>
                  </a:lnTo>
                  <a:lnTo>
                    <a:pt x="5044" y="905"/>
                  </a:lnTo>
                  <a:lnTo>
                    <a:pt x="4323" y="905"/>
                  </a:lnTo>
                  <a:lnTo>
                    <a:pt x="3603" y="905"/>
                  </a:lnTo>
                  <a:lnTo>
                    <a:pt x="2882" y="905"/>
                  </a:lnTo>
                  <a:lnTo>
                    <a:pt x="2162" y="905"/>
                  </a:lnTo>
                  <a:lnTo>
                    <a:pt x="1441" y="905"/>
                  </a:lnTo>
                  <a:lnTo>
                    <a:pt x="721" y="905"/>
                  </a:lnTo>
                  <a:lnTo>
                    <a:pt x="0" y="905"/>
                  </a:lnTo>
                  <a:close/>
                  <a:moveTo>
                    <a:pt x="0" y="872"/>
                  </a:moveTo>
                  <a:lnTo>
                    <a:pt x="0" y="855"/>
                  </a:lnTo>
                  <a:lnTo>
                    <a:pt x="721" y="855"/>
                  </a:lnTo>
                  <a:lnTo>
                    <a:pt x="1441" y="855"/>
                  </a:lnTo>
                  <a:lnTo>
                    <a:pt x="2162" y="855"/>
                  </a:lnTo>
                  <a:lnTo>
                    <a:pt x="2882" y="855"/>
                  </a:lnTo>
                  <a:lnTo>
                    <a:pt x="3603" y="855"/>
                  </a:lnTo>
                  <a:lnTo>
                    <a:pt x="4323" y="855"/>
                  </a:lnTo>
                  <a:lnTo>
                    <a:pt x="5044" y="855"/>
                  </a:lnTo>
                  <a:lnTo>
                    <a:pt x="5764" y="855"/>
                  </a:lnTo>
                  <a:lnTo>
                    <a:pt x="5764" y="872"/>
                  </a:lnTo>
                  <a:lnTo>
                    <a:pt x="5044" y="872"/>
                  </a:lnTo>
                  <a:lnTo>
                    <a:pt x="4323" y="872"/>
                  </a:lnTo>
                  <a:lnTo>
                    <a:pt x="3603" y="872"/>
                  </a:lnTo>
                  <a:lnTo>
                    <a:pt x="2882" y="872"/>
                  </a:lnTo>
                  <a:lnTo>
                    <a:pt x="2162" y="872"/>
                  </a:lnTo>
                  <a:lnTo>
                    <a:pt x="1441" y="872"/>
                  </a:lnTo>
                  <a:lnTo>
                    <a:pt x="721" y="872"/>
                  </a:lnTo>
                  <a:lnTo>
                    <a:pt x="0" y="872"/>
                  </a:lnTo>
                  <a:close/>
                  <a:moveTo>
                    <a:pt x="0" y="839"/>
                  </a:moveTo>
                  <a:lnTo>
                    <a:pt x="0" y="822"/>
                  </a:lnTo>
                  <a:lnTo>
                    <a:pt x="721" y="822"/>
                  </a:lnTo>
                  <a:lnTo>
                    <a:pt x="1441" y="822"/>
                  </a:lnTo>
                  <a:lnTo>
                    <a:pt x="2162" y="822"/>
                  </a:lnTo>
                  <a:lnTo>
                    <a:pt x="2882" y="822"/>
                  </a:lnTo>
                  <a:lnTo>
                    <a:pt x="3603" y="822"/>
                  </a:lnTo>
                  <a:lnTo>
                    <a:pt x="4323" y="822"/>
                  </a:lnTo>
                  <a:lnTo>
                    <a:pt x="5044" y="822"/>
                  </a:lnTo>
                  <a:lnTo>
                    <a:pt x="5764" y="822"/>
                  </a:lnTo>
                  <a:lnTo>
                    <a:pt x="5764" y="839"/>
                  </a:lnTo>
                  <a:lnTo>
                    <a:pt x="5044" y="839"/>
                  </a:lnTo>
                  <a:lnTo>
                    <a:pt x="4323" y="839"/>
                  </a:lnTo>
                  <a:lnTo>
                    <a:pt x="3603" y="839"/>
                  </a:lnTo>
                  <a:lnTo>
                    <a:pt x="2882" y="839"/>
                  </a:lnTo>
                  <a:lnTo>
                    <a:pt x="2162" y="839"/>
                  </a:lnTo>
                  <a:lnTo>
                    <a:pt x="1441" y="839"/>
                  </a:lnTo>
                  <a:lnTo>
                    <a:pt x="721" y="839"/>
                  </a:lnTo>
                  <a:lnTo>
                    <a:pt x="0" y="839"/>
                  </a:lnTo>
                  <a:close/>
                  <a:moveTo>
                    <a:pt x="0" y="806"/>
                  </a:moveTo>
                  <a:lnTo>
                    <a:pt x="0" y="789"/>
                  </a:lnTo>
                  <a:lnTo>
                    <a:pt x="721" y="789"/>
                  </a:lnTo>
                  <a:lnTo>
                    <a:pt x="1441" y="789"/>
                  </a:lnTo>
                  <a:lnTo>
                    <a:pt x="2162" y="789"/>
                  </a:lnTo>
                  <a:lnTo>
                    <a:pt x="2882" y="789"/>
                  </a:lnTo>
                  <a:lnTo>
                    <a:pt x="3603" y="789"/>
                  </a:lnTo>
                  <a:lnTo>
                    <a:pt x="4323" y="789"/>
                  </a:lnTo>
                  <a:lnTo>
                    <a:pt x="5044" y="789"/>
                  </a:lnTo>
                  <a:lnTo>
                    <a:pt x="5764" y="789"/>
                  </a:lnTo>
                  <a:lnTo>
                    <a:pt x="5764" y="806"/>
                  </a:lnTo>
                  <a:lnTo>
                    <a:pt x="5044" y="806"/>
                  </a:lnTo>
                  <a:lnTo>
                    <a:pt x="4323" y="806"/>
                  </a:lnTo>
                  <a:lnTo>
                    <a:pt x="3603" y="806"/>
                  </a:lnTo>
                  <a:lnTo>
                    <a:pt x="2882" y="806"/>
                  </a:lnTo>
                  <a:lnTo>
                    <a:pt x="2162" y="806"/>
                  </a:lnTo>
                  <a:lnTo>
                    <a:pt x="1441" y="806"/>
                  </a:lnTo>
                  <a:lnTo>
                    <a:pt x="721" y="806"/>
                  </a:lnTo>
                  <a:lnTo>
                    <a:pt x="0" y="806"/>
                  </a:lnTo>
                  <a:close/>
                  <a:moveTo>
                    <a:pt x="0" y="773"/>
                  </a:moveTo>
                  <a:lnTo>
                    <a:pt x="0" y="757"/>
                  </a:lnTo>
                  <a:lnTo>
                    <a:pt x="721" y="757"/>
                  </a:lnTo>
                  <a:lnTo>
                    <a:pt x="1441" y="757"/>
                  </a:lnTo>
                  <a:lnTo>
                    <a:pt x="2162" y="757"/>
                  </a:lnTo>
                  <a:lnTo>
                    <a:pt x="2882" y="757"/>
                  </a:lnTo>
                  <a:lnTo>
                    <a:pt x="3603" y="757"/>
                  </a:lnTo>
                  <a:lnTo>
                    <a:pt x="4323" y="757"/>
                  </a:lnTo>
                  <a:lnTo>
                    <a:pt x="5044" y="757"/>
                  </a:lnTo>
                  <a:lnTo>
                    <a:pt x="5764" y="757"/>
                  </a:lnTo>
                  <a:lnTo>
                    <a:pt x="5764" y="773"/>
                  </a:lnTo>
                  <a:lnTo>
                    <a:pt x="5044" y="773"/>
                  </a:lnTo>
                  <a:lnTo>
                    <a:pt x="4323" y="773"/>
                  </a:lnTo>
                  <a:lnTo>
                    <a:pt x="3603" y="773"/>
                  </a:lnTo>
                  <a:lnTo>
                    <a:pt x="2882" y="773"/>
                  </a:lnTo>
                  <a:lnTo>
                    <a:pt x="2162" y="773"/>
                  </a:lnTo>
                  <a:lnTo>
                    <a:pt x="1441" y="773"/>
                  </a:lnTo>
                  <a:lnTo>
                    <a:pt x="721" y="773"/>
                  </a:lnTo>
                  <a:lnTo>
                    <a:pt x="0" y="773"/>
                  </a:lnTo>
                  <a:close/>
                  <a:moveTo>
                    <a:pt x="0" y="741"/>
                  </a:moveTo>
                  <a:lnTo>
                    <a:pt x="0" y="724"/>
                  </a:lnTo>
                  <a:lnTo>
                    <a:pt x="721" y="724"/>
                  </a:lnTo>
                  <a:lnTo>
                    <a:pt x="1441" y="724"/>
                  </a:lnTo>
                  <a:lnTo>
                    <a:pt x="2162" y="724"/>
                  </a:lnTo>
                  <a:lnTo>
                    <a:pt x="2882" y="724"/>
                  </a:lnTo>
                  <a:lnTo>
                    <a:pt x="3603" y="724"/>
                  </a:lnTo>
                  <a:lnTo>
                    <a:pt x="4323" y="724"/>
                  </a:lnTo>
                  <a:lnTo>
                    <a:pt x="5044" y="724"/>
                  </a:lnTo>
                  <a:lnTo>
                    <a:pt x="5764" y="724"/>
                  </a:lnTo>
                  <a:lnTo>
                    <a:pt x="5764" y="741"/>
                  </a:lnTo>
                  <a:lnTo>
                    <a:pt x="5044" y="741"/>
                  </a:lnTo>
                  <a:lnTo>
                    <a:pt x="4323" y="741"/>
                  </a:lnTo>
                  <a:lnTo>
                    <a:pt x="3603" y="741"/>
                  </a:lnTo>
                  <a:lnTo>
                    <a:pt x="2882" y="741"/>
                  </a:lnTo>
                  <a:lnTo>
                    <a:pt x="2162" y="741"/>
                  </a:lnTo>
                  <a:lnTo>
                    <a:pt x="1441" y="741"/>
                  </a:lnTo>
                  <a:lnTo>
                    <a:pt x="721" y="741"/>
                  </a:lnTo>
                  <a:lnTo>
                    <a:pt x="0" y="741"/>
                  </a:lnTo>
                  <a:close/>
                  <a:moveTo>
                    <a:pt x="0" y="707"/>
                  </a:moveTo>
                  <a:lnTo>
                    <a:pt x="0" y="690"/>
                  </a:lnTo>
                  <a:lnTo>
                    <a:pt x="721" y="690"/>
                  </a:lnTo>
                  <a:lnTo>
                    <a:pt x="1441" y="690"/>
                  </a:lnTo>
                  <a:lnTo>
                    <a:pt x="2162" y="690"/>
                  </a:lnTo>
                  <a:lnTo>
                    <a:pt x="2882" y="690"/>
                  </a:lnTo>
                  <a:lnTo>
                    <a:pt x="3603" y="690"/>
                  </a:lnTo>
                  <a:lnTo>
                    <a:pt x="4323" y="690"/>
                  </a:lnTo>
                  <a:lnTo>
                    <a:pt x="5044" y="690"/>
                  </a:lnTo>
                  <a:lnTo>
                    <a:pt x="5764" y="690"/>
                  </a:lnTo>
                  <a:lnTo>
                    <a:pt x="5764" y="707"/>
                  </a:lnTo>
                  <a:lnTo>
                    <a:pt x="5044" y="707"/>
                  </a:lnTo>
                  <a:lnTo>
                    <a:pt x="4323" y="707"/>
                  </a:lnTo>
                  <a:lnTo>
                    <a:pt x="3603" y="707"/>
                  </a:lnTo>
                  <a:lnTo>
                    <a:pt x="2882" y="707"/>
                  </a:lnTo>
                  <a:lnTo>
                    <a:pt x="2162" y="707"/>
                  </a:lnTo>
                  <a:lnTo>
                    <a:pt x="1441" y="707"/>
                  </a:lnTo>
                  <a:lnTo>
                    <a:pt x="721" y="707"/>
                  </a:lnTo>
                  <a:lnTo>
                    <a:pt x="0" y="707"/>
                  </a:lnTo>
                  <a:close/>
                  <a:moveTo>
                    <a:pt x="0" y="674"/>
                  </a:moveTo>
                  <a:lnTo>
                    <a:pt x="0" y="657"/>
                  </a:lnTo>
                  <a:lnTo>
                    <a:pt x="721" y="657"/>
                  </a:lnTo>
                  <a:lnTo>
                    <a:pt x="1441" y="657"/>
                  </a:lnTo>
                  <a:lnTo>
                    <a:pt x="2162" y="657"/>
                  </a:lnTo>
                  <a:lnTo>
                    <a:pt x="2882" y="657"/>
                  </a:lnTo>
                  <a:lnTo>
                    <a:pt x="3603" y="657"/>
                  </a:lnTo>
                  <a:lnTo>
                    <a:pt x="4323" y="657"/>
                  </a:lnTo>
                  <a:lnTo>
                    <a:pt x="5044" y="657"/>
                  </a:lnTo>
                  <a:lnTo>
                    <a:pt x="5764" y="657"/>
                  </a:lnTo>
                  <a:lnTo>
                    <a:pt x="5764" y="674"/>
                  </a:lnTo>
                  <a:lnTo>
                    <a:pt x="5044" y="674"/>
                  </a:lnTo>
                  <a:lnTo>
                    <a:pt x="4323" y="674"/>
                  </a:lnTo>
                  <a:lnTo>
                    <a:pt x="3603" y="674"/>
                  </a:lnTo>
                  <a:lnTo>
                    <a:pt x="2882" y="674"/>
                  </a:lnTo>
                  <a:lnTo>
                    <a:pt x="2162" y="674"/>
                  </a:lnTo>
                  <a:lnTo>
                    <a:pt x="1441" y="674"/>
                  </a:lnTo>
                  <a:lnTo>
                    <a:pt x="721" y="674"/>
                  </a:lnTo>
                  <a:lnTo>
                    <a:pt x="0" y="674"/>
                  </a:lnTo>
                  <a:close/>
                  <a:moveTo>
                    <a:pt x="0" y="641"/>
                  </a:moveTo>
                  <a:lnTo>
                    <a:pt x="0" y="624"/>
                  </a:lnTo>
                  <a:lnTo>
                    <a:pt x="721" y="624"/>
                  </a:lnTo>
                  <a:lnTo>
                    <a:pt x="1441" y="624"/>
                  </a:lnTo>
                  <a:lnTo>
                    <a:pt x="2162" y="624"/>
                  </a:lnTo>
                  <a:lnTo>
                    <a:pt x="2882" y="624"/>
                  </a:lnTo>
                  <a:lnTo>
                    <a:pt x="3603" y="624"/>
                  </a:lnTo>
                  <a:lnTo>
                    <a:pt x="4323" y="624"/>
                  </a:lnTo>
                  <a:lnTo>
                    <a:pt x="5044" y="624"/>
                  </a:lnTo>
                  <a:lnTo>
                    <a:pt x="5764" y="624"/>
                  </a:lnTo>
                  <a:lnTo>
                    <a:pt x="5764" y="641"/>
                  </a:lnTo>
                  <a:lnTo>
                    <a:pt x="5044" y="641"/>
                  </a:lnTo>
                  <a:lnTo>
                    <a:pt x="4323" y="641"/>
                  </a:lnTo>
                  <a:lnTo>
                    <a:pt x="3603" y="641"/>
                  </a:lnTo>
                  <a:lnTo>
                    <a:pt x="2882" y="641"/>
                  </a:lnTo>
                  <a:lnTo>
                    <a:pt x="2162" y="641"/>
                  </a:lnTo>
                  <a:lnTo>
                    <a:pt x="1441" y="641"/>
                  </a:lnTo>
                  <a:lnTo>
                    <a:pt x="721" y="641"/>
                  </a:lnTo>
                  <a:lnTo>
                    <a:pt x="0" y="641"/>
                  </a:lnTo>
                  <a:close/>
                  <a:moveTo>
                    <a:pt x="0" y="608"/>
                  </a:moveTo>
                  <a:lnTo>
                    <a:pt x="0" y="591"/>
                  </a:lnTo>
                  <a:lnTo>
                    <a:pt x="721" y="591"/>
                  </a:lnTo>
                  <a:lnTo>
                    <a:pt x="1441" y="591"/>
                  </a:lnTo>
                  <a:lnTo>
                    <a:pt x="2162" y="591"/>
                  </a:lnTo>
                  <a:lnTo>
                    <a:pt x="2882" y="591"/>
                  </a:lnTo>
                  <a:lnTo>
                    <a:pt x="3603" y="591"/>
                  </a:lnTo>
                  <a:lnTo>
                    <a:pt x="4323" y="591"/>
                  </a:lnTo>
                  <a:lnTo>
                    <a:pt x="5044" y="591"/>
                  </a:lnTo>
                  <a:lnTo>
                    <a:pt x="5764" y="591"/>
                  </a:lnTo>
                  <a:lnTo>
                    <a:pt x="5764" y="608"/>
                  </a:lnTo>
                  <a:lnTo>
                    <a:pt x="5044" y="608"/>
                  </a:lnTo>
                  <a:lnTo>
                    <a:pt x="4323" y="608"/>
                  </a:lnTo>
                  <a:lnTo>
                    <a:pt x="3603" y="608"/>
                  </a:lnTo>
                  <a:lnTo>
                    <a:pt x="2882" y="608"/>
                  </a:lnTo>
                  <a:lnTo>
                    <a:pt x="2162" y="608"/>
                  </a:lnTo>
                  <a:lnTo>
                    <a:pt x="1441" y="608"/>
                  </a:lnTo>
                  <a:lnTo>
                    <a:pt x="721" y="608"/>
                  </a:lnTo>
                  <a:lnTo>
                    <a:pt x="0" y="608"/>
                  </a:lnTo>
                  <a:close/>
                  <a:moveTo>
                    <a:pt x="0" y="575"/>
                  </a:moveTo>
                  <a:lnTo>
                    <a:pt x="0" y="558"/>
                  </a:lnTo>
                  <a:lnTo>
                    <a:pt x="721" y="558"/>
                  </a:lnTo>
                  <a:lnTo>
                    <a:pt x="1441" y="558"/>
                  </a:lnTo>
                  <a:lnTo>
                    <a:pt x="2162" y="558"/>
                  </a:lnTo>
                  <a:lnTo>
                    <a:pt x="2882" y="558"/>
                  </a:lnTo>
                  <a:lnTo>
                    <a:pt x="3603" y="558"/>
                  </a:lnTo>
                  <a:lnTo>
                    <a:pt x="4323" y="558"/>
                  </a:lnTo>
                  <a:lnTo>
                    <a:pt x="5044" y="558"/>
                  </a:lnTo>
                  <a:lnTo>
                    <a:pt x="5764" y="558"/>
                  </a:lnTo>
                  <a:lnTo>
                    <a:pt x="5764" y="575"/>
                  </a:lnTo>
                  <a:lnTo>
                    <a:pt x="5044" y="575"/>
                  </a:lnTo>
                  <a:lnTo>
                    <a:pt x="4323" y="575"/>
                  </a:lnTo>
                  <a:lnTo>
                    <a:pt x="3603" y="575"/>
                  </a:lnTo>
                  <a:lnTo>
                    <a:pt x="2882" y="575"/>
                  </a:lnTo>
                  <a:lnTo>
                    <a:pt x="2162" y="575"/>
                  </a:lnTo>
                  <a:lnTo>
                    <a:pt x="1441" y="575"/>
                  </a:lnTo>
                  <a:lnTo>
                    <a:pt x="721" y="575"/>
                  </a:lnTo>
                  <a:lnTo>
                    <a:pt x="0" y="575"/>
                  </a:lnTo>
                  <a:close/>
                  <a:moveTo>
                    <a:pt x="0" y="542"/>
                  </a:moveTo>
                  <a:lnTo>
                    <a:pt x="0" y="526"/>
                  </a:lnTo>
                  <a:lnTo>
                    <a:pt x="721" y="526"/>
                  </a:lnTo>
                  <a:lnTo>
                    <a:pt x="1441" y="526"/>
                  </a:lnTo>
                  <a:lnTo>
                    <a:pt x="2162" y="526"/>
                  </a:lnTo>
                  <a:lnTo>
                    <a:pt x="2882" y="526"/>
                  </a:lnTo>
                  <a:lnTo>
                    <a:pt x="3603" y="526"/>
                  </a:lnTo>
                  <a:lnTo>
                    <a:pt x="4323" y="526"/>
                  </a:lnTo>
                  <a:lnTo>
                    <a:pt x="5044" y="526"/>
                  </a:lnTo>
                  <a:lnTo>
                    <a:pt x="5764" y="526"/>
                  </a:lnTo>
                  <a:lnTo>
                    <a:pt x="5764" y="542"/>
                  </a:lnTo>
                  <a:lnTo>
                    <a:pt x="5044" y="542"/>
                  </a:lnTo>
                  <a:lnTo>
                    <a:pt x="4323" y="542"/>
                  </a:lnTo>
                  <a:lnTo>
                    <a:pt x="3603" y="542"/>
                  </a:lnTo>
                  <a:lnTo>
                    <a:pt x="2882" y="542"/>
                  </a:lnTo>
                  <a:lnTo>
                    <a:pt x="2162" y="542"/>
                  </a:lnTo>
                  <a:lnTo>
                    <a:pt x="1441" y="542"/>
                  </a:lnTo>
                  <a:lnTo>
                    <a:pt x="721" y="542"/>
                  </a:lnTo>
                  <a:lnTo>
                    <a:pt x="0" y="542"/>
                  </a:lnTo>
                  <a:close/>
                  <a:moveTo>
                    <a:pt x="0" y="510"/>
                  </a:moveTo>
                  <a:lnTo>
                    <a:pt x="0" y="493"/>
                  </a:lnTo>
                  <a:lnTo>
                    <a:pt x="721" y="493"/>
                  </a:lnTo>
                  <a:lnTo>
                    <a:pt x="1441" y="493"/>
                  </a:lnTo>
                  <a:lnTo>
                    <a:pt x="2162" y="493"/>
                  </a:lnTo>
                  <a:lnTo>
                    <a:pt x="2882" y="493"/>
                  </a:lnTo>
                  <a:lnTo>
                    <a:pt x="3603" y="493"/>
                  </a:lnTo>
                  <a:lnTo>
                    <a:pt x="4323" y="493"/>
                  </a:lnTo>
                  <a:lnTo>
                    <a:pt x="5044" y="493"/>
                  </a:lnTo>
                  <a:lnTo>
                    <a:pt x="5764" y="493"/>
                  </a:lnTo>
                  <a:lnTo>
                    <a:pt x="5764" y="510"/>
                  </a:lnTo>
                  <a:lnTo>
                    <a:pt x="5044" y="510"/>
                  </a:lnTo>
                  <a:lnTo>
                    <a:pt x="4323" y="510"/>
                  </a:lnTo>
                  <a:lnTo>
                    <a:pt x="3603" y="510"/>
                  </a:lnTo>
                  <a:lnTo>
                    <a:pt x="2882" y="510"/>
                  </a:lnTo>
                  <a:lnTo>
                    <a:pt x="2162" y="510"/>
                  </a:lnTo>
                  <a:lnTo>
                    <a:pt x="1441" y="510"/>
                  </a:lnTo>
                  <a:lnTo>
                    <a:pt x="721" y="510"/>
                  </a:lnTo>
                  <a:lnTo>
                    <a:pt x="0" y="510"/>
                  </a:lnTo>
                  <a:close/>
                  <a:moveTo>
                    <a:pt x="0" y="477"/>
                  </a:moveTo>
                  <a:lnTo>
                    <a:pt x="0" y="460"/>
                  </a:lnTo>
                  <a:lnTo>
                    <a:pt x="721" y="460"/>
                  </a:lnTo>
                  <a:lnTo>
                    <a:pt x="1441" y="460"/>
                  </a:lnTo>
                  <a:lnTo>
                    <a:pt x="2162" y="460"/>
                  </a:lnTo>
                  <a:lnTo>
                    <a:pt x="2882" y="460"/>
                  </a:lnTo>
                  <a:lnTo>
                    <a:pt x="3603" y="460"/>
                  </a:lnTo>
                  <a:lnTo>
                    <a:pt x="4323" y="460"/>
                  </a:lnTo>
                  <a:lnTo>
                    <a:pt x="5044" y="460"/>
                  </a:lnTo>
                  <a:lnTo>
                    <a:pt x="5764" y="460"/>
                  </a:lnTo>
                  <a:lnTo>
                    <a:pt x="5764" y="477"/>
                  </a:lnTo>
                  <a:lnTo>
                    <a:pt x="5044" y="477"/>
                  </a:lnTo>
                  <a:lnTo>
                    <a:pt x="4323" y="477"/>
                  </a:lnTo>
                  <a:lnTo>
                    <a:pt x="3603" y="477"/>
                  </a:lnTo>
                  <a:lnTo>
                    <a:pt x="2882" y="477"/>
                  </a:lnTo>
                  <a:lnTo>
                    <a:pt x="2162" y="477"/>
                  </a:lnTo>
                  <a:lnTo>
                    <a:pt x="1441" y="477"/>
                  </a:lnTo>
                  <a:lnTo>
                    <a:pt x="721" y="477"/>
                  </a:lnTo>
                  <a:lnTo>
                    <a:pt x="0" y="477"/>
                  </a:lnTo>
                  <a:close/>
                  <a:moveTo>
                    <a:pt x="0" y="444"/>
                  </a:moveTo>
                  <a:lnTo>
                    <a:pt x="0" y="427"/>
                  </a:lnTo>
                  <a:lnTo>
                    <a:pt x="721" y="427"/>
                  </a:lnTo>
                  <a:lnTo>
                    <a:pt x="1441" y="427"/>
                  </a:lnTo>
                  <a:lnTo>
                    <a:pt x="2162" y="427"/>
                  </a:lnTo>
                  <a:lnTo>
                    <a:pt x="2882" y="427"/>
                  </a:lnTo>
                  <a:lnTo>
                    <a:pt x="3603" y="427"/>
                  </a:lnTo>
                  <a:lnTo>
                    <a:pt x="4323" y="427"/>
                  </a:lnTo>
                  <a:lnTo>
                    <a:pt x="5044" y="427"/>
                  </a:lnTo>
                  <a:lnTo>
                    <a:pt x="5764" y="427"/>
                  </a:lnTo>
                  <a:lnTo>
                    <a:pt x="5764" y="444"/>
                  </a:lnTo>
                  <a:lnTo>
                    <a:pt x="5044" y="444"/>
                  </a:lnTo>
                  <a:lnTo>
                    <a:pt x="4323" y="444"/>
                  </a:lnTo>
                  <a:lnTo>
                    <a:pt x="3603" y="444"/>
                  </a:lnTo>
                  <a:lnTo>
                    <a:pt x="2882" y="444"/>
                  </a:lnTo>
                  <a:lnTo>
                    <a:pt x="2162" y="444"/>
                  </a:lnTo>
                  <a:lnTo>
                    <a:pt x="1441" y="444"/>
                  </a:lnTo>
                  <a:lnTo>
                    <a:pt x="721" y="444"/>
                  </a:lnTo>
                  <a:lnTo>
                    <a:pt x="0" y="444"/>
                  </a:lnTo>
                  <a:close/>
                  <a:moveTo>
                    <a:pt x="0" y="411"/>
                  </a:moveTo>
                  <a:lnTo>
                    <a:pt x="0" y="394"/>
                  </a:lnTo>
                  <a:lnTo>
                    <a:pt x="721" y="394"/>
                  </a:lnTo>
                  <a:lnTo>
                    <a:pt x="1441" y="394"/>
                  </a:lnTo>
                  <a:lnTo>
                    <a:pt x="2162" y="394"/>
                  </a:lnTo>
                  <a:lnTo>
                    <a:pt x="2882" y="394"/>
                  </a:lnTo>
                  <a:lnTo>
                    <a:pt x="3603" y="394"/>
                  </a:lnTo>
                  <a:lnTo>
                    <a:pt x="4323" y="394"/>
                  </a:lnTo>
                  <a:lnTo>
                    <a:pt x="5044" y="394"/>
                  </a:lnTo>
                  <a:lnTo>
                    <a:pt x="5764" y="394"/>
                  </a:lnTo>
                  <a:lnTo>
                    <a:pt x="5764" y="411"/>
                  </a:lnTo>
                  <a:lnTo>
                    <a:pt x="5044" y="411"/>
                  </a:lnTo>
                  <a:lnTo>
                    <a:pt x="4323" y="411"/>
                  </a:lnTo>
                  <a:lnTo>
                    <a:pt x="3603" y="411"/>
                  </a:lnTo>
                  <a:lnTo>
                    <a:pt x="2882" y="411"/>
                  </a:lnTo>
                  <a:lnTo>
                    <a:pt x="2162" y="411"/>
                  </a:lnTo>
                  <a:lnTo>
                    <a:pt x="1441" y="411"/>
                  </a:lnTo>
                  <a:lnTo>
                    <a:pt x="721" y="411"/>
                  </a:lnTo>
                  <a:lnTo>
                    <a:pt x="0" y="411"/>
                  </a:lnTo>
                  <a:close/>
                  <a:moveTo>
                    <a:pt x="0" y="378"/>
                  </a:moveTo>
                  <a:lnTo>
                    <a:pt x="0" y="361"/>
                  </a:lnTo>
                  <a:lnTo>
                    <a:pt x="721" y="361"/>
                  </a:lnTo>
                  <a:lnTo>
                    <a:pt x="1441" y="361"/>
                  </a:lnTo>
                  <a:lnTo>
                    <a:pt x="2162" y="361"/>
                  </a:lnTo>
                  <a:lnTo>
                    <a:pt x="2882" y="361"/>
                  </a:lnTo>
                  <a:lnTo>
                    <a:pt x="3603" y="361"/>
                  </a:lnTo>
                  <a:lnTo>
                    <a:pt x="4323" y="361"/>
                  </a:lnTo>
                  <a:lnTo>
                    <a:pt x="5044" y="361"/>
                  </a:lnTo>
                  <a:lnTo>
                    <a:pt x="5764" y="361"/>
                  </a:lnTo>
                  <a:lnTo>
                    <a:pt x="5764" y="378"/>
                  </a:lnTo>
                  <a:lnTo>
                    <a:pt x="5044" y="378"/>
                  </a:lnTo>
                  <a:lnTo>
                    <a:pt x="4323" y="378"/>
                  </a:lnTo>
                  <a:lnTo>
                    <a:pt x="3603" y="378"/>
                  </a:lnTo>
                  <a:lnTo>
                    <a:pt x="2882" y="378"/>
                  </a:lnTo>
                  <a:lnTo>
                    <a:pt x="2162" y="378"/>
                  </a:lnTo>
                  <a:lnTo>
                    <a:pt x="1441" y="378"/>
                  </a:lnTo>
                  <a:lnTo>
                    <a:pt x="721" y="378"/>
                  </a:lnTo>
                  <a:lnTo>
                    <a:pt x="0" y="378"/>
                  </a:lnTo>
                  <a:close/>
                  <a:moveTo>
                    <a:pt x="0" y="345"/>
                  </a:moveTo>
                  <a:lnTo>
                    <a:pt x="0" y="329"/>
                  </a:lnTo>
                  <a:lnTo>
                    <a:pt x="721" y="329"/>
                  </a:lnTo>
                  <a:lnTo>
                    <a:pt x="1441" y="329"/>
                  </a:lnTo>
                  <a:lnTo>
                    <a:pt x="2162" y="329"/>
                  </a:lnTo>
                  <a:lnTo>
                    <a:pt x="2882" y="329"/>
                  </a:lnTo>
                  <a:lnTo>
                    <a:pt x="3603" y="329"/>
                  </a:lnTo>
                  <a:lnTo>
                    <a:pt x="4323" y="329"/>
                  </a:lnTo>
                  <a:lnTo>
                    <a:pt x="5044" y="329"/>
                  </a:lnTo>
                  <a:lnTo>
                    <a:pt x="5764" y="329"/>
                  </a:lnTo>
                  <a:lnTo>
                    <a:pt x="5764" y="345"/>
                  </a:lnTo>
                  <a:lnTo>
                    <a:pt x="5044" y="345"/>
                  </a:lnTo>
                  <a:lnTo>
                    <a:pt x="4323" y="345"/>
                  </a:lnTo>
                  <a:lnTo>
                    <a:pt x="3603" y="345"/>
                  </a:lnTo>
                  <a:lnTo>
                    <a:pt x="2882" y="345"/>
                  </a:lnTo>
                  <a:lnTo>
                    <a:pt x="2162" y="345"/>
                  </a:lnTo>
                  <a:lnTo>
                    <a:pt x="1441" y="345"/>
                  </a:lnTo>
                  <a:lnTo>
                    <a:pt x="721" y="345"/>
                  </a:lnTo>
                  <a:lnTo>
                    <a:pt x="0" y="345"/>
                  </a:lnTo>
                  <a:close/>
                  <a:moveTo>
                    <a:pt x="0" y="312"/>
                  </a:moveTo>
                  <a:lnTo>
                    <a:pt x="0" y="296"/>
                  </a:lnTo>
                  <a:lnTo>
                    <a:pt x="721" y="296"/>
                  </a:lnTo>
                  <a:lnTo>
                    <a:pt x="1441" y="296"/>
                  </a:lnTo>
                  <a:lnTo>
                    <a:pt x="2162" y="296"/>
                  </a:lnTo>
                  <a:lnTo>
                    <a:pt x="2882" y="296"/>
                  </a:lnTo>
                  <a:lnTo>
                    <a:pt x="3603" y="296"/>
                  </a:lnTo>
                  <a:lnTo>
                    <a:pt x="4323" y="296"/>
                  </a:lnTo>
                  <a:lnTo>
                    <a:pt x="5044" y="296"/>
                  </a:lnTo>
                  <a:lnTo>
                    <a:pt x="5764" y="296"/>
                  </a:lnTo>
                  <a:lnTo>
                    <a:pt x="5764" y="312"/>
                  </a:lnTo>
                  <a:lnTo>
                    <a:pt x="5044" y="312"/>
                  </a:lnTo>
                  <a:lnTo>
                    <a:pt x="4323" y="312"/>
                  </a:lnTo>
                  <a:lnTo>
                    <a:pt x="3603" y="312"/>
                  </a:lnTo>
                  <a:lnTo>
                    <a:pt x="2882" y="312"/>
                  </a:lnTo>
                  <a:lnTo>
                    <a:pt x="2162" y="312"/>
                  </a:lnTo>
                  <a:lnTo>
                    <a:pt x="1441" y="312"/>
                  </a:lnTo>
                  <a:lnTo>
                    <a:pt x="721" y="312"/>
                  </a:lnTo>
                  <a:lnTo>
                    <a:pt x="0" y="312"/>
                  </a:lnTo>
                  <a:close/>
                  <a:moveTo>
                    <a:pt x="0" y="280"/>
                  </a:moveTo>
                  <a:lnTo>
                    <a:pt x="0" y="263"/>
                  </a:lnTo>
                  <a:lnTo>
                    <a:pt x="721" y="263"/>
                  </a:lnTo>
                  <a:lnTo>
                    <a:pt x="1441" y="263"/>
                  </a:lnTo>
                  <a:lnTo>
                    <a:pt x="2162" y="263"/>
                  </a:lnTo>
                  <a:lnTo>
                    <a:pt x="2882" y="263"/>
                  </a:lnTo>
                  <a:lnTo>
                    <a:pt x="3603" y="263"/>
                  </a:lnTo>
                  <a:lnTo>
                    <a:pt x="4323" y="263"/>
                  </a:lnTo>
                  <a:lnTo>
                    <a:pt x="5044" y="263"/>
                  </a:lnTo>
                  <a:lnTo>
                    <a:pt x="5764" y="263"/>
                  </a:lnTo>
                  <a:lnTo>
                    <a:pt x="5764" y="280"/>
                  </a:lnTo>
                  <a:lnTo>
                    <a:pt x="5044" y="280"/>
                  </a:lnTo>
                  <a:lnTo>
                    <a:pt x="4323" y="280"/>
                  </a:lnTo>
                  <a:lnTo>
                    <a:pt x="3603" y="280"/>
                  </a:lnTo>
                  <a:lnTo>
                    <a:pt x="2882" y="280"/>
                  </a:lnTo>
                  <a:lnTo>
                    <a:pt x="2162" y="280"/>
                  </a:lnTo>
                  <a:lnTo>
                    <a:pt x="1441" y="280"/>
                  </a:lnTo>
                  <a:lnTo>
                    <a:pt x="721" y="280"/>
                  </a:lnTo>
                  <a:lnTo>
                    <a:pt x="0" y="280"/>
                  </a:lnTo>
                  <a:close/>
                  <a:moveTo>
                    <a:pt x="0" y="247"/>
                  </a:moveTo>
                  <a:lnTo>
                    <a:pt x="0" y="230"/>
                  </a:lnTo>
                  <a:lnTo>
                    <a:pt x="721" y="230"/>
                  </a:lnTo>
                  <a:lnTo>
                    <a:pt x="1441" y="230"/>
                  </a:lnTo>
                  <a:lnTo>
                    <a:pt x="2162" y="230"/>
                  </a:lnTo>
                  <a:lnTo>
                    <a:pt x="2882" y="230"/>
                  </a:lnTo>
                  <a:lnTo>
                    <a:pt x="3603" y="230"/>
                  </a:lnTo>
                  <a:lnTo>
                    <a:pt x="4323" y="230"/>
                  </a:lnTo>
                  <a:lnTo>
                    <a:pt x="5044" y="230"/>
                  </a:lnTo>
                  <a:lnTo>
                    <a:pt x="5764" y="230"/>
                  </a:lnTo>
                  <a:lnTo>
                    <a:pt x="5764" y="247"/>
                  </a:lnTo>
                  <a:lnTo>
                    <a:pt x="5044" y="247"/>
                  </a:lnTo>
                  <a:lnTo>
                    <a:pt x="4323" y="247"/>
                  </a:lnTo>
                  <a:lnTo>
                    <a:pt x="3603" y="247"/>
                  </a:lnTo>
                  <a:lnTo>
                    <a:pt x="2882" y="247"/>
                  </a:lnTo>
                  <a:lnTo>
                    <a:pt x="2162" y="247"/>
                  </a:lnTo>
                  <a:lnTo>
                    <a:pt x="1441" y="247"/>
                  </a:lnTo>
                  <a:lnTo>
                    <a:pt x="721" y="247"/>
                  </a:lnTo>
                  <a:lnTo>
                    <a:pt x="0" y="247"/>
                  </a:lnTo>
                  <a:close/>
                  <a:moveTo>
                    <a:pt x="0" y="214"/>
                  </a:moveTo>
                  <a:lnTo>
                    <a:pt x="0" y="197"/>
                  </a:lnTo>
                  <a:lnTo>
                    <a:pt x="721" y="197"/>
                  </a:lnTo>
                  <a:lnTo>
                    <a:pt x="1441" y="197"/>
                  </a:lnTo>
                  <a:lnTo>
                    <a:pt x="2162" y="197"/>
                  </a:lnTo>
                  <a:lnTo>
                    <a:pt x="2882" y="197"/>
                  </a:lnTo>
                  <a:lnTo>
                    <a:pt x="3603" y="197"/>
                  </a:lnTo>
                  <a:lnTo>
                    <a:pt x="4323" y="197"/>
                  </a:lnTo>
                  <a:lnTo>
                    <a:pt x="5044" y="197"/>
                  </a:lnTo>
                  <a:lnTo>
                    <a:pt x="5764" y="197"/>
                  </a:lnTo>
                  <a:lnTo>
                    <a:pt x="5764" y="214"/>
                  </a:lnTo>
                  <a:lnTo>
                    <a:pt x="5044" y="214"/>
                  </a:lnTo>
                  <a:lnTo>
                    <a:pt x="4323" y="214"/>
                  </a:lnTo>
                  <a:lnTo>
                    <a:pt x="3603" y="214"/>
                  </a:lnTo>
                  <a:lnTo>
                    <a:pt x="2882" y="214"/>
                  </a:lnTo>
                  <a:lnTo>
                    <a:pt x="2162" y="214"/>
                  </a:lnTo>
                  <a:lnTo>
                    <a:pt x="1441" y="214"/>
                  </a:lnTo>
                  <a:lnTo>
                    <a:pt x="721" y="214"/>
                  </a:lnTo>
                  <a:lnTo>
                    <a:pt x="0" y="214"/>
                  </a:lnTo>
                  <a:close/>
                  <a:moveTo>
                    <a:pt x="0" y="181"/>
                  </a:moveTo>
                  <a:lnTo>
                    <a:pt x="0" y="164"/>
                  </a:lnTo>
                  <a:lnTo>
                    <a:pt x="721" y="164"/>
                  </a:lnTo>
                  <a:lnTo>
                    <a:pt x="1441" y="164"/>
                  </a:lnTo>
                  <a:lnTo>
                    <a:pt x="2162" y="164"/>
                  </a:lnTo>
                  <a:lnTo>
                    <a:pt x="2882" y="164"/>
                  </a:lnTo>
                  <a:lnTo>
                    <a:pt x="3603" y="164"/>
                  </a:lnTo>
                  <a:lnTo>
                    <a:pt x="4323" y="164"/>
                  </a:lnTo>
                  <a:lnTo>
                    <a:pt x="5044" y="164"/>
                  </a:lnTo>
                  <a:lnTo>
                    <a:pt x="5764" y="164"/>
                  </a:lnTo>
                  <a:lnTo>
                    <a:pt x="5764" y="181"/>
                  </a:lnTo>
                  <a:lnTo>
                    <a:pt x="5044" y="181"/>
                  </a:lnTo>
                  <a:lnTo>
                    <a:pt x="4323" y="181"/>
                  </a:lnTo>
                  <a:lnTo>
                    <a:pt x="3603" y="181"/>
                  </a:lnTo>
                  <a:lnTo>
                    <a:pt x="2882" y="181"/>
                  </a:lnTo>
                  <a:lnTo>
                    <a:pt x="2162" y="181"/>
                  </a:lnTo>
                  <a:lnTo>
                    <a:pt x="1441" y="181"/>
                  </a:lnTo>
                  <a:lnTo>
                    <a:pt x="721" y="181"/>
                  </a:lnTo>
                  <a:lnTo>
                    <a:pt x="0" y="181"/>
                  </a:lnTo>
                  <a:close/>
                  <a:moveTo>
                    <a:pt x="0" y="148"/>
                  </a:moveTo>
                  <a:lnTo>
                    <a:pt x="0" y="131"/>
                  </a:lnTo>
                  <a:lnTo>
                    <a:pt x="721" y="131"/>
                  </a:lnTo>
                  <a:lnTo>
                    <a:pt x="1441" y="131"/>
                  </a:lnTo>
                  <a:lnTo>
                    <a:pt x="2162" y="131"/>
                  </a:lnTo>
                  <a:lnTo>
                    <a:pt x="2882" y="131"/>
                  </a:lnTo>
                  <a:lnTo>
                    <a:pt x="3603" y="131"/>
                  </a:lnTo>
                  <a:lnTo>
                    <a:pt x="4323" y="131"/>
                  </a:lnTo>
                  <a:lnTo>
                    <a:pt x="5044" y="131"/>
                  </a:lnTo>
                  <a:lnTo>
                    <a:pt x="5764" y="131"/>
                  </a:lnTo>
                  <a:lnTo>
                    <a:pt x="5764" y="148"/>
                  </a:lnTo>
                  <a:lnTo>
                    <a:pt x="5044" y="148"/>
                  </a:lnTo>
                  <a:lnTo>
                    <a:pt x="4323" y="148"/>
                  </a:lnTo>
                  <a:lnTo>
                    <a:pt x="3603" y="148"/>
                  </a:lnTo>
                  <a:lnTo>
                    <a:pt x="2882" y="148"/>
                  </a:lnTo>
                  <a:lnTo>
                    <a:pt x="2162" y="148"/>
                  </a:lnTo>
                  <a:lnTo>
                    <a:pt x="1441" y="148"/>
                  </a:lnTo>
                  <a:lnTo>
                    <a:pt x="721" y="148"/>
                  </a:lnTo>
                  <a:lnTo>
                    <a:pt x="0" y="148"/>
                  </a:lnTo>
                  <a:close/>
                  <a:moveTo>
                    <a:pt x="0" y="115"/>
                  </a:moveTo>
                  <a:lnTo>
                    <a:pt x="0" y="99"/>
                  </a:lnTo>
                  <a:lnTo>
                    <a:pt x="721" y="99"/>
                  </a:lnTo>
                  <a:lnTo>
                    <a:pt x="1441" y="99"/>
                  </a:lnTo>
                  <a:lnTo>
                    <a:pt x="2162" y="99"/>
                  </a:lnTo>
                  <a:lnTo>
                    <a:pt x="2882" y="99"/>
                  </a:lnTo>
                  <a:lnTo>
                    <a:pt x="3603" y="99"/>
                  </a:lnTo>
                  <a:lnTo>
                    <a:pt x="4323" y="99"/>
                  </a:lnTo>
                  <a:lnTo>
                    <a:pt x="5044" y="99"/>
                  </a:lnTo>
                  <a:lnTo>
                    <a:pt x="5764" y="99"/>
                  </a:lnTo>
                  <a:lnTo>
                    <a:pt x="5764" y="115"/>
                  </a:lnTo>
                  <a:lnTo>
                    <a:pt x="5044" y="115"/>
                  </a:lnTo>
                  <a:lnTo>
                    <a:pt x="4323" y="115"/>
                  </a:lnTo>
                  <a:lnTo>
                    <a:pt x="3603" y="115"/>
                  </a:lnTo>
                  <a:lnTo>
                    <a:pt x="2882" y="115"/>
                  </a:lnTo>
                  <a:lnTo>
                    <a:pt x="2162" y="115"/>
                  </a:lnTo>
                  <a:lnTo>
                    <a:pt x="1441" y="115"/>
                  </a:lnTo>
                  <a:lnTo>
                    <a:pt x="721" y="115"/>
                  </a:lnTo>
                  <a:lnTo>
                    <a:pt x="0" y="115"/>
                  </a:lnTo>
                  <a:close/>
                  <a:moveTo>
                    <a:pt x="0" y="83"/>
                  </a:moveTo>
                  <a:lnTo>
                    <a:pt x="0" y="66"/>
                  </a:lnTo>
                  <a:lnTo>
                    <a:pt x="721" y="66"/>
                  </a:lnTo>
                  <a:lnTo>
                    <a:pt x="1441" y="66"/>
                  </a:lnTo>
                  <a:lnTo>
                    <a:pt x="2162" y="66"/>
                  </a:lnTo>
                  <a:lnTo>
                    <a:pt x="2882" y="66"/>
                  </a:lnTo>
                  <a:lnTo>
                    <a:pt x="3603" y="66"/>
                  </a:lnTo>
                  <a:lnTo>
                    <a:pt x="4323" y="66"/>
                  </a:lnTo>
                  <a:lnTo>
                    <a:pt x="5044" y="66"/>
                  </a:lnTo>
                  <a:lnTo>
                    <a:pt x="5764" y="66"/>
                  </a:lnTo>
                  <a:lnTo>
                    <a:pt x="5764" y="83"/>
                  </a:lnTo>
                  <a:lnTo>
                    <a:pt x="5044" y="83"/>
                  </a:lnTo>
                  <a:lnTo>
                    <a:pt x="4323" y="83"/>
                  </a:lnTo>
                  <a:lnTo>
                    <a:pt x="3603" y="83"/>
                  </a:lnTo>
                  <a:lnTo>
                    <a:pt x="2882" y="83"/>
                  </a:lnTo>
                  <a:lnTo>
                    <a:pt x="2162" y="83"/>
                  </a:lnTo>
                  <a:lnTo>
                    <a:pt x="1441" y="83"/>
                  </a:lnTo>
                  <a:lnTo>
                    <a:pt x="721" y="83"/>
                  </a:lnTo>
                  <a:lnTo>
                    <a:pt x="0" y="83"/>
                  </a:lnTo>
                  <a:close/>
                  <a:moveTo>
                    <a:pt x="0" y="50"/>
                  </a:moveTo>
                  <a:lnTo>
                    <a:pt x="0" y="33"/>
                  </a:lnTo>
                  <a:lnTo>
                    <a:pt x="721" y="33"/>
                  </a:lnTo>
                  <a:lnTo>
                    <a:pt x="1441" y="33"/>
                  </a:lnTo>
                  <a:lnTo>
                    <a:pt x="2162" y="33"/>
                  </a:lnTo>
                  <a:lnTo>
                    <a:pt x="2882" y="33"/>
                  </a:lnTo>
                  <a:lnTo>
                    <a:pt x="3603" y="33"/>
                  </a:lnTo>
                  <a:lnTo>
                    <a:pt x="4323" y="33"/>
                  </a:lnTo>
                  <a:lnTo>
                    <a:pt x="5044" y="33"/>
                  </a:lnTo>
                  <a:lnTo>
                    <a:pt x="5764" y="33"/>
                  </a:lnTo>
                  <a:lnTo>
                    <a:pt x="5764" y="50"/>
                  </a:lnTo>
                  <a:lnTo>
                    <a:pt x="5044" y="50"/>
                  </a:lnTo>
                  <a:lnTo>
                    <a:pt x="4323" y="50"/>
                  </a:lnTo>
                  <a:lnTo>
                    <a:pt x="3603" y="50"/>
                  </a:lnTo>
                  <a:lnTo>
                    <a:pt x="2882" y="50"/>
                  </a:lnTo>
                  <a:lnTo>
                    <a:pt x="2162" y="50"/>
                  </a:lnTo>
                  <a:lnTo>
                    <a:pt x="1441" y="50"/>
                  </a:lnTo>
                  <a:lnTo>
                    <a:pt x="721" y="50"/>
                  </a:lnTo>
                  <a:lnTo>
                    <a:pt x="0" y="50"/>
                  </a:lnTo>
                  <a:close/>
                  <a:moveTo>
                    <a:pt x="0" y="0"/>
                  </a:moveTo>
                  <a:lnTo>
                    <a:pt x="721" y="0"/>
                  </a:lnTo>
                  <a:lnTo>
                    <a:pt x="1441" y="0"/>
                  </a:lnTo>
                  <a:lnTo>
                    <a:pt x="2162" y="0"/>
                  </a:lnTo>
                  <a:lnTo>
                    <a:pt x="2882" y="0"/>
                  </a:lnTo>
                  <a:lnTo>
                    <a:pt x="3603" y="0"/>
                  </a:lnTo>
                  <a:lnTo>
                    <a:pt x="4323" y="0"/>
                  </a:lnTo>
                  <a:lnTo>
                    <a:pt x="5044" y="0"/>
                  </a:lnTo>
                  <a:lnTo>
                    <a:pt x="5764" y="0"/>
                  </a:lnTo>
                  <a:lnTo>
                    <a:pt x="5764" y="17"/>
                  </a:lnTo>
                  <a:lnTo>
                    <a:pt x="5044" y="17"/>
                  </a:lnTo>
                  <a:lnTo>
                    <a:pt x="4323" y="17"/>
                  </a:lnTo>
                  <a:lnTo>
                    <a:pt x="3603" y="17"/>
                  </a:lnTo>
                  <a:lnTo>
                    <a:pt x="2882" y="17"/>
                  </a:lnTo>
                  <a:lnTo>
                    <a:pt x="2162" y="17"/>
                  </a:lnTo>
                  <a:lnTo>
                    <a:pt x="1441" y="17"/>
                  </a:lnTo>
                  <a:lnTo>
                    <a:pt x="721" y="17"/>
                  </a:lnTo>
                  <a:lnTo>
                    <a:pt x="0" y="17"/>
                  </a:lnTo>
                  <a:lnTo>
                    <a:pt x="0" y="0"/>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15" name="Picture 14" descr="_vector-wood-signs-preview03-by-dragonart.png"/>
          <p:cNvPicPr>
            <a:picLocks noGrp="1" noSelect="1" noRot="1" noMove="1" noResize="1" noEditPoints="1" noAdjustHandles="1" noChangeArrowheads="1" noChangeShapeType="1"/>
          </p:cNvPicPr>
          <p:nvPr>
            <p:custDataLst>
              <p:tags r:id="rId2"/>
            </p:custDataLst>
          </p:nvPr>
        </p:nvPicPr>
        <p:blipFill>
          <a:blip r:embed="rId8" cstate="print"/>
          <a:srcRect r="3333"/>
          <a:stretch>
            <a:fillRect/>
          </a:stretch>
        </p:blipFill>
        <p:spPr>
          <a:xfrm>
            <a:off x="512" y="872608"/>
            <a:ext cx="4139440" cy="5725043"/>
          </a:xfrm>
          <a:prstGeom prst="rect">
            <a:avLst/>
          </a:prstGeom>
        </p:spPr>
      </p:pic>
      <p:sp>
        <p:nvSpPr>
          <p:cNvPr id="16" name="TextBox 15"/>
          <p:cNvSpPr txBox="1"/>
          <p:nvPr/>
        </p:nvSpPr>
        <p:spPr>
          <a:xfrm rot="1421470">
            <a:off x="1460116" y="1790872"/>
            <a:ext cx="1897728" cy="707886"/>
          </a:xfrm>
          <a:prstGeom prst="rect">
            <a:avLst/>
          </a:prstGeom>
          <a:noFill/>
        </p:spPr>
        <p:txBody>
          <a:bodyPr wrap="square" rtlCol="0">
            <a:spAutoFit/>
          </a:bodyPr>
          <a:lstStyle/>
          <a:p>
            <a:pPr algn="ctr"/>
            <a:r>
              <a:rPr lang="en-US" sz="2000" b="1" dirty="0"/>
              <a:t>Internal audit activities</a:t>
            </a:r>
          </a:p>
        </p:txBody>
      </p:sp>
      <p:sp>
        <p:nvSpPr>
          <p:cNvPr id="17" name="TextBox 16"/>
          <p:cNvSpPr txBox="1"/>
          <p:nvPr/>
        </p:nvSpPr>
        <p:spPr>
          <a:xfrm rot="825036">
            <a:off x="1037326" y="2643950"/>
            <a:ext cx="2568101" cy="707886"/>
          </a:xfrm>
          <a:prstGeom prst="rect">
            <a:avLst/>
          </a:prstGeom>
          <a:noFill/>
        </p:spPr>
        <p:txBody>
          <a:bodyPr wrap="square" rtlCol="0">
            <a:spAutoFit/>
          </a:bodyPr>
          <a:lstStyle/>
          <a:p>
            <a:pPr algn="ctr"/>
            <a:r>
              <a:rPr lang="en-US" sz="2000" b="1" dirty="0"/>
              <a:t>Risk management support</a:t>
            </a:r>
          </a:p>
        </p:txBody>
      </p:sp>
      <p:sp>
        <p:nvSpPr>
          <p:cNvPr id="18" name="TextBox 17"/>
          <p:cNvSpPr txBox="1"/>
          <p:nvPr/>
        </p:nvSpPr>
        <p:spPr>
          <a:xfrm rot="414488">
            <a:off x="927902" y="3497917"/>
            <a:ext cx="2386051" cy="707886"/>
          </a:xfrm>
          <a:prstGeom prst="rect">
            <a:avLst/>
          </a:prstGeom>
          <a:noFill/>
        </p:spPr>
        <p:txBody>
          <a:bodyPr wrap="square" rtlCol="0">
            <a:spAutoFit/>
          </a:bodyPr>
          <a:lstStyle/>
          <a:p>
            <a:pPr algn="ctr"/>
            <a:r>
              <a:rPr lang="en-US" sz="2000" b="1" dirty="0"/>
              <a:t>Management responsibilities</a:t>
            </a:r>
          </a:p>
        </p:txBody>
      </p:sp>
      <p:sp>
        <p:nvSpPr>
          <p:cNvPr id="19" name="TextBox 18"/>
          <p:cNvSpPr txBox="1"/>
          <p:nvPr/>
        </p:nvSpPr>
        <p:spPr>
          <a:xfrm>
            <a:off x="4355976" y="1268760"/>
            <a:ext cx="4536504" cy="4862870"/>
          </a:xfrm>
          <a:prstGeom prst="rect">
            <a:avLst/>
          </a:prstGeom>
          <a:noFill/>
        </p:spPr>
        <p:txBody>
          <a:bodyPr wrap="square" rtlCol="0">
            <a:spAutoFit/>
          </a:bodyPr>
          <a:lstStyle/>
          <a:p>
            <a:pPr>
              <a:spcAft>
                <a:spcPts val="1200"/>
              </a:spcAft>
            </a:pPr>
            <a:r>
              <a:rPr lang="en-IN" sz="2000" b="1" dirty="0">
                <a:solidFill>
                  <a:schemeClr val="bg1"/>
                </a:solidFill>
              </a:rPr>
              <a:t>Risk management support:</a:t>
            </a:r>
            <a:endParaRPr lang="en-US" sz="2000" dirty="0">
              <a:solidFill>
                <a:schemeClr val="bg1"/>
              </a:solidFill>
            </a:endParaRPr>
          </a:p>
          <a:p>
            <a:pPr marL="285750" indent="-285750">
              <a:spcAft>
                <a:spcPts val="1200"/>
              </a:spcAft>
              <a:buFont typeface="Arial" pitchFamily="34" charset="0"/>
              <a:buChar char="•"/>
            </a:pPr>
            <a:r>
              <a:rPr lang="en-US" sz="2000" dirty="0">
                <a:solidFill>
                  <a:schemeClr val="bg1"/>
                </a:solidFill>
              </a:rPr>
              <a:t>Facilitating identification and evaluation of risks</a:t>
            </a:r>
          </a:p>
          <a:p>
            <a:pPr marL="285750" indent="-285750">
              <a:spcAft>
                <a:spcPts val="1200"/>
              </a:spcAft>
              <a:buFont typeface="Arial" pitchFamily="34" charset="0"/>
              <a:buChar char="•"/>
            </a:pPr>
            <a:r>
              <a:rPr lang="en-US" sz="2000" dirty="0">
                <a:solidFill>
                  <a:schemeClr val="bg1"/>
                </a:solidFill>
              </a:rPr>
              <a:t>Coaching management in responding to risks</a:t>
            </a:r>
          </a:p>
          <a:p>
            <a:pPr marL="285750" indent="-285750">
              <a:spcAft>
                <a:spcPts val="1200"/>
              </a:spcAft>
              <a:buFont typeface="Arial" pitchFamily="34" charset="0"/>
              <a:buChar char="•"/>
            </a:pPr>
            <a:r>
              <a:rPr lang="en-US" sz="2000" dirty="0">
                <a:solidFill>
                  <a:schemeClr val="bg1"/>
                </a:solidFill>
              </a:rPr>
              <a:t>Coordinating ERM activities</a:t>
            </a:r>
          </a:p>
          <a:p>
            <a:pPr marL="285750" indent="-285750">
              <a:spcAft>
                <a:spcPts val="1200"/>
              </a:spcAft>
              <a:buFont typeface="Arial" pitchFamily="34" charset="0"/>
              <a:buChar char="•"/>
            </a:pPr>
            <a:r>
              <a:rPr lang="en-US" sz="2000" dirty="0">
                <a:solidFill>
                  <a:schemeClr val="bg1"/>
                </a:solidFill>
              </a:rPr>
              <a:t>Consolidated reporting on risks</a:t>
            </a:r>
          </a:p>
          <a:p>
            <a:pPr marL="285750" indent="-285750">
              <a:spcAft>
                <a:spcPts val="1200"/>
              </a:spcAft>
              <a:buFont typeface="Arial" pitchFamily="34" charset="0"/>
              <a:buChar char="•"/>
            </a:pPr>
            <a:r>
              <a:rPr lang="en-US" sz="2000" dirty="0">
                <a:solidFill>
                  <a:schemeClr val="bg1"/>
                </a:solidFill>
              </a:rPr>
              <a:t>Maintaining and develop ERM framework</a:t>
            </a:r>
          </a:p>
          <a:p>
            <a:pPr marL="285750" indent="-285750">
              <a:spcAft>
                <a:spcPts val="1200"/>
              </a:spcAft>
              <a:buFont typeface="Arial" pitchFamily="34" charset="0"/>
              <a:buChar char="•"/>
            </a:pPr>
            <a:r>
              <a:rPr lang="en-US" sz="2000" dirty="0">
                <a:solidFill>
                  <a:schemeClr val="bg1"/>
                </a:solidFill>
              </a:rPr>
              <a:t>Championing establishment of ERM</a:t>
            </a:r>
          </a:p>
          <a:p>
            <a:pPr marL="285750" indent="-285750">
              <a:spcAft>
                <a:spcPts val="1200"/>
              </a:spcAft>
              <a:buFont typeface="Arial" pitchFamily="34" charset="0"/>
              <a:buChar char="•"/>
            </a:pPr>
            <a:r>
              <a:rPr lang="en-US" sz="2000" dirty="0">
                <a:solidFill>
                  <a:schemeClr val="bg1"/>
                </a:solidFill>
              </a:rPr>
              <a:t>Developing ERM strategy for board approval  </a:t>
            </a:r>
          </a:p>
        </p:txBody>
      </p:sp>
      <p:sp>
        <p:nvSpPr>
          <p:cNvPr id="20" name="Freeform 19"/>
          <p:cNvSpPr/>
          <p:nvPr/>
        </p:nvSpPr>
        <p:spPr>
          <a:xfrm>
            <a:off x="731520" y="2060848"/>
            <a:ext cx="3249637" cy="1772529"/>
          </a:xfrm>
          <a:custGeom>
            <a:avLst/>
            <a:gdLst>
              <a:gd name="connsiteX0" fmla="*/ 140677 w 3249637"/>
              <a:gd name="connsiteY0" fmla="*/ 0 h 1772529"/>
              <a:gd name="connsiteX1" fmla="*/ 0 w 3249637"/>
              <a:gd name="connsiteY1" fmla="*/ 970670 h 1772529"/>
              <a:gd name="connsiteX2" fmla="*/ 0 w 3249637"/>
              <a:gd name="connsiteY2" fmla="*/ 970670 h 1772529"/>
              <a:gd name="connsiteX3" fmla="*/ 3165231 w 3249637"/>
              <a:gd name="connsiteY3" fmla="*/ 1772529 h 1772529"/>
              <a:gd name="connsiteX4" fmla="*/ 3165231 w 3249637"/>
              <a:gd name="connsiteY4" fmla="*/ 1772529 h 1772529"/>
              <a:gd name="connsiteX5" fmla="*/ 3249637 w 3249637"/>
              <a:gd name="connsiteY5" fmla="*/ 1181686 h 1772529"/>
              <a:gd name="connsiteX6" fmla="*/ 3249637 w 3249637"/>
              <a:gd name="connsiteY6" fmla="*/ 1181686 h 1772529"/>
              <a:gd name="connsiteX7" fmla="*/ 140677 w 3249637"/>
              <a:gd name="connsiteY7" fmla="*/ 0 h 17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9637" h="1772529">
                <a:moveTo>
                  <a:pt x="140677" y="0"/>
                </a:moveTo>
                <a:lnTo>
                  <a:pt x="0" y="970670"/>
                </a:lnTo>
                <a:lnTo>
                  <a:pt x="0" y="970670"/>
                </a:lnTo>
                <a:lnTo>
                  <a:pt x="3165231" y="1772529"/>
                </a:lnTo>
                <a:lnTo>
                  <a:pt x="3165231" y="1772529"/>
                </a:lnTo>
                <a:lnTo>
                  <a:pt x="3249637" y="1181686"/>
                </a:lnTo>
                <a:lnTo>
                  <a:pt x="3249637" y="1181686"/>
                </a:lnTo>
                <a:lnTo>
                  <a:pt x="140677" y="0"/>
                </a:lnTo>
                <a:close/>
              </a:path>
            </a:pathLst>
          </a:cu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ustDataLst>
      <p:tags r:id="rId1"/>
    </p:custDataLst>
    <p:extLst>
      <p:ext uri="{BB962C8B-B14F-4D97-AF65-F5344CB8AC3E}">
        <p14:creationId xmlns:p14="http://schemas.microsoft.com/office/powerpoint/2010/main" val="27353174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Allocation of responsibilities </a:t>
              </a:r>
            </a:p>
          </p:txBody>
        </p:sp>
      </p:grpSp>
      <p:grpSp>
        <p:nvGrpSpPr>
          <p:cNvPr id="11" name="Group 6"/>
          <p:cNvGrpSpPr/>
          <p:nvPr/>
        </p:nvGrpSpPr>
        <p:grpSpPr>
          <a:xfrm>
            <a:off x="3923928" y="836713"/>
            <a:ext cx="5256584" cy="5760938"/>
            <a:chOff x="0" y="836712"/>
            <a:chExt cx="9180512" cy="6026051"/>
          </a:xfrm>
        </p:grpSpPr>
        <p:sp>
          <p:nvSpPr>
            <p:cNvPr id="12" name="Rectangle 38"/>
            <p:cNvSpPr>
              <a:spLocks noChangeArrowheads="1"/>
            </p:cNvSpPr>
            <p:nvPr/>
          </p:nvSpPr>
          <p:spPr bwMode="auto">
            <a:xfrm>
              <a:off x="0" y="836712"/>
              <a:ext cx="9144000" cy="6021288"/>
            </a:xfrm>
            <a:prstGeom prst="rect">
              <a:avLst/>
            </a:prstGeom>
            <a:solidFill>
              <a:schemeClr val="tx1">
                <a:lumMod val="75000"/>
                <a:lumOff val="25000"/>
              </a:schemeClr>
            </a:solidFill>
            <a:ln w="9525" algn="ctr">
              <a:noFill/>
              <a:miter lim="800000"/>
              <a:headEnd/>
              <a:tailEnd/>
            </a:ln>
          </p:spPr>
          <p:txBody>
            <a:bodyPr anchor="ctr"/>
            <a:lstStyle/>
            <a:p>
              <a:pPr algn="ctr" defTabSz="914400"/>
              <a:endParaRPr lang="en-US" dirty="0">
                <a:solidFill>
                  <a:srgbClr val="FFFFFF"/>
                </a:solidFill>
                <a:latin typeface="Calibri" pitchFamily="34" charset="0"/>
              </a:endParaRPr>
            </a:p>
          </p:txBody>
        </p:sp>
        <p:sp>
          <p:nvSpPr>
            <p:cNvPr id="13" name="Freeform 153"/>
            <p:cNvSpPr>
              <a:spLocks noEditPoints="1"/>
            </p:cNvSpPr>
            <p:nvPr/>
          </p:nvSpPr>
          <p:spPr bwMode="auto">
            <a:xfrm>
              <a:off x="30162" y="908720"/>
              <a:ext cx="9150350" cy="5954043"/>
            </a:xfrm>
            <a:custGeom>
              <a:avLst/>
              <a:gdLst>
                <a:gd name="T0" fmla="*/ 0 w 5764"/>
                <a:gd name="T1" fmla="*/ 2147483647 h 4323"/>
                <a:gd name="T2" fmla="*/ 2147483647 w 5764"/>
                <a:gd name="T3" fmla="*/ 2147483647 h 4323"/>
                <a:gd name="T4" fmla="*/ 2147483647 w 5764"/>
                <a:gd name="T5" fmla="*/ 2147483647 h 4323"/>
                <a:gd name="T6" fmla="*/ 2147483647 w 5764"/>
                <a:gd name="T7" fmla="*/ 2147483647 h 4323"/>
                <a:gd name="T8" fmla="*/ 2147483647 w 5764"/>
                <a:gd name="T9" fmla="*/ 2147483647 h 4323"/>
                <a:gd name="T10" fmla="*/ 2147483647 w 5764"/>
                <a:gd name="T11" fmla="*/ 2147483647 h 4323"/>
                <a:gd name="T12" fmla="*/ 2147483647 w 5764"/>
                <a:gd name="T13" fmla="*/ 2147483647 h 4323"/>
                <a:gd name="T14" fmla="*/ 2147483647 w 5764"/>
                <a:gd name="T15" fmla="*/ 2147483647 h 4323"/>
                <a:gd name="T16" fmla="*/ 2147483647 w 5764"/>
                <a:gd name="T17" fmla="*/ 2147483647 h 4323"/>
                <a:gd name="T18" fmla="*/ 0 w 5764"/>
                <a:gd name="T19" fmla="*/ 2147483647 h 4323"/>
                <a:gd name="T20" fmla="*/ 2147483647 w 5764"/>
                <a:gd name="T21" fmla="*/ 2147483647 h 4323"/>
                <a:gd name="T22" fmla="*/ 2147483647 w 5764"/>
                <a:gd name="T23" fmla="*/ 2147483647 h 4323"/>
                <a:gd name="T24" fmla="*/ 2147483647 w 5764"/>
                <a:gd name="T25" fmla="*/ 2147483647 h 4323"/>
                <a:gd name="T26" fmla="*/ 2147483647 w 5764"/>
                <a:gd name="T27" fmla="*/ 2147483647 h 4323"/>
                <a:gd name="T28" fmla="*/ 2147483647 w 5764"/>
                <a:gd name="T29" fmla="*/ 2147483647 h 4323"/>
                <a:gd name="T30" fmla="*/ 2147483647 w 5764"/>
                <a:gd name="T31" fmla="*/ 2147483647 h 4323"/>
                <a:gd name="T32" fmla="*/ 2147483647 w 5764"/>
                <a:gd name="T33" fmla="*/ 2147483647 h 4323"/>
                <a:gd name="T34" fmla="*/ 2147483647 w 5764"/>
                <a:gd name="T35" fmla="*/ 2147483647 h 4323"/>
                <a:gd name="T36" fmla="*/ 0 w 5764"/>
                <a:gd name="T37" fmla="*/ 2147483647 h 4323"/>
                <a:gd name="T38" fmla="*/ 0 w 5764"/>
                <a:gd name="T39" fmla="*/ 2147483647 h 4323"/>
                <a:gd name="T40" fmla="*/ 2147483647 w 5764"/>
                <a:gd name="T41" fmla="*/ 2147483647 h 4323"/>
                <a:gd name="T42" fmla="*/ 2147483647 w 5764"/>
                <a:gd name="T43" fmla="*/ 2147483647 h 4323"/>
                <a:gd name="T44" fmla="*/ 2147483647 w 5764"/>
                <a:gd name="T45" fmla="*/ 2147483647 h 4323"/>
                <a:gd name="T46" fmla="*/ 2147483647 w 5764"/>
                <a:gd name="T47" fmla="*/ 2147483647 h 4323"/>
                <a:gd name="T48" fmla="*/ 2147483647 w 5764"/>
                <a:gd name="T49" fmla="*/ 2147483647 h 4323"/>
                <a:gd name="T50" fmla="*/ 2147483647 w 5764"/>
                <a:gd name="T51" fmla="*/ 2147483647 h 4323"/>
                <a:gd name="T52" fmla="*/ 2147483647 w 5764"/>
                <a:gd name="T53" fmla="*/ 2147483647 h 4323"/>
                <a:gd name="T54" fmla="*/ 2147483647 w 5764"/>
                <a:gd name="T55" fmla="*/ 2147483647 h 4323"/>
                <a:gd name="T56" fmla="*/ 0 w 5764"/>
                <a:gd name="T57" fmla="*/ 2147483647 h 4323"/>
                <a:gd name="T58" fmla="*/ 2147483647 w 5764"/>
                <a:gd name="T59" fmla="*/ 2147483647 h 4323"/>
                <a:gd name="T60" fmla="*/ 2147483647 w 5764"/>
                <a:gd name="T61" fmla="*/ 2147483647 h 4323"/>
                <a:gd name="T62" fmla="*/ 2147483647 w 5764"/>
                <a:gd name="T63" fmla="*/ 2147483647 h 4323"/>
                <a:gd name="T64" fmla="*/ 2147483647 w 5764"/>
                <a:gd name="T65" fmla="*/ 2147483647 h 4323"/>
                <a:gd name="T66" fmla="*/ 2147483647 w 5764"/>
                <a:gd name="T67" fmla="*/ 2147483647 h 4323"/>
                <a:gd name="T68" fmla="*/ 2147483647 w 5764"/>
                <a:gd name="T69" fmla="*/ 2147483647 h 4323"/>
                <a:gd name="T70" fmla="*/ 2147483647 w 5764"/>
                <a:gd name="T71" fmla="*/ 2147483647 h 4323"/>
                <a:gd name="T72" fmla="*/ 2147483647 w 5764"/>
                <a:gd name="T73" fmla="*/ 2147483647 h 4323"/>
                <a:gd name="T74" fmla="*/ 0 w 5764"/>
                <a:gd name="T75" fmla="*/ 2147483647 h 4323"/>
                <a:gd name="T76" fmla="*/ 0 w 5764"/>
                <a:gd name="T77" fmla="*/ 2147483647 h 4323"/>
                <a:gd name="T78" fmla="*/ 2147483647 w 5764"/>
                <a:gd name="T79" fmla="*/ 2147483647 h 4323"/>
                <a:gd name="T80" fmla="*/ 2147483647 w 5764"/>
                <a:gd name="T81" fmla="*/ 2147483647 h 4323"/>
                <a:gd name="T82" fmla="*/ 2147483647 w 5764"/>
                <a:gd name="T83" fmla="*/ 2147483647 h 4323"/>
                <a:gd name="T84" fmla="*/ 2147483647 w 5764"/>
                <a:gd name="T85" fmla="*/ 2147483647 h 4323"/>
                <a:gd name="T86" fmla="*/ 2147483647 w 5764"/>
                <a:gd name="T87" fmla="*/ 2147483647 h 4323"/>
                <a:gd name="T88" fmla="*/ 2147483647 w 5764"/>
                <a:gd name="T89" fmla="*/ 2147483647 h 4323"/>
                <a:gd name="T90" fmla="*/ 2147483647 w 5764"/>
                <a:gd name="T91" fmla="*/ 2147483647 h 4323"/>
                <a:gd name="T92" fmla="*/ 2147483647 w 5764"/>
                <a:gd name="T93" fmla="*/ 2147483647 h 4323"/>
                <a:gd name="T94" fmla="*/ 0 w 5764"/>
                <a:gd name="T95" fmla="*/ 2147483647 h 4323"/>
                <a:gd name="T96" fmla="*/ 2147483647 w 5764"/>
                <a:gd name="T97" fmla="*/ 2147483647 h 4323"/>
                <a:gd name="T98" fmla="*/ 2147483647 w 5764"/>
                <a:gd name="T99" fmla="*/ 2147483647 h 4323"/>
                <a:gd name="T100" fmla="*/ 2147483647 w 5764"/>
                <a:gd name="T101" fmla="*/ 2147483647 h 4323"/>
                <a:gd name="T102" fmla="*/ 2147483647 w 5764"/>
                <a:gd name="T103" fmla="*/ 2147483647 h 4323"/>
                <a:gd name="T104" fmla="*/ 2147483647 w 5764"/>
                <a:gd name="T105" fmla="*/ 2147483647 h 4323"/>
                <a:gd name="T106" fmla="*/ 2147483647 w 5764"/>
                <a:gd name="T107" fmla="*/ 2147483647 h 4323"/>
                <a:gd name="T108" fmla="*/ 2147483647 w 5764"/>
                <a:gd name="T109" fmla="*/ 2147483647 h 4323"/>
                <a:gd name="T110" fmla="*/ 2147483647 w 5764"/>
                <a:gd name="T111" fmla="*/ 2147483647 h 4323"/>
                <a:gd name="T112" fmla="*/ 0 w 5764"/>
                <a:gd name="T113" fmla="*/ 2147483647 h 4323"/>
                <a:gd name="T114" fmla="*/ 0 w 5764"/>
                <a:gd name="T115" fmla="*/ 2147483647 h 4323"/>
                <a:gd name="T116" fmla="*/ 2147483647 w 5764"/>
                <a:gd name="T117" fmla="*/ 2147483647 h 4323"/>
                <a:gd name="T118" fmla="*/ 2147483647 w 5764"/>
                <a:gd name="T119" fmla="*/ 2147483647 h 4323"/>
                <a:gd name="T120" fmla="*/ 2147483647 w 5764"/>
                <a:gd name="T121" fmla="*/ 2147483647 h 4323"/>
                <a:gd name="T122" fmla="*/ 2147483647 w 5764"/>
                <a:gd name="T123" fmla="*/ 2147483647 h 43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4"/>
                <a:gd name="T187" fmla="*/ 0 h 4323"/>
                <a:gd name="T188" fmla="*/ 5764 w 5764"/>
                <a:gd name="T189" fmla="*/ 4323 h 43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4" h="4323">
                  <a:moveTo>
                    <a:pt x="0" y="4306"/>
                  </a:moveTo>
                  <a:lnTo>
                    <a:pt x="721" y="4306"/>
                  </a:lnTo>
                  <a:lnTo>
                    <a:pt x="1441" y="4306"/>
                  </a:lnTo>
                  <a:lnTo>
                    <a:pt x="2162" y="4306"/>
                  </a:lnTo>
                  <a:lnTo>
                    <a:pt x="2882" y="4306"/>
                  </a:lnTo>
                  <a:lnTo>
                    <a:pt x="3603" y="4306"/>
                  </a:lnTo>
                  <a:lnTo>
                    <a:pt x="4323" y="4306"/>
                  </a:lnTo>
                  <a:lnTo>
                    <a:pt x="5044" y="4306"/>
                  </a:lnTo>
                  <a:lnTo>
                    <a:pt x="5764" y="4306"/>
                  </a:lnTo>
                  <a:lnTo>
                    <a:pt x="5764" y="4323"/>
                  </a:lnTo>
                  <a:lnTo>
                    <a:pt x="5044" y="4323"/>
                  </a:lnTo>
                  <a:lnTo>
                    <a:pt x="4323" y="4323"/>
                  </a:lnTo>
                  <a:lnTo>
                    <a:pt x="3603" y="4323"/>
                  </a:lnTo>
                  <a:lnTo>
                    <a:pt x="2882" y="4323"/>
                  </a:lnTo>
                  <a:lnTo>
                    <a:pt x="2162" y="4323"/>
                  </a:lnTo>
                  <a:lnTo>
                    <a:pt x="1441" y="4323"/>
                  </a:lnTo>
                  <a:lnTo>
                    <a:pt x="721" y="4323"/>
                  </a:lnTo>
                  <a:lnTo>
                    <a:pt x="0" y="4323"/>
                  </a:lnTo>
                  <a:lnTo>
                    <a:pt x="0" y="4306"/>
                  </a:lnTo>
                  <a:close/>
                  <a:moveTo>
                    <a:pt x="0" y="4290"/>
                  </a:moveTo>
                  <a:lnTo>
                    <a:pt x="0" y="4273"/>
                  </a:lnTo>
                  <a:lnTo>
                    <a:pt x="721" y="4273"/>
                  </a:lnTo>
                  <a:lnTo>
                    <a:pt x="1441" y="4273"/>
                  </a:lnTo>
                  <a:lnTo>
                    <a:pt x="2162" y="4273"/>
                  </a:lnTo>
                  <a:lnTo>
                    <a:pt x="2882" y="4273"/>
                  </a:lnTo>
                  <a:lnTo>
                    <a:pt x="3603" y="4273"/>
                  </a:lnTo>
                  <a:lnTo>
                    <a:pt x="4323" y="4273"/>
                  </a:lnTo>
                  <a:lnTo>
                    <a:pt x="5044" y="4273"/>
                  </a:lnTo>
                  <a:lnTo>
                    <a:pt x="5764" y="4273"/>
                  </a:lnTo>
                  <a:lnTo>
                    <a:pt x="5764" y="4290"/>
                  </a:lnTo>
                  <a:lnTo>
                    <a:pt x="5044" y="4290"/>
                  </a:lnTo>
                  <a:lnTo>
                    <a:pt x="4323" y="4290"/>
                  </a:lnTo>
                  <a:lnTo>
                    <a:pt x="3603" y="4290"/>
                  </a:lnTo>
                  <a:lnTo>
                    <a:pt x="2882" y="4290"/>
                  </a:lnTo>
                  <a:lnTo>
                    <a:pt x="2162" y="4290"/>
                  </a:lnTo>
                  <a:lnTo>
                    <a:pt x="1441" y="4290"/>
                  </a:lnTo>
                  <a:lnTo>
                    <a:pt x="721" y="4290"/>
                  </a:lnTo>
                  <a:lnTo>
                    <a:pt x="0" y="4290"/>
                  </a:lnTo>
                  <a:close/>
                  <a:moveTo>
                    <a:pt x="0" y="4257"/>
                  </a:moveTo>
                  <a:lnTo>
                    <a:pt x="0" y="4240"/>
                  </a:lnTo>
                  <a:lnTo>
                    <a:pt x="721" y="4240"/>
                  </a:lnTo>
                  <a:lnTo>
                    <a:pt x="1441" y="4240"/>
                  </a:lnTo>
                  <a:lnTo>
                    <a:pt x="2162" y="4240"/>
                  </a:lnTo>
                  <a:lnTo>
                    <a:pt x="2882" y="4240"/>
                  </a:lnTo>
                  <a:lnTo>
                    <a:pt x="3603" y="4240"/>
                  </a:lnTo>
                  <a:lnTo>
                    <a:pt x="4323" y="4240"/>
                  </a:lnTo>
                  <a:lnTo>
                    <a:pt x="5044" y="4240"/>
                  </a:lnTo>
                  <a:lnTo>
                    <a:pt x="5764" y="4240"/>
                  </a:lnTo>
                  <a:lnTo>
                    <a:pt x="5764" y="4257"/>
                  </a:lnTo>
                  <a:lnTo>
                    <a:pt x="5044" y="4257"/>
                  </a:lnTo>
                  <a:lnTo>
                    <a:pt x="4323" y="4257"/>
                  </a:lnTo>
                  <a:lnTo>
                    <a:pt x="3603" y="4257"/>
                  </a:lnTo>
                  <a:lnTo>
                    <a:pt x="2882" y="4257"/>
                  </a:lnTo>
                  <a:lnTo>
                    <a:pt x="2162" y="4257"/>
                  </a:lnTo>
                  <a:lnTo>
                    <a:pt x="1441" y="4257"/>
                  </a:lnTo>
                  <a:lnTo>
                    <a:pt x="721" y="4257"/>
                  </a:lnTo>
                  <a:lnTo>
                    <a:pt x="0" y="4257"/>
                  </a:lnTo>
                  <a:close/>
                  <a:moveTo>
                    <a:pt x="0" y="4224"/>
                  </a:moveTo>
                  <a:lnTo>
                    <a:pt x="0" y="4208"/>
                  </a:lnTo>
                  <a:lnTo>
                    <a:pt x="721" y="4208"/>
                  </a:lnTo>
                  <a:lnTo>
                    <a:pt x="1441" y="4208"/>
                  </a:lnTo>
                  <a:lnTo>
                    <a:pt x="2162" y="4208"/>
                  </a:lnTo>
                  <a:lnTo>
                    <a:pt x="2882" y="4208"/>
                  </a:lnTo>
                  <a:lnTo>
                    <a:pt x="3603" y="4208"/>
                  </a:lnTo>
                  <a:lnTo>
                    <a:pt x="4323" y="4208"/>
                  </a:lnTo>
                  <a:lnTo>
                    <a:pt x="5044" y="4208"/>
                  </a:lnTo>
                  <a:lnTo>
                    <a:pt x="5764" y="4208"/>
                  </a:lnTo>
                  <a:lnTo>
                    <a:pt x="5764" y="4224"/>
                  </a:lnTo>
                  <a:lnTo>
                    <a:pt x="5044" y="4224"/>
                  </a:lnTo>
                  <a:lnTo>
                    <a:pt x="4323" y="4224"/>
                  </a:lnTo>
                  <a:lnTo>
                    <a:pt x="3603" y="4224"/>
                  </a:lnTo>
                  <a:lnTo>
                    <a:pt x="2882" y="4224"/>
                  </a:lnTo>
                  <a:lnTo>
                    <a:pt x="2162" y="4224"/>
                  </a:lnTo>
                  <a:lnTo>
                    <a:pt x="1441" y="4224"/>
                  </a:lnTo>
                  <a:lnTo>
                    <a:pt x="721" y="4224"/>
                  </a:lnTo>
                  <a:lnTo>
                    <a:pt x="0" y="4224"/>
                  </a:lnTo>
                  <a:close/>
                  <a:moveTo>
                    <a:pt x="0" y="4192"/>
                  </a:moveTo>
                  <a:lnTo>
                    <a:pt x="0" y="4175"/>
                  </a:lnTo>
                  <a:lnTo>
                    <a:pt x="721" y="4175"/>
                  </a:lnTo>
                  <a:lnTo>
                    <a:pt x="1441" y="4175"/>
                  </a:lnTo>
                  <a:lnTo>
                    <a:pt x="2162" y="4175"/>
                  </a:lnTo>
                  <a:lnTo>
                    <a:pt x="2882" y="4175"/>
                  </a:lnTo>
                  <a:lnTo>
                    <a:pt x="3603" y="4175"/>
                  </a:lnTo>
                  <a:lnTo>
                    <a:pt x="4323" y="4175"/>
                  </a:lnTo>
                  <a:lnTo>
                    <a:pt x="5044" y="4175"/>
                  </a:lnTo>
                  <a:lnTo>
                    <a:pt x="5764" y="4175"/>
                  </a:lnTo>
                  <a:lnTo>
                    <a:pt x="5764" y="4192"/>
                  </a:lnTo>
                  <a:lnTo>
                    <a:pt x="5044" y="4192"/>
                  </a:lnTo>
                  <a:lnTo>
                    <a:pt x="4323" y="4192"/>
                  </a:lnTo>
                  <a:lnTo>
                    <a:pt x="3603" y="4192"/>
                  </a:lnTo>
                  <a:lnTo>
                    <a:pt x="2882" y="4192"/>
                  </a:lnTo>
                  <a:lnTo>
                    <a:pt x="2162" y="4192"/>
                  </a:lnTo>
                  <a:lnTo>
                    <a:pt x="1441" y="4192"/>
                  </a:lnTo>
                  <a:lnTo>
                    <a:pt x="721" y="4192"/>
                  </a:lnTo>
                  <a:lnTo>
                    <a:pt x="0" y="4192"/>
                  </a:lnTo>
                  <a:close/>
                  <a:moveTo>
                    <a:pt x="0" y="4159"/>
                  </a:moveTo>
                  <a:lnTo>
                    <a:pt x="0" y="4142"/>
                  </a:lnTo>
                  <a:lnTo>
                    <a:pt x="721" y="4142"/>
                  </a:lnTo>
                  <a:lnTo>
                    <a:pt x="1441" y="4142"/>
                  </a:lnTo>
                  <a:lnTo>
                    <a:pt x="2162" y="4142"/>
                  </a:lnTo>
                  <a:lnTo>
                    <a:pt x="2882" y="4142"/>
                  </a:lnTo>
                  <a:lnTo>
                    <a:pt x="3603" y="4142"/>
                  </a:lnTo>
                  <a:lnTo>
                    <a:pt x="4323" y="4142"/>
                  </a:lnTo>
                  <a:lnTo>
                    <a:pt x="5044" y="4142"/>
                  </a:lnTo>
                  <a:lnTo>
                    <a:pt x="5764" y="4142"/>
                  </a:lnTo>
                  <a:lnTo>
                    <a:pt x="5764" y="4159"/>
                  </a:lnTo>
                  <a:lnTo>
                    <a:pt x="5044" y="4159"/>
                  </a:lnTo>
                  <a:lnTo>
                    <a:pt x="4323" y="4159"/>
                  </a:lnTo>
                  <a:lnTo>
                    <a:pt x="3603" y="4159"/>
                  </a:lnTo>
                  <a:lnTo>
                    <a:pt x="2882" y="4159"/>
                  </a:lnTo>
                  <a:lnTo>
                    <a:pt x="2162" y="4159"/>
                  </a:lnTo>
                  <a:lnTo>
                    <a:pt x="1441" y="4159"/>
                  </a:lnTo>
                  <a:lnTo>
                    <a:pt x="721" y="4159"/>
                  </a:lnTo>
                  <a:lnTo>
                    <a:pt x="0" y="4159"/>
                  </a:lnTo>
                  <a:close/>
                  <a:moveTo>
                    <a:pt x="0" y="4126"/>
                  </a:moveTo>
                  <a:lnTo>
                    <a:pt x="0" y="4109"/>
                  </a:lnTo>
                  <a:lnTo>
                    <a:pt x="721" y="4109"/>
                  </a:lnTo>
                  <a:lnTo>
                    <a:pt x="1441" y="4109"/>
                  </a:lnTo>
                  <a:lnTo>
                    <a:pt x="2162" y="4109"/>
                  </a:lnTo>
                  <a:lnTo>
                    <a:pt x="2882" y="4109"/>
                  </a:lnTo>
                  <a:lnTo>
                    <a:pt x="3603" y="4109"/>
                  </a:lnTo>
                  <a:lnTo>
                    <a:pt x="4323" y="4109"/>
                  </a:lnTo>
                  <a:lnTo>
                    <a:pt x="5044" y="4109"/>
                  </a:lnTo>
                  <a:lnTo>
                    <a:pt x="5764" y="4109"/>
                  </a:lnTo>
                  <a:lnTo>
                    <a:pt x="5764" y="4126"/>
                  </a:lnTo>
                  <a:lnTo>
                    <a:pt x="5044" y="4126"/>
                  </a:lnTo>
                  <a:lnTo>
                    <a:pt x="4323" y="4126"/>
                  </a:lnTo>
                  <a:lnTo>
                    <a:pt x="3603" y="4126"/>
                  </a:lnTo>
                  <a:lnTo>
                    <a:pt x="2882" y="4126"/>
                  </a:lnTo>
                  <a:lnTo>
                    <a:pt x="2162" y="4126"/>
                  </a:lnTo>
                  <a:lnTo>
                    <a:pt x="1441" y="4126"/>
                  </a:lnTo>
                  <a:lnTo>
                    <a:pt x="721" y="4126"/>
                  </a:lnTo>
                  <a:lnTo>
                    <a:pt x="0" y="4126"/>
                  </a:lnTo>
                  <a:close/>
                  <a:moveTo>
                    <a:pt x="0" y="4093"/>
                  </a:moveTo>
                  <a:lnTo>
                    <a:pt x="0" y="4076"/>
                  </a:lnTo>
                  <a:lnTo>
                    <a:pt x="721" y="4076"/>
                  </a:lnTo>
                  <a:lnTo>
                    <a:pt x="1441" y="4076"/>
                  </a:lnTo>
                  <a:lnTo>
                    <a:pt x="2162" y="4076"/>
                  </a:lnTo>
                  <a:lnTo>
                    <a:pt x="2882" y="4076"/>
                  </a:lnTo>
                  <a:lnTo>
                    <a:pt x="3603" y="4076"/>
                  </a:lnTo>
                  <a:lnTo>
                    <a:pt x="4323" y="4076"/>
                  </a:lnTo>
                  <a:lnTo>
                    <a:pt x="5044" y="4076"/>
                  </a:lnTo>
                  <a:lnTo>
                    <a:pt x="5764" y="4076"/>
                  </a:lnTo>
                  <a:lnTo>
                    <a:pt x="5764" y="4093"/>
                  </a:lnTo>
                  <a:lnTo>
                    <a:pt x="5044" y="4093"/>
                  </a:lnTo>
                  <a:lnTo>
                    <a:pt x="4323" y="4093"/>
                  </a:lnTo>
                  <a:lnTo>
                    <a:pt x="3603" y="4093"/>
                  </a:lnTo>
                  <a:lnTo>
                    <a:pt x="2882" y="4093"/>
                  </a:lnTo>
                  <a:lnTo>
                    <a:pt x="2162" y="4093"/>
                  </a:lnTo>
                  <a:lnTo>
                    <a:pt x="1441" y="4093"/>
                  </a:lnTo>
                  <a:lnTo>
                    <a:pt x="721" y="4093"/>
                  </a:lnTo>
                  <a:lnTo>
                    <a:pt x="0" y="4093"/>
                  </a:lnTo>
                  <a:close/>
                  <a:moveTo>
                    <a:pt x="0" y="4060"/>
                  </a:moveTo>
                  <a:lnTo>
                    <a:pt x="0" y="4043"/>
                  </a:lnTo>
                  <a:lnTo>
                    <a:pt x="721" y="4043"/>
                  </a:lnTo>
                  <a:lnTo>
                    <a:pt x="1441" y="4043"/>
                  </a:lnTo>
                  <a:lnTo>
                    <a:pt x="2162" y="4043"/>
                  </a:lnTo>
                  <a:lnTo>
                    <a:pt x="2882" y="4043"/>
                  </a:lnTo>
                  <a:lnTo>
                    <a:pt x="3603" y="4043"/>
                  </a:lnTo>
                  <a:lnTo>
                    <a:pt x="4323" y="4043"/>
                  </a:lnTo>
                  <a:lnTo>
                    <a:pt x="5044" y="4043"/>
                  </a:lnTo>
                  <a:lnTo>
                    <a:pt x="5764" y="4043"/>
                  </a:lnTo>
                  <a:lnTo>
                    <a:pt x="5764" y="4060"/>
                  </a:lnTo>
                  <a:lnTo>
                    <a:pt x="5044" y="4060"/>
                  </a:lnTo>
                  <a:lnTo>
                    <a:pt x="4323" y="4060"/>
                  </a:lnTo>
                  <a:lnTo>
                    <a:pt x="3603" y="4060"/>
                  </a:lnTo>
                  <a:lnTo>
                    <a:pt x="2882" y="4060"/>
                  </a:lnTo>
                  <a:lnTo>
                    <a:pt x="2162" y="4060"/>
                  </a:lnTo>
                  <a:lnTo>
                    <a:pt x="1441" y="4060"/>
                  </a:lnTo>
                  <a:lnTo>
                    <a:pt x="721" y="4060"/>
                  </a:lnTo>
                  <a:lnTo>
                    <a:pt x="0" y="4060"/>
                  </a:lnTo>
                  <a:close/>
                  <a:moveTo>
                    <a:pt x="0" y="4027"/>
                  </a:moveTo>
                  <a:lnTo>
                    <a:pt x="0" y="4011"/>
                  </a:lnTo>
                  <a:lnTo>
                    <a:pt x="721" y="4011"/>
                  </a:lnTo>
                  <a:lnTo>
                    <a:pt x="1441" y="4011"/>
                  </a:lnTo>
                  <a:lnTo>
                    <a:pt x="2162" y="4011"/>
                  </a:lnTo>
                  <a:lnTo>
                    <a:pt x="2882" y="4011"/>
                  </a:lnTo>
                  <a:lnTo>
                    <a:pt x="3603" y="4011"/>
                  </a:lnTo>
                  <a:lnTo>
                    <a:pt x="4323" y="4011"/>
                  </a:lnTo>
                  <a:lnTo>
                    <a:pt x="5044" y="4011"/>
                  </a:lnTo>
                  <a:lnTo>
                    <a:pt x="5764" y="4011"/>
                  </a:lnTo>
                  <a:lnTo>
                    <a:pt x="5764" y="4027"/>
                  </a:lnTo>
                  <a:lnTo>
                    <a:pt x="5044" y="4027"/>
                  </a:lnTo>
                  <a:lnTo>
                    <a:pt x="4323" y="4027"/>
                  </a:lnTo>
                  <a:lnTo>
                    <a:pt x="3603" y="4027"/>
                  </a:lnTo>
                  <a:lnTo>
                    <a:pt x="2882" y="4027"/>
                  </a:lnTo>
                  <a:lnTo>
                    <a:pt x="2162" y="4027"/>
                  </a:lnTo>
                  <a:lnTo>
                    <a:pt x="1441" y="4027"/>
                  </a:lnTo>
                  <a:lnTo>
                    <a:pt x="721" y="4027"/>
                  </a:lnTo>
                  <a:lnTo>
                    <a:pt x="0" y="4027"/>
                  </a:lnTo>
                  <a:close/>
                  <a:moveTo>
                    <a:pt x="0" y="3994"/>
                  </a:moveTo>
                  <a:lnTo>
                    <a:pt x="0" y="3978"/>
                  </a:lnTo>
                  <a:lnTo>
                    <a:pt x="721" y="3978"/>
                  </a:lnTo>
                  <a:lnTo>
                    <a:pt x="1441" y="3978"/>
                  </a:lnTo>
                  <a:lnTo>
                    <a:pt x="2162" y="3978"/>
                  </a:lnTo>
                  <a:lnTo>
                    <a:pt x="2882" y="3978"/>
                  </a:lnTo>
                  <a:lnTo>
                    <a:pt x="3603" y="3978"/>
                  </a:lnTo>
                  <a:lnTo>
                    <a:pt x="4323" y="3978"/>
                  </a:lnTo>
                  <a:lnTo>
                    <a:pt x="5044" y="3978"/>
                  </a:lnTo>
                  <a:lnTo>
                    <a:pt x="5764" y="3978"/>
                  </a:lnTo>
                  <a:lnTo>
                    <a:pt x="5764" y="3994"/>
                  </a:lnTo>
                  <a:lnTo>
                    <a:pt x="5044" y="3994"/>
                  </a:lnTo>
                  <a:lnTo>
                    <a:pt x="4323" y="3994"/>
                  </a:lnTo>
                  <a:lnTo>
                    <a:pt x="3603" y="3994"/>
                  </a:lnTo>
                  <a:lnTo>
                    <a:pt x="2882" y="3994"/>
                  </a:lnTo>
                  <a:lnTo>
                    <a:pt x="2162" y="3994"/>
                  </a:lnTo>
                  <a:lnTo>
                    <a:pt x="1441" y="3994"/>
                  </a:lnTo>
                  <a:lnTo>
                    <a:pt x="721" y="3994"/>
                  </a:lnTo>
                  <a:lnTo>
                    <a:pt x="0" y="3994"/>
                  </a:lnTo>
                  <a:close/>
                  <a:moveTo>
                    <a:pt x="0" y="3962"/>
                  </a:moveTo>
                  <a:lnTo>
                    <a:pt x="0" y="3945"/>
                  </a:lnTo>
                  <a:lnTo>
                    <a:pt x="721" y="3945"/>
                  </a:lnTo>
                  <a:lnTo>
                    <a:pt x="1441" y="3945"/>
                  </a:lnTo>
                  <a:lnTo>
                    <a:pt x="2162" y="3945"/>
                  </a:lnTo>
                  <a:lnTo>
                    <a:pt x="2882" y="3945"/>
                  </a:lnTo>
                  <a:lnTo>
                    <a:pt x="3603" y="3945"/>
                  </a:lnTo>
                  <a:lnTo>
                    <a:pt x="4323" y="3945"/>
                  </a:lnTo>
                  <a:lnTo>
                    <a:pt x="5044" y="3945"/>
                  </a:lnTo>
                  <a:lnTo>
                    <a:pt x="5764" y="3945"/>
                  </a:lnTo>
                  <a:lnTo>
                    <a:pt x="5764" y="3962"/>
                  </a:lnTo>
                  <a:lnTo>
                    <a:pt x="5044" y="3962"/>
                  </a:lnTo>
                  <a:lnTo>
                    <a:pt x="4323" y="3962"/>
                  </a:lnTo>
                  <a:lnTo>
                    <a:pt x="3603" y="3962"/>
                  </a:lnTo>
                  <a:lnTo>
                    <a:pt x="2882" y="3962"/>
                  </a:lnTo>
                  <a:lnTo>
                    <a:pt x="2162" y="3962"/>
                  </a:lnTo>
                  <a:lnTo>
                    <a:pt x="1441" y="3962"/>
                  </a:lnTo>
                  <a:lnTo>
                    <a:pt x="721" y="3962"/>
                  </a:lnTo>
                  <a:lnTo>
                    <a:pt x="0" y="3962"/>
                  </a:lnTo>
                  <a:close/>
                  <a:moveTo>
                    <a:pt x="0" y="3929"/>
                  </a:moveTo>
                  <a:lnTo>
                    <a:pt x="0" y="3912"/>
                  </a:lnTo>
                  <a:lnTo>
                    <a:pt x="721" y="3912"/>
                  </a:lnTo>
                  <a:lnTo>
                    <a:pt x="1441" y="3912"/>
                  </a:lnTo>
                  <a:lnTo>
                    <a:pt x="2162" y="3912"/>
                  </a:lnTo>
                  <a:lnTo>
                    <a:pt x="2882" y="3912"/>
                  </a:lnTo>
                  <a:lnTo>
                    <a:pt x="3603" y="3912"/>
                  </a:lnTo>
                  <a:lnTo>
                    <a:pt x="4323" y="3912"/>
                  </a:lnTo>
                  <a:lnTo>
                    <a:pt x="5044" y="3912"/>
                  </a:lnTo>
                  <a:lnTo>
                    <a:pt x="5764" y="3912"/>
                  </a:lnTo>
                  <a:lnTo>
                    <a:pt x="5764" y="3929"/>
                  </a:lnTo>
                  <a:lnTo>
                    <a:pt x="5044" y="3929"/>
                  </a:lnTo>
                  <a:lnTo>
                    <a:pt x="4323" y="3929"/>
                  </a:lnTo>
                  <a:lnTo>
                    <a:pt x="3603" y="3929"/>
                  </a:lnTo>
                  <a:lnTo>
                    <a:pt x="2882" y="3929"/>
                  </a:lnTo>
                  <a:lnTo>
                    <a:pt x="2162" y="3929"/>
                  </a:lnTo>
                  <a:lnTo>
                    <a:pt x="1441" y="3929"/>
                  </a:lnTo>
                  <a:lnTo>
                    <a:pt x="721" y="3929"/>
                  </a:lnTo>
                  <a:lnTo>
                    <a:pt x="0" y="3929"/>
                  </a:lnTo>
                  <a:close/>
                  <a:moveTo>
                    <a:pt x="0" y="3896"/>
                  </a:moveTo>
                  <a:lnTo>
                    <a:pt x="0" y="3879"/>
                  </a:lnTo>
                  <a:lnTo>
                    <a:pt x="721" y="3879"/>
                  </a:lnTo>
                  <a:lnTo>
                    <a:pt x="1441" y="3879"/>
                  </a:lnTo>
                  <a:lnTo>
                    <a:pt x="2162" y="3879"/>
                  </a:lnTo>
                  <a:lnTo>
                    <a:pt x="2882" y="3879"/>
                  </a:lnTo>
                  <a:lnTo>
                    <a:pt x="3603" y="3879"/>
                  </a:lnTo>
                  <a:lnTo>
                    <a:pt x="4323" y="3879"/>
                  </a:lnTo>
                  <a:lnTo>
                    <a:pt x="5044" y="3879"/>
                  </a:lnTo>
                  <a:lnTo>
                    <a:pt x="5764" y="3879"/>
                  </a:lnTo>
                  <a:lnTo>
                    <a:pt x="5764" y="3896"/>
                  </a:lnTo>
                  <a:lnTo>
                    <a:pt x="5044" y="3896"/>
                  </a:lnTo>
                  <a:lnTo>
                    <a:pt x="4323" y="3896"/>
                  </a:lnTo>
                  <a:lnTo>
                    <a:pt x="3603" y="3896"/>
                  </a:lnTo>
                  <a:lnTo>
                    <a:pt x="2882" y="3896"/>
                  </a:lnTo>
                  <a:lnTo>
                    <a:pt x="2162" y="3896"/>
                  </a:lnTo>
                  <a:lnTo>
                    <a:pt x="1441" y="3896"/>
                  </a:lnTo>
                  <a:lnTo>
                    <a:pt x="721" y="3896"/>
                  </a:lnTo>
                  <a:lnTo>
                    <a:pt x="0" y="3896"/>
                  </a:lnTo>
                  <a:close/>
                  <a:moveTo>
                    <a:pt x="0" y="3863"/>
                  </a:moveTo>
                  <a:lnTo>
                    <a:pt x="0" y="3846"/>
                  </a:lnTo>
                  <a:lnTo>
                    <a:pt x="721" y="3846"/>
                  </a:lnTo>
                  <a:lnTo>
                    <a:pt x="1441" y="3846"/>
                  </a:lnTo>
                  <a:lnTo>
                    <a:pt x="2162" y="3846"/>
                  </a:lnTo>
                  <a:lnTo>
                    <a:pt x="2882" y="3846"/>
                  </a:lnTo>
                  <a:lnTo>
                    <a:pt x="3603" y="3846"/>
                  </a:lnTo>
                  <a:lnTo>
                    <a:pt x="4323" y="3846"/>
                  </a:lnTo>
                  <a:lnTo>
                    <a:pt x="5044" y="3846"/>
                  </a:lnTo>
                  <a:lnTo>
                    <a:pt x="5764" y="3846"/>
                  </a:lnTo>
                  <a:lnTo>
                    <a:pt x="5764" y="3863"/>
                  </a:lnTo>
                  <a:lnTo>
                    <a:pt x="5044" y="3863"/>
                  </a:lnTo>
                  <a:lnTo>
                    <a:pt x="4323" y="3863"/>
                  </a:lnTo>
                  <a:lnTo>
                    <a:pt x="3603" y="3863"/>
                  </a:lnTo>
                  <a:lnTo>
                    <a:pt x="2882" y="3863"/>
                  </a:lnTo>
                  <a:lnTo>
                    <a:pt x="2162" y="3863"/>
                  </a:lnTo>
                  <a:lnTo>
                    <a:pt x="1441" y="3863"/>
                  </a:lnTo>
                  <a:lnTo>
                    <a:pt x="721" y="3863"/>
                  </a:lnTo>
                  <a:lnTo>
                    <a:pt x="0" y="3863"/>
                  </a:lnTo>
                  <a:close/>
                  <a:moveTo>
                    <a:pt x="0" y="3830"/>
                  </a:moveTo>
                  <a:lnTo>
                    <a:pt x="0" y="3813"/>
                  </a:lnTo>
                  <a:lnTo>
                    <a:pt x="721" y="3813"/>
                  </a:lnTo>
                  <a:lnTo>
                    <a:pt x="1441" y="3813"/>
                  </a:lnTo>
                  <a:lnTo>
                    <a:pt x="2162" y="3813"/>
                  </a:lnTo>
                  <a:lnTo>
                    <a:pt x="2882" y="3813"/>
                  </a:lnTo>
                  <a:lnTo>
                    <a:pt x="3603" y="3813"/>
                  </a:lnTo>
                  <a:lnTo>
                    <a:pt x="4323" y="3813"/>
                  </a:lnTo>
                  <a:lnTo>
                    <a:pt x="5044" y="3813"/>
                  </a:lnTo>
                  <a:lnTo>
                    <a:pt x="5764" y="3813"/>
                  </a:lnTo>
                  <a:lnTo>
                    <a:pt x="5764" y="3830"/>
                  </a:lnTo>
                  <a:lnTo>
                    <a:pt x="5044" y="3830"/>
                  </a:lnTo>
                  <a:lnTo>
                    <a:pt x="4323" y="3830"/>
                  </a:lnTo>
                  <a:lnTo>
                    <a:pt x="3603" y="3830"/>
                  </a:lnTo>
                  <a:lnTo>
                    <a:pt x="2882" y="3830"/>
                  </a:lnTo>
                  <a:lnTo>
                    <a:pt x="2162" y="3830"/>
                  </a:lnTo>
                  <a:lnTo>
                    <a:pt x="1441" y="3830"/>
                  </a:lnTo>
                  <a:lnTo>
                    <a:pt x="721" y="3830"/>
                  </a:lnTo>
                  <a:lnTo>
                    <a:pt x="0" y="3830"/>
                  </a:lnTo>
                  <a:close/>
                  <a:moveTo>
                    <a:pt x="0" y="3797"/>
                  </a:moveTo>
                  <a:lnTo>
                    <a:pt x="0" y="3781"/>
                  </a:lnTo>
                  <a:lnTo>
                    <a:pt x="721" y="3781"/>
                  </a:lnTo>
                  <a:lnTo>
                    <a:pt x="1441" y="3781"/>
                  </a:lnTo>
                  <a:lnTo>
                    <a:pt x="2162" y="3781"/>
                  </a:lnTo>
                  <a:lnTo>
                    <a:pt x="2882" y="3781"/>
                  </a:lnTo>
                  <a:lnTo>
                    <a:pt x="3603" y="3781"/>
                  </a:lnTo>
                  <a:lnTo>
                    <a:pt x="4323" y="3781"/>
                  </a:lnTo>
                  <a:lnTo>
                    <a:pt x="5044" y="3781"/>
                  </a:lnTo>
                  <a:lnTo>
                    <a:pt x="5764" y="3781"/>
                  </a:lnTo>
                  <a:lnTo>
                    <a:pt x="5764" y="3797"/>
                  </a:lnTo>
                  <a:lnTo>
                    <a:pt x="5044" y="3797"/>
                  </a:lnTo>
                  <a:lnTo>
                    <a:pt x="4323" y="3797"/>
                  </a:lnTo>
                  <a:lnTo>
                    <a:pt x="3603" y="3797"/>
                  </a:lnTo>
                  <a:lnTo>
                    <a:pt x="2882" y="3797"/>
                  </a:lnTo>
                  <a:lnTo>
                    <a:pt x="2162" y="3797"/>
                  </a:lnTo>
                  <a:lnTo>
                    <a:pt x="1441" y="3797"/>
                  </a:lnTo>
                  <a:lnTo>
                    <a:pt x="721" y="3797"/>
                  </a:lnTo>
                  <a:lnTo>
                    <a:pt x="0" y="3797"/>
                  </a:lnTo>
                  <a:close/>
                  <a:moveTo>
                    <a:pt x="0" y="3765"/>
                  </a:moveTo>
                  <a:lnTo>
                    <a:pt x="0" y="3748"/>
                  </a:lnTo>
                  <a:lnTo>
                    <a:pt x="721" y="3748"/>
                  </a:lnTo>
                  <a:lnTo>
                    <a:pt x="1441" y="3748"/>
                  </a:lnTo>
                  <a:lnTo>
                    <a:pt x="2162" y="3748"/>
                  </a:lnTo>
                  <a:lnTo>
                    <a:pt x="2882" y="3748"/>
                  </a:lnTo>
                  <a:lnTo>
                    <a:pt x="3603" y="3748"/>
                  </a:lnTo>
                  <a:lnTo>
                    <a:pt x="4323" y="3748"/>
                  </a:lnTo>
                  <a:lnTo>
                    <a:pt x="5044" y="3748"/>
                  </a:lnTo>
                  <a:lnTo>
                    <a:pt x="5764" y="3748"/>
                  </a:lnTo>
                  <a:lnTo>
                    <a:pt x="5764" y="3765"/>
                  </a:lnTo>
                  <a:lnTo>
                    <a:pt x="5044" y="3765"/>
                  </a:lnTo>
                  <a:lnTo>
                    <a:pt x="4323" y="3765"/>
                  </a:lnTo>
                  <a:lnTo>
                    <a:pt x="3603" y="3765"/>
                  </a:lnTo>
                  <a:lnTo>
                    <a:pt x="2882" y="3765"/>
                  </a:lnTo>
                  <a:lnTo>
                    <a:pt x="2162" y="3765"/>
                  </a:lnTo>
                  <a:lnTo>
                    <a:pt x="1441" y="3765"/>
                  </a:lnTo>
                  <a:lnTo>
                    <a:pt x="721" y="3765"/>
                  </a:lnTo>
                  <a:lnTo>
                    <a:pt x="0" y="3765"/>
                  </a:lnTo>
                  <a:close/>
                  <a:moveTo>
                    <a:pt x="0" y="3732"/>
                  </a:moveTo>
                  <a:lnTo>
                    <a:pt x="0" y="3715"/>
                  </a:lnTo>
                  <a:lnTo>
                    <a:pt x="721" y="3715"/>
                  </a:lnTo>
                  <a:lnTo>
                    <a:pt x="1441" y="3715"/>
                  </a:lnTo>
                  <a:lnTo>
                    <a:pt x="2162" y="3715"/>
                  </a:lnTo>
                  <a:lnTo>
                    <a:pt x="2882" y="3715"/>
                  </a:lnTo>
                  <a:lnTo>
                    <a:pt x="3603" y="3715"/>
                  </a:lnTo>
                  <a:lnTo>
                    <a:pt x="4323" y="3715"/>
                  </a:lnTo>
                  <a:lnTo>
                    <a:pt x="5044" y="3715"/>
                  </a:lnTo>
                  <a:lnTo>
                    <a:pt x="5764" y="3715"/>
                  </a:lnTo>
                  <a:lnTo>
                    <a:pt x="5764" y="3732"/>
                  </a:lnTo>
                  <a:lnTo>
                    <a:pt x="5044" y="3732"/>
                  </a:lnTo>
                  <a:lnTo>
                    <a:pt x="4323" y="3732"/>
                  </a:lnTo>
                  <a:lnTo>
                    <a:pt x="3603" y="3732"/>
                  </a:lnTo>
                  <a:lnTo>
                    <a:pt x="2882" y="3732"/>
                  </a:lnTo>
                  <a:lnTo>
                    <a:pt x="2162" y="3732"/>
                  </a:lnTo>
                  <a:lnTo>
                    <a:pt x="1441" y="3732"/>
                  </a:lnTo>
                  <a:lnTo>
                    <a:pt x="721" y="3732"/>
                  </a:lnTo>
                  <a:lnTo>
                    <a:pt x="0" y="3732"/>
                  </a:lnTo>
                  <a:close/>
                  <a:moveTo>
                    <a:pt x="0" y="3699"/>
                  </a:moveTo>
                  <a:lnTo>
                    <a:pt x="0" y="3682"/>
                  </a:lnTo>
                  <a:lnTo>
                    <a:pt x="721" y="3682"/>
                  </a:lnTo>
                  <a:lnTo>
                    <a:pt x="1441" y="3682"/>
                  </a:lnTo>
                  <a:lnTo>
                    <a:pt x="2162" y="3682"/>
                  </a:lnTo>
                  <a:lnTo>
                    <a:pt x="2882" y="3682"/>
                  </a:lnTo>
                  <a:lnTo>
                    <a:pt x="3603" y="3682"/>
                  </a:lnTo>
                  <a:lnTo>
                    <a:pt x="4323" y="3682"/>
                  </a:lnTo>
                  <a:lnTo>
                    <a:pt x="5044" y="3682"/>
                  </a:lnTo>
                  <a:lnTo>
                    <a:pt x="5764" y="3682"/>
                  </a:lnTo>
                  <a:lnTo>
                    <a:pt x="5764" y="3699"/>
                  </a:lnTo>
                  <a:lnTo>
                    <a:pt x="5044" y="3699"/>
                  </a:lnTo>
                  <a:lnTo>
                    <a:pt x="4323" y="3699"/>
                  </a:lnTo>
                  <a:lnTo>
                    <a:pt x="3603" y="3699"/>
                  </a:lnTo>
                  <a:lnTo>
                    <a:pt x="2882" y="3699"/>
                  </a:lnTo>
                  <a:lnTo>
                    <a:pt x="2162" y="3699"/>
                  </a:lnTo>
                  <a:lnTo>
                    <a:pt x="1441" y="3699"/>
                  </a:lnTo>
                  <a:lnTo>
                    <a:pt x="721" y="3699"/>
                  </a:lnTo>
                  <a:lnTo>
                    <a:pt x="0" y="3699"/>
                  </a:lnTo>
                  <a:close/>
                  <a:moveTo>
                    <a:pt x="0" y="3666"/>
                  </a:moveTo>
                  <a:lnTo>
                    <a:pt x="0" y="3649"/>
                  </a:lnTo>
                  <a:lnTo>
                    <a:pt x="721" y="3649"/>
                  </a:lnTo>
                  <a:lnTo>
                    <a:pt x="1441" y="3649"/>
                  </a:lnTo>
                  <a:lnTo>
                    <a:pt x="2162" y="3649"/>
                  </a:lnTo>
                  <a:lnTo>
                    <a:pt x="2882" y="3649"/>
                  </a:lnTo>
                  <a:lnTo>
                    <a:pt x="3603" y="3649"/>
                  </a:lnTo>
                  <a:lnTo>
                    <a:pt x="4323" y="3649"/>
                  </a:lnTo>
                  <a:lnTo>
                    <a:pt x="5044" y="3649"/>
                  </a:lnTo>
                  <a:lnTo>
                    <a:pt x="5764" y="3649"/>
                  </a:lnTo>
                  <a:lnTo>
                    <a:pt x="5764" y="3666"/>
                  </a:lnTo>
                  <a:lnTo>
                    <a:pt x="5044" y="3666"/>
                  </a:lnTo>
                  <a:lnTo>
                    <a:pt x="4323" y="3666"/>
                  </a:lnTo>
                  <a:lnTo>
                    <a:pt x="3603" y="3666"/>
                  </a:lnTo>
                  <a:lnTo>
                    <a:pt x="2882" y="3666"/>
                  </a:lnTo>
                  <a:lnTo>
                    <a:pt x="2162" y="3666"/>
                  </a:lnTo>
                  <a:lnTo>
                    <a:pt x="1441" y="3666"/>
                  </a:lnTo>
                  <a:lnTo>
                    <a:pt x="721" y="3666"/>
                  </a:lnTo>
                  <a:lnTo>
                    <a:pt x="0" y="3666"/>
                  </a:lnTo>
                  <a:close/>
                  <a:moveTo>
                    <a:pt x="0" y="3633"/>
                  </a:moveTo>
                  <a:lnTo>
                    <a:pt x="0" y="3616"/>
                  </a:lnTo>
                  <a:lnTo>
                    <a:pt x="721" y="3616"/>
                  </a:lnTo>
                  <a:lnTo>
                    <a:pt x="1441" y="3616"/>
                  </a:lnTo>
                  <a:lnTo>
                    <a:pt x="2162" y="3616"/>
                  </a:lnTo>
                  <a:lnTo>
                    <a:pt x="2882" y="3616"/>
                  </a:lnTo>
                  <a:lnTo>
                    <a:pt x="3603" y="3616"/>
                  </a:lnTo>
                  <a:lnTo>
                    <a:pt x="4323" y="3616"/>
                  </a:lnTo>
                  <a:lnTo>
                    <a:pt x="5044" y="3616"/>
                  </a:lnTo>
                  <a:lnTo>
                    <a:pt x="5764" y="3616"/>
                  </a:lnTo>
                  <a:lnTo>
                    <a:pt x="5764" y="3633"/>
                  </a:lnTo>
                  <a:lnTo>
                    <a:pt x="5044" y="3633"/>
                  </a:lnTo>
                  <a:lnTo>
                    <a:pt x="4323" y="3633"/>
                  </a:lnTo>
                  <a:lnTo>
                    <a:pt x="3603" y="3633"/>
                  </a:lnTo>
                  <a:lnTo>
                    <a:pt x="2882" y="3633"/>
                  </a:lnTo>
                  <a:lnTo>
                    <a:pt x="2162" y="3633"/>
                  </a:lnTo>
                  <a:lnTo>
                    <a:pt x="1441" y="3633"/>
                  </a:lnTo>
                  <a:lnTo>
                    <a:pt x="721" y="3633"/>
                  </a:lnTo>
                  <a:lnTo>
                    <a:pt x="0" y="3633"/>
                  </a:lnTo>
                  <a:close/>
                  <a:moveTo>
                    <a:pt x="0" y="3599"/>
                  </a:moveTo>
                  <a:lnTo>
                    <a:pt x="0" y="3583"/>
                  </a:lnTo>
                  <a:lnTo>
                    <a:pt x="721" y="3583"/>
                  </a:lnTo>
                  <a:lnTo>
                    <a:pt x="1441" y="3583"/>
                  </a:lnTo>
                  <a:lnTo>
                    <a:pt x="2162" y="3583"/>
                  </a:lnTo>
                  <a:lnTo>
                    <a:pt x="2882" y="3583"/>
                  </a:lnTo>
                  <a:lnTo>
                    <a:pt x="3603" y="3583"/>
                  </a:lnTo>
                  <a:lnTo>
                    <a:pt x="4323" y="3583"/>
                  </a:lnTo>
                  <a:lnTo>
                    <a:pt x="5044" y="3583"/>
                  </a:lnTo>
                  <a:lnTo>
                    <a:pt x="5764" y="3583"/>
                  </a:lnTo>
                  <a:lnTo>
                    <a:pt x="5764" y="3599"/>
                  </a:lnTo>
                  <a:lnTo>
                    <a:pt x="5044" y="3599"/>
                  </a:lnTo>
                  <a:lnTo>
                    <a:pt x="4323" y="3599"/>
                  </a:lnTo>
                  <a:lnTo>
                    <a:pt x="3603" y="3599"/>
                  </a:lnTo>
                  <a:lnTo>
                    <a:pt x="2882" y="3599"/>
                  </a:lnTo>
                  <a:lnTo>
                    <a:pt x="2162" y="3599"/>
                  </a:lnTo>
                  <a:lnTo>
                    <a:pt x="1441" y="3599"/>
                  </a:lnTo>
                  <a:lnTo>
                    <a:pt x="721" y="3599"/>
                  </a:lnTo>
                  <a:lnTo>
                    <a:pt x="0" y="3599"/>
                  </a:lnTo>
                  <a:close/>
                  <a:moveTo>
                    <a:pt x="0" y="3566"/>
                  </a:moveTo>
                  <a:lnTo>
                    <a:pt x="0" y="3550"/>
                  </a:lnTo>
                  <a:lnTo>
                    <a:pt x="721" y="3550"/>
                  </a:lnTo>
                  <a:lnTo>
                    <a:pt x="1441" y="3550"/>
                  </a:lnTo>
                  <a:lnTo>
                    <a:pt x="2162" y="3550"/>
                  </a:lnTo>
                  <a:lnTo>
                    <a:pt x="2882" y="3550"/>
                  </a:lnTo>
                  <a:lnTo>
                    <a:pt x="3603" y="3550"/>
                  </a:lnTo>
                  <a:lnTo>
                    <a:pt x="4323" y="3550"/>
                  </a:lnTo>
                  <a:lnTo>
                    <a:pt x="5044" y="3550"/>
                  </a:lnTo>
                  <a:lnTo>
                    <a:pt x="5764" y="3550"/>
                  </a:lnTo>
                  <a:lnTo>
                    <a:pt x="5764" y="3566"/>
                  </a:lnTo>
                  <a:lnTo>
                    <a:pt x="5044" y="3566"/>
                  </a:lnTo>
                  <a:lnTo>
                    <a:pt x="4323" y="3566"/>
                  </a:lnTo>
                  <a:lnTo>
                    <a:pt x="3603" y="3566"/>
                  </a:lnTo>
                  <a:lnTo>
                    <a:pt x="2882" y="3566"/>
                  </a:lnTo>
                  <a:lnTo>
                    <a:pt x="2162" y="3566"/>
                  </a:lnTo>
                  <a:lnTo>
                    <a:pt x="1441" y="3566"/>
                  </a:lnTo>
                  <a:lnTo>
                    <a:pt x="721" y="3566"/>
                  </a:lnTo>
                  <a:lnTo>
                    <a:pt x="0" y="3566"/>
                  </a:lnTo>
                  <a:close/>
                  <a:moveTo>
                    <a:pt x="0" y="3534"/>
                  </a:moveTo>
                  <a:lnTo>
                    <a:pt x="0" y="3517"/>
                  </a:lnTo>
                  <a:lnTo>
                    <a:pt x="721" y="3517"/>
                  </a:lnTo>
                  <a:lnTo>
                    <a:pt x="1441" y="3517"/>
                  </a:lnTo>
                  <a:lnTo>
                    <a:pt x="2162" y="3517"/>
                  </a:lnTo>
                  <a:lnTo>
                    <a:pt x="2882" y="3517"/>
                  </a:lnTo>
                  <a:lnTo>
                    <a:pt x="3603" y="3517"/>
                  </a:lnTo>
                  <a:lnTo>
                    <a:pt x="4323" y="3517"/>
                  </a:lnTo>
                  <a:lnTo>
                    <a:pt x="5044" y="3517"/>
                  </a:lnTo>
                  <a:lnTo>
                    <a:pt x="5764" y="3517"/>
                  </a:lnTo>
                  <a:lnTo>
                    <a:pt x="5764" y="3534"/>
                  </a:lnTo>
                  <a:lnTo>
                    <a:pt x="5044" y="3534"/>
                  </a:lnTo>
                  <a:lnTo>
                    <a:pt x="4323" y="3534"/>
                  </a:lnTo>
                  <a:lnTo>
                    <a:pt x="3603" y="3534"/>
                  </a:lnTo>
                  <a:lnTo>
                    <a:pt x="2882" y="3534"/>
                  </a:lnTo>
                  <a:lnTo>
                    <a:pt x="2162" y="3534"/>
                  </a:lnTo>
                  <a:lnTo>
                    <a:pt x="1441" y="3534"/>
                  </a:lnTo>
                  <a:lnTo>
                    <a:pt x="721" y="3534"/>
                  </a:lnTo>
                  <a:lnTo>
                    <a:pt x="0" y="3534"/>
                  </a:lnTo>
                  <a:close/>
                  <a:moveTo>
                    <a:pt x="0" y="3501"/>
                  </a:moveTo>
                  <a:lnTo>
                    <a:pt x="0" y="3484"/>
                  </a:lnTo>
                  <a:lnTo>
                    <a:pt x="721" y="3484"/>
                  </a:lnTo>
                  <a:lnTo>
                    <a:pt x="1441" y="3484"/>
                  </a:lnTo>
                  <a:lnTo>
                    <a:pt x="2162" y="3484"/>
                  </a:lnTo>
                  <a:lnTo>
                    <a:pt x="2882" y="3484"/>
                  </a:lnTo>
                  <a:lnTo>
                    <a:pt x="3603" y="3484"/>
                  </a:lnTo>
                  <a:lnTo>
                    <a:pt x="4323" y="3484"/>
                  </a:lnTo>
                  <a:lnTo>
                    <a:pt x="5044" y="3484"/>
                  </a:lnTo>
                  <a:lnTo>
                    <a:pt x="5764" y="3484"/>
                  </a:lnTo>
                  <a:lnTo>
                    <a:pt x="5764" y="3501"/>
                  </a:lnTo>
                  <a:lnTo>
                    <a:pt x="5044" y="3501"/>
                  </a:lnTo>
                  <a:lnTo>
                    <a:pt x="4323" y="3501"/>
                  </a:lnTo>
                  <a:lnTo>
                    <a:pt x="3603" y="3501"/>
                  </a:lnTo>
                  <a:lnTo>
                    <a:pt x="2882" y="3501"/>
                  </a:lnTo>
                  <a:lnTo>
                    <a:pt x="2162" y="3501"/>
                  </a:lnTo>
                  <a:lnTo>
                    <a:pt x="1441" y="3501"/>
                  </a:lnTo>
                  <a:lnTo>
                    <a:pt x="721" y="3501"/>
                  </a:lnTo>
                  <a:lnTo>
                    <a:pt x="0" y="3501"/>
                  </a:lnTo>
                  <a:close/>
                  <a:moveTo>
                    <a:pt x="0" y="3468"/>
                  </a:moveTo>
                  <a:lnTo>
                    <a:pt x="0" y="3451"/>
                  </a:lnTo>
                  <a:lnTo>
                    <a:pt x="721" y="3451"/>
                  </a:lnTo>
                  <a:lnTo>
                    <a:pt x="1441" y="3451"/>
                  </a:lnTo>
                  <a:lnTo>
                    <a:pt x="2162" y="3451"/>
                  </a:lnTo>
                  <a:lnTo>
                    <a:pt x="2882" y="3451"/>
                  </a:lnTo>
                  <a:lnTo>
                    <a:pt x="3603" y="3451"/>
                  </a:lnTo>
                  <a:lnTo>
                    <a:pt x="4323" y="3451"/>
                  </a:lnTo>
                  <a:lnTo>
                    <a:pt x="5044" y="3451"/>
                  </a:lnTo>
                  <a:lnTo>
                    <a:pt x="5764" y="3451"/>
                  </a:lnTo>
                  <a:lnTo>
                    <a:pt x="5764" y="3468"/>
                  </a:lnTo>
                  <a:lnTo>
                    <a:pt x="5044" y="3468"/>
                  </a:lnTo>
                  <a:lnTo>
                    <a:pt x="4323" y="3468"/>
                  </a:lnTo>
                  <a:lnTo>
                    <a:pt x="3603" y="3468"/>
                  </a:lnTo>
                  <a:lnTo>
                    <a:pt x="2882" y="3468"/>
                  </a:lnTo>
                  <a:lnTo>
                    <a:pt x="2162" y="3468"/>
                  </a:lnTo>
                  <a:lnTo>
                    <a:pt x="1441" y="3468"/>
                  </a:lnTo>
                  <a:lnTo>
                    <a:pt x="721" y="3468"/>
                  </a:lnTo>
                  <a:lnTo>
                    <a:pt x="0" y="3468"/>
                  </a:lnTo>
                  <a:close/>
                  <a:moveTo>
                    <a:pt x="0" y="3435"/>
                  </a:moveTo>
                  <a:lnTo>
                    <a:pt x="0" y="3418"/>
                  </a:lnTo>
                  <a:lnTo>
                    <a:pt x="721" y="3418"/>
                  </a:lnTo>
                  <a:lnTo>
                    <a:pt x="1441" y="3418"/>
                  </a:lnTo>
                  <a:lnTo>
                    <a:pt x="2162" y="3418"/>
                  </a:lnTo>
                  <a:lnTo>
                    <a:pt x="2882" y="3418"/>
                  </a:lnTo>
                  <a:lnTo>
                    <a:pt x="3603" y="3418"/>
                  </a:lnTo>
                  <a:lnTo>
                    <a:pt x="4323" y="3418"/>
                  </a:lnTo>
                  <a:lnTo>
                    <a:pt x="5044" y="3418"/>
                  </a:lnTo>
                  <a:lnTo>
                    <a:pt x="5764" y="3418"/>
                  </a:lnTo>
                  <a:lnTo>
                    <a:pt x="5764" y="3435"/>
                  </a:lnTo>
                  <a:lnTo>
                    <a:pt x="5044" y="3435"/>
                  </a:lnTo>
                  <a:lnTo>
                    <a:pt x="4323" y="3435"/>
                  </a:lnTo>
                  <a:lnTo>
                    <a:pt x="3603" y="3435"/>
                  </a:lnTo>
                  <a:lnTo>
                    <a:pt x="2882" y="3435"/>
                  </a:lnTo>
                  <a:lnTo>
                    <a:pt x="2162" y="3435"/>
                  </a:lnTo>
                  <a:lnTo>
                    <a:pt x="1441" y="3435"/>
                  </a:lnTo>
                  <a:lnTo>
                    <a:pt x="721" y="3435"/>
                  </a:lnTo>
                  <a:lnTo>
                    <a:pt x="0" y="3435"/>
                  </a:lnTo>
                  <a:close/>
                  <a:moveTo>
                    <a:pt x="0" y="3402"/>
                  </a:moveTo>
                  <a:lnTo>
                    <a:pt x="0" y="3385"/>
                  </a:lnTo>
                  <a:lnTo>
                    <a:pt x="721" y="3385"/>
                  </a:lnTo>
                  <a:lnTo>
                    <a:pt x="1441" y="3385"/>
                  </a:lnTo>
                  <a:lnTo>
                    <a:pt x="2162" y="3385"/>
                  </a:lnTo>
                  <a:lnTo>
                    <a:pt x="2882" y="3385"/>
                  </a:lnTo>
                  <a:lnTo>
                    <a:pt x="3603" y="3385"/>
                  </a:lnTo>
                  <a:lnTo>
                    <a:pt x="4323" y="3385"/>
                  </a:lnTo>
                  <a:lnTo>
                    <a:pt x="5044" y="3385"/>
                  </a:lnTo>
                  <a:lnTo>
                    <a:pt x="5764" y="3385"/>
                  </a:lnTo>
                  <a:lnTo>
                    <a:pt x="5764" y="3402"/>
                  </a:lnTo>
                  <a:lnTo>
                    <a:pt x="5044" y="3402"/>
                  </a:lnTo>
                  <a:lnTo>
                    <a:pt x="4323" y="3402"/>
                  </a:lnTo>
                  <a:lnTo>
                    <a:pt x="3603" y="3402"/>
                  </a:lnTo>
                  <a:lnTo>
                    <a:pt x="2882" y="3402"/>
                  </a:lnTo>
                  <a:lnTo>
                    <a:pt x="2162" y="3402"/>
                  </a:lnTo>
                  <a:lnTo>
                    <a:pt x="1441" y="3402"/>
                  </a:lnTo>
                  <a:lnTo>
                    <a:pt x="721" y="3402"/>
                  </a:lnTo>
                  <a:lnTo>
                    <a:pt x="0" y="3402"/>
                  </a:lnTo>
                  <a:close/>
                  <a:moveTo>
                    <a:pt x="0" y="3369"/>
                  </a:moveTo>
                  <a:lnTo>
                    <a:pt x="0" y="3353"/>
                  </a:lnTo>
                  <a:lnTo>
                    <a:pt x="721" y="3353"/>
                  </a:lnTo>
                  <a:lnTo>
                    <a:pt x="1441" y="3353"/>
                  </a:lnTo>
                  <a:lnTo>
                    <a:pt x="2162" y="3353"/>
                  </a:lnTo>
                  <a:lnTo>
                    <a:pt x="2882" y="3353"/>
                  </a:lnTo>
                  <a:lnTo>
                    <a:pt x="3603" y="3353"/>
                  </a:lnTo>
                  <a:lnTo>
                    <a:pt x="4323" y="3353"/>
                  </a:lnTo>
                  <a:lnTo>
                    <a:pt x="5044" y="3353"/>
                  </a:lnTo>
                  <a:lnTo>
                    <a:pt x="5764" y="3353"/>
                  </a:lnTo>
                  <a:lnTo>
                    <a:pt x="5764" y="3369"/>
                  </a:lnTo>
                  <a:lnTo>
                    <a:pt x="5044" y="3369"/>
                  </a:lnTo>
                  <a:lnTo>
                    <a:pt x="4323" y="3369"/>
                  </a:lnTo>
                  <a:lnTo>
                    <a:pt x="3603" y="3369"/>
                  </a:lnTo>
                  <a:lnTo>
                    <a:pt x="2882" y="3369"/>
                  </a:lnTo>
                  <a:lnTo>
                    <a:pt x="2162" y="3369"/>
                  </a:lnTo>
                  <a:lnTo>
                    <a:pt x="1441" y="3369"/>
                  </a:lnTo>
                  <a:lnTo>
                    <a:pt x="721" y="3369"/>
                  </a:lnTo>
                  <a:lnTo>
                    <a:pt x="0" y="3369"/>
                  </a:lnTo>
                  <a:close/>
                  <a:moveTo>
                    <a:pt x="0" y="3337"/>
                  </a:moveTo>
                  <a:lnTo>
                    <a:pt x="0" y="3320"/>
                  </a:lnTo>
                  <a:lnTo>
                    <a:pt x="721" y="3320"/>
                  </a:lnTo>
                  <a:lnTo>
                    <a:pt x="1441" y="3320"/>
                  </a:lnTo>
                  <a:lnTo>
                    <a:pt x="2162" y="3320"/>
                  </a:lnTo>
                  <a:lnTo>
                    <a:pt x="2882" y="3320"/>
                  </a:lnTo>
                  <a:lnTo>
                    <a:pt x="3603" y="3320"/>
                  </a:lnTo>
                  <a:lnTo>
                    <a:pt x="4323" y="3320"/>
                  </a:lnTo>
                  <a:lnTo>
                    <a:pt x="5044" y="3320"/>
                  </a:lnTo>
                  <a:lnTo>
                    <a:pt x="5764" y="3320"/>
                  </a:lnTo>
                  <a:lnTo>
                    <a:pt x="5764" y="3337"/>
                  </a:lnTo>
                  <a:lnTo>
                    <a:pt x="5044" y="3337"/>
                  </a:lnTo>
                  <a:lnTo>
                    <a:pt x="4323" y="3337"/>
                  </a:lnTo>
                  <a:lnTo>
                    <a:pt x="3603" y="3337"/>
                  </a:lnTo>
                  <a:lnTo>
                    <a:pt x="2882" y="3337"/>
                  </a:lnTo>
                  <a:lnTo>
                    <a:pt x="2162" y="3337"/>
                  </a:lnTo>
                  <a:lnTo>
                    <a:pt x="1441" y="3337"/>
                  </a:lnTo>
                  <a:lnTo>
                    <a:pt x="721" y="3337"/>
                  </a:lnTo>
                  <a:lnTo>
                    <a:pt x="0" y="3337"/>
                  </a:lnTo>
                  <a:close/>
                  <a:moveTo>
                    <a:pt x="0" y="3304"/>
                  </a:moveTo>
                  <a:lnTo>
                    <a:pt x="0" y="3287"/>
                  </a:lnTo>
                  <a:lnTo>
                    <a:pt x="721" y="3287"/>
                  </a:lnTo>
                  <a:lnTo>
                    <a:pt x="1441" y="3287"/>
                  </a:lnTo>
                  <a:lnTo>
                    <a:pt x="2162" y="3287"/>
                  </a:lnTo>
                  <a:lnTo>
                    <a:pt x="2882" y="3287"/>
                  </a:lnTo>
                  <a:lnTo>
                    <a:pt x="3603" y="3287"/>
                  </a:lnTo>
                  <a:lnTo>
                    <a:pt x="4323" y="3287"/>
                  </a:lnTo>
                  <a:lnTo>
                    <a:pt x="5044" y="3287"/>
                  </a:lnTo>
                  <a:lnTo>
                    <a:pt x="5764" y="3287"/>
                  </a:lnTo>
                  <a:lnTo>
                    <a:pt x="5764" y="3304"/>
                  </a:lnTo>
                  <a:lnTo>
                    <a:pt x="5044" y="3304"/>
                  </a:lnTo>
                  <a:lnTo>
                    <a:pt x="4323" y="3304"/>
                  </a:lnTo>
                  <a:lnTo>
                    <a:pt x="3603" y="3304"/>
                  </a:lnTo>
                  <a:lnTo>
                    <a:pt x="2882" y="3304"/>
                  </a:lnTo>
                  <a:lnTo>
                    <a:pt x="2162" y="3304"/>
                  </a:lnTo>
                  <a:lnTo>
                    <a:pt x="1441" y="3304"/>
                  </a:lnTo>
                  <a:lnTo>
                    <a:pt x="721" y="3304"/>
                  </a:lnTo>
                  <a:lnTo>
                    <a:pt x="0" y="3304"/>
                  </a:lnTo>
                  <a:close/>
                  <a:moveTo>
                    <a:pt x="0" y="3271"/>
                  </a:moveTo>
                  <a:lnTo>
                    <a:pt x="0" y="3254"/>
                  </a:lnTo>
                  <a:lnTo>
                    <a:pt x="721" y="3254"/>
                  </a:lnTo>
                  <a:lnTo>
                    <a:pt x="1441" y="3254"/>
                  </a:lnTo>
                  <a:lnTo>
                    <a:pt x="2162" y="3254"/>
                  </a:lnTo>
                  <a:lnTo>
                    <a:pt x="2882" y="3254"/>
                  </a:lnTo>
                  <a:lnTo>
                    <a:pt x="3603" y="3254"/>
                  </a:lnTo>
                  <a:lnTo>
                    <a:pt x="4323" y="3254"/>
                  </a:lnTo>
                  <a:lnTo>
                    <a:pt x="5044" y="3254"/>
                  </a:lnTo>
                  <a:lnTo>
                    <a:pt x="5764" y="3254"/>
                  </a:lnTo>
                  <a:lnTo>
                    <a:pt x="5764" y="3271"/>
                  </a:lnTo>
                  <a:lnTo>
                    <a:pt x="5044" y="3271"/>
                  </a:lnTo>
                  <a:lnTo>
                    <a:pt x="4323" y="3271"/>
                  </a:lnTo>
                  <a:lnTo>
                    <a:pt x="3603" y="3271"/>
                  </a:lnTo>
                  <a:lnTo>
                    <a:pt x="2882" y="3271"/>
                  </a:lnTo>
                  <a:lnTo>
                    <a:pt x="2162" y="3271"/>
                  </a:lnTo>
                  <a:lnTo>
                    <a:pt x="1441" y="3271"/>
                  </a:lnTo>
                  <a:lnTo>
                    <a:pt x="721" y="3271"/>
                  </a:lnTo>
                  <a:lnTo>
                    <a:pt x="0" y="3271"/>
                  </a:lnTo>
                  <a:close/>
                  <a:moveTo>
                    <a:pt x="0" y="3238"/>
                  </a:moveTo>
                  <a:lnTo>
                    <a:pt x="0" y="3221"/>
                  </a:lnTo>
                  <a:lnTo>
                    <a:pt x="721" y="3221"/>
                  </a:lnTo>
                  <a:lnTo>
                    <a:pt x="1441" y="3221"/>
                  </a:lnTo>
                  <a:lnTo>
                    <a:pt x="2162" y="3221"/>
                  </a:lnTo>
                  <a:lnTo>
                    <a:pt x="2882" y="3221"/>
                  </a:lnTo>
                  <a:lnTo>
                    <a:pt x="3603" y="3221"/>
                  </a:lnTo>
                  <a:lnTo>
                    <a:pt x="4323" y="3221"/>
                  </a:lnTo>
                  <a:lnTo>
                    <a:pt x="5044" y="3221"/>
                  </a:lnTo>
                  <a:lnTo>
                    <a:pt x="5764" y="3221"/>
                  </a:lnTo>
                  <a:lnTo>
                    <a:pt x="5764" y="3238"/>
                  </a:lnTo>
                  <a:lnTo>
                    <a:pt x="5044" y="3238"/>
                  </a:lnTo>
                  <a:lnTo>
                    <a:pt x="4323" y="3238"/>
                  </a:lnTo>
                  <a:lnTo>
                    <a:pt x="3603" y="3238"/>
                  </a:lnTo>
                  <a:lnTo>
                    <a:pt x="2882" y="3238"/>
                  </a:lnTo>
                  <a:lnTo>
                    <a:pt x="2162" y="3238"/>
                  </a:lnTo>
                  <a:lnTo>
                    <a:pt x="1441" y="3238"/>
                  </a:lnTo>
                  <a:lnTo>
                    <a:pt x="721" y="3238"/>
                  </a:lnTo>
                  <a:lnTo>
                    <a:pt x="0" y="3238"/>
                  </a:lnTo>
                  <a:close/>
                  <a:moveTo>
                    <a:pt x="0" y="3205"/>
                  </a:moveTo>
                  <a:lnTo>
                    <a:pt x="0" y="3188"/>
                  </a:lnTo>
                  <a:lnTo>
                    <a:pt x="721" y="3188"/>
                  </a:lnTo>
                  <a:lnTo>
                    <a:pt x="1441" y="3188"/>
                  </a:lnTo>
                  <a:lnTo>
                    <a:pt x="2162" y="3188"/>
                  </a:lnTo>
                  <a:lnTo>
                    <a:pt x="2882" y="3188"/>
                  </a:lnTo>
                  <a:lnTo>
                    <a:pt x="3603" y="3188"/>
                  </a:lnTo>
                  <a:lnTo>
                    <a:pt x="4323" y="3188"/>
                  </a:lnTo>
                  <a:lnTo>
                    <a:pt x="5044" y="3188"/>
                  </a:lnTo>
                  <a:lnTo>
                    <a:pt x="5764" y="3188"/>
                  </a:lnTo>
                  <a:lnTo>
                    <a:pt x="5764" y="3205"/>
                  </a:lnTo>
                  <a:lnTo>
                    <a:pt x="5044" y="3205"/>
                  </a:lnTo>
                  <a:lnTo>
                    <a:pt x="4323" y="3205"/>
                  </a:lnTo>
                  <a:lnTo>
                    <a:pt x="3603" y="3205"/>
                  </a:lnTo>
                  <a:lnTo>
                    <a:pt x="2882" y="3205"/>
                  </a:lnTo>
                  <a:lnTo>
                    <a:pt x="2162" y="3205"/>
                  </a:lnTo>
                  <a:lnTo>
                    <a:pt x="1441" y="3205"/>
                  </a:lnTo>
                  <a:lnTo>
                    <a:pt x="721" y="3205"/>
                  </a:lnTo>
                  <a:lnTo>
                    <a:pt x="0" y="3205"/>
                  </a:lnTo>
                  <a:close/>
                  <a:moveTo>
                    <a:pt x="0" y="3172"/>
                  </a:moveTo>
                  <a:lnTo>
                    <a:pt x="0" y="3155"/>
                  </a:lnTo>
                  <a:lnTo>
                    <a:pt x="721" y="3155"/>
                  </a:lnTo>
                  <a:lnTo>
                    <a:pt x="1441" y="3155"/>
                  </a:lnTo>
                  <a:lnTo>
                    <a:pt x="2162" y="3155"/>
                  </a:lnTo>
                  <a:lnTo>
                    <a:pt x="2882" y="3155"/>
                  </a:lnTo>
                  <a:lnTo>
                    <a:pt x="3603" y="3155"/>
                  </a:lnTo>
                  <a:lnTo>
                    <a:pt x="4323" y="3155"/>
                  </a:lnTo>
                  <a:lnTo>
                    <a:pt x="5044" y="3155"/>
                  </a:lnTo>
                  <a:lnTo>
                    <a:pt x="5764" y="3155"/>
                  </a:lnTo>
                  <a:lnTo>
                    <a:pt x="5764" y="3172"/>
                  </a:lnTo>
                  <a:lnTo>
                    <a:pt x="5044" y="3172"/>
                  </a:lnTo>
                  <a:lnTo>
                    <a:pt x="4323" y="3172"/>
                  </a:lnTo>
                  <a:lnTo>
                    <a:pt x="3603" y="3172"/>
                  </a:lnTo>
                  <a:lnTo>
                    <a:pt x="2882" y="3172"/>
                  </a:lnTo>
                  <a:lnTo>
                    <a:pt x="2162" y="3172"/>
                  </a:lnTo>
                  <a:lnTo>
                    <a:pt x="1441" y="3172"/>
                  </a:lnTo>
                  <a:lnTo>
                    <a:pt x="721" y="3172"/>
                  </a:lnTo>
                  <a:lnTo>
                    <a:pt x="0" y="3172"/>
                  </a:lnTo>
                  <a:close/>
                  <a:moveTo>
                    <a:pt x="0" y="3139"/>
                  </a:moveTo>
                  <a:lnTo>
                    <a:pt x="0" y="3123"/>
                  </a:lnTo>
                  <a:lnTo>
                    <a:pt x="721" y="3123"/>
                  </a:lnTo>
                  <a:lnTo>
                    <a:pt x="1441" y="3123"/>
                  </a:lnTo>
                  <a:lnTo>
                    <a:pt x="2162" y="3123"/>
                  </a:lnTo>
                  <a:lnTo>
                    <a:pt x="2882" y="3123"/>
                  </a:lnTo>
                  <a:lnTo>
                    <a:pt x="3603" y="3123"/>
                  </a:lnTo>
                  <a:lnTo>
                    <a:pt x="4323" y="3123"/>
                  </a:lnTo>
                  <a:lnTo>
                    <a:pt x="5044" y="3123"/>
                  </a:lnTo>
                  <a:lnTo>
                    <a:pt x="5764" y="3123"/>
                  </a:lnTo>
                  <a:lnTo>
                    <a:pt x="5764" y="3139"/>
                  </a:lnTo>
                  <a:lnTo>
                    <a:pt x="5044" y="3139"/>
                  </a:lnTo>
                  <a:lnTo>
                    <a:pt x="4323" y="3139"/>
                  </a:lnTo>
                  <a:lnTo>
                    <a:pt x="3603" y="3139"/>
                  </a:lnTo>
                  <a:lnTo>
                    <a:pt x="2882" y="3139"/>
                  </a:lnTo>
                  <a:lnTo>
                    <a:pt x="2162" y="3139"/>
                  </a:lnTo>
                  <a:lnTo>
                    <a:pt x="1441" y="3139"/>
                  </a:lnTo>
                  <a:lnTo>
                    <a:pt x="721" y="3139"/>
                  </a:lnTo>
                  <a:lnTo>
                    <a:pt x="0" y="3139"/>
                  </a:lnTo>
                  <a:close/>
                  <a:moveTo>
                    <a:pt x="0" y="3107"/>
                  </a:moveTo>
                  <a:lnTo>
                    <a:pt x="0" y="3090"/>
                  </a:lnTo>
                  <a:lnTo>
                    <a:pt x="721" y="3090"/>
                  </a:lnTo>
                  <a:lnTo>
                    <a:pt x="1441" y="3090"/>
                  </a:lnTo>
                  <a:lnTo>
                    <a:pt x="2162" y="3090"/>
                  </a:lnTo>
                  <a:lnTo>
                    <a:pt x="2882" y="3090"/>
                  </a:lnTo>
                  <a:lnTo>
                    <a:pt x="3603" y="3090"/>
                  </a:lnTo>
                  <a:lnTo>
                    <a:pt x="4323" y="3090"/>
                  </a:lnTo>
                  <a:lnTo>
                    <a:pt x="5044" y="3090"/>
                  </a:lnTo>
                  <a:lnTo>
                    <a:pt x="5764" y="3090"/>
                  </a:lnTo>
                  <a:lnTo>
                    <a:pt x="5764" y="3107"/>
                  </a:lnTo>
                  <a:lnTo>
                    <a:pt x="5044" y="3107"/>
                  </a:lnTo>
                  <a:lnTo>
                    <a:pt x="4323" y="3107"/>
                  </a:lnTo>
                  <a:lnTo>
                    <a:pt x="3603" y="3107"/>
                  </a:lnTo>
                  <a:lnTo>
                    <a:pt x="2882" y="3107"/>
                  </a:lnTo>
                  <a:lnTo>
                    <a:pt x="2162" y="3107"/>
                  </a:lnTo>
                  <a:lnTo>
                    <a:pt x="1441" y="3107"/>
                  </a:lnTo>
                  <a:lnTo>
                    <a:pt x="721" y="3107"/>
                  </a:lnTo>
                  <a:lnTo>
                    <a:pt x="0" y="3107"/>
                  </a:lnTo>
                  <a:close/>
                  <a:moveTo>
                    <a:pt x="0" y="3074"/>
                  </a:moveTo>
                  <a:lnTo>
                    <a:pt x="0" y="3057"/>
                  </a:lnTo>
                  <a:lnTo>
                    <a:pt x="721" y="3057"/>
                  </a:lnTo>
                  <a:lnTo>
                    <a:pt x="1441" y="3057"/>
                  </a:lnTo>
                  <a:lnTo>
                    <a:pt x="2162" y="3057"/>
                  </a:lnTo>
                  <a:lnTo>
                    <a:pt x="2882" y="3057"/>
                  </a:lnTo>
                  <a:lnTo>
                    <a:pt x="3603" y="3057"/>
                  </a:lnTo>
                  <a:lnTo>
                    <a:pt x="4323" y="3057"/>
                  </a:lnTo>
                  <a:lnTo>
                    <a:pt x="5044" y="3057"/>
                  </a:lnTo>
                  <a:lnTo>
                    <a:pt x="5764" y="3057"/>
                  </a:lnTo>
                  <a:lnTo>
                    <a:pt x="5764" y="3074"/>
                  </a:lnTo>
                  <a:lnTo>
                    <a:pt x="5044" y="3074"/>
                  </a:lnTo>
                  <a:lnTo>
                    <a:pt x="4323" y="3074"/>
                  </a:lnTo>
                  <a:lnTo>
                    <a:pt x="3603" y="3074"/>
                  </a:lnTo>
                  <a:lnTo>
                    <a:pt x="2882" y="3074"/>
                  </a:lnTo>
                  <a:lnTo>
                    <a:pt x="2162" y="3074"/>
                  </a:lnTo>
                  <a:lnTo>
                    <a:pt x="1441" y="3074"/>
                  </a:lnTo>
                  <a:lnTo>
                    <a:pt x="721" y="3074"/>
                  </a:lnTo>
                  <a:lnTo>
                    <a:pt x="0" y="3074"/>
                  </a:lnTo>
                  <a:close/>
                  <a:moveTo>
                    <a:pt x="0" y="3041"/>
                  </a:moveTo>
                  <a:lnTo>
                    <a:pt x="0" y="3024"/>
                  </a:lnTo>
                  <a:lnTo>
                    <a:pt x="721" y="3024"/>
                  </a:lnTo>
                  <a:lnTo>
                    <a:pt x="1441" y="3024"/>
                  </a:lnTo>
                  <a:lnTo>
                    <a:pt x="2162" y="3024"/>
                  </a:lnTo>
                  <a:lnTo>
                    <a:pt x="2882" y="3024"/>
                  </a:lnTo>
                  <a:lnTo>
                    <a:pt x="3603" y="3024"/>
                  </a:lnTo>
                  <a:lnTo>
                    <a:pt x="4323" y="3024"/>
                  </a:lnTo>
                  <a:lnTo>
                    <a:pt x="5044" y="3024"/>
                  </a:lnTo>
                  <a:lnTo>
                    <a:pt x="5764" y="3024"/>
                  </a:lnTo>
                  <a:lnTo>
                    <a:pt x="5764" y="3041"/>
                  </a:lnTo>
                  <a:lnTo>
                    <a:pt x="5044" y="3041"/>
                  </a:lnTo>
                  <a:lnTo>
                    <a:pt x="4323" y="3041"/>
                  </a:lnTo>
                  <a:lnTo>
                    <a:pt x="3603" y="3041"/>
                  </a:lnTo>
                  <a:lnTo>
                    <a:pt x="2882" y="3041"/>
                  </a:lnTo>
                  <a:lnTo>
                    <a:pt x="2162" y="3041"/>
                  </a:lnTo>
                  <a:lnTo>
                    <a:pt x="1441" y="3041"/>
                  </a:lnTo>
                  <a:lnTo>
                    <a:pt x="721" y="3041"/>
                  </a:lnTo>
                  <a:lnTo>
                    <a:pt x="0" y="3041"/>
                  </a:lnTo>
                  <a:close/>
                  <a:moveTo>
                    <a:pt x="0" y="3008"/>
                  </a:moveTo>
                  <a:lnTo>
                    <a:pt x="0" y="2991"/>
                  </a:lnTo>
                  <a:lnTo>
                    <a:pt x="721" y="2991"/>
                  </a:lnTo>
                  <a:lnTo>
                    <a:pt x="1441" y="2991"/>
                  </a:lnTo>
                  <a:lnTo>
                    <a:pt x="2162" y="2991"/>
                  </a:lnTo>
                  <a:lnTo>
                    <a:pt x="2882" y="2991"/>
                  </a:lnTo>
                  <a:lnTo>
                    <a:pt x="3603" y="2991"/>
                  </a:lnTo>
                  <a:lnTo>
                    <a:pt x="4323" y="2991"/>
                  </a:lnTo>
                  <a:lnTo>
                    <a:pt x="5044" y="2991"/>
                  </a:lnTo>
                  <a:lnTo>
                    <a:pt x="5764" y="2991"/>
                  </a:lnTo>
                  <a:lnTo>
                    <a:pt x="5764" y="3008"/>
                  </a:lnTo>
                  <a:lnTo>
                    <a:pt x="5044" y="3008"/>
                  </a:lnTo>
                  <a:lnTo>
                    <a:pt x="4323" y="3008"/>
                  </a:lnTo>
                  <a:lnTo>
                    <a:pt x="3603" y="3008"/>
                  </a:lnTo>
                  <a:lnTo>
                    <a:pt x="2882" y="3008"/>
                  </a:lnTo>
                  <a:lnTo>
                    <a:pt x="2162" y="3008"/>
                  </a:lnTo>
                  <a:lnTo>
                    <a:pt x="1441" y="3008"/>
                  </a:lnTo>
                  <a:lnTo>
                    <a:pt x="721" y="3008"/>
                  </a:lnTo>
                  <a:lnTo>
                    <a:pt x="0" y="3008"/>
                  </a:lnTo>
                  <a:close/>
                  <a:moveTo>
                    <a:pt x="0" y="2975"/>
                  </a:moveTo>
                  <a:lnTo>
                    <a:pt x="0" y="2958"/>
                  </a:lnTo>
                  <a:lnTo>
                    <a:pt x="721" y="2958"/>
                  </a:lnTo>
                  <a:lnTo>
                    <a:pt x="1441" y="2958"/>
                  </a:lnTo>
                  <a:lnTo>
                    <a:pt x="2162" y="2958"/>
                  </a:lnTo>
                  <a:lnTo>
                    <a:pt x="2882" y="2958"/>
                  </a:lnTo>
                  <a:lnTo>
                    <a:pt x="3603" y="2958"/>
                  </a:lnTo>
                  <a:lnTo>
                    <a:pt x="4323" y="2958"/>
                  </a:lnTo>
                  <a:lnTo>
                    <a:pt x="5044" y="2958"/>
                  </a:lnTo>
                  <a:lnTo>
                    <a:pt x="5764" y="2958"/>
                  </a:lnTo>
                  <a:lnTo>
                    <a:pt x="5764" y="2975"/>
                  </a:lnTo>
                  <a:lnTo>
                    <a:pt x="5044" y="2975"/>
                  </a:lnTo>
                  <a:lnTo>
                    <a:pt x="4323" y="2975"/>
                  </a:lnTo>
                  <a:lnTo>
                    <a:pt x="3603" y="2975"/>
                  </a:lnTo>
                  <a:lnTo>
                    <a:pt x="2882" y="2975"/>
                  </a:lnTo>
                  <a:lnTo>
                    <a:pt x="2162" y="2975"/>
                  </a:lnTo>
                  <a:lnTo>
                    <a:pt x="1441" y="2975"/>
                  </a:lnTo>
                  <a:lnTo>
                    <a:pt x="721" y="2975"/>
                  </a:lnTo>
                  <a:lnTo>
                    <a:pt x="0" y="2975"/>
                  </a:lnTo>
                  <a:close/>
                  <a:moveTo>
                    <a:pt x="0" y="2942"/>
                  </a:moveTo>
                  <a:lnTo>
                    <a:pt x="0" y="2926"/>
                  </a:lnTo>
                  <a:lnTo>
                    <a:pt x="721" y="2926"/>
                  </a:lnTo>
                  <a:lnTo>
                    <a:pt x="1441" y="2926"/>
                  </a:lnTo>
                  <a:lnTo>
                    <a:pt x="2162" y="2926"/>
                  </a:lnTo>
                  <a:lnTo>
                    <a:pt x="2882" y="2926"/>
                  </a:lnTo>
                  <a:lnTo>
                    <a:pt x="3603" y="2926"/>
                  </a:lnTo>
                  <a:lnTo>
                    <a:pt x="4323" y="2926"/>
                  </a:lnTo>
                  <a:lnTo>
                    <a:pt x="5044" y="2926"/>
                  </a:lnTo>
                  <a:lnTo>
                    <a:pt x="5764" y="2926"/>
                  </a:lnTo>
                  <a:lnTo>
                    <a:pt x="5764" y="2942"/>
                  </a:lnTo>
                  <a:lnTo>
                    <a:pt x="5044" y="2942"/>
                  </a:lnTo>
                  <a:lnTo>
                    <a:pt x="4323" y="2942"/>
                  </a:lnTo>
                  <a:lnTo>
                    <a:pt x="3603" y="2942"/>
                  </a:lnTo>
                  <a:lnTo>
                    <a:pt x="2882" y="2942"/>
                  </a:lnTo>
                  <a:lnTo>
                    <a:pt x="2162" y="2942"/>
                  </a:lnTo>
                  <a:lnTo>
                    <a:pt x="1441" y="2942"/>
                  </a:lnTo>
                  <a:lnTo>
                    <a:pt x="721" y="2942"/>
                  </a:lnTo>
                  <a:lnTo>
                    <a:pt x="0" y="2942"/>
                  </a:lnTo>
                  <a:close/>
                  <a:moveTo>
                    <a:pt x="0" y="2909"/>
                  </a:moveTo>
                  <a:lnTo>
                    <a:pt x="0" y="2893"/>
                  </a:lnTo>
                  <a:lnTo>
                    <a:pt x="721" y="2893"/>
                  </a:lnTo>
                  <a:lnTo>
                    <a:pt x="1441" y="2893"/>
                  </a:lnTo>
                  <a:lnTo>
                    <a:pt x="2162" y="2893"/>
                  </a:lnTo>
                  <a:lnTo>
                    <a:pt x="2882" y="2893"/>
                  </a:lnTo>
                  <a:lnTo>
                    <a:pt x="3603" y="2893"/>
                  </a:lnTo>
                  <a:lnTo>
                    <a:pt x="4323" y="2893"/>
                  </a:lnTo>
                  <a:lnTo>
                    <a:pt x="5044" y="2893"/>
                  </a:lnTo>
                  <a:lnTo>
                    <a:pt x="5764" y="2893"/>
                  </a:lnTo>
                  <a:lnTo>
                    <a:pt x="5764" y="2909"/>
                  </a:lnTo>
                  <a:lnTo>
                    <a:pt x="5044" y="2909"/>
                  </a:lnTo>
                  <a:lnTo>
                    <a:pt x="4323" y="2909"/>
                  </a:lnTo>
                  <a:lnTo>
                    <a:pt x="3603" y="2909"/>
                  </a:lnTo>
                  <a:lnTo>
                    <a:pt x="2882" y="2909"/>
                  </a:lnTo>
                  <a:lnTo>
                    <a:pt x="2162" y="2909"/>
                  </a:lnTo>
                  <a:lnTo>
                    <a:pt x="1441" y="2909"/>
                  </a:lnTo>
                  <a:lnTo>
                    <a:pt x="721" y="2909"/>
                  </a:lnTo>
                  <a:lnTo>
                    <a:pt x="0" y="2909"/>
                  </a:lnTo>
                  <a:close/>
                  <a:moveTo>
                    <a:pt x="0" y="2877"/>
                  </a:moveTo>
                  <a:lnTo>
                    <a:pt x="0" y="2860"/>
                  </a:lnTo>
                  <a:lnTo>
                    <a:pt x="721" y="2860"/>
                  </a:lnTo>
                  <a:lnTo>
                    <a:pt x="1441" y="2860"/>
                  </a:lnTo>
                  <a:lnTo>
                    <a:pt x="2162" y="2860"/>
                  </a:lnTo>
                  <a:lnTo>
                    <a:pt x="2882" y="2860"/>
                  </a:lnTo>
                  <a:lnTo>
                    <a:pt x="3603" y="2860"/>
                  </a:lnTo>
                  <a:lnTo>
                    <a:pt x="4323" y="2860"/>
                  </a:lnTo>
                  <a:lnTo>
                    <a:pt x="5044" y="2860"/>
                  </a:lnTo>
                  <a:lnTo>
                    <a:pt x="5764" y="2860"/>
                  </a:lnTo>
                  <a:lnTo>
                    <a:pt x="5764" y="2877"/>
                  </a:lnTo>
                  <a:lnTo>
                    <a:pt x="5044" y="2877"/>
                  </a:lnTo>
                  <a:lnTo>
                    <a:pt x="4323" y="2877"/>
                  </a:lnTo>
                  <a:lnTo>
                    <a:pt x="3603" y="2877"/>
                  </a:lnTo>
                  <a:lnTo>
                    <a:pt x="2882" y="2877"/>
                  </a:lnTo>
                  <a:lnTo>
                    <a:pt x="2162" y="2877"/>
                  </a:lnTo>
                  <a:lnTo>
                    <a:pt x="1441" y="2877"/>
                  </a:lnTo>
                  <a:lnTo>
                    <a:pt x="721" y="2877"/>
                  </a:lnTo>
                  <a:lnTo>
                    <a:pt x="0" y="2877"/>
                  </a:lnTo>
                  <a:close/>
                  <a:moveTo>
                    <a:pt x="0" y="2844"/>
                  </a:moveTo>
                  <a:lnTo>
                    <a:pt x="0" y="2827"/>
                  </a:lnTo>
                  <a:lnTo>
                    <a:pt x="721" y="2827"/>
                  </a:lnTo>
                  <a:lnTo>
                    <a:pt x="1441" y="2827"/>
                  </a:lnTo>
                  <a:lnTo>
                    <a:pt x="2162" y="2827"/>
                  </a:lnTo>
                  <a:lnTo>
                    <a:pt x="2882" y="2827"/>
                  </a:lnTo>
                  <a:lnTo>
                    <a:pt x="3603" y="2827"/>
                  </a:lnTo>
                  <a:lnTo>
                    <a:pt x="4323" y="2827"/>
                  </a:lnTo>
                  <a:lnTo>
                    <a:pt x="5044" y="2827"/>
                  </a:lnTo>
                  <a:lnTo>
                    <a:pt x="5764" y="2827"/>
                  </a:lnTo>
                  <a:lnTo>
                    <a:pt x="5764" y="2844"/>
                  </a:lnTo>
                  <a:lnTo>
                    <a:pt x="5044" y="2844"/>
                  </a:lnTo>
                  <a:lnTo>
                    <a:pt x="4323" y="2844"/>
                  </a:lnTo>
                  <a:lnTo>
                    <a:pt x="3603" y="2844"/>
                  </a:lnTo>
                  <a:lnTo>
                    <a:pt x="2882" y="2844"/>
                  </a:lnTo>
                  <a:lnTo>
                    <a:pt x="2162" y="2844"/>
                  </a:lnTo>
                  <a:lnTo>
                    <a:pt x="1441" y="2844"/>
                  </a:lnTo>
                  <a:lnTo>
                    <a:pt x="721" y="2844"/>
                  </a:lnTo>
                  <a:lnTo>
                    <a:pt x="0" y="2844"/>
                  </a:lnTo>
                  <a:close/>
                  <a:moveTo>
                    <a:pt x="0" y="2811"/>
                  </a:moveTo>
                  <a:lnTo>
                    <a:pt x="0" y="2794"/>
                  </a:lnTo>
                  <a:lnTo>
                    <a:pt x="721" y="2794"/>
                  </a:lnTo>
                  <a:lnTo>
                    <a:pt x="1441" y="2794"/>
                  </a:lnTo>
                  <a:lnTo>
                    <a:pt x="2162" y="2794"/>
                  </a:lnTo>
                  <a:lnTo>
                    <a:pt x="2882" y="2794"/>
                  </a:lnTo>
                  <a:lnTo>
                    <a:pt x="3603" y="2794"/>
                  </a:lnTo>
                  <a:lnTo>
                    <a:pt x="4323" y="2794"/>
                  </a:lnTo>
                  <a:lnTo>
                    <a:pt x="5044" y="2794"/>
                  </a:lnTo>
                  <a:lnTo>
                    <a:pt x="5764" y="2794"/>
                  </a:lnTo>
                  <a:lnTo>
                    <a:pt x="5764" y="2811"/>
                  </a:lnTo>
                  <a:lnTo>
                    <a:pt x="5044" y="2811"/>
                  </a:lnTo>
                  <a:lnTo>
                    <a:pt x="4323" y="2811"/>
                  </a:lnTo>
                  <a:lnTo>
                    <a:pt x="3603" y="2811"/>
                  </a:lnTo>
                  <a:lnTo>
                    <a:pt x="2882" y="2811"/>
                  </a:lnTo>
                  <a:lnTo>
                    <a:pt x="2162" y="2811"/>
                  </a:lnTo>
                  <a:lnTo>
                    <a:pt x="1441" y="2811"/>
                  </a:lnTo>
                  <a:lnTo>
                    <a:pt x="721" y="2811"/>
                  </a:lnTo>
                  <a:lnTo>
                    <a:pt x="0" y="2811"/>
                  </a:lnTo>
                  <a:close/>
                  <a:moveTo>
                    <a:pt x="0" y="2778"/>
                  </a:moveTo>
                  <a:lnTo>
                    <a:pt x="0" y="2761"/>
                  </a:lnTo>
                  <a:lnTo>
                    <a:pt x="721" y="2761"/>
                  </a:lnTo>
                  <a:lnTo>
                    <a:pt x="1441" y="2761"/>
                  </a:lnTo>
                  <a:lnTo>
                    <a:pt x="2162" y="2761"/>
                  </a:lnTo>
                  <a:lnTo>
                    <a:pt x="2882" y="2761"/>
                  </a:lnTo>
                  <a:lnTo>
                    <a:pt x="3603" y="2761"/>
                  </a:lnTo>
                  <a:lnTo>
                    <a:pt x="4323" y="2761"/>
                  </a:lnTo>
                  <a:lnTo>
                    <a:pt x="5044" y="2761"/>
                  </a:lnTo>
                  <a:lnTo>
                    <a:pt x="5764" y="2761"/>
                  </a:lnTo>
                  <a:lnTo>
                    <a:pt x="5764" y="2778"/>
                  </a:lnTo>
                  <a:lnTo>
                    <a:pt x="5044" y="2778"/>
                  </a:lnTo>
                  <a:lnTo>
                    <a:pt x="4323" y="2778"/>
                  </a:lnTo>
                  <a:lnTo>
                    <a:pt x="3603" y="2778"/>
                  </a:lnTo>
                  <a:lnTo>
                    <a:pt x="2882" y="2778"/>
                  </a:lnTo>
                  <a:lnTo>
                    <a:pt x="2162" y="2778"/>
                  </a:lnTo>
                  <a:lnTo>
                    <a:pt x="1441" y="2778"/>
                  </a:lnTo>
                  <a:lnTo>
                    <a:pt x="721" y="2778"/>
                  </a:lnTo>
                  <a:lnTo>
                    <a:pt x="0" y="2778"/>
                  </a:lnTo>
                  <a:close/>
                  <a:moveTo>
                    <a:pt x="0" y="2745"/>
                  </a:moveTo>
                  <a:lnTo>
                    <a:pt x="0" y="2728"/>
                  </a:lnTo>
                  <a:lnTo>
                    <a:pt x="721" y="2728"/>
                  </a:lnTo>
                  <a:lnTo>
                    <a:pt x="1441" y="2728"/>
                  </a:lnTo>
                  <a:lnTo>
                    <a:pt x="2162" y="2728"/>
                  </a:lnTo>
                  <a:lnTo>
                    <a:pt x="2882" y="2728"/>
                  </a:lnTo>
                  <a:lnTo>
                    <a:pt x="3603" y="2728"/>
                  </a:lnTo>
                  <a:lnTo>
                    <a:pt x="4323" y="2728"/>
                  </a:lnTo>
                  <a:lnTo>
                    <a:pt x="5044" y="2728"/>
                  </a:lnTo>
                  <a:lnTo>
                    <a:pt x="5764" y="2728"/>
                  </a:lnTo>
                  <a:lnTo>
                    <a:pt x="5764" y="2745"/>
                  </a:lnTo>
                  <a:lnTo>
                    <a:pt x="5044" y="2745"/>
                  </a:lnTo>
                  <a:lnTo>
                    <a:pt x="4323" y="2745"/>
                  </a:lnTo>
                  <a:lnTo>
                    <a:pt x="3603" y="2745"/>
                  </a:lnTo>
                  <a:lnTo>
                    <a:pt x="2882" y="2745"/>
                  </a:lnTo>
                  <a:lnTo>
                    <a:pt x="2162" y="2745"/>
                  </a:lnTo>
                  <a:lnTo>
                    <a:pt x="1441" y="2745"/>
                  </a:lnTo>
                  <a:lnTo>
                    <a:pt x="721" y="2745"/>
                  </a:lnTo>
                  <a:lnTo>
                    <a:pt x="0" y="2745"/>
                  </a:lnTo>
                  <a:close/>
                  <a:moveTo>
                    <a:pt x="0" y="2712"/>
                  </a:moveTo>
                  <a:lnTo>
                    <a:pt x="0" y="2696"/>
                  </a:lnTo>
                  <a:lnTo>
                    <a:pt x="721" y="2696"/>
                  </a:lnTo>
                  <a:lnTo>
                    <a:pt x="1441" y="2696"/>
                  </a:lnTo>
                  <a:lnTo>
                    <a:pt x="2162" y="2696"/>
                  </a:lnTo>
                  <a:lnTo>
                    <a:pt x="2882" y="2696"/>
                  </a:lnTo>
                  <a:lnTo>
                    <a:pt x="3603" y="2696"/>
                  </a:lnTo>
                  <a:lnTo>
                    <a:pt x="4323" y="2696"/>
                  </a:lnTo>
                  <a:lnTo>
                    <a:pt x="5044" y="2696"/>
                  </a:lnTo>
                  <a:lnTo>
                    <a:pt x="5764" y="2696"/>
                  </a:lnTo>
                  <a:lnTo>
                    <a:pt x="5764" y="2712"/>
                  </a:lnTo>
                  <a:lnTo>
                    <a:pt x="5044" y="2712"/>
                  </a:lnTo>
                  <a:lnTo>
                    <a:pt x="4323" y="2712"/>
                  </a:lnTo>
                  <a:lnTo>
                    <a:pt x="3603" y="2712"/>
                  </a:lnTo>
                  <a:lnTo>
                    <a:pt x="2882" y="2712"/>
                  </a:lnTo>
                  <a:lnTo>
                    <a:pt x="2162" y="2712"/>
                  </a:lnTo>
                  <a:lnTo>
                    <a:pt x="1441" y="2712"/>
                  </a:lnTo>
                  <a:lnTo>
                    <a:pt x="721" y="2712"/>
                  </a:lnTo>
                  <a:lnTo>
                    <a:pt x="0" y="2712"/>
                  </a:lnTo>
                  <a:close/>
                  <a:moveTo>
                    <a:pt x="0" y="2680"/>
                  </a:moveTo>
                  <a:lnTo>
                    <a:pt x="0" y="2663"/>
                  </a:lnTo>
                  <a:lnTo>
                    <a:pt x="721" y="2663"/>
                  </a:lnTo>
                  <a:lnTo>
                    <a:pt x="1441" y="2663"/>
                  </a:lnTo>
                  <a:lnTo>
                    <a:pt x="2162" y="2663"/>
                  </a:lnTo>
                  <a:lnTo>
                    <a:pt x="2882" y="2663"/>
                  </a:lnTo>
                  <a:lnTo>
                    <a:pt x="3603" y="2663"/>
                  </a:lnTo>
                  <a:lnTo>
                    <a:pt x="4323" y="2663"/>
                  </a:lnTo>
                  <a:lnTo>
                    <a:pt x="5044" y="2663"/>
                  </a:lnTo>
                  <a:lnTo>
                    <a:pt x="5764" y="2663"/>
                  </a:lnTo>
                  <a:lnTo>
                    <a:pt x="5764" y="2680"/>
                  </a:lnTo>
                  <a:lnTo>
                    <a:pt x="5044" y="2680"/>
                  </a:lnTo>
                  <a:lnTo>
                    <a:pt x="4323" y="2680"/>
                  </a:lnTo>
                  <a:lnTo>
                    <a:pt x="3603" y="2680"/>
                  </a:lnTo>
                  <a:lnTo>
                    <a:pt x="2882" y="2680"/>
                  </a:lnTo>
                  <a:lnTo>
                    <a:pt x="2162" y="2680"/>
                  </a:lnTo>
                  <a:lnTo>
                    <a:pt x="1441" y="2680"/>
                  </a:lnTo>
                  <a:lnTo>
                    <a:pt x="721" y="2680"/>
                  </a:lnTo>
                  <a:lnTo>
                    <a:pt x="0" y="2680"/>
                  </a:lnTo>
                  <a:close/>
                  <a:moveTo>
                    <a:pt x="0" y="2647"/>
                  </a:moveTo>
                  <a:lnTo>
                    <a:pt x="0" y="2630"/>
                  </a:lnTo>
                  <a:lnTo>
                    <a:pt x="721" y="2630"/>
                  </a:lnTo>
                  <a:lnTo>
                    <a:pt x="1441" y="2630"/>
                  </a:lnTo>
                  <a:lnTo>
                    <a:pt x="2162" y="2630"/>
                  </a:lnTo>
                  <a:lnTo>
                    <a:pt x="2882" y="2630"/>
                  </a:lnTo>
                  <a:lnTo>
                    <a:pt x="3603" y="2630"/>
                  </a:lnTo>
                  <a:lnTo>
                    <a:pt x="4323" y="2630"/>
                  </a:lnTo>
                  <a:lnTo>
                    <a:pt x="5044" y="2630"/>
                  </a:lnTo>
                  <a:lnTo>
                    <a:pt x="5764" y="2630"/>
                  </a:lnTo>
                  <a:lnTo>
                    <a:pt x="5764" y="2647"/>
                  </a:lnTo>
                  <a:lnTo>
                    <a:pt x="5044" y="2647"/>
                  </a:lnTo>
                  <a:lnTo>
                    <a:pt x="4323" y="2647"/>
                  </a:lnTo>
                  <a:lnTo>
                    <a:pt x="3603" y="2647"/>
                  </a:lnTo>
                  <a:lnTo>
                    <a:pt x="2882" y="2647"/>
                  </a:lnTo>
                  <a:lnTo>
                    <a:pt x="2162" y="2647"/>
                  </a:lnTo>
                  <a:lnTo>
                    <a:pt x="1441" y="2647"/>
                  </a:lnTo>
                  <a:lnTo>
                    <a:pt x="721" y="2647"/>
                  </a:lnTo>
                  <a:lnTo>
                    <a:pt x="0" y="2647"/>
                  </a:lnTo>
                  <a:close/>
                  <a:moveTo>
                    <a:pt x="0" y="2614"/>
                  </a:moveTo>
                  <a:lnTo>
                    <a:pt x="0" y="2597"/>
                  </a:lnTo>
                  <a:lnTo>
                    <a:pt x="721" y="2597"/>
                  </a:lnTo>
                  <a:lnTo>
                    <a:pt x="1441" y="2597"/>
                  </a:lnTo>
                  <a:lnTo>
                    <a:pt x="2162" y="2597"/>
                  </a:lnTo>
                  <a:lnTo>
                    <a:pt x="2882" y="2597"/>
                  </a:lnTo>
                  <a:lnTo>
                    <a:pt x="3603" y="2597"/>
                  </a:lnTo>
                  <a:lnTo>
                    <a:pt x="4323" y="2597"/>
                  </a:lnTo>
                  <a:lnTo>
                    <a:pt x="5044" y="2597"/>
                  </a:lnTo>
                  <a:lnTo>
                    <a:pt x="5764" y="2597"/>
                  </a:lnTo>
                  <a:lnTo>
                    <a:pt x="5764" y="2614"/>
                  </a:lnTo>
                  <a:lnTo>
                    <a:pt x="5044" y="2614"/>
                  </a:lnTo>
                  <a:lnTo>
                    <a:pt x="4323" y="2614"/>
                  </a:lnTo>
                  <a:lnTo>
                    <a:pt x="3603" y="2614"/>
                  </a:lnTo>
                  <a:lnTo>
                    <a:pt x="2882" y="2614"/>
                  </a:lnTo>
                  <a:lnTo>
                    <a:pt x="2162" y="2614"/>
                  </a:lnTo>
                  <a:lnTo>
                    <a:pt x="1441" y="2614"/>
                  </a:lnTo>
                  <a:lnTo>
                    <a:pt x="721" y="2614"/>
                  </a:lnTo>
                  <a:lnTo>
                    <a:pt x="0" y="2614"/>
                  </a:lnTo>
                  <a:close/>
                  <a:moveTo>
                    <a:pt x="0" y="2581"/>
                  </a:moveTo>
                  <a:lnTo>
                    <a:pt x="0" y="2564"/>
                  </a:lnTo>
                  <a:lnTo>
                    <a:pt x="721" y="2564"/>
                  </a:lnTo>
                  <a:lnTo>
                    <a:pt x="1441" y="2564"/>
                  </a:lnTo>
                  <a:lnTo>
                    <a:pt x="2162" y="2564"/>
                  </a:lnTo>
                  <a:lnTo>
                    <a:pt x="2882" y="2564"/>
                  </a:lnTo>
                  <a:lnTo>
                    <a:pt x="3603" y="2564"/>
                  </a:lnTo>
                  <a:lnTo>
                    <a:pt x="4323" y="2564"/>
                  </a:lnTo>
                  <a:lnTo>
                    <a:pt x="5044" y="2564"/>
                  </a:lnTo>
                  <a:lnTo>
                    <a:pt x="5764" y="2564"/>
                  </a:lnTo>
                  <a:lnTo>
                    <a:pt x="5764" y="2581"/>
                  </a:lnTo>
                  <a:lnTo>
                    <a:pt x="5044" y="2581"/>
                  </a:lnTo>
                  <a:lnTo>
                    <a:pt x="4323" y="2581"/>
                  </a:lnTo>
                  <a:lnTo>
                    <a:pt x="3603" y="2581"/>
                  </a:lnTo>
                  <a:lnTo>
                    <a:pt x="2882" y="2581"/>
                  </a:lnTo>
                  <a:lnTo>
                    <a:pt x="2162" y="2581"/>
                  </a:lnTo>
                  <a:lnTo>
                    <a:pt x="1441" y="2581"/>
                  </a:lnTo>
                  <a:lnTo>
                    <a:pt x="721" y="2581"/>
                  </a:lnTo>
                  <a:lnTo>
                    <a:pt x="0" y="2581"/>
                  </a:lnTo>
                  <a:close/>
                  <a:moveTo>
                    <a:pt x="0" y="2548"/>
                  </a:moveTo>
                  <a:lnTo>
                    <a:pt x="0" y="2531"/>
                  </a:lnTo>
                  <a:lnTo>
                    <a:pt x="721" y="2531"/>
                  </a:lnTo>
                  <a:lnTo>
                    <a:pt x="1441" y="2531"/>
                  </a:lnTo>
                  <a:lnTo>
                    <a:pt x="2162" y="2531"/>
                  </a:lnTo>
                  <a:lnTo>
                    <a:pt x="2882" y="2531"/>
                  </a:lnTo>
                  <a:lnTo>
                    <a:pt x="3603" y="2531"/>
                  </a:lnTo>
                  <a:lnTo>
                    <a:pt x="4323" y="2531"/>
                  </a:lnTo>
                  <a:lnTo>
                    <a:pt x="5044" y="2531"/>
                  </a:lnTo>
                  <a:lnTo>
                    <a:pt x="5764" y="2531"/>
                  </a:lnTo>
                  <a:lnTo>
                    <a:pt x="5764" y="2548"/>
                  </a:lnTo>
                  <a:lnTo>
                    <a:pt x="5044" y="2548"/>
                  </a:lnTo>
                  <a:lnTo>
                    <a:pt x="4323" y="2548"/>
                  </a:lnTo>
                  <a:lnTo>
                    <a:pt x="3603" y="2548"/>
                  </a:lnTo>
                  <a:lnTo>
                    <a:pt x="2882" y="2548"/>
                  </a:lnTo>
                  <a:lnTo>
                    <a:pt x="2162" y="2548"/>
                  </a:lnTo>
                  <a:lnTo>
                    <a:pt x="1441" y="2548"/>
                  </a:lnTo>
                  <a:lnTo>
                    <a:pt x="721" y="2548"/>
                  </a:lnTo>
                  <a:lnTo>
                    <a:pt x="0" y="2548"/>
                  </a:lnTo>
                  <a:close/>
                  <a:moveTo>
                    <a:pt x="0" y="2515"/>
                  </a:moveTo>
                  <a:lnTo>
                    <a:pt x="0" y="2499"/>
                  </a:lnTo>
                  <a:lnTo>
                    <a:pt x="721" y="2499"/>
                  </a:lnTo>
                  <a:lnTo>
                    <a:pt x="1441" y="2499"/>
                  </a:lnTo>
                  <a:lnTo>
                    <a:pt x="2162" y="2499"/>
                  </a:lnTo>
                  <a:lnTo>
                    <a:pt x="2882" y="2499"/>
                  </a:lnTo>
                  <a:lnTo>
                    <a:pt x="3603" y="2499"/>
                  </a:lnTo>
                  <a:lnTo>
                    <a:pt x="4323" y="2499"/>
                  </a:lnTo>
                  <a:lnTo>
                    <a:pt x="5044" y="2499"/>
                  </a:lnTo>
                  <a:lnTo>
                    <a:pt x="5764" y="2499"/>
                  </a:lnTo>
                  <a:lnTo>
                    <a:pt x="5764" y="2515"/>
                  </a:lnTo>
                  <a:lnTo>
                    <a:pt x="5044" y="2515"/>
                  </a:lnTo>
                  <a:lnTo>
                    <a:pt x="4323" y="2515"/>
                  </a:lnTo>
                  <a:lnTo>
                    <a:pt x="3603" y="2515"/>
                  </a:lnTo>
                  <a:lnTo>
                    <a:pt x="2882" y="2515"/>
                  </a:lnTo>
                  <a:lnTo>
                    <a:pt x="2162" y="2515"/>
                  </a:lnTo>
                  <a:lnTo>
                    <a:pt x="1441" y="2515"/>
                  </a:lnTo>
                  <a:lnTo>
                    <a:pt x="721" y="2515"/>
                  </a:lnTo>
                  <a:lnTo>
                    <a:pt x="0" y="2515"/>
                  </a:lnTo>
                  <a:close/>
                  <a:moveTo>
                    <a:pt x="0" y="2482"/>
                  </a:moveTo>
                  <a:lnTo>
                    <a:pt x="0" y="2466"/>
                  </a:lnTo>
                  <a:lnTo>
                    <a:pt x="721" y="2466"/>
                  </a:lnTo>
                  <a:lnTo>
                    <a:pt x="1441" y="2466"/>
                  </a:lnTo>
                  <a:lnTo>
                    <a:pt x="2162" y="2466"/>
                  </a:lnTo>
                  <a:lnTo>
                    <a:pt x="2882" y="2466"/>
                  </a:lnTo>
                  <a:lnTo>
                    <a:pt x="3603" y="2466"/>
                  </a:lnTo>
                  <a:lnTo>
                    <a:pt x="4323" y="2466"/>
                  </a:lnTo>
                  <a:lnTo>
                    <a:pt x="5044" y="2466"/>
                  </a:lnTo>
                  <a:lnTo>
                    <a:pt x="5764" y="2466"/>
                  </a:lnTo>
                  <a:lnTo>
                    <a:pt x="5764" y="2482"/>
                  </a:lnTo>
                  <a:lnTo>
                    <a:pt x="5044" y="2482"/>
                  </a:lnTo>
                  <a:lnTo>
                    <a:pt x="4323" y="2482"/>
                  </a:lnTo>
                  <a:lnTo>
                    <a:pt x="3603" y="2482"/>
                  </a:lnTo>
                  <a:lnTo>
                    <a:pt x="2882" y="2482"/>
                  </a:lnTo>
                  <a:lnTo>
                    <a:pt x="2162" y="2482"/>
                  </a:lnTo>
                  <a:lnTo>
                    <a:pt x="1441" y="2482"/>
                  </a:lnTo>
                  <a:lnTo>
                    <a:pt x="721" y="2482"/>
                  </a:lnTo>
                  <a:lnTo>
                    <a:pt x="0" y="2482"/>
                  </a:lnTo>
                  <a:close/>
                  <a:moveTo>
                    <a:pt x="0" y="2450"/>
                  </a:moveTo>
                  <a:lnTo>
                    <a:pt x="0" y="2433"/>
                  </a:lnTo>
                  <a:lnTo>
                    <a:pt x="721" y="2433"/>
                  </a:lnTo>
                  <a:lnTo>
                    <a:pt x="1441" y="2433"/>
                  </a:lnTo>
                  <a:lnTo>
                    <a:pt x="2162" y="2433"/>
                  </a:lnTo>
                  <a:lnTo>
                    <a:pt x="2882" y="2433"/>
                  </a:lnTo>
                  <a:lnTo>
                    <a:pt x="3603" y="2433"/>
                  </a:lnTo>
                  <a:lnTo>
                    <a:pt x="4323" y="2433"/>
                  </a:lnTo>
                  <a:lnTo>
                    <a:pt x="5044" y="2433"/>
                  </a:lnTo>
                  <a:lnTo>
                    <a:pt x="5764" y="2433"/>
                  </a:lnTo>
                  <a:lnTo>
                    <a:pt x="5764" y="2450"/>
                  </a:lnTo>
                  <a:lnTo>
                    <a:pt x="5044" y="2450"/>
                  </a:lnTo>
                  <a:lnTo>
                    <a:pt x="4323" y="2450"/>
                  </a:lnTo>
                  <a:lnTo>
                    <a:pt x="3603" y="2450"/>
                  </a:lnTo>
                  <a:lnTo>
                    <a:pt x="2882" y="2450"/>
                  </a:lnTo>
                  <a:lnTo>
                    <a:pt x="2162" y="2450"/>
                  </a:lnTo>
                  <a:lnTo>
                    <a:pt x="1441" y="2450"/>
                  </a:lnTo>
                  <a:lnTo>
                    <a:pt x="721" y="2450"/>
                  </a:lnTo>
                  <a:lnTo>
                    <a:pt x="0" y="2450"/>
                  </a:lnTo>
                  <a:close/>
                  <a:moveTo>
                    <a:pt x="0" y="2417"/>
                  </a:moveTo>
                  <a:lnTo>
                    <a:pt x="0" y="2400"/>
                  </a:lnTo>
                  <a:lnTo>
                    <a:pt x="721" y="2400"/>
                  </a:lnTo>
                  <a:lnTo>
                    <a:pt x="1441" y="2400"/>
                  </a:lnTo>
                  <a:lnTo>
                    <a:pt x="2162" y="2400"/>
                  </a:lnTo>
                  <a:lnTo>
                    <a:pt x="2882" y="2400"/>
                  </a:lnTo>
                  <a:lnTo>
                    <a:pt x="3603" y="2400"/>
                  </a:lnTo>
                  <a:lnTo>
                    <a:pt x="4323" y="2400"/>
                  </a:lnTo>
                  <a:lnTo>
                    <a:pt x="5044" y="2400"/>
                  </a:lnTo>
                  <a:lnTo>
                    <a:pt x="5764" y="2400"/>
                  </a:lnTo>
                  <a:lnTo>
                    <a:pt x="5764" y="2417"/>
                  </a:lnTo>
                  <a:lnTo>
                    <a:pt x="5044" y="2417"/>
                  </a:lnTo>
                  <a:lnTo>
                    <a:pt x="4323" y="2417"/>
                  </a:lnTo>
                  <a:lnTo>
                    <a:pt x="3603" y="2417"/>
                  </a:lnTo>
                  <a:lnTo>
                    <a:pt x="2882" y="2417"/>
                  </a:lnTo>
                  <a:lnTo>
                    <a:pt x="2162" y="2417"/>
                  </a:lnTo>
                  <a:lnTo>
                    <a:pt x="1441" y="2417"/>
                  </a:lnTo>
                  <a:lnTo>
                    <a:pt x="721" y="2417"/>
                  </a:lnTo>
                  <a:lnTo>
                    <a:pt x="0" y="2417"/>
                  </a:lnTo>
                  <a:close/>
                  <a:moveTo>
                    <a:pt x="0" y="2384"/>
                  </a:moveTo>
                  <a:lnTo>
                    <a:pt x="0" y="2367"/>
                  </a:lnTo>
                  <a:lnTo>
                    <a:pt x="721" y="2367"/>
                  </a:lnTo>
                  <a:lnTo>
                    <a:pt x="1441" y="2367"/>
                  </a:lnTo>
                  <a:lnTo>
                    <a:pt x="2162" y="2367"/>
                  </a:lnTo>
                  <a:lnTo>
                    <a:pt x="2882" y="2367"/>
                  </a:lnTo>
                  <a:lnTo>
                    <a:pt x="3603" y="2367"/>
                  </a:lnTo>
                  <a:lnTo>
                    <a:pt x="4323" y="2367"/>
                  </a:lnTo>
                  <a:lnTo>
                    <a:pt x="5044" y="2367"/>
                  </a:lnTo>
                  <a:lnTo>
                    <a:pt x="5764" y="2367"/>
                  </a:lnTo>
                  <a:lnTo>
                    <a:pt x="5764" y="2384"/>
                  </a:lnTo>
                  <a:lnTo>
                    <a:pt x="5044" y="2384"/>
                  </a:lnTo>
                  <a:lnTo>
                    <a:pt x="4323" y="2384"/>
                  </a:lnTo>
                  <a:lnTo>
                    <a:pt x="3603" y="2384"/>
                  </a:lnTo>
                  <a:lnTo>
                    <a:pt x="2882" y="2384"/>
                  </a:lnTo>
                  <a:lnTo>
                    <a:pt x="2162" y="2384"/>
                  </a:lnTo>
                  <a:lnTo>
                    <a:pt x="1441" y="2384"/>
                  </a:lnTo>
                  <a:lnTo>
                    <a:pt x="721" y="2384"/>
                  </a:lnTo>
                  <a:lnTo>
                    <a:pt x="0" y="2384"/>
                  </a:lnTo>
                  <a:close/>
                  <a:moveTo>
                    <a:pt x="0" y="2351"/>
                  </a:moveTo>
                  <a:lnTo>
                    <a:pt x="0" y="2334"/>
                  </a:lnTo>
                  <a:lnTo>
                    <a:pt x="721" y="2334"/>
                  </a:lnTo>
                  <a:lnTo>
                    <a:pt x="1441" y="2334"/>
                  </a:lnTo>
                  <a:lnTo>
                    <a:pt x="2162" y="2334"/>
                  </a:lnTo>
                  <a:lnTo>
                    <a:pt x="2882" y="2334"/>
                  </a:lnTo>
                  <a:lnTo>
                    <a:pt x="3603" y="2334"/>
                  </a:lnTo>
                  <a:lnTo>
                    <a:pt x="4323" y="2334"/>
                  </a:lnTo>
                  <a:lnTo>
                    <a:pt x="5044" y="2334"/>
                  </a:lnTo>
                  <a:lnTo>
                    <a:pt x="5764" y="2334"/>
                  </a:lnTo>
                  <a:lnTo>
                    <a:pt x="5764" y="2351"/>
                  </a:lnTo>
                  <a:lnTo>
                    <a:pt x="5044" y="2351"/>
                  </a:lnTo>
                  <a:lnTo>
                    <a:pt x="4323" y="2351"/>
                  </a:lnTo>
                  <a:lnTo>
                    <a:pt x="3603" y="2351"/>
                  </a:lnTo>
                  <a:lnTo>
                    <a:pt x="2882" y="2351"/>
                  </a:lnTo>
                  <a:lnTo>
                    <a:pt x="2162" y="2351"/>
                  </a:lnTo>
                  <a:lnTo>
                    <a:pt x="1441" y="2351"/>
                  </a:lnTo>
                  <a:lnTo>
                    <a:pt x="721" y="2351"/>
                  </a:lnTo>
                  <a:lnTo>
                    <a:pt x="0" y="2351"/>
                  </a:lnTo>
                  <a:close/>
                  <a:moveTo>
                    <a:pt x="0" y="2318"/>
                  </a:moveTo>
                  <a:lnTo>
                    <a:pt x="0" y="2301"/>
                  </a:lnTo>
                  <a:lnTo>
                    <a:pt x="721" y="2301"/>
                  </a:lnTo>
                  <a:lnTo>
                    <a:pt x="1441" y="2301"/>
                  </a:lnTo>
                  <a:lnTo>
                    <a:pt x="2162" y="2301"/>
                  </a:lnTo>
                  <a:lnTo>
                    <a:pt x="2882" y="2301"/>
                  </a:lnTo>
                  <a:lnTo>
                    <a:pt x="3603" y="2301"/>
                  </a:lnTo>
                  <a:lnTo>
                    <a:pt x="4323" y="2301"/>
                  </a:lnTo>
                  <a:lnTo>
                    <a:pt x="5044" y="2301"/>
                  </a:lnTo>
                  <a:lnTo>
                    <a:pt x="5764" y="2301"/>
                  </a:lnTo>
                  <a:lnTo>
                    <a:pt x="5764" y="2318"/>
                  </a:lnTo>
                  <a:lnTo>
                    <a:pt x="5044" y="2318"/>
                  </a:lnTo>
                  <a:lnTo>
                    <a:pt x="4323" y="2318"/>
                  </a:lnTo>
                  <a:lnTo>
                    <a:pt x="3603" y="2318"/>
                  </a:lnTo>
                  <a:lnTo>
                    <a:pt x="2882" y="2318"/>
                  </a:lnTo>
                  <a:lnTo>
                    <a:pt x="2162" y="2318"/>
                  </a:lnTo>
                  <a:lnTo>
                    <a:pt x="1441" y="2318"/>
                  </a:lnTo>
                  <a:lnTo>
                    <a:pt x="721" y="2318"/>
                  </a:lnTo>
                  <a:lnTo>
                    <a:pt x="0" y="2318"/>
                  </a:lnTo>
                  <a:close/>
                  <a:moveTo>
                    <a:pt x="0" y="2285"/>
                  </a:moveTo>
                  <a:lnTo>
                    <a:pt x="0" y="2269"/>
                  </a:lnTo>
                  <a:lnTo>
                    <a:pt x="721" y="2269"/>
                  </a:lnTo>
                  <a:lnTo>
                    <a:pt x="1441" y="2269"/>
                  </a:lnTo>
                  <a:lnTo>
                    <a:pt x="2162" y="2269"/>
                  </a:lnTo>
                  <a:lnTo>
                    <a:pt x="2882" y="2269"/>
                  </a:lnTo>
                  <a:lnTo>
                    <a:pt x="3603" y="2269"/>
                  </a:lnTo>
                  <a:lnTo>
                    <a:pt x="4323" y="2269"/>
                  </a:lnTo>
                  <a:lnTo>
                    <a:pt x="5044" y="2269"/>
                  </a:lnTo>
                  <a:lnTo>
                    <a:pt x="5764" y="2269"/>
                  </a:lnTo>
                  <a:lnTo>
                    <a:pt x="5764" y="2285"/>
                  </a:lnTo>
                  <a:lnTo>
                    <a:pt x="5044" y="2285"/>
                  </a:lnTo>
                  <a:lnTo>
                    <a:pt x="4323" y="2285"/>
                  </a:lnTo>
                  <a:lnTo>
                    <a:pt x="3603" y="2285"/>
                  </a:lnTo>
                  <a:lnTo>
                    <a:pt x="2882" y="2285"/>
                  </a:lnTo>
                  <a:lnTo>
                    <a:pt x="2162" y="2285"/>
                  </a:lnTo>
                  <a:lnTo>
                    <a:pt x="1441" y="2285"/>
                  </a:lnTo>
                  <a:lnTo>
                    <a:pt x="721" y="2285"/>
                  </a:lnTo>
                  <a:lnTo>
                    <a:pt x="0" y="2285"/>
                  </a:lnTo>
                  <a:close/>
                  <a:moveTo>
                    <a:pt x="0" y="2253"/>
                  </a:moveTo>
                  <a:lnTo>
                    <a:pt x="0" y="2236"/>
                  </a:lnTo>
                  <a:lnTo>
                    <a:pt x="721" y="2236"/>
                  </a:lnTo>
                  <a:lnTo>
                    <a:pt x="1441" y="2236"/>
                  </a:lnTo>
                  <a:lnTo>
                    <a:pt x="2162" y="2236"/>
                  </a:lnTo>
                  <a:lnTo>
                    <a:pt x="2882" y="2236"/>
                  </a:lnTo>
                  <a:lnTo>
                    <a:pt x="3603" y="2236"/>
                  </a:lnTo>
                  <a:lnTo>
                    <a:pt x="4323" y="2236"/>
                  </a:lnTo>
                  <a:lnTo>
                    <a:pt x="5044" y="2236"/>
                  </a:lnTo>
                  <a:lnTo>
                    <a:pt x="5764" y="2236"/>
                  </a:lnTo>
                  <a:lnTo>
                    <a:pt x="5764" y="2253"/>
                  </a:lnTo>
                  <a:lnTo>
                    <a:pt x="5044" y="2253"/>
                  </a:lnTo>
                  <a:lnTo>
                    <a:pt x="4323" y="2253"/>
                  </a:lnTo>
                  <a:lnTo>
                    <a:pt x="3603" y="2253"/>
                  </a:lnTo>
                  <a:lnTo>
                    <a:pt x="2882" y="2253"/>
                  </a:lnTo>
                  <a:lnTo>
                    <a:pt x="2162" y="2253"/>
                  </a:lnTo>
                  <a:lnTo>
                    <a:pt x="1441" y="2253"/>
                  </a:lnTo>
                  <a:lnTo>
                    <a:pt x="721" y="2253"/>
                  </a:lnTo>
                  <a:lnTo>
                    <a:pt x="0" y="2253"/>
                  </a:lnTo>
                  <a:close/>
                  <a:moveTo>
                    <a:pt x="0" y="2220"/>
                  </a:moveTo>
                  <a:lnTo>
                    <a:pt x="0" y="2203"/>
                  </a:lnTo>
                  <a:lnTo>
                    <a:pt x="721" y="2203"/>
                  </a:lnTo>
                  <a:lnTo>
                    <a:pt x="1441" y="2203"/>
                  </a:lnTo>
                  <a:lnTo>
                    <a:pt x="2162" y="2203"/>
                  </a:lnTo>
                  <a:lnTo>
                    <a:pt x="2882" y="2203"/>
                  </a:lnTo>
                  <a:lnTo>
                    <a:pt x="3603" y="2203"/>
                  </a:lnTo>
                  <a:lnTo>
                    <a:pt x="4323" y="2203"/>
                  </a:lnTo>
                  <a:lnTo>
                    <a:pt x="5044" y="2203"/>
                  </a:lnTo>
                  <a:lnTo>
                    <a:pt x="5764" y="2203"/>
                  </a:lnTo>
                  <a:lnTo>
                    <a:pt x="5764" y="2220"/>
                  </a:lnTo>
                  <a:lnTo>
                    <a:pt x="5044" y="2220"/>
                  </a:lnTo>
                  <a:lnTo>
                    <a:pt x="4323" y="2220"/>
                  </a:lnTo>
                  <a:lnTo>
                    <a:pt x="3603" y="2220"/>
                  </a:lnTo>
                  <a:lnTo>
                    <a:pt x="2882" y="2220"/>
                  </a:lnTo>
                  <a:lnTo>
                    <a:pt x="2162" y="2220"/>
                  </a:lnTo>
                  <a:lnTo>
                    <a:pt x="1441" y="2220"/>
                  </a:lnTo>
                  <a:lnTo>
                    <a:pt x="721" y="2220"/>
                  </a:lnTo>
                  <a:lnTo>
                    <a:pt x="0" y="2220"/>
                  </a:lnTo>
                  <a:close/>
                  <a:moveTo>
                    <a:pt x="0" y="2187"/>
                  </a:moveTo>
                  <a:lnTo>
                    <a:pt x="0" y="2170"/>
                  </a:lnTo>
                  <a:lnTo>
                    <a:pt x="721" y="2170"/>
                  </a:lnTo>
                  <a:lnTo>
                    <a:pt x="1441" y="2170"/>
                  </a:lnTo>
                  <a:lnTo>
                    <a:pt x="2162" y="2170"/>
                  </a:lnTo>
                  <a:lnTo>
                    <a:pt x="2882" y="2170"/>
                  </a:lnTo>
                  <a:lnTo>
                    <a:pt x="3603" y="2170"/>
                  </a:lnTo>
                  <a:lnTo>
                    <a:pt x="4323" y="2170"/>
                  </a:lnTo>
                  <a:lnTo>
                    <a:pt x="5044" y="2170"/>
                  </a:lnTo>
                  <a:lnTo>
                    <a:pt x="5764" y="2170"/>
                  </a:lnTo>
                  <a:lnTo>
                    <a:pt x="5764" y="2187"/>
                  </a:lnTo>
                  <a:lnTo>
                    <a:pt x="5044" y="2187"/>
                  </a:lnTo>
                  <a:lnTo>
                    <a:pt x="4323" y="2187"/>
                  </a:lnTo>
                  <a:lnTo>
                    <a:pt x="3603" y="2187"/>
                  </a:lnTo>
                  <a:lnTo>
                    <a:pt x="2882" y="2187"/>
                  </a:lnTo>
                  <a:lnTo>
                    <a:pt x="2162" y="2187"/>
                  </a:lnTo>
                  <a:lnTo>
                    <a:pt x="1441" y="2187"/>
                  </a:lnTo>
                  <a:lnTo>
                    <a:pt x="721" y="2187"/>
                  </a:lnTo>
                  <a:lnTo>
                    <a:pt x="0" y="2187"/>
                  </a:lnTo>
                  <a:close/>
                  <a:moveTo>
                    <a:pt x="0" y="2153"/>
                  </a:moveTo>
                  <a:lnTo>
                    <a:pt x="0" y="2136"/>
                  </a:lnTo>
                  <a:lnTo>
                    <a:pt x="721" y="2136"/>
                  </a:lnTo>
                  <a:lnTo>
                    <a:pt x="1441" y="2136"/>
                  </a:lnTo>
                  <a:lnTo>
                    <a:pt x="2162" y="2136"/>
                  </a:lnTo>
                  <a:lnTo>
                    <a:pt x="2882" y="2136"/>
                  </a:lnTo>
                  <a:lnTo>
                    <a:pt x="3603" y="2136"/>
                  </a:lnTo>
                  <a:lnTo>
                    <a:pt x="4323" y="2136"/>
                  </a:lnTo>
                  <a:lnTo>
                    <a:pt x="5044" y="2136"/>
                  </a:lnTo>
                  <a:lnTo>
                    <a:pt x="5764" y="2136"/>
                  </a:lnTo>
                  <a:lnTo>
                    <a:pt x="5764" y="2153"/>
                  </a:lnTo>
                  <a:lnTo>
                    <a:pt x="5044" y="2153"/>
                  </a:lnTo>
                  <a:lnTo>
                    <a:pt x="4323" y="2153"/>
                  </a:lnTo>
                  <a:lnTo>
                    <a:pt x="3603" y="2153"/>
                  </a:lnTo>
                  <a:lnTo>
                    <a:pt x="2882" y="2153"/>
                  </a:lnTo>
                  <a:lnTo>
                    <a:pt x="2162" y="2153"/>
                  </a:lnTo>
                  <a:lnTo>
                    <a:pt x="1441" y="2153"/>
                  </a:lnTo>
                  <a:lnTo>
                    <a:pt x="721" y="2153"/>
                  </a:lnTo>
                  <a:lnTo>
                    <a:pt x="0" y="2153"/>
                  </a:lnTo>
                  <a:close/>
                  <a:moveTo>
                    <a:pt x="0" y="2120"/>
                  </a:moveTo>
                  <a:lnTo>
                    <a:pt x="0" y="2103"/>
                  </a:lnTo>
                  <a:lnTo>
                    <a:pt x="721" y="2103"/>
                  </a:lnTo>
                  <a:lnTo>
                    <a:pt x="1441" y="2103"/>
                  </a:lnTo>
                  <a:lnTo>
                    <a:pt x="2162" y="2103"/>
                  </a:lnTo>
                  <a:lnTo>
                    <a:pt x="2882" y="2103"/>
                  </a:lnTo>
                  <a:lnTo>
                    <a:pt x="3603" y="2103"/>
                  </a:lnTo>
                  <a:lnTo>
                    <a:pt x="4323" y="2103"/>
                  </a:lnTo>
                  <a:lnTo>
                    <a:pt x="5044" y="2103"/>
                  </a:lnTo>
                  <a:lnTo>
                    <a:pt x="5764" y="2103"/>
                  </a:lnTo>
                  <a:lnTo>
                    <a:pt x="5764" y="2120"/>
                  </a:lnTo>
                  <a:lnTo>
                    <a:pt x="5044" y="2120"/>
                  </a:lnTo>
                  <a:lnTo>
                    <a:pt x="4323" y="2120"/>
                  </a:lnTo>
                  <a:lnTo>
                    <a:pt x="3603" y="2120"/>
                  </a:lnTo>
                  <a:lnTo>
                    <a:pt x="2882" y="2120"/>
                  </a:lnTo>
                  <a:lnTo>
                    <a:pt x="2162" y="2120"/>
                  </a:lnTo>
                  <a:lnTo>
                    <a:pt x="1441" y="2120"/>
                  </a:lnTo>
                  <a:lnTo>
                    <a:pt x="721" y="2120"/>
                  </a:lnTo>
                  <a:lnTo>
                    <a:pt x="0" y="2120"/>
                  </a:lnTo>
                  <a:close/>
                  <a:moveTo>
                    <a:pt x="0" y="2087"/>
                  </a:moveTo>
                  <a:lnTo>
                    <a:pt x="0" y="2070"/>
                  </a:lnTo>
                  <a:lnTo>
                    <a:pt x="721" y="2070"/>
                  </a:lnTo>
                  <a:lnTo>
                    <a:pt x="1441" y="2070"/>
                  </a:lnTo>
                  <a:lnTo>
                    <a:pt x="2162" y="2070"/>
                  </a:lnTo>
                  <a:lnTo>
                    <a:pt x="2882" y="2070"/>
                  </a:lnTo>
                  <a:lnTo>
                    <a:pt x="3603" y="2070"/>
                  </a:lnTo>
                  <a:lnTo>
                    <a:pt x="4323" y="2070"/>
                  </a:lnTo>
                  <a:lnTo>
                    <a:pt x="5044" y="2070"/>
                  </a:lnTo>
                  <a:lnTo>
                    <a:pt x="5764" y="2070"/>
                  </a:lnTo>
                  <a:lnTo>
                    <a:pt x="5764" y="2087"/>
                  </a:lnTo>
                  <a:lnTo>
                    <a:pt x="5044" y="2087"/>
                  </a:lnTo>
                  <a:lnTo>
                    <a:pt x="4323" y="2087"/>
                  </a:lnTo>
                  <a:lnTo>
                    <a:pt x="3603" y="2087"/>
                  </a:lnTo>
                  <a:lnTo>
                    <a:pt x="2882" y="2087"/>
                  </a:lnTo>
                  <a:lnTo>
                    <a:pt x="2162" y="2087"/>
                  </a:lnTo>
                  <a:lnTo>
                    <a:pt x="1441" y="2087"/>
                  </a:lnTo>
                  <a:lnTo>
                    <a:pt x="721" y="2087"/>
                  </a:lnTo>
                  <a:lnTo>
                    <a:pt x="0" y="2087"/>
                  </a:lnTo>
                  <a:close/>
                  <a:moveTo>
                    <a:pt x="0" y="2054"/>
                  </a:moveTo>
                  <a:lnTo>
                    <a:pt x="0" y="2038"/>
                  </a:lnTo>
                  <a:lnTo>
                    <a:pt x="721" y="2038"/>
                  </a:lnTo>
                  <a:lnTo>
                    <a:pt x="1441" y="2038"/>
                  </a:lnTo>
                  <a:lnTo>
                    <a:pt x="2162" y="2038"/>
                  </a:lnTo>
                  <a:lnTo>
                    <a:pt x="2882" y="2038"/>
                  </a:lnTo>
                  <a:lnTo>
                    <a:pt x="3603" y="2038"/>
                  </a:lnTo>
                  <a:lnTo>
                    <a:pt x="4323" y="2038"/>
                  </a:lnTo>
                  <a:lnTo>
                    <a:pt x="5044" y="2038"/>
                  </a:lnTo>
                  <a:lnTo>
                    <a:pt x="5764" y="2038"/>
                  </a:lnTo>
                  <a:lnTo>
                    <a:pt x="5764" y="2054"/>
                  </a:lnTo>
                  <a:lnTo>
                    <a:pt x="5044" y="2054"/>
                  </a:lnTo>
                  <a:lnTo>
                    <a:pt x="4323" y="2054"/>
                  </a:lnTo>
                  <a:lnTo>
                    <a:pt x="3603" y="2054"/>
                  </a:lnTo>
                  <a:lnTo>
                    <a:pt x="2882" y="2054"/>
                  </a:lnTo>
                  <a:lnTo>
                    <a:pt x="2162" y="2054"/>
                  </a:lnTo>
                  <a:lnTo>
                    <a:pt x="1441" y="2054"/>
                  </a:lnTo>
                  <a:lnTo>
                    <a:pt x="721" y="2054"/>
                  </a:lnTo>
                  <a:lnTo>
                    <a:pt x="0" y="2054"/>
                  </a:lnTo>
                  <a:close/>
                  <a:moveTo>
                    <a:pt x="0" y="2022"/>
                  </a:moveTo>
                  <a:lnTo>
                    <a:pt x="0" y="2005"/>
                  </a:lnTo>
                  <a:lnTo>
                    <a:pt x="721" y="2005"/>
                  </a:lnTo>
                  <a:lnTo>
                    <a:pt x="1441" y="2005"/>
                  </a:lnTo>
                  <a:lnTo>
                    <a:pt x="2162" y="2005"/>
                  </a:lnTo>
                  <a:lnTo>
                    <a:pt x="2882" y="2005"/>
                  </a:lnTo>
                  <a:lnTo>
                    <a:pt x="3603" y="2005"/>
                  </a:lnTo>
                  <a:lnTo>
                    <a:pt x="4323" y="2005"/>
                  </a:lnTo>
                  <a:lnTo>
                    <a:pt x="5044" y="2005"/>
                  </a:lnTo>
                  <a:lnTo>
                    <a:pt x="5764" y="2005"/>
                  </a:lnTo>
                  <a:lnTo>
                    <a:pt x="5764" y="2022"/>
                  </a:lnTo>
                  <a:lnTo>
                    <a:pt x="5044" y="2022"/>
                  </a:lnTo>
                  <a:lnTo>
                    <a:pt x="4323" y="2022"/>
                  </a:lnTo>
                  <a:lnTo>
                    <a:pt x="3603" y="2022"/>
                  </a:lnTo>
                  <a:lnTo>
                    <a:pt x="2882" y="2022"/>
                  </a:lnTo>
                  <a:lnTo>
                    <a:pt x="2162" y="2022"/>
                  </a:lnTo>
                  <a:lnTo>
                    <a:pt x="1441" y="2022"/>
                  </a:lnTo>
                  <a:lnTo>
                    <a:pt x="721" y="2022"/>
                  </a:lnTo>
                  <a:lnTo>
                    <a:pt x="0" y="2022"/>
                  </a:lnTo>
                  <a:close/>
                  <a:moveTo>
                    <a:pt x="0" y="1989"/>
                  </a:moveTo>
                  <a:lnTo>
                    <a:pt x="0" y="1972"/>
                  </a:lnTo>
                  <a:lnTo>
                    <a:pt x="721" y="1972"/>
                  </a:lnTo>
                  <a:lnTo>
                    <a:pt x="1441" y="1972"/>
                  </a:lnTo>
                  <a:lnTo>
                    <a:pt x="2162" y="1972"/>
                  </a:lnTo>
                  <a:lnTo>
                    <a:pt x="2882" y="1972"/>
                  </a:lnTo>
                  <a:lnTo>
                    <a:pt x="3603" y="1972"/>
                  </a:lnTo>
                  <a:lnTo>
                    <a:pt x="4323" y="1972"/>
                  </a:lnTo>
                  <a:lnTo>
                    <a:pt x="5044" y="1972"/>
                  </a:lnTo>
                  <a:lnTo>
                    <a:pt x="5764" y="1972"/>
                  </a:lnTo>
                  <a:lnTo>
                    <a:pt x="5764" y="1989"/>
                  </a:lnTo>
                  <a:lnTo>
                    <a:pt x="5044" y="1989"/>
                  </a:lnTo>
                  <a:lnTo>
                    <a:pt x="4323" y="1989"/>
                  </a:lnTo>
                  <a:lnTo>
                    <a:pt x="3603" y="1989"/>
                  </a:lnTo>
                  <a:lnTo>
                    <a:pt x="2882" y="1989"/>
                  </a:lnTo>
                  <a:lnTo>
                    <a:pt x="2162" y="1989"/>
                  </a:lnTo>
                  <a:lnTo>
                    <a:pt x="1441" y="1989"/>
                  </a:lnTo>
                  <a:lnTo>
                    <a:pt x="721" y="1989"/>
                  </a:lnTo>
                  <a:lnTo>
                    <a:pt x="0" y="1989"/>
                  </a:lnTo>
                  <a:close/>
                  <a:moveTo>
                    <a:pt x="0" y="1956"/>
                  </a:moveTo>
                  <a:lnTo>
                    <a:pt x="0" y="1939"/>
                  </a:lnTo>
                  <a:lnTo>
                    <a:pt x="721" y="1939"/>
                  </a:lnTo>
                  <a:lnTo>
                    <a:pt x="1441" y="1939"/>
                  </a:lnTo>
                  <a:lnTo>
                    <a:pt x="2162" y="1939"/>
                  </a:lnTo>
                  <a:lnTo>
                    <a:pt x="2882" y="1939"/>
                  </a:lnTo>
                  <a:lnTo>
                    <a:pt x="3603" y="1939"/>
                  </a:lnTo>
                  <a:lnTo>
                    <a:pt x="4323" y="1939"/>
                  </a:lnTo>
                  <a:lnTo>
                    <a:pt x="5044" y="1939"/>
                  </a:lnTo>
                  <a:lnTo>
                    <a:pt x="5764" y="1939"/>
                  </a:lnTo>
                  <a:lnTo>
                    <a:pt x="5764" y="1956"/>
                  </a:lnTo>
                  <a:lnTo>
                    <a:pt x="5044" y="1956"/>
                  </a:lnTo>
                  <a:lnTo>
                    <a:pt x="4323" y="1956"/>
                  </a:lnTo>
                  <a:lnTo>
                    <a:pt x="3603" y="1956"/>
                  </a:lnTo>
                  <a:lnTo>
                    <a:pt x="2882" y="1956"/>
                  </a:lnTo>
                  <a:lnTo>
                    <a:pt x="2162" y="1956"/>
                  </a:lnTo>
                  <a:lnTo>
                    <a:pt x="1441" y="1956"/>
                  </a:lnTo>
                  <a:lnTo>
                    <a:pt x="721" y="1956"/>
                  </a:lnTo>
                  <a:lnTo>
                    <a:pt x="0" y="1956"/>
                  </a:lnTo>
                  <a:close/>
                  <a:moveTo>
                    <a:pt x="0" y="1923"/>
                  </a:moveTo>
                  <a:lnTo>
                    <a:pt x="0" y="1906"/>
                  </a:lnTo>
                  <a:lnTo>
                    <a:pt x="721" y="1906"/>
                  </a:lnTo>
                  <a:lnTo>
                    <a:pt x="1441" y="1906"/>
                  </a:lnTo>
                  <a:lnTo>
                    <a:pt x="2162" y="1906"/>
                  </a:lnTo>
                  <a:lnTo>
                    <a:pt x="2882" y="1906"/>
                  </a:lnTo>
                  <a:lnTo>
                    <a:pt x="3603" y="1906"/>
                  </a:lnTo>
                  <a:lnTo>
                    <a:pt x="4323" y="1906"/>
                  </a:lnTo>
                  <a:lnTo>
                    <a:pt x="5044" y="1906"/>
                  </a:lnTo>
                  <a:lnTo>
                    <a:pt x="5764" y="1906"/>
                  </a:lnTo>
                  <a:lnTo>
                    <a:pt x="5764" y="1923"/>
                  </a:lnTo>
                  <a:lnTo>
                    <a:pt x="5044" y="1923"/>
                  </a:lnTo>
                  <a:lnTo>
                    <a:pt x="4323" y="1923"/>
                  </a:lnTo>
                  <a:lnTo>
                    <a:pt x="3603" y="1923"/>
                  </a:lnTo>
                  <a:lnTo>
                    <a:pt x="2882" y="1923"/>
                  </a:lnTo>
                  <a:lnTo>
                    <a:pt x="2162" y="1923"/>
                  </a:lnTo>
                  <a:lnTo>
                    <a:pt x="1441" y="1923"/>
                  </a:lnTo>
                  <a:lnTo>
                    <a:pt x="721" y="1923"/>
                  </a:lnTo>
                  <a:lnTo>
                    <a:pt x="0" y="1923"/>
                  </a:lnTo>
                  <a:close/>
                  <a:moveTo>
                    <a:pt x="0" y="1890"/>
                  </a:moveTo>
                  <a:lnTo>
                    <a:pt x="0" y="1873"/>
                  </a:lnTo>
                  <a:lnTo>
                    <a:pt x="721" y="1873"/>
                  </a:lnTo>
                  <a:lnTo>
                    <a:pt x="1441" y="1873"/>
                  </a:lnTo>
                  <a:lnTo>
                    <a:pt x="2162" y="1873"/>
                  </a:lnTo>
                  <a:lnTo>
                    <a:pt x="2882" y="1873"/>
                  </a:lnTo>
                  <a:lnTo>
                    <a:pt x="3603" y="1873"/>
                  </a:lnTo>
                  <a:lnTo>
                    <a:pt x="4323" y="1873"/>
                  </a:lnTo>
                  <a:lnTo>
                    <a:pt x="5044" y="1873"/>
                  </a:lnTo>
                  <a:lnTo>
                    <a:pt x="5764" y="1873"/>
                  </a:lnTo>
                  <a:lnTo>
                    <a:pt x="5764" y="1890"/>
                  </a:lnTo>
                  <a:lnTo>
                    <a:pt x="5044" y="1890"/>
                  </a:lnTo>
                  <a:lnTo>
                    <a:pt x="4323" y="1890"/>
                  </a:lnTo>
                  <a:lnTo>
                    <a:pt x="3603" y="1890"/>
                  </a:lnTo>
                  <a:lnTo>
                    <a:pt x="2882" y="1890"/>
                  </a:lnTo>
                  <a:lnTo>
                    <a:pt x="2162" y="1890"/>
                  </a:lnTo>
                  <a:lnTo>
                    <a:pt x="1441" y="1890"/>
                  </a:lnTo>
                  <a:lnTo>
                    <a:pt x="721" y="1890"/>
                  </a:lnTo>
                  <a:lnTo>
                    <a:pt x="0" y="1890"/>
                  </a:lnTo>
                  <a:close/>
                  <a:moveTo>
                    <a:pt x="0" y="1857"/>
                  </a:moveTo>
                  <a:lnTo>
                    <a:pt x="0" y="1841"/>
                  </a:lnTo>
                  <a:lnTo>
                    <a:pt x="721" y="1841"/>
                  </a:lnTo>
                  <a:lnTo>
                    <a:pt x="1441" y="1841"/>
                  </a:lnTo>
                  <a:lnTo>
                    <a:pt x="2162" y="1841"/>
                  </a:lnTo>
                  <a:lnTo>
                    <a:pt x="2882" y="1841"/>
                  </a:lnTo>
                  <a:lnTo>
                    <a:pt x="3603" y="1841"/>
                  </a:lnTo>
                  <a:lnTo>
                    <a:pt x="4323" y="1841"/>
                  </a:lnTo>
                  <a:lnTo>
                    <a:pt x="5044" y="1841"/>
                  </a:lnTo>
                  <a:lnTo>
                    <a:pt x="5764" y="1841"/>
                  </a:lnTo>
                  <a:lnTo>
                    <a:pt x="5764" y="1857"/>
                  </a:lnTo>
                  <a:lnTo>
                    <a:pt x="5044" y="1857"/>
                  </a:lnTo>
                  <a:lnTo>
                    <a:pt x="4323" y="1857"/>
                  </a:lnTo>
                  <a:lnTo>
                    <a:pt x="3603" y="1857"/>
                  </a:lnTo>
                  <a:lnTo>
                    <a:pt x="2882" y="1857"/>
                  </a:lnTo>
                  <a:lnTo>
                    <a:pt x="2162" y="1857"/>
                  </a:lnTo>
                  <a:lnTo>
                    <a:pt x="1441" y="1857"/>
                  </a:lnTo>
                  <a:lnTo>
                    <a:pt x="721" y="1857"/>
                  </a:lnTo>
                  <a:lnTo>
                    <a:pt x="0" y="1857"/>
                  </a:lnTo>
                  <a:close/>
                  <a:moveTo>
                    <a:pt x="0" y="1824"/>
                  </a:moveTo>
                  <a:lnTo>
                    <a:pt x="0" y="1808"/>
                  </a:lnTo>
                  <a:lnTo>
                    <a:pt x="721" y="1808"/>
                  </a:lnTo>
                  <a:lnTo>
                    <a:pt x="1441" y="1808"/>
                  </a:lnTo>
                  <a:lnTo>
                    <a:pt x="2162" y="1808"/>
                  </a:lnTo>
                  <a:lnTo>
                    <a:pt x="2882" y="1808"/>
                  </a:lnTo>
                  <a:lnTo>
                    <a:pt x="3603" y="1808"/>
                  </a:lnTo>
                  <a:lnTo>
                    <a:pt x="4323" y="1808"/>
                  </a:lnTo>
                  <a:lnTo>
                    <a:pt x="5044" y="1808"/>
                  </a:lnTo>
                  <a:lnTo>
                    <a:pt x="5764" y="1808"/>
                  </a:lnTo>
                  <a:lnTo>
                    <a:pt x="5764" y="1824"/>
                  </a:lnTo>
                  <a:lnTo>
                    <a:pt x="5044" y="1824"/>
                  </a:lnTo>
                  <a:lnTo>
                    <a:pt x="4323" y="1824"/>
                  </a:lnTo>
                  <a:lnTo>
                    <a:pt x="3603" y="1824"/>
                  </a:lnTo>
                  <a:lnTo>
                    <a:pt x="2882" y="1824"/>
                  </a:lnTo>
                  <a:lnTo>
                    <a:pt x="2162" y="1824"/>
                  </a:lnTo>
                  <a:lnTo>
                    <a:pt x="1441" y="1824"/>
                  </a:lnTo>
                  <a:lnTo>
                    <a:pt x="721" y="1824"/>
                  </a:lnTo>
                  <a:lnTo>
                    <a:pt x="0" y="1824"/>
                  </a:lnTo>
                  <a:close/>
                  <a:moveTo>
                    <a:pt x="0" y="1792"/>
                  </a:moveTo>
                  <a:lnTo>
                    <a:pt x="0" y="1775"/>
                  </a:lnTo>
                  <a:lnTo>
                    <a:pt x="721" y="1775"/>
                  </a:lnTo>
                  <a:lnTo>
                    <a:pt x="1441" y="1775"/>
                  </a:lnTo>
                  <a:lnTo>
                    <a:pt x="2162" y="1775"/>
                  </a:lnTo>
                  <a:lnTo>
                    <a:pt x="2882" y="1775"/>
                  </a:lnTo>
                  <a:lnTo>
                    <a:pt x="3603" y="1775"/>
                  </a:lnTo>
                  <a:lnTo>
                    <a:pt x="4323" y="1775"/>
                  </a:lnTo>
                  <a:lnTo>
                    <a:pt x="5044" y="1775"/>
                  </a:lnTo>
                  <a:lnTo>
                    <a:pt x="5764" y="1775"/>
                  </a:lnTo>
                  <a:lnTo>
                    <a:pt x="5764" y="1792"/>
                  </a:lnTo>
                  <a:lnTo>
                    <a:pt x="5044" y="1792"/>
                  </a:lnTo>
                  <a:lnTo>
                    <a:pt x="4323" y="1792"/>
                  </a:lnTo>
                  <a:lnTo>
                    <a:pt x="3603" y="1792"/>
                  </a:lnTo>
                  <a:lnTo>
                    <a:pt x="2882" y="1792"/>
                  </a:lnTo>
                  <a:lnTo>
                    <a:pt x="2162" y="1792"/>
                  </a:lnTo>
                  <a:lnTo>
                    <a:pt x="1441" y="1792"/>
                  </a:lnTo>
                  <a:lnTo>
                    <a:pt x="721" y="1792"/>
                  </a:lnTo>
                  <a:lnTo>
                    <a:pt x="0" y="1792"/>
                  </a:lnTo>
                  <a:close/>
                  <a:moveTo>
                    <a:pt x="0" y="1759"/>
                  </a:moveTo>
                  <a:lnTo>
                    <a:pt x="0" y="1742"/>
                  </a:lnTo>
                  <a:lnTo>
                    <a:pt x="721" y="1742"/>
                  </a:lnTo>
                  <a:lnTo>
                    <a:pt x="1441" y="1742"/>
                  </a:lnTo>
                  <a:lnTo>
                    <a:pt x="2162" y="1742"/>
                  </a:lnTo>
                  <a:lnTo>
                    <a:pt x="2882" y="1742"/>
                  </a:lnTo>
                  <a:lnTo>
                    <a:pt x="3603" y="1742"/>
                  </a:lnTo>
                  <a:lnTo>
                    <a:pt x="4323" y="1742"/>
                  </a:lnTo>
                  <a:lnTo>
                    <a:pt x="5044" y="1742"/>
                  </a:lnTo>
                  <a:lnTo>
                    <a:pt x="5764" y="1742"/>
                  </a:lnTo>
                  <a:lnTo>
                    <a:pt x="5764" y="1759"/>
                  </a:lnTo>
                  <a:lnTo>
                    <a:pt x="5044" y="1759"/>
                  </a:lnTo>
                  <a:lnTo>
                    <a:pt x="4323" y="1759"/>
                  </a:lnTo>
                  <a:lnTo>
                    <a:pt x="3603" y="1759"/>
                  </a:lnTo>
                  <a:lnTo>
                    <a:pt x="2882" y="1759"/>
                  </a:lnTo>
                  <a:lnTo>
                    <a:pt x="2162" y="1759"/>
                  </a:lnTo>
                  <a:lnTo>
                    <a:pt x="1441" y="1759"/>
                  </a:lnTo>
                  <a:lnTo>
                    <a:pt x="721" y="1759"/>
                  </a:lnTo>
                  <a:lnTo>
                    <a:pt x="0" y="1759"/>
                  </a:lnTo>
                  <a:close/>
                  <a:moveTo>
                    <a:pt x="0" y="1726"/>
                  </a:moveTo>
                  <a:lnTo>
                    <a:pt x="0" y="1709"/>
                  </a:lnTo>
                  <a:lnTo>
                    <a:pt x="721" y="1709"/>
                  </a:lnTo>
                  <a:lnTo>
                    <a:pt x="1441" y="1709"/>
                  </a:lnTo>
                  <a:lnTo>
                    <a:pt x="2162" y="1709"/>
                  </a:lnTo>
                  <a:lnTo>
                    <a:pt x="2882" y="1709"/>
                  </a:lnTo>
                  <a:lnTo>
                    <a:pt x="3603" y="1709"/>
                  </a:lnTo>
                  <a:lnTo>
                    <a:pt x="4323" y="1709"/>
                  </a:lnTo>
                  <a:lnTo>
                    <a:pt x="5044" y="1709"/>
                  </a:lnTo>
                  <a:lnTo>
                    <a:pt x="5764" y="1709"/>
                  </a:lnTo>
                  <a:lnTo>
                    <a:pt x="5764" y="1726"/>
                  </a:lnTo>
                  <a:lnTo>
                    <a:pt x="5044" y="1726"/>
                  </a:lnTo>
                  <a:lnTo>
                    <a:pt x="4323" y="1726"/>
                  </a:lnTo>
                  <a:lnTo>
                    <a:pt x="3603" y="1726"/>
                  </a:lnTo>
                  <a:lnTo>
                    <a:pt x="2882" y="1726"/>
                  </a:lnTo>
                  <a:lnTo>
                    <a:pt x="2162" y="1726"/>
                  </a:lnTo>
                  <a:lnTo>
                    <a:pt x="1441" y="1726"/>
                  </a:lnTo>
                  <a:lnTo>
                    <a:pt x="721" y="1726"/>
                  </a:lnTo>
                  <a:lnTo>
                    <a:pt x="0" y="1726"/>
                  </a:lnTo>
                  <a:close/>
                  <a:moveTo>
                    <a:pt x="0" y="1693"/>
                  </a:moveTo>
                  <a:lnTo>
                    <a:pt x="0" y="1676"/>
                  </a:lnTo>
                  <a:lnTo>
                    <a:pt x="721" y="1676"/>
                  </a:lnTo>
                  <a:lnTo>
                    <a:pt x="1441" y="1676"/>
                  </a:lnTo>
                  <a:lnTo>
                    <a:pt x="2162" y="1676"/>
                  </a:lnTo>
                  <a:lnTo>
                    <a:pt x="2882" y="1676"/>
                  </a:lnTo>
                  <a:lnTo>
                    <a:pt x="3603" y="1676"/>
                  </a:lnTo>
                  <a:lnTo>
                    <a:pt x="4323" y="1676"/>
                  </a:lnTo>
                  <a:lnTo>
                    <a:pt x="5044" y="1676"/>
                  </a:lnTo>
                  <a:lnTo>
                    <a:pt x="5764" y="1676"/>
                  </a:lnTo>
                  <a:lnTo>
                    <a:pt x="5764" y="1693"/>
                  </a:lnTo>
                  <a:lnTo>
                    <a:pt x="5044" y="1693"/>
                  </a:lnTo>
                  <a:lnTo>
                    <a:pt x="4323" y="1693"/>
                  </a:lnTo>
                  <a:lnTo>
                    <a:pt x="3603" y="1693"/>
                  </a:lnTo>
                  <a:lnTo>
                    <a:pt x="2882" y="1693"/>
                  </a:lnTo>
                  <a:lnTo>
                    <a:pt x="2162" y="1693"/>
                  </a:lnTo>
                  <a:lnTo>
                    <a:pt x="1441" y="1693"/>
                  </a:lnTo>
                  <a:lnTo>
                    <a:pt x="721" y="1693"/>
                  </a:lnTo>
                  <a:lnTo>
                    <a:pt x="0" y="1693"/>
                  </a:lnTo>
                  <a:close/>
                  <a:moveTo>
                    <a:pt x="0" y="1660"/>
                  </a:moveTo>
                  <a:lnTo>
                    <a:pt x="0" y="1643"/>
                  </a:lnTo>
                  <a:lnTo>
                    <a:pt x="721" y="1643"/>
                  </a:lnTo>
                  <a:lnTo>
                    <a:pt x="1441" y="1643"/>
                  </a:lnTo>
                  <a:lnTo>
                    <a:pt x="2162" y="1643"/>
                  </a:lnTo>
                  <a:lnTo>
                    <a:pt x="2882" y="1643"/>
                  </a:lnTo>
                  <a:lnTo>
                    <a:pt x="3603" y="1643"/>
                  </a:lnTo>
                  <a:lnTo>
                    <a:pt x="4323" y="1643"/>
                  </a:lnTo>
                  <a:lnTo>
                    <a:pt x="5044" y="1643"/>
                  </a:lnTo>
                  <a:lnTo>
                    <a:pt x="5764" y="1643"/>
                  </a:lnTo>
                  <a:lnTo>
                    <a:pt x="5764" y="1660"/>
                  </a:lnTo>
                  <a:lnTo>
                    <a:pt x="5044" y="1660"/>
                  </a:lnTo>
                  <a:lnTo>
                    <a:pt x="4323" y="1660"/>
                  </a:lnTo>
                  <a:lnTo>
                    <a:pt x="3603" y="1660"/>
                  </a:lnTo>
                  <a:lnTo>
                    <a:pt x="2882" y="1660"/>
                  </a:lnTo>
                  <a:lnTo>
                    <a:pt x="2162" y="1660"/>
                  </a:lnTo>
                  <a:lnTo>
                    <a:pt x="1441" y="1660"/>
                  </a:lnTo>
                  <a:lnTo>
                    <a:pt x="721" y="1660"/>
                  </a:lnTo>
                  <a:lnTo>
                    <a:pt x="0" y="1660"/>
                  </a:lnTo>
                  <a:close/>
                  <a:moveTo>
                    <a:pt x="0" y="1627"/>
                  </a:moveTo>
                  <a:lnTo>
                    <a:pt x="0" y="1611"/>
                  </a:lnTo>
                  <a:lnTo>
                    <a:pt x="721" y="1611"/>
                  </a:lnTo>
                  <a:lnTo>
                    <a:pt x="1441" y="1611"/>
                  </a:lnTo>
                  <a:lnTo>
                    <a:pt x="2162" y="1611"/>
                  </a:lnTo>
                  <a:lnTo>
                    <a:pt x="2882" y="1611"/>
                  </a:lnTo>
                  <a:lnTo>
                    <a:pt x="3603" y="1611"/>
                  </a:lnTo>
                  <a:lnTo>
                    <a:pt x="4323" y="1611"/>
                  </a:lnTo>
                  <a:lnTo>
                    <a:pt x="5044" y="1611"/>
                  </a:lnTo>
                  <a:lnTo>
                    <a:pt x="5764" y="1611"/>
                  </a:lnTo>
                  <a:lnTo>
                    <a:pt x="5764" y="1627"/>
                  </a:lnTo>
                  <a:lnTo>
                    <a:pt x="5044" y="1627"/>
                  </a:lnTo>
                  <a:lnTo>
                    <a:pt x="4323" y="1627"/>
                  </a:lnTo>
                  <a:lnTo>
                    <a:pt x="3603" y="1627"/>
                  </a:lnTo>
                  <a:lnTo>
                    <a:pt x="2882" y="1627"/>
                  </a:lnTo>
                  <a:lnTo>
                    <a:pt x="2162" y="1627"/>
                  </a:lnTo>
                  <a:lnTo>
                    <a:pt x="1441" y="1627"/>
                  </a:lnTo>
                  <a:lnTo>
                    <a:pt x="721" y="1627"/>
                  </a:lnTo>
                  <a:lnTo>
                    <a:pt x="0" y="1627"/>
                  </a:lnTo>
                  <a:close/>
                  <a:moveTo>
                    <a:pt x="0" y="1595"/>
                  </a:moveTo>
                  <a:lnTo>
                    <a:pt x="0" y="1578"/>
                  </a:lnTo>
                  <a:lnTo>
                    <a:pt x="721" y="1578"/>
                  </a:lnTo>
                  <a:lnTo>
                    <a:pt x="1441" y="1578"/>
                  </a:lnTo>
                  <a:lnTo>
                    <a:pt x="2162" y="1578"/>
                  </a:lnTo>
                  <a:lnTo>
                    <a:pt x="2882" y="1578"/>
                  </a:lnTo>
                  <a:lnTo>
                    <a:pt x="3603" y="1578"/>
                  </a:lnTo>
                  <a:lnTo>
                    <a:pt x="4323" y="1578"/>
                  </a:lnTo>
                  <a:lnTo>
                    <a:pt x="5044" y="1578"/>
                  </a:lnTo>
                  <a:lnTo>
                    <a:pt x="5764" y="1578"/>
                  </a:lnTo>
                  <a:lnTo>
                    <a:pt x="5764" y="1595"/>
                  </a:lnTo>
                  <a:lnTo>
                    <a:pt x="5044" y="1595"/>
                  </a:lnTo>
                  <a:lnTo>
                    <a:pt x="4323" y="1595"/>
                  </a:lnTo>
                  <a:lnTo>
                    <a:pt x="3603" y="1595"/>
                  </a:lnTo>
                  <a:lnTo>
                    <a:pt x="2882" y="1595"/>
                  </a:lnTo>
                  <a:lnTo>
                    <a:pt x="2162" y="1595"/>
                  </a:lnTo>
                  <a:lnTo>
                    <a:pt x="1441" y="1595"/>
                  </a:lnTo>
                  <a:lnTo>
                    <a:pt x="721" y="1595"/>
                  </a:lnTo>
                  <a:lnTo>
                    <a:pt x="0" y="1595"/>
                  </a:lnTo>
                  <a:close/>
                  <a:moveTo>
                    <a:pt x="0" y="1562"/>
                  </a:moveTo>
                  <a:lnTo>
                    <a:pt x="0" y="1545"/>
                  </a:lnTo>
                  <a:lnTo>
                    <a:pt x="721" y="1545"/>
                  </a:lnTo>
                  <a:lnTo>
                    <a:pt x="1441" y="1545"/>
                  </a:lnTo>
                  <a:lnTo>
                    <a:pt x="2162" y="1545"/>
                  </a:lnTo>
                  <a:lnTo>
                    <a:pt x="2882" y="1545"/>
                  </a:lnTo>
                  <a:lnTo>
                    <a:pt x="3603" y="1545"/>
                  </a:lnTo>
                  <a:lnTo>
                    <a:pt x="4323" y="1545"/>
                  </a:lnTo>
                  <a:lnTo>
                    <a:pt x="5044" y="1545"/>
                  </a:lnTo>
                  <a:lnTo>
                    <a:pt x="5764" y="1545"/>
                  </a:lnTo>
                  <a:lnTo>
                    <a:pt x="5764" y="1562"/>
                  </a:lnTo>
                  <a:lnTo>
                    <a:pt x="5044" y="1562"/>
                  </a:lnTo>
                  <a:lnTo>
                    <a:pt x="4323" y="1562"/>
                  </a:lnTo>
                  <a:lnTo>
                    <a:pt x="3603" y="1562"/>
                  </a:lnTo>
                  <a:lnTo>
                    <a:pt x="2882" y="1562"/>
                  </a:lnTo>
                  <a:lnTo>
                    <a:pt x="2162" y="1562"/>
                  </a:lnTo>
                  <a:lnTo>
                    <a:pt x="1441" y="1562"/>
                  </a:lnTo>
                  <a:lnTo>
                    <a:pt x="721" y="1562"/>
                  </a:lnTo>
                  <a:lnTo>
                    <a:pt x="0" y="1562"/>
                  </a:lnTo>
                  <a:close/>
                  <a:moveTo>
                    <a:pt x="0" y="1529"/>
                  </a:moveTo>
                  <a:lnTo>
                    <a:pt x="0" y="1512"/>
                  </a:lnTo>
                  <a:lnTo>
                    <a:pt x="721" y="1512"/>
                  </a:lnTo>
                  <a:lnTo>
                    <a:pt x="1441" y="1512"/>
                  </a:lnTo>
                  <a:lnTo>
                    <a:pt x="2162" y="1512"/>
                  </a:lnTo>
                  <a:lnTo>
                    <a:pt x="2882" y="1512"/>
                  </a:lnTo>
                  <a:lnTo>
                    <a:pt x="3603" y="1512"/>
                  </a:lnTo>
                  <a:lnTo>
                    <a:pt x="4323" y="1512"/>
                  </a:lnTo>
                  <a:lnTo>
                    <a:pt x="5044" y="1512"/>
                  </a:lnTo>
                  <a:lnTo>
                    <a:pt x="5764" y="1512"/>
                  </a:lnTo>
                  <a:lnTo>
                    <a:pt x="5764" y="1529"/>
                  </a:lnTo>
                  <a:lnTo>
                    <a:pt x="5044" y="1529"/>
                  </a:lnTo>
                  <a:lnTo>
                    <a:pt x="4323" y="1529"/>
                  </a:lnTo>
                  <a:lnTo>
                    <a:pt x="3603" y="1529"/>
                  </a:lnTo>
                  <a:lnTo>
                    <a:pt x="2882" y="1529"/>
                  </a:lnTo>
                  <a:lnTo>
                    <a:pt x="2162" y="1529"/>
                  </a:lnTo>
                  <a:lnTo>
                    <a:pt x="1441" y="1529"/>
                  </a:lnTo>
                  <a:lnTo>
                    <a:pt x="721" y="1529"/>
                  </a:lnTo>
                  <a:lnTo>
                    <a:pt x="0" y="1529"/>
                  </a:lnTo>
                  <a:close/>
                  <a:moveTo>
                    <a:pt x="0" y="1496"/>
                  </a:moveTo>
                  <a:lnTo>
                    <a:pt x="0" y="1479"/>
                  </a:lnTo>
                  <a:lnTo>
                    <a:pt x="721" y="1479"/>
                  </a:lnTo>
                  <a:lnTo>
                    <a:pt x="1441" y="1479"/>
                  </a:lnTo>
                  <a:lnTo>
                    <a:pt x="2162" y="1479"/>
                  </a:lnTo>
                  <a:lnTo>
                    <a:pt x="2882" y="1479"/>
                  </a:lnTo>
                  <a:lnTo>
                    <a:pt x="3603" y="1479"/>
                  </a:lnTo>
                  <a:lnTo>
                    <a:pt x="4323" y="1479"/>
                  </a:lnTo>
                  <a:lnTo>
                    <a:pt x="5044" y="1479"/>
                  </a:lnTo>
                  <a:lnTo>
                    <a:pt x="5764" y="1479"/>
                  </a:lnTo>
                  <a:lnTo>
                    <a:pt x="5764" y="1496"/>
                  </a:lnTo>
                  <a:lnTo>
                    <a:pt x="5044" y="1496"/>
                  </a:lnTo>
                  <a:lnTo>
                    <a:pt x="4323" y="1496"/>
                  </a:lnTo>
                  <a:lnTo>
                    <a:pt x="3603" y="1496"/>
                  </a:lnTo>
                  <a:lnTo>
                    <a:pt x="2882" y="1496"/>
                  </a:lnTo>
                  <a:lnTo>
                    <a:pt x="2162" y="1496"/>
                  </a:lnTo>
                  <a:lnTo>
                    <a:pt x="1441" y="1496"/>
                  </a:lnTo>
                  <a:lnTo>
                    <a:pt x="721" y="1496"/>
                  </a:lnTo>
                  <a:lnTo>
                    <a:pt x="0" y="1496"/>
                  </a:lnTo>
                  <a:close/>
                  <a:moveTo>
                    <a:pt x="0" y="1463"/>
                  </a:moveTo>
                  <a:lnTo>
                    <a:pt x="0" y="1446"/>
                  </a:lnTo>
                  <a:lnTo>
                    <a:pt x="721" y="1446"/>
                  </a:lnTo>
                  <a:lnTo>
                    <a:pt x="1441" y="1446"/>
                  </a:lnTo>
                  <a:lnTo>
                    <a:pt x="2162" y="1446"/>
                  </a:lnTo>
                  <a:lnTo>
                    <a:pt x="2882" y="1446"/>
                  </a:lnTo>
                  <a:lnTo>
                    <a:pt x="3603" y="1446"/>
                  </a:lnTo>
                  <a:lnTo>
                    <a:pt x="4323" y="1446"/>
                  </a:lnTo>
                  <a:lnTo>
                    <a:pt x="5044" y="1446"/>
                  </a:lnTo>
                  <a:lnTo>
                    <a:pt x="5764" y="1446"/>
                  </a:lnTo>
                  <a:lnTo>
                    <a:pt x="5764" y="1463"/>
                  </a:lnTo>
                  <a:lnTo>
                    <a:pt x="5044" y="1463"/>
                  </a:lnTo>
                  <a:lnTo>
                    <a:pt x="4323" y="1463"/>
                  </a:lnTo>
                  <a:lnTo>
                    <a:pt x="3603" y="1463"/>
                  </a:lnTo>
                  <a:lnTo>
                    <a:pt x="2882" y="1463"/>
                  </a:lnTo>
                  <a:lnTo>
                    <a:pt x="2162" y="1463"/>
                  </a:lnTo>
                  <a:lnTo>
                    <a:pt x="1441" y="1463"/>
                  </a:lnTo>
                  <a:lnTo>
                    <a:pt x="721" y="1463"/>
                  </a:lnTo>
                  <a:lnTo>
                    <a:pt x="0" y="1463"/>
                  </a:lnTo>
                  <a:close/>
                  <a:moveTo>
                    <a:pt x="0" y="1430"/>
                  </a:moveTo>
                  <a:lnTo>
                    <a:pt x="0" y="1414"/>
                  </a:lnTo>
                  <a:lnTo>
                    <a:pt x="721" y="1414"/>
                  </a:lnTo>
                  <a:lnTo>
                    <a:pt x="1441" y="1414"/>
                  </a:lnTo>
                  <a:lnTo>
                    <a:pt x="2162" y="1414"/>
                  </a:lnTo>
                  <a:lnTo>
                    <a:pt x="2882" y="1414"/>
                  </a:lnTo>
                  <a:lnTo>
                    <a:pt x="3603" y="1414"/>
                  </a:lnTo>
                  <a:lnTo>
                    <a:pt x="4323" y="1414"/>
                  </a:lnTo>
                  <a:lnTo>
                    <a:pt x="5044" y="1414"/>
                  </a:lnTo>
                  <a:lnTo>
                    <a:pt x="5764" y="1414"/>
                  </a:lnTo>
                  <a:lnTo>
                    <a:pt x="5764" y="1430"/>
                  </a:lnTo>
                  <a:lnTo>
                    <a:pt x="5044" y="1430"/>
                  </a:lnTo>
                  <a:lnTo>
                    <a:pt x="4323" y="1430"/>
                  </a:lnTo>
                  <a:lnTo>
                    <a:pt x="3603" y="1430"/>
                  </a:lnTo>
                  <a:lnTo>
                    <a:pt x="2882" y="1430"/>
                  </a:lnTo>
                  <a:lnTo>
                    <a:pt x="2162" y="1430"/>
                  </a:lnTo>
                  <a:lnTo>
                    <a:pt x="1441" y="1430"/>
                  </a:lnTo>
                  <a:lnTo>
                    <a:pt x="721" y="1430"/>
                  </a:lnTo>
                  <a:lnTo>
                    <a:pt x="0" y="1430"/>
                  </a:lnTo>
                  <a:close/>
                  <a:moveTo>
                    <a:pt x="0" y="1397"/>
                  </a:moveTo>
                  <a:lnTo>
                    <a:pt x="0" y="1381"/>
                  </a:lnTo>
                  <a:lnTo>
                    <a:pt x="721" y="1381"/>
                  </a:lnTo>
                  <a:lnTo>
                    <a:pt x="1441" y="1381"/>
                  </a:lnTo>
                  <a:lnTo>
                    <a:pt x="2162" y="1381"/>
                  </a:lnTo>
                  <a:lnTo>
                    <a:pt x="2882" y="1381"/>
                  </a:lnTo>
                  <a:lnTo>
                    <a:pt x="3603" y="1381"/>
                  </a:lnTo>
                  <a:lnTo>
                    <a:pt x="4323" y="1381"/>
                  </a:lnTo>
                  <a:lnTo>
                    <a:pt x="5044" y="1381"/>
                  </a:lnTo>
                  <a:lnTo>
                    <a:pt x="5764" y="1381"/>
                  </a:lnTo>
                  <a:lnTo>
                    <a:pt x="5764" y="1397"/>
                  </a:lnTo>
                  <a:lnTo>
                    <a:pt x="5044" y="1397"/>
                  </a:lnTo>
                  <a:lnTo>
                    <a:pt x="4323" y="1397"/>
                  </a:lnTo>
                  <a:lnTo>
                    <a:pt x="3603" y="1397"/>
                  </a:lnTo>
                  <a:lnTo>
                    <a:pt x="2882" y="1397"/>
                  </a:lnTo>
                  <a:lnTo>
                    <a:pt x="2162" y="1397"/>
                  </a:lnTo>
                  <a:lnTo>
                    <a:pt x="1441" y="1397"/>
                  </a:lnTo>
                  <a:lnTo>
                    <a:pt x="721" y="1397"/>
                  </a:lnTo>
                  <a:lnTo>
                    <a:pt x="0" y="1397"/>
                  </a:lnTo>
                  <a:close/>
                  <a:moveTo>
                    <a:pt x="0" y="1365"/>
                  </a:moveTo>
                  <a:lnTo>
                    <a:pt x="0" y="1348"/>
                  </a:lnTo>
                  <a:lnTo>
                    <a:pt x="721" y="1348"/>
                  </a:lnTo>
                  <a:lnTo>
                    <a:pt x="1441" y="1348"/>
                  </a:lnTo>
                  <a:lnTo>
                    <a:pt x="2162" y="1348"/>
                  </a:lnTo>
                  <a:lnTo>
                    <a:pt x="2882" y="1348"/>
                  </a:lnTo>
                  <a:lnTo>
                    <a:pt x="3603" y="1348"/>
                  </a:lnTo>
                  <a:lnTo>
                    <a:pt x="4323" y="1348"/>
                  </a:lnTo>
                  <a:lnTo>
                    <a:pt x="5044" y="1348"/>
                  </a:lnTo>
                  <a:lnTo>
                    <a:pt x="5764" y="1348"/>
                  </a:lnTo>
                  <a:lnTo>
                    <a:pt x="5764" y="1365"/>
                  </a:lnTo>
                  <a:lnTo>
                    <a:pt x="5044" y="1365"/>
                  </a:lnTo>
                  <a:lnTo>
                    <a:pt x="4323" y="1365"/>
                  </a:lnTo>
                  <a:lnTo>
                    <a:pt x="3603" y="1365"/>
                  </a:lnTo>
                  <a:lnTo>
                    <a:pt x="2882" y="1365"/>
                  </a:lnTo>
                  <a:lnTo>
                    <a:pt x="2162" y="1365"/>
                  </a:lnTo>
                  <a:lnTo>
                    <a:pt x="1441" y="1365"/>
                  </a:lnTo>
                  <a:lnTo>
                    <a:pt x="721" y="1365"/>
                  </a:lnTo>
                  <a:lnTo>
                    <a:pt x="0" y="1365"/>
                  </a:lnTo>
                  <a:close/>
                  <a:moveTo>
                    <a:pt x="0" y="1332"/>
                  </a:moveTo>
                  <a:lnTo>
                    <a:pt x="0" y="1315"/>
                  </a:lnTo>
                  <a:lnTo>
                    <a:pt x="721" y="1315"/>
                  </a:lnTo>
                  <a:lnTo>
                    <a:pt x="1441" y="1315"/>
                  </a:lnTo>
                  <a:lnTo>
                    <a:pt x="2162" y="1315"/>
                  </a:lnTo>
                  <a:lnTo>
                    <a:pt x="2882" y="1315"/>
                  </a:lnTo>
                  <a:lnTo>
                    <a:pt x="3603" y="1315"/>
                  </a:lnTo>
                  <a:lnTo>
                    <a:pt x="4323" y="1315"/>
                  </a:lnTo>
                  <a:lnTo>
                    <a:pt x="5044" y="1315"/>
                  </a:lnTo>
                  <a:lnTo>
                    <a:pt x="5764" y="1315"/>
                  </a:lnTo>
                  <a:lnTo>
                    <a:pt x="5764" y="1332"/>
                  </a:lnTo>
                  <a:lnTo>
                    <a:pt x="5044" y="1332"/>
                  </a:lnTo>
                  <a:lnTo>
                    <a:pt x="4323" y="1332"/>
                  </a:lnTo>
                  <a:lnTo>
                    <a:pt x="3603" y="1332"/>
                  </a:lnTo>
                  <a:lnTo>
                    <a:pt x="2882" y="1332"/>
                  </a:lnTo>
                  <a:lnTo>
                    <a:pt x="2162" y="1332"/>
                  </a:lnTo>
                  <a:lnTo>
                    <a:pt x="1441" y="1332"/>
                  </a:lnTo>
                  <a:lnTo>
                    <a:pt x="721" y="1332"/>
                  </a:lnTo>
                  <a:lnTo>
                    <a:pt x="0" y="1332"/>
                  </a:lnTo>
                  <a:close/>
                  <a:moveTo>
                    <a:pt x="0" y="1299"/>
                  </a:moveTo>
                  <a:lnTo>
                    <a:pt x="0" y="1282"/>
                  </a:lnTo>
                  <a:lnTo>
                    <a:pt x="721" y="1282"/>
                  </a:lnTo>
                  <a:lnTo>
                    <a:pt x="1441" y="1282"/>
                  </a:lnTo>
                  <a:lnTo>
                    <a:pt x="2162" y="1282"/>
                  </a:lnTo>
                  <a:lnTo>
                    <a:pt x="2882" y="1282"/>
                  </a:lnTo>
                  <a:lnTo>
                    <a:pt x="3603" y="1282"/>
                  </a:lnTo>
                  <a:lnTo>
                    <a:pt x="4323" y="1282"/>
                  </a:lnTo>
                  <a:lnTo>
                    <a:pt x="5044" y="1282"/>
                  </a:lnTo>
                  <a:lnTo>
                    <a:pt x="5764" y="1282"/>
                  </a:lnTo>
                  <a:lnTo>
                    <a:pt x="5764" y="1299"/>
                  </a:lnTo>
                  <a:lnTo>
                    <a:pt x="5044" y="1299"/>
                  </a:lnTo>
                  <a:lnTo>
                    <a:pt x="4323" y="1299"/>
                  </a:lnTo>
                  <a:lnTo>
                    <a:pt x="3603" y="1299"/>
                  </a:lnTo>
                  <a:lnTo>
                    <a:pt x="2882" y="1299"/>
                  </a:lnTo>
                  <a:lnTo>
                    <a:pt x="2162" y="1299"/>
                  </a:lnTo>
                  <a:lnTo>
                    <a:pt x="1441" y="1299"/>
                  </a:lnTo>
                  <a:lnTo>
                    <a:pt x="721" y="1299"/>
                  </a:lnTo>
                  <a:lnTo>
                    <a:pt x="0" y="1299"/>
                  </a:lnTo>
                  <a:close/>
                  <a:moveTo>
                    <a:pt x="0" y="1266"/>
                  </a:moveTo>
                  <a:lnTo>
                    <a:pt x="0" y="1249"/>
                  </a:lnTo>
                  <a:lnTo>
                    <a:pt x="721" y="1249"/>
                  </a:lnTo>
                  <a:lnTo>
                    <a:pt x="1441" y="1249"/>
                  </a:lnTo>
                  <a:lnTo>
                    <a:pt x="2162" y="1249"/>
                  </a:lnTo>
                  <a:lnTo>
                    <a:pt x="2882" y="1249"/>
                  </a:lnTo>
                  <a:lnTo>
                    <a:pt x="3603" y="1249"/>
                  </a:lnTo>
                  <a:lnTo>
                    <a:pt x="4323" y="1249"/>
                  </a:lnTo>
                  <a:lnTo>
                    <a:pt x="5044" y="1249"/>
                  </a:lnTo>
                  <a:lnTo>
                    <a:pt x="5764" y="1249"/>
                  </a:lnTo>
                  <a:lnTo>
                    <a:pt x="5764" y="1266"/>
                  </a:lnTo>
                  <a:lnTo>
                    <a:pt x="5044" y="1266"/>
                  </a:lnTo>
                  <a:lnTo>
                    <a:pt x="4323" y="1266"/>
                  </a:lnTo>
                  <a:lnTo>
                    <a:pt x="3603" y="1266"/>
                  </a:lnTo>
                  <a:lnTo>
                    <a:pt x="2882" y="1266"/>
                  </a:lnTo>
                  <a:lnTo>
                    <a:pt x="2162" y="1266"/>
                  </a:lnTo>
                  <a:lnTo>
                    <a:pt x="1441" y="1266"/>
                  </a:lnTo>
                  <a:lnTo>
                    <a:pt x="721" y="1266"/>
                  </a:lnTo>
                  <a:lnTo>
                    <a:pt x="0" y="1266"/>
                  </a:lnTo>
                  <a:close/>
                  <a:moveTo>
                    <a:pt x="0" y="1233"/>
                  </a:moveTo>
                  <a:lnTo>
                    <a:pt x="0" y="1216"/>
                  </a:lnTo>
                  <a:lnTo>
                    <a:pt x="721" y="1216"/>
                  </a:lnTo>
                  <a:lnTo>
                    <a:pt x="1441" y="1216"/>
                  </a:lnTo>
                  <a:lnTo>
                    <a:pt x="2162" y="1216"/>
                  </a:lnTo>
                  <a:lnTo>
                    <a:pt x="2882" y="1216"/>
                  </a:lnTo>
                  <a:lnTo>
                    <a:pt x="3603" y="1216"/>
                  </a:lnTo>
                  <a:lnTo>
                    <a:pt x="4323" y="1216"/>
                  </a:lnTo>
                  <a:lnTo>
                    <a:pt x="5044" y="1216"/>
                  </a:lnTo>
                  <a:lnTo>
                    <a:pt x="5764" y="1216"/>
                  </a:lnTo>
                  <a:lnTo>
                    <a:pt x="5764" y="1233"/>
                  </a:lnTo>
                  <a:lnTo>
                    <a:pt x="5044" y="1233"/>
                  </a:lnTo>
                  <a:lnTo>
                    <a:pt x="4323" y="1233"/>
                  </a:lnTo>
                  <a:lnTo>
                    <a:pt x="3603" y="1233"/>
                  </a:lnTo>
                  <a:lnTo>
                    <a:pt x="2882" y="1233"/>
                  </a:lnTo>
                  <a:lnTo>
                    <a:pt x="2162" y="1233"/>
                  </a:lnTo>
                  <a:lnTo>
                    <a:pt x="1441" y="1233"/>
                  </a:lnTo>
                  <a:lnTo>
                    <a:pt x="721" y="1233"/>
                  </a:lnTo>
                  <a:lnTo>
                    <a:pt x="0" y="1233"/>
                  </a:lnTo>
                  <a:close/>
                  <a:moveTo>
                    <a:pt x="0" y="1200"/>
                  </a:moveTo>
                  <a:lnTo>
                    <a:pt x="0" y="1184"/>
                  </a:lnTo>
                  <a:lnTo>
                    <a:pt x="721" y="1184"/>
                  </a:lnTo>
                  <a:lnTo>
                    <a:pt x="1441" y="1184"/>
                  </a:lnTo>
                  <a:lnTo>
                    <a:pt x="2162" y="1184"/>
                  </a:lnTo>
                  <a:lnTo>
                    <a:pt x="2882" y="1184"/>
                  </a:lnTo>
                  <a:lnTo>
                    <a:pt x="3603" y="1184"/>
                  </a:lnTo>
                  <a:lnTo>
                    <a:pt x="4323" y="1184"/>
                  </a:lnTo>
                  <a:lnTo>
                    <a:pt x="5044" y="1184"/>
                  </a:lnTo>
                  <a:lnTo>
                    <a:pt x="5764" y="1184"/>
                  </a:lnTo>
                  <a:lnTo>
                    <a:pt x="5764" y="1200"/>
                  </a:lnTo>
                  <a:lnTo>
                    <a:pt x="5044" y="1200"/>
                  </a:lnTo>
                  <a:lnTo>
                    <a:pt x="4323" y="1200"/>
                  </a:lnTo>
                  <a:lnTo>
                    <a:pt x="3603" y="1200"/>
                  </a:lnTo>
                  <a:lnTo>
                    <a:pt x="2882" y="1200"/>
                  </a:lnTo>
                  <a:lnTo>
                    <a:pt x="2162" y="1200"/>
                  </a:lnTo>
                  <a:lnTo>
                    <a:pt x="1441" y="1200"/>
                  </a:lnTo>
                  <a:lnTo>
                    <a:pt x="721" y="1200"/>
                  </a:lnTo>
                  <a:lnTo>
                    <a:pt x="0" y="1200"/>
                  </a:lnTo>
                  <a:close/>
                  <a:moveTo>
                    <a:pt x="0" y="1168"/>
                  </a:moveTo>
                  <a:lnTo>
                    <a:pt x="0" y="1151"/>
                  </a:lnTo>
                  <a:lnTo>
                    <a:pt x="721" y="1151"/>
                  </a:lnTo>
                  <a:lnTo>
                    <a:pt x="1441" y="1151"/>
                  </a:lnTo>
                  <a:lnTo>
                    <a:pt x="2162" y="1151"/>
                  </a:lnTo>
                  <a:lnTo>
                    <a:pt x="2882" y="1151"/>
                  </a:lnTo>
                  <a:lnTo>
                    <a:pt x="3603" y="1151"/>
                  </a:lnTo>
                  <a:lnTo>
                    <a:pt x="4323" y="1151"/>
                  </a:lnTo>
                  <a:lnTo>
                    <a:pt x="5044" y="1151"/>
                  </a:lnTo>
                  <a:lnTo>
                    <a:pt x="5764" y="1151"/>
                  </a:lnTo>
                  <a:lnTo>
                    <a:pt x="5764" y="1168"/>
                  </a:lnTo>
                  <a:lnTo>
                    <a:pt x="5044" y="1168"/>
                  </a:lnTo>
                  <a:lnTo>
                    <a:pt x="4323" y="1168"/>
                  </a:lnTo>
                  <a:lnTo>
                    <a:pt x="3603" y="1168"/>
                  </a:lnTo>
                  <a:lnTo>
                    <a:pt x="2882" y="1168"/>
                  </a:lnTo>
                  <a:lnTo>
                    <a:pt x="2162" y="1168"/>
                  </a:lnTo>
                  <a:lnTo>
                    <a:pt x="1441" y="1168"/>
                  </a:lnTo>
                  <a:lnTo>
                    <a:pt x="721" y="1168"/>
                  </a:lnTo>
                  <a:lnTo>
                    <a:pt x="0" y="1168"/>
                  </a:lnTo>
                  <a:close/>
                  <a:moveTo>
                    <a:pt x="0" y="1135"/>
                  </a:moveTo>
                  <a:lnTo>
                    <a:pt x="0" y="1118"/>
                  </a:lnTo>
                  <a:lnTo>
                    <a:pt x="721" y="1118"/>
                  </a:lnTo>
                  <a:lnTo>
                    <a:pt x="1441" y="1118"/>
                  </a:lnTo>
                  <a:lnTo>
                    <a:pt x="2162" y="1118"/>
                  </a:lnTo>
                  <a:lnTo>
                    <a:pt x="2882" y="1118"/>
                  </a:lnTo>
                  <a:lnTo>
                    <a:pt x="3603" y="1118"/>
                  </a:lnTo>
                  <a:lnTo>
                    <a:pt x="4323" y="1118"/>
                  </a:lnTo>
                  <a:lnTo>
                    <a:pt x="5044" y="1118"/>
                  </a:lnTo>
                  <a:lnTo>
                    <a:pt x="5764" y="1118"/>
                  </a:lnTo>
                  <a:lnTo>
                    <a:pt x="5764" y="1135"/>
                  </a:lnTo>
                  <a:lnTo>
                    <a:pt x="5044" y="1135"/>
                  </a:lnTo>
                  <a:lnTo>
                    <a:pt x="4323" y="1135"/>
                  </a:lnTo>
                  <a:lnTo>
                    <a:pt x="3603" y="1135"/>
                  </a:lnTo>
                  <a:lnTo>
                    <a:pt x="2882" y="1135"/>
                  </a:lnTo>
                  <a:lnTo>
                    <a:pt x="2162" y="1135"/>
                  </a:lnTo>
                  <a:lnTo>
                    <a:pt x="1441" y="1135"/>
                  </a:lnTo>
                  <a:lnTo>
                    <a:pt x="721" y="1135"/>
                  </a:lnTo>
                  <a:lnTo>
                    <a:pt x="0" y="1135"/>
                  </a:lnTo>
                  <a:close/>
                  <a:moveTo>
                    <a:pt x="0" y="1102"/>
                  </a:moveTo>
                  <a:lnTo>
                    <a:pt x="0" y="1085"/>
                  </a:lnTo>
                  <a:lnTo>
                    <a:pt x="721" y="1085"/>
                  </a:lnTo>
                  <a:lnTo>
                    <a:pt x="1441" y="1085"/>
                  </a:lnTo>
                  <a:lnTo>
                    <a:pt x="2162" y="1085"/>
                  </a:lnTo>
                  <a:lnTo>
                    <a:pt x="2882" y="1085"/>
                  </a:lnTo>
                  <a:lnTo>
                    <a:pt x="3603" y="1085"/>
                  </a:lnTo>
                  <a:lnTo>
                    <a:pt x="4323" y="1085"/>
                  </a:lnTo>
                  <a:lnTo>
                    <a:pt x="5044" y="1085"/>
                  </a:lnTo>
                  <a:lnTo>
                    <a:pt x="5764" y="1085"/>
                  </a:lnTo>
                  <a:lnTo>
                    <a:pt x="5764" y="1102"/>
                  </a:lnTo>
                  <a:lnTo>
                    <a:pt x="5044" y="1102"/>
                  </a:lnTo>
                  <a:lnTo>
                    <a:pt x="4323" y="1102"/>
                  </a:lnTo>
                  <a:lnTo>
                    <a:pt x="3603" y="1102"/>
                  </a:lnTo>
                  <a:lnTo>
                    <a:pt x="2882" y="1102"/>
                  </a:lnTo>
                  <a:lnTo>
                    <a:pt x="2162" y="1102"/>
                  </a:lnTo>
                  <a:lnTo>
                    <a:pt x="1441" y="1102"/>
                  </a:lnTo>
                  <a:lnTo>
                    <a:pt x="721" y="1102"/>
                  </a:lnTo>
                  <a:lnTo>
                    <a:pt x="0" y="1102"/>
                  </a:lnTo>
                  <a:close/>
                  <a:moveTo>
                    <a:pt x="0" y="1069"/>
                  </a:moveTo>
                  <a:lnTo>
                    <a:pt x="0" y="1052"/>
                  </a:lnTo>
                  <a:lnTo>
                    <a:pt x="721" y="1052"/>
                  </a:lnTo>
                  <a:lnTo>
                    <a:pt x="1441" y="1052"/>
                  </a:lnTo>
                  <a:lnTo>
                    <a:pt x="2162" y="1052"/>
                  </a:lnTo>
                  <a:lnTo>
                    <a:pt x="2882" y="1052"/>
                  </a:lnTo>
                  <a:lnTo>
                    <a:pt x="3603" y="1052"/>
                  </a:lnTo>
                  <a:lnTo>
                    <a:pt x="4323" y="1052"/>
                  </a:lnTo>
                  <a:lnTo>
                    <a:pt x="5044" y="1052"/>
                  </a:lnTo>
                  <a:lnTo>
                    <a:pt x="5764" y="1052"/>
                  </a:lnTo>
                  <a:lnTo>
                    <a:pt x="5764" y="1069"/>
                  </a:lnTo>
                  <a:lnTo>
                    <a:pt x="5044" y="1069"/>
                  </a:lnTo>
                  <a:lnTo>
                    <a:pt x="4323" y="1069"/>
                  </a:lnTo>
                  <a:lnTo>
                    <a:pt x="3603" y="1069"/>
                  </a:lnTo>
                  <a:lnTo>
                    <a:pt x="2882" y="1069"/>
                  </a:lnTo>
                  <a:lnTo>
                    <a:pt x="2162" y="1069"/>
                  </a:lnTo>
                  <a:lnTo>
                    <a:pt x="1441" y="1069"/>
                  </a:lnTo>
                  <a:lnTo>
                    <a:pt x="721" y="1069"/>
                  </a:lnTo>
                  <a:lnTo>
                    <a:pt x="0" y="1069"/>
                  </a:lnTo>
                  <a:close/>
                  <a:moveTo>
                    <a:pt x="0" y="1036"/>
                  </a:moveTo>
                  <a:lnTo>
                    <a:pt x="0" y="1019"/>
                  </a:lnTo>
                  <a:lnTo>
                    <a:pt x="721" y="1019"/>
                  </a:lnTo>
                  <a:lnTo>
                    <a:pt x="1441" y="1019"/>
                  </a:lnTo>
                  <a:lnTo>
                    <a:pt x="2162" y="1019"/>
                  </a:lnTo>
                  <a:lnTo>
                    <a:pt x="2882" y="1019"/>
                  </a:lnTo>
                  <a:lnTo>
                    <a:pt x="3603" y="1019"/>
                  </a:lnTo>
                  <a:lnTo>
                    <a:pt x="4323" y="1019"/>
                  </a:lnTo>
                  <a:lnTo>
                    <a:pt x="5044" y="1019"/>
                  </a:lnTo>
                  <a:lnTo>
                    <a:pt x="5764" y="1019"/>
                  </a:lnTo>
                  <a:lnTo>
                    <a:pt x="5764" y="1036"/>
                  </a:lnTo>
                  <a:lnTo>
                    <a:pt x="5044" y="1036"/>
                  </a:lnTo>
                  <a:lnTo>
                    <a:pt x="4323" y="1036"/>
                  </a:lnTo>
                  <a:lnTo>
                    <a:pt x="3603" y="1036"/>
                  </a:lnTo>
                  <a:lnTo>
                    <a:pt x="2882" y="1036"/>
                  </a:lnTo>
                  <a:lnTo>
                    <a:pt x="2162" y="1036"/>
                  </a:lnTo>
                  <a:lnTo>
                    <a:pt x="1441" y="1036"/>
                  </a:lnTo>
                  <a:lnTo>
                    <a:pt x="721" y="1036"/>
                  </a:lnTo>
                  <a:lnTo>
                    <a:pt x="0" y="1036"/>
                  </a:lnTo>
                  <a:close/>
                  <a:moveTo>
                    <a:pt x="0" y="1003"/>
                  </a:moveTo>
                  <a:lnTo>
                    <a:pt x="0" y="986"/>
                  </a:lnTo>
                  <a:lnTo>
                    <a:pt x="721" y="986"/>
                  </a:lnTo>
                  <a:lnTo>
                    <a:pt x="1441" y="986"/>
                  </a:lnTo>
                  <a:lnTo>
                    <a:pt x="2162" y="986"/>
                  </a:lnTo>
                  <a:lnTo>
                    <a:pt x="2882" y="986"/>
                  </a:lnTo>
                  <a:lnTo>
                    <a:pt x="3603" y="986"/>
                  </a:lnTo>
                  <a:lnTo>
                    <a:pt x="4323" y="986"/>
                  </a:lnTo>
                  <a:lnTo>
                    <a:pt x="5044" y="986"/>
                  </a:lnTo>
                  <a:lnTo>
                    <a:pt x="5764" y="986"/>
                  </a:lnTo>
                  <a:lnTo>
                    <a:pt x="5764" y="1003"/>
                  </a:lnTo>
                  <a:lnTo>
                    <a:pt x="5044" y="1003"/>
                  </a:lnTo>
                  <a:lnTo>
                    <a:pt x="4323" y="1003"/>
                  </a:lnTo>
                  <a:lnTo>
                    <a:pt x="3603" y="1003"/>
                  </a:lnTo>
                  <a:lnTo>
                    <a:pt x="2882" y="1003"/>
                  </a:lnTo>
                  <a:lnTo>
                    <a:pt x="2162" y="1003"/>
                  </a:lnTo>
                  <a:lnTo>
                    <a:pt x="1441" y="1003"/>
                  </a:lnTo>
                  <a:lnTo>
                    <a:pt x="721" y="1003"/>
                  </a:lnTo>
                  <a:lnTo>
                    <a:pt x="0" y="1003"/>
                  </a:lnTo>
                  <a:close/>
                  <a:moveTo>
                    <a:pt x="0" y="970"/>
                  </a:moveTo>
                  <a:lnTo>
                    <a:pt x="0" y="954"/>
                  </a:lnTo>
                  <a:lnTo>
                    <a:pt x="721" y="954"/>
                  </a:lnTo>
                  <a:lnTo>
                    <a:pt x="1441" y="954"/>
                  </a:lnTo>
                  <a:lnTo>
                    <a:pt x="2162" y="954"/>
                  </a:lnTo>
                  <a:lnTo>
                    <a:pt x="2882" y="954"/>
                  </a:lnTo>
                  <a:lnTo>
                    <a:pt x="3603" y="954"/>
                  </a:lnTo>
                  <a:lnTo>
                    <a:pt x="4323" y="954"/>
                  </a:lnTo>
                  <a:lnTo>
                    <a:pt x="5044" y="954"/>
                  </a:lnTo>
                  <a:lnTo>
                    <a:pt x="5764" y="954"/>
                  </a:lnTo>
                  <a:lnTo>
                    <a:pt x="5764" y="970"/>
                  </a:lnTo>
                  <a:lnTo>
                    <a:pt x="5044" y="970"/>
                  </a:lnTo>
                  <a:lnTo>
                    <a:pt x="4323" y="970"/>
                  </a:lnTo>
                  <a:lnTo>
                    <a:pt x="3603" y="970"/>
                  </a:lnTo>
                  <a:lnTo>
                    <a:pt x="2882" y="970"/>
                  </a:lnTo>
                  <a:lnTo>
                    <a:pt x="2162" y="970"/>
                  </a:lnTo>
                  <a:lnTo>
                    <a:pt x="1441" y="970"/>
                  </a:lnTo>
                  <a:lnTo>
                    <a:pt x="721" y="970"/>
                  </a:lnTo>
                  <a:lnTo>
                    <a:pt x="0" y="970"/>
                  </a:lnTo>
                  <a:close/>
                  <a:moveTo>
                    <a:pt x="0" y="938"/>
                  </a:moveTo>
                  <a:lnTo>
                    <a:pt x="0" y="921"/>
                  </a:lnTo>
                  <a:lnTo>
                    <a:pt x="721" y="921"/>
                  </a:lnTo>
                  <a:lnTo>
                    <a:pt x="1441" y="921"/>
                  </a:lnTo>
                  <a:lnTo>
                    <a:pt x="2162" y="921"/>
                  </a:lnTo>
                  <a:lnTo>
                    <a:pt x="2882" y="921"/>
                  </a:lnTo>
                  <a:lnTo>
                    <a:pt x="3603" y="921"/>
                  </a:lnTo>
                  <a:lnTo>
                    <a:pt x="4323" y="921"/>
                  </a:lnTo>
                  <a:lnTo>
                    <a:pt x="5044" y="921"/>
                  </a:lnTo>
                  <a:lnTo>
                    <a:pt x="5764" y="921"/>
                  </a:lnTo>
                  <a:lnTo>
                    <a:pt x="5764" y="938"/>
                  </a:lnTo>
                  <a:lnTo>
                    <a:pt x="5044" y="938"/>
                  </a:lnTo>
                  <a:lnTo>
                    <a:pt x="4323" y="938"/>
                  </a:lnTo>
                  <a:lnTo>
                    <a:pt x="3603" y="938"/>
                  </a:lnTo>
                  <a:lnTo>
                    <a:pt x="2882" y="938"/>
                  </a:lnTo>
                  <a:lnTo>
                    <a:pt x="2162" y="938"/>
                  </a:lnTo>
                  <a:lnTo>
                    <a:pt x="1441" y="938"/>
                  </a:lnTo>
                  <a:lnTo>
                    <a:pt x="721" y="938"/>
                  </a:lnTo>
                  <a:lnTo>
                    <a:pt x="0" y="938"/>
                  </a:lnTo>
                  <a:close/>
                  <a:moveTo>
                    <a:pt x="0" y="905"/>
                  </a:moveTo>
                  <a:lnTo>
                    <a:pt x="0" y="888"/>
                  </a:lnTo>
                  <a:lnTo>
                    <a:pt x="721" y="888"/>
                  </a:lnTo>
                  <a:lnTo>
                    <a:pt x="1441" y="888"/>
                  </a:lnTo>
                  <a:lnTo>
                    <a:pt x="2162" y="888"/>
                  </a:lnTo>
                  <a:lnTo>
                    <a:pt x="2882" y="888"/>
                  </a:lnTo>
                  <a:lnTo>
                    <a:pt x="3603" y="888"/>
                  </a:lnTo>
                  <a:lnTo>
                    <a:pt x="4323" y="888"/>
                  </a:lnTo>
                  <a:lnTo>
                    <a:pt x="5044" y="888"/>
                  </a:lnTo>
                  <a:lnTo>
                    <a:pt x="5764" y="888"/>
                  </a:lnTo>
                  <a:lnTo>
                    <a:pt x="5764" y="905"/>
                  </a:lnTo>
                  <a:lnTo>
                    <a:pt x="5044" y="905"/>
                  </a:lnTo>
                  <a:lnTo>
                    <a:pt x="4323" y="905"/>
                  </a:lnTo>
                  <a:lnTo>
                    <a:pt x="3603" y="905"/>
                  </a:lnTo>
                  <a:lnTo>
                    <a:pt x="2882" y="905"/>
                  </a:lnTo>
                  <a:lnTo>
                    <a:pt x="2162" y="905"/>
                  </a:lnTo>
                  <a:lnTo>
                    <a:pt x="1441" y="905"/>
                  </a:lnTo>
                  <a:lnTo>
                    <a:pt x="721" y="905"/>
                  </a:lnTo>
                  <a:lnTo>
                    <a:pt x="0" y="905"/>
                  </a:lnTo>
                  <a:close/>
                  <a:moveTo>
                    <a:pt x="0" y="872"/>
                  </a:moveTo>
                  <a:lnTo>
                    <a:pt x="0" y="855"/>
                  </a:lnTo>
                  <a:lnTo>
                    <a:pt x="721" y="855"/>
                  </a:lnTo>
                  <a:lnTo>
                    <a:pt x="1441" y="855"/>
                  </a:lnTo>
                  <a:lnTo>
                    <a:pt x="2162" y="855"/>
                  </a:lnTo>
                  <a:lnTo>
                    <a:pt x="2882" y="855"/>
                  </a:lnTo>
                  <a:lnTo>
                    <a:pt x="3603" y="855"/>
                  </a:lnTo>
                  <a:lnTo>
                    <a:pt x="4323" y="855"/>
                  </a:lnTo>
                  <a:lnTo>
                    <a:pt x="5044" y="855"/>
                  </a:lnTo>
                  <a:lnTo>
                    <a:pt x="5764" y="855"/>
                  </a:lnTo>
                  <a:lnTo>
                    <a:pt x="5764" y="872"/>
                  </a:lnTo>
                  <a:lnTo>
                    <a:pt x="5044" y="872"/>
                  </a:lnTo>
                  <a:lnTo>
                    <a:pt x="4323" y="872"/>
                  </a:lnTo>
                  <a:lnTo>
                    <a:pt x="3603" y="872"/>
                  </a:lnTo>
                  <a:lnTo>
                    <a:pt x="2882" y="872"/>
                  </a:lnTo>
                  <a:lnTo>
                    <a:pt x="2162" y="872"/>
                  </a:lnTo>
                  <a:lnTo>
                    <a:pt x="1441" y="872"/>
                  </a:lnTo>
                  <a:lnTo>
                    <a:pt x="721" y="872"/>
                  </a:lnTo>
                  <a:lnTo>
                    <a:pt x="0" y="872"/>
                  </a:lnTo>
                  <a:close/>
                  <a:moveTo>
                    <a:pt x="0" y="839"/>
                  </a:moveTo>
                  <a:lnTo>
                    <a:pt x="0" y="822"/>
                  </a:lnTo>
                  <a:lnTo>
                    <a:pt x="721" y="822"/>
                  </a:lnTo>
                  <a:lnTo>
                    <a:pt x="1441" y="822"/>
                  </a:lnTo>
                  <a:lnTo>
                    <a:pt x="2162" y="822"/>
                  </a:lnTo>
                  <a:lnTo>
                    <a:pt x="2882" y="822"/>
                  </a:lnTo>
                  <a:lnTo>
                    <a:pt x="3603" y="822"/>
                  </a:lnTo>
                  <a:lnTo>
                    <a:pt x="4323" y="822"/>
                  </a:lnTo>
                  <a:lnTo>
                    <a:pt x="5044" y="822"/>
                  </a:lnTo>
                  <a:lnTo>
                    <a:pt x="5764" y="822"/>
                  </a:lnTo>
                  <a:lnTo>
                    <a:pt x="5764" y="839"/>
                  </a:lnTo>
                  <a:lnTo>
                    <a:pt x="5044" y="839"/>
                  </a:lnTo>
                  <a:lnTo>
                    <a:pt x="4323" y="839"/>
                  </a:lnTo>
                  <a:lnTo>
                    <a:pt x="3603" y="839"/>
                  </a:lnTo>
                  <a:lnTo>
                    <a:pt x="2882" y="839"/>
                  </a:lnTo>
                  <a:lnTo>
                    <a:pt x="2162" y="839"/>
                  </a:lnTo>
                  <a:lnTo>
                    <a:pt x="1441" y="839"/>
                  </a:lnTo>
                  <a:lnTo>
                    <a:pt x="721" y="839"/>
                  </a:lnTo>
                  <a:lnTo>
                    <a:pt x="0" y="839"/>
                  </a:lnTo>
                  <a:close/>
                  <a:moveTo>
                    <a:pt x="0" y="806"/>
                  </a:moveTo>
                  <a:lnTo>
                    <a:pt x="0" y="789"/>
                  </a:lnTo>
                  <a:lnTo>
                    <a:pt x="721" y="789"/>
                  </a:lnTo>
                  <a:lnTo>
                    <a:pt x="1441" y="789"/>
                  </a:lnTo>
                  <a:lnTo>
                    <a:pt x="2162" y="789"/>
                  </a:lnTo>
                  <a:lnTo>
                    <a:pt x="2882" y="789"/>
                  </a:lnTo>
                  <a:lnTo>
                    <a:pt x="3603" y="789"/>
                  </a:lnTo>
                  <a:lnTo>
                    <a:pt x="4323" y="789"/>
                  </a:lnTo>
                  <a:lnTo>
                    <a:pt x="5044" y="789"/>
                  </a:lnTo>
                  <a:lnTo>
                    <a:pt x="5764" y="789"/>
                  </a:lnTo>
                  <a:lnTo>
                    <a:pt x="5764" y="806"/>
                  </a:lnTo>
                  <a:lnTo>
                    <a:pt x="5044" y="806"/>
                  </a:lnTo>
                  <a:lnTo>
                    <a:pt x="4323" y="806"/>
                  </a:lnTo>
                  <a:lnTo>
                    <a:pt x="3603" y="806"/>
                  </a:lnTo>
                  <a:lnTo>
                    <a:pt x="2882" y="806"/>
                  </a:lnTo>
                  <a:lnTo>
                    <a:pt x="2162" y="806"/>
                  </a:lnTo>
                  <a:lnTo>
                    <a:pt x="1441" y="806"/>
                  </a:lnTo>
                  <a:lnTo>
                    <a:pt x="721" y="806"/>
                  </a:lnTo>
                  <a:lnTo>
                    <a:pt x="0" y="806"/>
                  </a:lnTo>
                  <a:close/>
                  <a:moveTo>
                    <a:pt x="0" y="773"/>
                  </a:moveTo>
                  <a:lnTo>
                    <a:pt x="0" y="757"/>
                  </a:lnTo>
                  <a:lnTo>
                    <a:pt x="721" y="757"/>
                  </a:lnTo>
                  <a:lnTo>
                    <a:pt x="1441" y="757"/>
                  </a:lnTo>
                  <a:lnTo>
                    <a:pt x="2162" y="757"/>
                  </a:lnTo>
                  <a:lnTo>
                    <a:pt x="2882" y="757"/>
                  </a:lnTo>
                  <a:lnTo>
                    <a:pt x="3603" y="757"/>
                  </a:lnTo>
                  <a:lnTo>
                    <a:pt x="4323" y="757"/>
                  </a:lnTo>
                  <a:lnTo>
                    <a:pt x="5044" y="757"/>
                  </a:lnTo>
                  <a:lnTo>
                    <a:pt x="5764" y="757"/>
                  </a:lnTo>
                  <a:lnTo>
                    <a:pt x="5764" y="773"/>
                  </a:lnTo>
                  <a:lnTo>
                    <a:pt x="5044" y="773"/>
                  </a:lnTo>
                  <a:lnTo>
                    <a:pt x="4323" y="773"/>
                  </a:lnTo>
                  <a:lnTo>
                    <a:pt x="3603" y="773"/>
                  </a:lnTo>
                  <a:lnTo>
                    <a:pt x="2882" y="773"/>
                  </a:lnTo>
                  <a:lnTo>
                    <a:pt x="2162" y="773"/>
                  </a:lnTo>
                  <a:lnTo>
                    <a:pt x="1441" y="773"/>
                  </a:lnTo>
                  <a:lnTo>
                    <a:pt x="721" y="773"/>
                  </a:lnTo>
                  <a:lnTo>
                    <a:pt x="0" y="773"/>
                  </a:lnTo>
                  <a:close/>
                  <a:moveTo>
                    <a:pt x="0" y="741"/>
                  </a:moveTo>
                  <a:lnTo>
                    <a:pt x="0" y="724"/>
                  </a:lnTo>
                  <a:lnTo>
                    <a:pt x="721" y="724"/>
                  </a:lnTo>
                  <a:lnTo>
                    <a:pt x="1441" y="724"/>
                  </a:lnTo>
                  <a:lnTo>
                    <a:pt x="2162" y="724"/>
                  </a:lnTo>
                  <a:lnTo>
                    <a:pt x="2882" y="724"/>
                  </a:lnTo>
                  <a:lnTo>
                    <a:pt x="3603" y="724"/>
                  </a:lnTo>
                  <a:lnTo>
                    <a:pt x="4323" y="724"/>
                  </a:lnTo>
                  <a:lnTo>
                    <a:pt x="5044" y="724"/>
                  </a:lnTo>
                  <a:lnTo>
                    <a:pt x="5764" y="724"/>
                  </a:lnTo>
                  <a:lnTo>
                    <a:pt x="5764" y="741"/>
                  </a:lnTo>
                  <a:lnTo>
                    <a:pt x="5044" y="741"/>
                  </a:lnTo>
                  <a:lnTo>
                    <a:pt x="4323" y="741"/>
                  </a:lnTo>
                  <a:lnTo>
                    <a:pt x="3603" y="741"/>
                  </a:lnTo>
                  <a:lnTo>
                    <a:pt x="2882" y="741"/>
                  </a:lnTo>
                  <a:lnTo>
                    <a:pt x="2162" y="741"/>
                  </a:lnTo>
                  <a:lnTo>
                    <a:pt x="1441" y="741"/>
                  </a:lnTo>
                  <a:lnTo>
                    <a:pt x="721" y="741"/>
                  </a:lnTo>
                  <a:lnTo>
                    <a:pt x="0" y="741"/>
                  </a:lnTo>
                  <a:close/>
                  <a:moveTo>
                    <a:pt x="0" y="707"/>
                  </a:moveTo>
                  <a:lnTo>
                    <a:pt x="0" y="690"/>
                  </a:lnTo>
                  <a:lnTo>
                    <a:pt x="721" y="690"/>
                  </a:lnTo>
                  <a:lnTo>
                    <a:pt x="1441" y="690"/>
                  </a:lnTo>
                  <a:lnTo>
                    <a:pt x="2162" y="690"/>
                  </a:lnTo>
                  <a:lnTo>
                    <a:pt x="2882" y="690"/>
                  </a:lnTo>
                  <a:lnTo>
                    <a:pt x="3603" y="690"/>
                  </a:lnTo>
                  <a:lnTo>
                    <a:pt x="4323" y="690"/>
                  </a:lnTo>
                  <a:lnTo>
                    <a:pt x="5044" y="690"/>
                  </a:lnTo>
                  <a:lnTo>
                    <a:pt x="5764" y="690"/>
                  </a:lnTo>
                  <a:lnTo>
                    <a:pt x="5764" y="707"/>
                  </a:lnTo>
                  <a:lnTo>
                    <a:pt x="5044" y="707"/>
                  </a:lnTo>
                  <a:lnTo>
                    <a:pt x="4323" y="707"/>
                  </a:lnTo>
                  <a:lnTo>
                    <a:pt x="3603" y="707"/>
                  </a:lnTo>
                  <a:lnTo>
                    <a:pt x="2882" y="707"/>
                  </a:lnTo>
                  <a:lnTo>
                    <a:pt x="2162" y="707"/>
                  </a:lnTo>
                  <a:lnTo>
                    <a:pt x="1441" y="707"/>
                  </a:lnTo>
                  <a:lnTo>
                    <a:pt x="721" y="707"/>
                  </a:lnTo>
                  <a:lnTo>
                    <a:pt x="0" y="707"/>
                  </a:lnTo>
                  <a:close/>
                  <a:moveTo>
                    <a:pt x="0" y="674"/>
                  </a:moveTo>
                  <a:lnTo>
                    <a:pt x="0" y="657"/>
                  </a:lnTo>
                  <a:lnTo>
                    <a:pt x="721" y="657"/>
                  </a:lnTo>
                  <a:lnTo>
                    <a:pt x="1441" y="657"/>
                  </a:lnTo>
                  <a:lnTo>
                    <a:pt x="2162" y="657"/>
                  </a:lnTo>
                  <a:lnTo>
                    <a:pt x="2882" y="657"/>
                  </a:lnTo>
                  <a:lnTo>
                    <a:pt x="3603" y="657"/>
                  </a:lnTo>
                  <a:lnTo>
                    <a:pt x="4323" y="657"/>
                  </a:lnTo>
                  <a:lnTo>
                    <a:pt x="5044" y="657"/>
                  </a:lnTo>
                  <a:lnTo>
                    <a:pt x="5764" y="657"/>
                  </a:lnTo>
                  <a:lnTo>
                    <a:pt x="5764" y="674"/>
                  </a:lnTo>
                  <a:lnTo>
                    <a:pt x="5044" y="674"/>
                  </a:lnTo>
                  <a:lnTo>
                    <a:pt x="4323" y="674"/>
                  </a:lnTo>
                  <a:lnTo>
                    <a:pt x="3603" y="674"/>
                  </a:lnTo>
                  <a:lnTo>
                    <a:pt x="2882" y="674"/>
                  </a:lnTo>
                  <a:lnTo>
                    <a:pt x="2162" y="674"/>
                  </a:lnTo>
                  <a:lnTo>
                    <a:pt x="1441" y="674"/>
                  </a:lnTo>
                  <a:lnTo>
                    <a:pt x="721" y="674"/>
                  </a:lnTo>
                  <a:lnTo>
                    <a:pt x="0" y="674"/>
                  </a:lnTo>
                  <a:close/>
                  <a:moveTo>
                    <a:pt x="0" y="641"/>
                  </a:moveTo>
                  <a:lnTo>
                    <a:pt x="0" y="624"/>
                  </a:lnTo>
                  <a:lnTo>
                    <a:pt x="721" y="624"/>
                  </a:lnTo>
                  <a:lnTo>
                    <a:pt x="1441" y="624"/>
                  </a:lnTo>
                  <a:lnTo>
                    <a:pt x="2162" y="624"/>
                  </a:lnTo>
                  <a:lnTo>
                    <a:pt x="2882" y="624"/>
                  </a:lnTo>
                  <a:lnTo>
                    <a:pt x="3603" y="624"/>
                  </a:lnTo>
                  <a:lnTo>
                    <a:pt x="4323" y="624"/>
                  </a:lnTo>
                  <a:lnTo>
                    <a:pt x="5044" y="624"/>
                  </a:lnTo>
                  <a:lnTo>
                    <a:pt x="5764" y="624"/>
                  </a:lnTo>
                  <a:lnTo>
                    <a:pt x="5764" y="641"/>
                  </a:lnTo>
                  <a:lnTo>
                    <a:pt x="5044" y="641"/>
                  </a:lnTo>
                  <a:lnTo>
                    <a:pt x="4323" y="641"/>
                  </a:lnTo>
                  <a:lnTo>
                    <a:pt x="3603" y="641"/>
                  </a:lnTo>
                  <a:lnTo>
                    <a:pt x="2882" y="641"/>
                  </a:lnTo>
                  <a:lnTo>
                    <a:pt x="2162" y="641"/>
                  </a:lnTo>
                  <a:lnTo>
                    <a:pt x="1441" y="641"/>
                  </a:lnTo>
                  <a:lnTo>
                    <a:pt x="721" y="641"/>
                  </a:lnTo>
                  <a:lnTo>
                    <a:pt x="0" y="641"/>
                  </a:lnTo>
                  <a:close/>
                  <a:moveTo>
                    <a:pt x="0" y="608"/>
                  </a:moveTo>
                  <a:lnTo>
                    <a:pt x="0" y="591"/>
                  </a:lnTo>
                  <a:lnTo>
                    <a:pt x="721" y="591"/>
                  </a:lnTo>
                  <a:lnTo>
                    <a:pt x="1441" y="591"/>
                  </a:lnTo>
                  <a:lnTo>
                    <a:pt x="2162" y="591"/>
                  </a:lnTo>
                  <a:lnTo>
                    <a:pt x="2882" y="591"/>
                  </a:lnTo>
                  <a:lnTo>
                    <a:pt x="3603" y="591"/>
                  </a:lnTo>
                  <a:lnTo>
                    <a:pt x="4323" y="591"/>
                  </a:lnTo>
                  <a:lnTo>
                    <a:pt x="5044" y="591"/>
                  </a:lnTo>
                  <a:lnTo>
                    <a:pt x="5764" y="591"/>
                  </a:lnTo>
                  <a:lnTo>
                    <a:pt x="5764" y="608"/>
                  </a:lnTo>
                  <a:lnTo>
                    <a:pt x="5044" y="608"/>
                  </a:lnTo>
                  <a:lnTo>
                    <a:pt x="4323" y="608"/>
                  </a:lnTo>
                  <a:lnTo>
                    <a:pt x="3603" y="608"/>
                  </a:lnTo>
                  <a:lnTo>
                    <a:pt x="2882" y="608"/>
                  </a:lnTo>
                  <a:lnTo>
                    <a:pt x="2162" y="608"/>
                  </a:lnTo>
                  <a:lnTo>
                    <a:pt x="1441" y="608"/>
                  </a:lnTo>
                  <a:lnTo>
                    <a:pt x="721" y="608"/>
                  </a:lnTo>
                  <a:lnTo>
                    <a:pt x="0" y="608"/>
                  </a:lnTo>
                  <a:close/>
                  <a:moveTo>
                    <a:pt x="0" y="575"/>
                  </a:moveTo>
                  <a:lnTo>
                    <a:pt x="0" y="558"/>
                  </a:lnTo>
                  <a:lnTo>
                    <a:pt x="721" y="558"/>
                  </a:lnTo>
                  <a:lnTo>
                    <a:pt x="1441" y="558"/>
                  </a:lnTo>
                  <a:lnTo>
                    <a:pt x="2162" y="558"/>
                  </a:lnTo>
                  <a:lnTo>
                    <a:pt x="2882" y="558"/>
                  </a:lnTo>
                  <a:lnTo>
                    <a:pt x="3603" y="558"/>
                  </a:lnTo>
                  <a:lnTo>
                    <a:pt x="4323" y="558"/>
                  </a:lnTo>
                  <a:lnTo>
                    <a:pt x="5044" y="558"/>
                  </a:lnTo>
                  <a:lnTo>
                    <a:pt x="5764" y="558"/>
                  </a:lnTo>
                  <a:lnTo>
                    <a:pt x="5764" y="575"/>
                  </a:lnTo>
                  <a:lnTo>
                    <a:pt x="5044" y="575"/>
                  </a:lnTo>
                  <a:lnTo>
                    <a:pt x="4323" y="575"/>
                  </a:lnTo>
                  <a:lnTo>
                    <a:pt x="3603" y="575"/>
                  </a:lnTo>
                  <a:lnTo>
                    <a:pt x="2882" y="575"/>
                  </a:lnTo>
                  <a:lnTo>
                    <a:pt x="2162" y="575"/>
                  </a:lnTo>
                  <a:lnTo>
                    <a:pt x="1441" y="575"/>
                  </a:lnTo>
                  <a:lnTo>
                    <a:pt x="721" y="575"/>
                  </a:lnTo>
                  <a:lnTo>
                    <a:pt x="0" y="575"/>
                  </a:lnTo>
                  <a:close/>
                  <a:moveTo>
                    <a:pt x="0" y="542"/>
                  </a:moveTo>
                  <a:lnTo>
                    <a:pt x="0" y="526"/>
                  </a:lnTo>
                  <a:lnTo>
                    <a:pt x="721" y="526"/>
                  </a:lnTo>
                  <a:lnTo>
                    <a:pt x="1441" y="526"/>
                  </a:lnTo>
                  <a:lnTo>
                    <a:pt x="2162" y="526"/>
                  </a:lnTo>
                  <a:lnTo>
                    <a:pt x="2882" y="526"/>
                  </a:lnTo>
                  <a:lnTo>
                    <a:pt x="3603" y="526"/>
                  </a:lnTo>
                  <a:lnTo>
                    <a:pt x="4323" y="526"/>
                  </a:lnTo>
                  <a:lnTo>
                    <a:pt x="5044" y="526"/>
                  </a:lnTo>
                  <a:lnTo>
                    <a:pt x="5764" y="526"/>
                  </a:lnTo>
                  <a:lnTo>
                    <a:pt x="5764" y="542"/>
                  </a:lnTo>
                  <a:lnTo>
                    <a:pt x="5044" y="542"/>
                  </a:lnTo>
                  <a:lnTo>
                    <a:pt x="4323" y="542"/>
                  </a:lnTo>
                  <a:lnTo>
                    <a:pt x="3603" y="542"/>
                  </a:lnTo>
                  <a:lnTo>
                    <a:pt x="2882" y="542"/>
                  </a:lnTo>
                  <a:lnTo>
                    <a:pt x="2162" y="542"/>
                  </a:lnTo>
                  <a:lnTo>
                    <a:pt x="1441" y="542"/>
                  </a:lnTo>
                  <a:lnTo>
                    <a:pt x="721" y="542"/>
                  </a:lnTo>
                  <a:lnTo>
                    <a:pt x="0" y="542"/>
                  </a:lnTo>
                  <a:close/>
                  <a:moveTo>
                    <a:pt x="0" y="510"/>
                  </a:moveTo>
                  <a:lnTo>
                    <a:pt x="0" y="493"/>
                  </a:lnTo>
                  <a:lnTo>
                    <a:pt x="721" y="493"/>
                  </a:lnTo>
                  <a:lnTo>
                    <a:pt x="1441" y="493"/>
                  </a:lnTo>
                  <a:lnTo>
                    <a:pt x="2162" y="493"/>
                  </a:lnTo>
                  <a:lnTo>
                    <a:pt x="2882" y="493"/>
                  </a:lnTo>
                  <a:lnTo>
                    <a:pt x="3603" y="493"/>
                  </a:lnTo>
                  <a:lnTo>
                    <a:pt x="4323" y="493"/>
                  </a:lnTo>
                  <a:lnTo>
                    <a:pt x="5044" y="493"/>
                  </a:lnTo>
                  <a:lnTo>
                    <a:pt x="5764" y="493"/>
                  </a:lnTo>
                  <a:lnTo>
                    <a:pt x="5764" y="510"/>
                  </a:lnTo>
                  <a:lnTo>
                    <a:pt x="5044" y="510"/>
                  </a:lnTo>
                  <a:lnTo>
                    <a:pt x="4323" y="510"/>
                  </a:lnTo>
                  <a:lnTo>
                    <a:pt x="3603" y="510"/>
                  </a:lnTo>
                  <a:lnTo>
                    <a:pt x="2882" y="510"/>
                  </a:lnTo>
                  <a:lnTo>
                    <a:pt x="2162" y="510"/>
                  </a:lnTo>
                  <a:lnTo>
                    <a:pt x="1441" y="510"/>
                  </a:lnTo>
                  <a:lnTo>
                    <a:pt x="721" y="510"/>
                  </a:lnTo>
                  <a:lnTo>
                    <a:pt x="0" y="510"/>
                  </a:lnTo>
                  <a:close/>
                  <a:moveTo>
                    <a:pt x="0" y="477"/>
                  </a:moveTo>
                  <a:lnTo>
                    <a:pt x="0" y="460"/>
                  </a:lnTo>
                  <a:lnTo>
                    <a:pt x="721" y="460"/>
                  </a:lnTo>
                  <a:lnTo>
                    <a:pt x="1441" y="460"/>
                  </a:lnTo>
                  <a:lnTo>
                    <a:pt x="2162" y="460"/>
                  </a:lnTo>
                  <a:lnTo>
                    <a:pt x="2882" y="460"/>
                  </a:lnTo>
                  <a:lnTo>
                    <a:pt x="3603" y="460"/>
                  </a:lnTo>
                  <a:lnTo>
                    <a:pt x="4323" y="460"/>
                  </a:lnTo>
                  <a:lnTo>
                    <a:pt x="5044" y="460"/>
                  </a:lnTo>
                  <a:lnTo>
                    <a:pt x="5764" y="460"/>
                  </a:lnTo>
                  <a:lnTo>
                    <a:pt x="5764" y="477"/>
                  </a:lnTo>
                  <a:lnTo>
                    <a:pt x="5044" y="477"/>
                  </a:lnTo>
                  <a:lnTo>
                    <a:pt x="4323" y="477"/>
                  </a:lnTo>
                  <a:lnTo>
                    <a:pt x="3603" y="477"/>
                  </a:lnTo>
                  <a:lnTo>
                    <a:pt x="2882" y="477"/>
                  </a:lnTo>
                  <a:lnTo>
                    <a:pt x="2162" y="477"/>
                  </a:lnTo>
                  <a:lnTo>
                    <a:pt x="1441" y="477"/>
                  </a:lnTo>
                  <a:lnTo>
                    <a:pt x="721" y="477"/>
                  </a:lnTo>
                  <a:lnTo>
                    <a:pt x="0" y="477"/>
                  </a:lnTo>
                  <a:close/>
                  <a:moveTo>
                    <a:pt x="0" y="444"/>
                  </a:moveTo>
                  <a:lnTo>
                    <a:pt x="0" y="427"/>
                  </a:lnTo>
                  <a:lnTo>
                    <a:pt x="721" y="427"/>
                  </a:lnTo>
                  <a:lnTo>
                    <a:pt x="1441" y="427"/>
                  </a:lnTo>
                  <a:lnTo>
                    <a:pt x="2162" y="427"/>
                  </a:lnTo>
                  <a:lnTo>
                    <a:pt x="2882" y="427"/>
                  </a:lnTo>
                  <a:lnTo>
                    <a:pt x="3603" y="427"/>
                  </a:lnTo>
                  <a:lnTo>
                    <a:pt x="4323" y="427"/>
                  </a:lnTo>
                  <a:lnTo>
                    <a:pt x="5044" y="427"/>
                  </a:lnTo>
                  <a:lnTo>
                    <a:pt x="5764" y="427"/>
                  </a:lnTo>
                  <a:lnTo>
                    <a:pt x="5764" y="444"/>
                  </a:lnTo>
                  <a:lnTo>
                    <a:pt x="5044" y="444"/>
                  </a:lnTo>
                  <a:lnTo>
                    <a:pt x="4323" y="444"/>
                  </a:lnTo>
                  <a:lnTo>
                    <a:pt x="3603" y="444"/>
                  </a:lnTo>
                  <a:lnTo>
                    <a:pt x="2882" y="444"/>
                  </a:lnTo>
                  <a:lnTo>
                    <a:pt x="2162" y="444"/>
                  </a:lnTo>
                  <a:lnTo>
                    <a:pt x="1441" y="444"/>
                  </a:lnTo>
                  <a:lnTo>
                    <a:pt x="721" y="444"/>
                  </a:lnTo>
                  <a:lnTo>
                    <a:pt x="0" y="444"/>
                  </a:lnTo>
                  <a:close/>
                  <a:moveTo>
                    <a:pt x="0" y="411"/>
                  </a:moveTo>
                  <a:lnTo>
                    <a:pt x="0" y="394"/>
                  </a:lnTo>
                  <a:lnTo>
                    <a:pt x="721" y="394"/>
                  </a:lnTo>
                  <a:lnTo>
                    <a:pt x="1441" y="394"/>
                  </a:lnTo>
                  <a:lnTo>
                    <a:pt x="2162" y="394"/>
                  </a:lnTo>
                  <a:lnTo>
                    <a:pt x="2882" y="394"/>
                  </a:lnTo>
                  <a:lnTo>
                    <a:pt x="3603" y="394"/>
                  </a:lnTo>
                  <a:lnTo>
                    <a:pt x="4323" y="394"/>
                  </a:lnTo>
                  <a:lnTo>
                    <a:pt x="5044" y="394"/>
                  </a:lnTo>
                  <a:lnTo>
                    <a:pt x="5764" y="394"/>
                  </a:lnTo>
                  <a:lnTo>
                    <a:pt x="5764" y="411"/>
                  </a:lnTo>
                  <a:lnTo>
                    <a:pt x="5044" y="411"/>
                  </a:lnTo>
                  <a:lnTo>
                    <a:pt x="4323" y="411"/>
                  </a:lnTo>
                  <a:lnTo>
                    <a:pt x="3603" y="411"/>
                  </a:lnTo>
                  <a:lnTo>
                    <a:pt x="2882" y="411"/>
                  </a:lnTo>
                  <a:lnTo>
                    <a:pt x="2162" y="411"/>
                  </a:lnTo>
                  <a:lnTo>
                    <a:pt x="1441" y="411"/>
                  </a:lnTo>
                  <a:lnTo>
                    <a:pt x="721" y="411"/>
                  </a:lnTo>
                  <a:lnTo>
                    <a:pt x="0" y="411"/>
                  </a:lnTo>
                  <a:close/>
                  <a:moveTo>
                    <a:pt x="0" y="378"/>
                  </a:moveTo>
                  <a:lnTo>
                    <a:pt x="0" y="361"/>
                  </a:lnTo>
                  <a:lnTo>
                    <a:pt x="721" y="361"/>
                  </a:lnTo>
                  <a:lnTo>
                    <a:pt x="1441" y="361"/>
                  </a:lnTo>
                  <a:lnTo>
                    <a:pt x="2162" y="361"/>
                  </a:lnTo>
                  <a:lnTo>
                    <a:pt x="2882" y="361"/>
                  </a:lnTo>
                  <a:lnTo>
                    <a:pt x="3603" y="361"/>
                  </a:lnTo>
                  <a:lnTo>
                    <a:pt x="4323" y="361"/>
                  </a:lnTo>
                  <a:lnTo>
                    <a:pt x="5044" y="361"/>
                  </a:lnTo>
                  <a:lnTo>
                    <a:pt x="5764" y="361"/>
                  </a:lnTo>
                  <a:lnTo>
                    <a:pt x="5764" y="378"/>
                  </a:lnTo>
                  <a:lnTo>
                    <a:pt x="5044" y="378"/>
                  </a:lnTo>
                  <a:lnTo>
                    <a:pt x="4323" y="378"/>
                  </a:lnTo>
                  <a:lnTo>
                    <a:pt x="3603" y="378"/>
                  </a:lnTo>
                  <a:lnTo>
                    <a:pt x="2882" y="378"/>
                  </a:lnTo>
                  <a:lnTo>
                    <a:pt x="2162" y="378"/>
                  </a:lnTo>
                  <a:lnTo>
                    <a:pt x="1441" y="378"/>
                  </a:lnTo>
                  <a:lnTo>
                    <a:pt x="721" y="378"/>
                  </a:lnTo>
                  <a:lnTo>
                    <a:pt x="0" y="378"/>
                  </a:lnTo>
                  <a:close/>
                  <a:moveTo>
                    <a:pt x="0" y="345"/>
                  </a:moveTo>
                  <a:lnTo>
                    <a:pt x="0" y="329"/>
                  </a:lnTo>
                  <a:lnTo>
                    <a:pt x="721" y="329"/>
                  </a:lnTo>
                  <a:lnTo>
                    <a:pt x="1441" y="329"/>
                  </a:lnTo>
                  <a:lnTo>
                    <a:pt x="2162" y="329"/>
                  </a:lnTo>
                  <a:lnTo>
                    <a:pt x="2882" y="329"/>
                  </a:lnTo>
                  <a:lnTo>
                    <a:pt x="3603" y="329"/>
                  </a:lnTo>
                  <a:lnTo>
                    <a:pt x="4323" y="329"/>
                  </a:lnTo>
                  <a:lnTo>
                    <a:pt x="5044" y="329"/>
                  </a:lnTo>
                  <a:lnTo>
                    <a:pt x="5764" y="329"/>
                  </a:lnTo>
                  <a:lnTo>
                    <a:pt x="5764" y="345"/>
                  </a:lnTo>
                  <a:lnTo>
                    <a:pt x="5044" y="345"/>
                  </a:lnTo>
                  <a:lnTo>
                    <a:pt x="4323" y="345"/>
                  </a:lnTo>
                  <a:lnTo>
                    <a:pt x="3603" y="345"/>
                  </a:lnTo>
                  <a:lnTo>
                    <a:pt x="2882" y="345"/>
                  </a:lnTo>
                  <a:lnTo>
                    <a:pt x="2162" y="345"/>
                  </a:lnTo>
                  <a:lnTo>
                    <a:pt x="1441" y="345"/>
                  </a:lnTo>
                  <a:lnTo>
                    <a:pt x="721" y="345"/>
                  </a:lnTo>
                  <a:lnTo>
                    <a:pt x="0" y="345"/>
                  </a:lnTo>
                  <a:close/>
                  <a:moveTo>
                    <a:pt x="0" y="312"/>
                  </a:moveTo>
                  <a:lnTo>
                    <a:pt x="0" y="296"/>
                  </a:lnTo>
                  <a:lnTo>
                    <a:pt x="721" y="296"/>
                  </a:lnTo>
                  <a:lnTo>
                    <a:pt x="1441" y="296"/>
                  </a:lnTo>
                  <a:lnTo>
                    <a:pt x="2162" y="296"/>
                  </a:lnTo>
                  <a:lnTo>
                    <a:pt x="2882" y="296"/>
                  </a:lnTo>
                  <a:lnTo>
                    <a:pt x="3603" y="296"/>
                  </a:lnTo>
                  <a:lnTo>
                    <a:pt x="4323" y="296"/>
                  </a:lnTo>
                  <a:lnTo>
                    <a:pt x="5044" y="296"/>
                  </a:lnTo>
                  <a:lnTo>
                    <a:pt x="5764" y="296"/>
                  </a:lnTo>
                  <a:lnTo>
                    <a:pt x="5764" y="312"/>
                  </a:lnTo>
                  <a:lnTo>
                    <a:pt x="5044" y="312"/>
                  </a:lnTo>
                  <a:lnTo>
                    <a:pt x="4323" y="312"/>
                  </a:lnTo>
                  <a:lnTo>
                    <a:pt x="3603" y="312"/>
                  </a:lnTo>
                  <a:lnTo>
                    <a:pt x="2882" y="312"/>
                  </a:lnTo>
                  <a:lnTo>
                    <a:pt x="2162" y="312"/>
                  </a:lnTo>
                  <a:lnTo>
                    <a:pt x="1441" y="312"/>
                  </a:lnTo>
                  <a:lnTo>
                    <a:pt x="721" y="312"/>
                  </a:lnTo>
                  <a:lnTo>
                    <a:pt x="0" y="312"/>
                  </a:lnTo>
                  <a:close/>
                  <a:moveTo>
                    <a:pt x="0" y="280"/>
                  </a:moveTo>
                  <a:lnTo>
                    <a:pt x="0" y="263"/>
                  </a:lnTo>
                  <a:lnTo>
                    <a:pt x="721" y="263"/>
                  </a:lnTo>
                  <a:lnTo>
                    <a:pt x="1441" y="263"/>
                  </a:lnTo>
                  <a:lnTo>
                    <a:pt x="2162" y="263"/>
                  </a:lnTo>
                  <a:lnTo>
                    <a:pt x="2882" y="263"/>
                  </a:lnTo>
                  <a:lnTo>
                    <a:pt x="3603" y="263"/>
                  </a:lnTo>
                  <a:lnTo>
                    <a:pt x="4323" y="263"/>
                  </a:lnTo>
                  <a:lnTo>
                    <a:pt x="5044" y="263"/>
                  </a:lnTo>
                  <a:lnTo>
                    <a:pt x="5764" y="263"/>
                  </a:lnTo>
                  <a:lnTo>
                    <a:pt x="5764" y="280"/>
                  </a:lnTo>
                  <a:lnTo>
                    <a:pt x="5044" y="280"/>
                  </a:lnTo>
                  <a:lnTo>
                    <a:pt x="4323" y="280"/>
                  </a:lnTo>
                  <a:lnTo>
                    <a:pt x="3603" y="280"/>
                  </a:lnTo>
                  <a:lnTo>
                    <a:pt x="2882" y="280"/>
                  </a:lnTo>
                  <a:lnTo>
                    <a:pt x="2162" y="280"/>
                  </a:lnTo>
                  <a:lnTo>
                    <a:pt x="1441" y="280"/>
                  </a:lnTo>
                  <a:lnTo>
                    <a:pt x="721" y="280"/>
                  </a:lnTo>
                  <a:lnTo>
                    <a:pt x="0" y="280"/>
                  </a:lnTo>
                  <a:close/>
                  <a:moveTo>
                    <a:pt x="0" y="247"/>
                  </a:moveTo>
                  <a:lnTo>
                    <a:pt x="0" y="230"/>
                  </a:lnTo>
                  <a:lnTo>
                    <a:pt x="721" y="230"/>
                  </a:lnTo>
                  <a:lnTo>
                    <a:pt x="1441" y="230"/>
                  </a:lnTo>
                  <a:lnTo>
                    <a:pt x="2162" y="230"/>
                  </a:lnTo>
                  <a:lnTo>
                    <a:pt x="2882" y="230"/>
                  </a:lnTo>
                  <a:lnTo>
                    <a:pt x="3603" y="230"/>
                  </a:lnTo>
                  <a:lnTo>
                    <a:pt x="4323" y="230"/>
                  </a:lnTo>
                  <a:lnTo>
                    <a:pt x="5044" y="230"/>
                  </a:lnTo>
                  <a:lnTo>
                    <a:pt x="5764" y="230"/>
                  </a:lnTo>
                  <a:lnTo>
                    <a:pt x="5764" y="247"/>
                  </a:lnTo>
                  <a:lnTo>
                    <a:pt x="5044" y="247"/>
                  </a:lnTo>
                  <a:lnTo>
                    <a:pt x="4323" y="247"/>
                  </a:lnTo>
                  <a:lnTo>
                    <a:pt x="3603" y="247"/>
                  </a:lnTo>
                  <a:lnTo>
                    <a:pt x="2882" y="247"/>
                  </a:lnTo>
                  <a:lnTo>
                    <a:pt x="2162" y="247"/>
                  </a:lnTo>
                  <a:lnTo>
                    <a:pt x="1441" y="247"/>
                  </a:lnTo>
                  <a:lnTo>
                    <a:pt x="721" y="247"/>
                  </a:lnTo>
                  <a:lnTo>
                    <a:pt x="0" y="247"/>
                  </a:lnTo>
                  <a:close/>
                  <a:moveTo>
                    <a:pt x="0" y="214"/>
                  </a:moveTo>
                  <a:lnTo>
                    <a:pt x="0" y="197"/>
                  </a:lnTo>
                  <a:lnTo>
                    <a:pt x="721" y="197"/>
                  </a:lnTo>
                  <a:lnTo>
                    <a:pt x="1441" y="197"/>
                  </a:lnTo>
                  <a:lnTo>
                    <a:pt x="2162" y="197"/>
                  </a:lnTo>
                  <a:lnTo>
                    <a:pt x="2882" y="197"/>
                  </a:lnTo>
                  <a:lnTo>
                    <a:pt x="3603" y="197"/>
                  </a:lnTo>
                  <a:lnTo>
                    <a:pt x="4323" y="197"/>
                  </a:lnTo>
                  <a:lnTo>
                    <a:pt x="5044" y="197"/>
                  </a:lnTo>
                  <a:lnTo>
                    <a:pt x="5764" y="197"/>
                  </a:lnTo>
                  <a:lnTo>
                    <a:pt x="5764" y="214"/>
                  </a:lnTo>
                  <a:lnTo>
                    <a:pt x="5044" y="214"/>
                  </a:lnTo>
                  <a:lnTo>
                    <a:pt x="4323" y="214"/>
                  </a:lnTo>
                  <a:lnTo>
                    <a:pt x="3603" y="214"/>
                  </a:lnTo>
                  <a:lnTo>
                    <a:pt x="2882" y="214"/>
                  </a:lnTo>
                  <a:lnTo>
                    <a:pt x="2162" y="214"/>
                  </a:lnTo>
                  <a:lnTo>
                    <a:pt x="1441" y="214"/>
                  </a:lnTo>
                  <a:lnTo>
                    <a:pt x="721" y="214"/>
                  </a:lnTo>
                  <a:lnTo>
                    <a:pt x="0" y="214"/>
                  </a:lnTo>
                  <a:close/>
                  <a:moveTo>
                    <a:pt x="0" y="181"/>
                  </a:moveTo>
                  <a:lnTo>
                    <a:pt x="0" y="164"/>
                  </a:lnTo>
                  <a:lnTo>
                    <a:pt x="721" y="164"/>
                  </a:lnTo>
                  <a:lnTo>
                    <a:pt x="1441" y="164"/>
                  </a:lnTo>
                  <a:lnTo>
                    <a:pt x="2162" y="164"/>
                  </a:lnTo>
                  <a:lnTo>
                    <a:pt x="2882" y="164"/>
                  </a:lnTo>
                  <a:lnTo>
                    <a:pt x="3603" y="164"/>
                  </a:lnTo>
                  <a:lnTo>
                    <a:pt x="4323" y="164"/>
                  </a:lnTo>
                  <a:lnTo>
                    <a:pt x="5044" y="164"/>
                  </a:lnTo>
                  <a:lnTo>
                    <a:pt x="5764" y="164"/>
                  </a:lnTo>
                  <a:lnTo>
                    <a:pt x="5764" y="181"/>
                  </a:lnTo>
                  <a:lnTo>
                    <a:pt x="5044" y="181"/>
                  </a:lnTo>
                  <a:lnTo>
                    <a:pt x="4323" y="181"/>
                  </a:lnTo>
                  <a:lnTo>
                    <a:pt x="3603" y="181"/>
                  </a:lnTo>
                  <a:lnTo>
                    <a:pt x="2882" y="181"/>
                  </a:lnTo>
                  <a:lnTo>
                    <a:pt x="2162" y="181"/>
                  </a:lnTo>
                  <a:lnTo>
                    <a:pt x="1441" y="181"/>
                  </a:lnTo>
                  <a:lnTo>
                    <a:pt x="721" y="181"/>
                  </a:lnTo>
                  <a:lnTo>
                    <a:pt x="0" y="181"/>
                  </a:lnTo>
                  <a:close/>
                  <a:moveTo>
                    <a:pt x="0" y="148"/>
                  </a:moveTo>
                  <a:lnTo>
                    <a:pt x="0" y="131"/>
                  </a:lnTo>
                  <a:lnTo>
                    <a:pt x="721" y="131"/>
                  </a:lnTo>
                  <a:lnTo>
                    <a:pt x="1441" y="131"/>
                  </a:lnTo>
                  <a:lnTo>
                    <a:pt x="2162" y="131"/>
                  </a:lnTo>
                  <a:lnTo>
                    <a:pt x="2882" y="131"/>
                  </a:lnTo>
                  <a:lnTo>
                    <a:pt x="3603" y="131"/>
                  </a:lnTo>
                  <a:lnTo>
                    <a:pt x="4323" y="131"/>
                  </a:lnTo>
                  <a:lnTo>
                    <a:pt x="5044" y="131"/>
                  </a:lnTo>
                  <a:lnTo>
                    <a:pt x="5764" y="131"/>
                  </a:lnTo>
                  <a:lnTo>
                    <a:pt x="5764" y="148"/>
                  </a:lnTo>
                  <a:lnTo>
                    <a:pt x="5044" y="148"/>
                  </a:lnTo>
                  <a:lnTo>
                    <a:pt x="4323" y="148"/>
                  </a:lnTo>
                  <a:lnTo>
                    <a:pt x="3603" y="148"/>
                  </a:lnTo>
                  <a:lnTo>
                    <a:pt x="2882" y="148"/>
                  </a:lnTo>
                  <a:lnTo>
                    <a:pt x="2162" y="148"/>
                  </a:lnTo>
                  <a:lnTo>
                    <a:pt x="1441" y="148"/>
                  </a:lnTo>
                  <a:lnTo>
                    <a:pt x="721" y="148"/>
                  </a:lnTo>
                  <a:lnTo>
                    <a:pt x="0" y="148"/>
                  </a:lnTo>
                  <a:close/>
                  <a:moveTo>
                    <a:pt x="0" y="115"/>
                  </a:moveTo>
                  <a:lnTo>
                    <a:pt x="0" y="99"/>
                  </a:lnTo>
                  <a:lnTo>
                    <a:pt x="721" y="99"/>
                  </a:lnTo>
                  <a:lnTo>
                    <a:pt x="1441" y="99"/>
                  </a:lnTo>
                  <a:lnTo>
                    <a:pt x="2162" y="99"/>
                  </a:lnTo>
                  <a:lnTo>
                    <a:pt x="2882" y="99"/>
                  </a:lnTo>
                  <a:lnTo>
                    <a:pt x="3603" y="99"/>
                  </a:lnTo>
                  <a:lnTo>
                    <a:pt x="4323" y="99"/>
                  </a:lnTo>
                  <a:lnTo>
                    <a:pt x="5044" y="99"/>
                  </a:lnTo>
                  <a:lnTo>
                    <a:pt x="5764" y="99"/>
                  </a:lnTo>
                  <a:lnTo>
                    <a:pt x="5764" y="115"/>
                  </a:lnTo>
                  <a:lnTo>
                    <a:pt x="5044" y="115"/>
                  </a:lnTo>
                  <a:lnTo>
                    <a:pt x="4323" y="115"/>
                  </a:lnTo>
                  <a:lnTo>
                    <a:pt x="3603" y="115"/>
                  </a:lnTo>
                  <a:lnTo>
                    <a:pt x="2882" y="115"/>
                  </a:lnTo>
                  <a:lnTo>
                    <a:pt x="2162" y="115"/>
                  </a:lnTo>
                  <a:lnTo>
                    <a:pt x="1441" y="115"/>
                  </a:lnTo>
                  <a:lnTo>
                    <a:pt x="721" y="115"/>
                  </a:lnTo>
                  <a:lnTo>
                    <a:pt x="0" y="115"/>
                  </a:lnTo>
                  <a:close/>
                  <a:moveTo>
                    <a:pt x="0" y="83"/>
                  </a:moveTo>
                  <a:lnTo>
                    <a:pt x="0" y="66"/>
                  </a:lnTo>
                  <a:lnTo>
                    <a:pt x="721" y="66"/>
                  </a:lnTo>
                  <a:lnTo>
                    <a:pt x="1441" y="66"/>
                  </a:lnTo>
                  <a:lnTo>
                    <a:pt x="2162" y="66"/>
                  </a:lnTo>
                  <a:lnTo>
                    <a:pt x="2882" y="66"/>
                  </a:lnTo>
                  <a:lnTo>
                    <a:pt x="3603" y="66"/>
                  </a:lnTo>
                  <a:lnTo>
                    <a:pt x="4323" y="66"/>
                  </a:lnTo>
                  <a:lnTo>
                    <a:pt x="5044" y="66"/>
                  </a:lnTo>
                  <a:lnTo>
                    <a:pt x="5764" y="66"/>
                  </a:lnTo>
                  <a:lnTo>
                    <a:pt x="5764" y="83"/>
                  </a:lnTo>
                  <a:lnTo>
                    <a:pt x="5044" y="83"/>
                  </a:lnTo>
                  <a:lnTo>
                    <a:pt x="4323" y="83"/>
                  </a:lnTo>
                  <a:lnTo>
                    <a:pt x="3603" y="83"/>
                  </a:lnTo>
                  <a:lnTo>
                    <a:pt x="2882" y="83"/>
                  </a:lnTo>
                  <a:lnTo>
                    <a:pt x="2162" y="83"/>
                  </a:lnTo>
                  <a:lnTo>
                    <a:pt x="1441" y="83"/>
                  </a:lnTo>
                  <a:lnTo>
                    <a:pt x="721" y="83"/>
                  </a:lnTo>
                  <a:lnTo>
                    <a:pt x="0" y="83"/>
                  </a:lnTo>
                  <a:close/>
                  <a:moveTo>
                    <a:pt x="0" y="50"/>
                  </a:moveTo>
                  <a:lnTo>
                    <a:pt x="0" y="33"/>
                  </a:lnTo>
                  <a:lnTo>
                    <a:pt x="721" y="33"/>
                  </a:lnTo>
                  <a:lnTo>
                    <a:pt x="1441" y="33"/>
                  </a:lnTo>
                  <a:lnTo>
                    <a:pt x="2162" y="33"/>
                  </a:lnTo>
                  <a:lnTo>
                    <a:pt x="2882" y="33"/>
                  </a:lnTo>
                  <a:lnTo>
                    <a:pt x="3603" y="33"/>
                  </a:lnTo>
                  <a:lnTo>
                    <a:pt x="4323" y="33"/>
                  </a:lnTo>
                  <a:lnTo>
                    <a:pt x="5044" y="33"/>
                  </a:lnTo>
                  <a:lnTo>
                    <a:pt x="5764" y="33"/>
                  </a:lnTo>
                  <a:lnTo>
                    <a:pt x="5764" y="50"/>
                  </a:lnTo>
                  <a:lnTo>
                    <a:pt x="5044" y="50"/>
                  </a:lnTo>
                  <a:lnTo>
                    <a:pt x="4323" y="50"/>
                  </a:lnTo>
                  <a:lnTo>
                    <a:pt x="3603" y="50"/>
                  </a:lnTo>
                  <a:lnTo>
                    <a:pt x="2882" y="50"/>
                  </a:lnTo>
                  <a:lnTo>
                    <a:pt x="2162" y="50"/>
                  </a:lnTo>
                  <a:lnTo>
                    <a:pt x="1441" y="50"/>
                  </a:lnTo>
                  <a:lnTo>
                    <a:pt x="721" y="50"/>
                  </a:lnTo>
                  <a:lnTo>
                    <a:pt x="0" y="50"/>
                  </a:lnTo>
                  <a:close/>
                  <a:moveTo>
                    <a:pt x="0" y="0"/>
                  </a:moveTo>
                  <a:lnTo>
                    <a:pt x="721" y="0"/>
                  </a:lnTo>
                  <a:lnTo>
                    <a:pt x="1441" y="0"/>
                  </a:lnTo>
                  <a:lnTo>
                    <a:pt x="2162" y="0"/>
                  </a:lnTo>
                  <a:lnTo>
                    <a:pt x="2882" y="0"/>
                  </a:lnTo>
                  <a:lnTo>
                    <a:pt x="3603" y="0"/>
                  </a:lnTo>
                  <a:lnTo>
                    <a:pt x="4323" y="0"/>
                  </a:lnTo>
                  <a:lnTo>
                    <a:pt x="5044" y="0"/>
                  </a:lnTo>
                  <a:lnTo>
                    <a:pt x="5764" y="0"/>
                  </a:lnTo>
                  <a:lnTo>
                    <a:pt x="5764" y="17"/>
                  </a:lnTo>
                  <a:lnTo>
                    <a:pt x="5044" y="17"/>
                  </a:lnTo>
                  <a:lnTo>
                    <a:pt x="4323" y="17"/>
                  </a:lnTo>
                  <a:lnTo>
                    <a:pt x="3603" y="17"/>
                  </a:lnTo>
                  <a:lnTo>
                    <a:pt x="2882" y="17"/>
                  </a:lnTo>
                  <a:lnTo>
                    <a:pt x="2162" y="17"/>
                  </a:lnTo>
                  <a:lnTo>
                    <a:pt x="1441" y="17"/>
                  </a:lnTo>
                  <a:lnTo>
                    <a:pt x="721" y="17"/>
                  </a:lnTo>
                  <a:lnTo>
                    <a:pt x="0" y="17"/>
                  </a:lnTo>
                  <a:lnTo>
                    <a:pt x="0" y="0"/>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15" name="Picture 14" descr="_vector-wood-signs-preview03-by-dragonart.png"/>
          <p:cNvPicPr>
            <a:picLocks noGrp="1" noSelect="1" noRot="1" noMove="1" noResize="1" noEditPoints="1" noAdjustHandles="1" noChangeArrowheads="1" noChangeShapeType="1"/>
          </p:cNvPicPr>
          <p:nvPr>
            <p:custDataLst>
              <p:tags r:id="rId2"/>
            </p:custDataLst>
          </p:nvPr>
        </p:nvPicPr>
        <p:blipFill>
          <a:blip r:embed="rId8" cstate="print"/>
          <a:srcRect r="3333"/>
          <a:stretch>
            <a:fillRect/>
          </a:stretch>
        </p:blipFill>
        <p:spPr>
          <a:xfrm>
            <a:off x="512" y="872608"/>
            <a:ext cx="4139440" cy="5725043"/>
          </a:xfrm>
          <a:prstGeom prst="rect">
            <a:avLst/>
          </a:prstGeom>
        </p:spPr>
      </p:pic>
      <p:sp>
        <p:nvSpPr>
          <p:cNvPr id="16" name="TextBox 15"/>
          <p:cNvSpPr txBox="1"/>
          <p:nvPr/>
        </p:nvSpPr>
        <p:spPr>
          <a:xfrm rot="1434485">
            <a:off x="1343038" y="1873523"/>
            <a:ext cx="1897728" cy="707886"/>
          </a:xfrm>
          <a:prstGeom prst="rect">
            <a:avLst/>
          </a:prstGeom>
          <a:noFill/>
        </p:spPr>
        <p:txBody>
          <a:bodyPr wrap="square" rtlCol="0">
            <a:spAutoFit/>
          </a:bodyPr>
          <a:lstStyle/>
          <a:p>
            <a:pPr algn="ctr"/>
            <a:r>
              <a:rPr lang="en-US" sz="2000" b="1" dirty="0"/>
              <a:t>Internal audit activities</a:t>
            </a:r>
          </a:p>
        </p:txBody>
      </p:sp>
      <p:sp>
        <p:nvSpPr>
          <p:cNvPr id="17" name="TextBox 16"/>
          <p:cNvSpPr txBox="1"/>
          <p:nvPr/>
        </p:nvSpPr>
        <p:spPr>
          <a:xfrm rot="1190206">
            <a:off x="1037326" y="2783728"/>
            <a:ext cx="2568101" cy="707886"/>
          </a:xfrm>
          <a:prstGeom prst="rect">
            <a:avLst/>
          </a:prstGeom>
          <a:noFill/>
        </p:spPr>
        <p:txBody>
          <a:bodyPr wrap="square" rtlCol="0">
            <a:spAutoFit/>
          </a:bodyPr>
          <a:lstStyle/>
          <a:p>
            <a:pPr algn="ctr"/>
            <a:r>
              <a:rPr lang="en-US" sz="2000" b="1" dirty="0"/>
              <a:t>Risk management support</a:t>
            </a:r>
          </a:p>
        </p:txBody>
      </p:sp>
      <p:sp>
        <p:nvSpPr>
          <p:cNvPr id="18" name="TextBox 17"/>
          <p:cNvSpPr txBox="1"/>
          <p:nvPr/>
        </p:nvSpPr>
        <p:spPr>
          <a:xfrm rot="414488">
            <a:off x="927902" y="3497917"/>
            <a:ext cx="2386051" cy="707886"/>
          </a:xfrm>
          <a:prstGeom prst="rect">
            <a:avLst/>
          </a:prstGeom>
          <a:noFill/>
        </p:spPr>
        <p:txBody>
          <a:bodyPr wrap="square" rtlCol="0">
            <a:spAutoFit/>
          </a:bodyPr>
          <a:lstStyle/>
          <a:p>
            <a:pPr algn="ctr"/>
            <a:r>
              <a:rPr lang="en-US" sz="2000" b="1" dirty="0"/>
              <a:t>Management responsibilities</a:t>
            </a:r>
          </a:p>
        </p:txBody>
      </p:sp>
      <p:sp>
        <p:nvSpPr>
          <p:cNvPr id="19" name="TextBox 18"/>
          <p:cNvSpPr txBox="1"/>
          <p:nvPr/>
        </p:nvSpPr>
        <p:spPr>
          <a:xfrm>
            <a:off x="4355976" y="1268760"/>
            <a:ext cx="4536504" cy="3477875"/>
          </a:xfrm>
          <a:prstGeom prst="rect">
            <a:avLst/>
          </a:prstGeom>
          <a:noFill/>
        </p:spPr>
        <p:txBody>
          <a:bodyPr wrap="square" rtlCol="0">
            <a:spAutoFit/>
          </a:bodyPr>
          <a:lstStyle/>
          <a:p>
            <a:pPr>
              <a:spcAft>
                <a:spcPts val="1200"/>
              </a:spcAft>
            </a:pPr>
            <a:r>
              <a:rPr lang="en-IN" sz="2000" b="1" dirty="0">
                <a:solidFill>
                  <a:schemeClr val="bg1"/>
                </a:solidFill>
              </a:rPr>
              <a:t>Management responsibilities:</a:t>
            </a:r>
          </a:p>
          <a:p>
            <a:pPr marL="285750" indent="-285750">
              <a:spcAft>
                <a:spcPts val="1200"/>
              </a:spcAft>
              <a:buFont typeface="Arial" pitchFamily="34" charset="0"/>
              <a:buChar char="•"/>
            </a:pPr>
            <a:r>
              <a:rPr lang="en-US" sz="2000" dirty="0">
                <a:solidFill>
                  <a:schemeClr val="bg1"/>
                </a:solidFill>
              </a:rPr>
              <a:t>Setting the risk appetite </a:t>
            </a:r>
          </a:p>
          <a:p>
            <a:pPr marL="285750" indent="-285750">
              <a:spcAft>
                <a:spcPts val="1200"/>
              </a:spcAft>
              <a:buFont typeface="Arial" pitchFamily="34" charset="0"/>
              <a:buChar char="•"/>
            </a:pPr>
            <a:r>
              <a:rPr lang="en-US" sz="2000" dirty="0">
                <a:solidFill>
                  <a:schemeClr val="bg1"/>
                </a:solidFill>
              </a:rPr>
              <a:t>Imposing risk management processes</a:t>
            </a:r>
          </a:p>
          <a:p>
            <a:pPr marL="285750" indent="-285750">
              <a:spcAft>
                <a:spcPts val="1200"/>
              </a:spcAft>
              <a:buFont typeface="Arial" pitchFamily="34" charset="0"/>
              <a:buChar char="•"/>
            </a:pPr>
            <a:r>
              <a:rPr lang="en-US" sz="2000" dirty="0">
                <a:solidFill>
                  <a:schemeClr val="bg1"/>
                </a:solidFill>
              </a:rPr>
              <a:t>Management assurance on risks</a:t>
            </a:r>
          </a:p>
          <a:p>
            <a:pPr marL="285750" indent="-285750">
              <a:spcAft>
                <a:spcPts val="1200"/>
              </a:spcAft>
              <a:buFont typeface="Arial" pitchFamily="34" charset="0"/>
              <a:buChar char="•"/>
            </a:pPr>
            <a:r>
              <a:rPr lang="en-US" sz="2000" dirty="0">
                <a:solidFill>
                  <a:schemeClr val="bg1"/>
                </a:solidFill>
              </a:rPr>
              <a:t>Taking decisions on risk responses</a:t>
            </a:r>
          </a:p>
          <a:p>
            <a:pPr marL="285750" indent="-285750">
              <a:spcAft>
                <a:spcPts val="1200"/>
              </a:spcAft>
              <a:buFont typeface="Arial" pitchFamily="34" charset="0"/>
              <a:buChar char="•"/>
            </a:pPr>
            <a:r>
              <a:rPr lang="en-US" sz="2000" dirty="0">
                <a:solidFill>
                  <a:schemeClr val="bg1"/>
                </a:solidFill>
              </a:rPr>
              <a:t>Implementing risk responses on behalf of management </a:t>
            </a:r>
          </a:p>
          <a:p>
            <a:pPr marL="285750" indent="-285750">
              <a:spcAft>
                <a:spcPts val="1200"/>
              </a:spcAft>
              <a:buFont typeface="Arial" pitchFamily="34" charset="0"/>
              <a:buChar char="•"/>
            </a:pPr>
            <a:r>
              <a:rPr lang="en-US" sz="2000" dirty="0">
                <a:solidFill>
                  <a:schemeClr val="bg1"/>
                </a:solidFill>
              </a:rPr>
              <a:t>Accountability for risk management</a:t>
            </a:r>
          </a:p>
        </p:txBody>
      </p:sp>
      <p:sp>
        <p:nvSpPr>
          <p:cNvPr id="20" name="Freeform 19"/>
          <p:cNvSpPr/>
          <p:nvPr/>
        </p:nvSpPr>
        <p:spPr>
          <a:xfrm>
            <a:off x="464234" y="3068960"/>
            <a:ext cx="3242603" cy="1434904"/>
          </a:xfrm>
          <a:custGeom>
            <a:avLst/>
            <a:gdLst>
              <a:gd name="connsiteX0" fmla="*/ 70338 w 3242603"/>
              <a:gd name="connsiteY0" fmla="*/ 0 h 1434904"/>
              <a:gd name="connsiteX1" fmla="*/ 0 w 3242603"/>
              <a:gd name="connsiteY1" fmla="*/ 1026941 h 1434904"/>
              <a:gd name="connsiteX2" fmla="*/ 0 w 3242603"/>
              <a:gd name="connsiteY2" fmla="*/ 1026941 h 1434904"/>
              <a:gd name="connsiteX3" fmla="*/ 3193366 w 3242603"/>
              <a:gd name="connsiteY3" fmla="*/ 1434904 h 1434904"/>
              <a:gd name="connsiteX4" fmla="*/ 3193366 w 3242603"/>
              <a:gd name="connsiteY4" fmla="*/ 1434904 h 1434904"/>
              <a:gd name="connsiteX5" fmla="*/ 3235569 w 3242603"/>
              <a:gd name="connsiteY5" fmla="*/ 731520 h 1434904"/>
              <a:gd name="connsiteX6" fmla="*/ 3235569 w 3242603"/>
              <a:gd name="connsiteY6" fmla="*/ 745588 h 1434904"/>
              <a:gd name="connsiteX7" fmla="*/ 70338 w 3242603"/>
              <a:gd name="connsiteY7" fmla="*/ 0 h 14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603" h="1434904">
                <a:moveTo>
                  <a:pt x="70338" y="0"/>
                </a:moveTo>
                <a:lnTo>
                  <a:pt x="0" y="1026941"/>
                </a:lnTo>
                <a:lnTo>
                  <a:pt x="0" y="1026941"/>
                </a:lnTo>
                <a:lnTo>
                  <a:pt x="3193366" y="1434904"/>
                </a:lnTo>
                <a:lnTo>
                  <a:pt x="3193366" y="1434904"/>
                </a:lnTo>
                <a:cubicBezTo>
                  <a:pt x="3200400" y="1317673"/>
                  <a:pt x="3228535" y="846406"/>
                  <a:pt x="3235569" y="731520"/>
                </a:cubicBezTo>
                <a:cubicBezTo>
                  <a:pt x="3242603" y="616634"/>
                  <a:pt x="3235569" y="745588"/>
                  <a:pt x="3235569" y="745588"/>
                </a:cubicBezTo>
                <a:lnTo>
                  <a:pt x="70338" y="0"/>
                </a:lnTo>
                <a:close/>
              </a:path>
            </a:pathLst>
          </a:cu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ustDataLst>
      <p:tags r:id="rId1"/>
    </p:custDataLst>
    <p:extLst>
      <p:ext uri="{BB962C8B-B14F-4D97-AF65-F5344CB8AC3E}">
        <p14:creationId xmlns:p14="http://schemas.microsoft.com/office/powerpoint/2010/main" val="137168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22167760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22" name="think-cell Slide" r:id="rId40" imgW="270" imgH="270" progId="TCLayout.ActiveDocument.1">
                  <p:embed/>
                </p:oleObj>
              </mc:Choice>
              <mc:Fallback>
                <p:oleObj name="think-cell Slide" r:id="rId40" imgW="270" imgH="27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85" name="Rectangle 84"/>
          <p:cNvSpPr>
            <a:spLocks noGrp="1" noSelect="1" noRot="1" noMove="1" noResize="1" noEditPoints="1" noAdjustHandles="1" noChangeArrowheads="1" noChangeShapeType="1" noTextEdit="1"/>
          </p:cNvSpPr>
          <p:nvPr>
            <p:custDataLst>
              <p:tags r:id="rId4"/>
            </p:custDataLst>
          </p:nvPr>
        </p:nvSpPr>
        <p:spPr bwMode="auto">
          <a:xfrm>
            <a:off x="6012160" y="836712"/>
            <a:ext cx="3096915" cy="1584176"/>
          </a:xfrm>
          <a:prstGeom prst="rect">
            <a:avLst/>
          </a:prstGeom>
          <a:blipFill>
            <a:blip r:embed="rId42"/>
            <a:stretch>
              <a:fillRect/>
            </a:stretch>
          </a:blipFill>
          <a:ln w="9525" algn="ctr">
            <a:noFill/>
            <a:miter lim="800000"/>
            <a:headEnd/>
            <a:tailEnd/>
          </a:ln>
          <a:effectLst/>
          <a:scene3d>
            <a:camera prst="orthographicFront"/>
            <a:lightRig rig="balanced" dir="t"/>
          </a:scene3d>
          <a:sp3d prstMaterial="metal"/>
        </p:spPr>
        <p:txBody>
          <a:bodyPr/>
          <a:lstStyle/>
          <a:p>
            <a:pPr defTabSz="801688" fontAlgn="auto">
              <a:spcBef>
                <a:spcPct val="20000"/>
              </a:spcBef>
              <a:spcAft>
                <a:spcPts val="0"/>
              </a:spcAft>
              <a:defRPr/>
            </a:pPr>
            <a:endParaRPr sz="1100" noProof="1">
              <a:latin typeface="Calibri" charset="0"/>
              <a:ea typeface="Arial" charset="0"/>
              <a:cs typeface="Arial" charset="0"/>
            </a:endParaRPr>
          </a:p>
        </p:txBody>
      </p:sp>
      <p:grpSp>
        <p:nvGrpSpPr>
          <p:cNvPr id="13" name="Group 91"/>
          <p:cNvGrpSpPr/>
          <p:nvPr/>
        </p:nvGrpSpPr>
        <p:grpSpPr>
          <a:xfrm>
            <a:off x="0" y="-1"/>
            <a:ext cx="9160412" cy="872617"/>
            <a:chOff x="0" y="-1"/>
            <a:chExt cx="9160412" cy="872617"/>
          </a:xfrm>
        </p:grpSpPr>
        <p:grpSp>
          <p:nvGrpSpPr>
            <p:cNvPr id="14" name="Group 90"/>
            <p:cNvGrpSpPr/>
            <p:nvPr/>
          </p:nvGrpSpPr>
          <p:grpSpPr>
            <a:xfrm>
              <a:off x="0" y="-1"/>
              <a:ext cx="9160412" cy="872610"/>
              <a:chOff x="0" y="-3672"/>
              <a:chExt cx="9160412" cy="840384"/>
            </a:xfrm>
          </p:grpSpPr>
          <p:pic>
            <p:nvPicPr>
              <p:cNvPr id="17" name="Picture 2"/>
              <p:cNvPicPr>
                <a:picLocks noChangeAspect="1" noChangeArrowheads="1"/>
              </p:cNvPicPr>
              <p:nvPr/>
            </p:nvPicPr>
            <p:blipFill>
              <a:blip r:embed="rId4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8" name="Picture 4"/>
              <p:cNvPicPr>
                <a:picLocks noChangeAspect="1" noChangeArrowheads="1"/>
              </p:cNvPicPr>
              <p:nvPr/>
            </p:nvPicPr>
            <p:blipFill>
              <a:blip r:embed="rId4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9" name="Picture 5"/>
              <p:cNvPicPr>
                <a:picLocks noChangeAspect="1" noChangeArrowheads="1"/>
              </p:cNvPicPr>
              <p:nvPr/>
            </p:nvPicPr>
            <p:blipFill>
              <a:blip r:embed="rId4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20" name="Picture 6"/>
              <p:cNvPicPr>
                <a:picLocks noChangeAspect="1" noChangeArrowheads="1"/>
              </p:cNvPicPr>
              <p:nvPr/>
            </p:nvPicPr>
            <p:blipFill>
              <a:blip r:embed="rId4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5" name="Rectangle 14"/>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6" name="TextBox 15"/>
            <p:cNvSpPr txBox="1"/>
            <p:nvPr/>
          </p:nvSpPr>
          <p:spPr>
            <a:xfrm>
              <a:off x="683568" y="188640"/>
              <a:ext cx="8064896" cy="584775"/>
            </a:xfrm>
            <a:prstGeom prst="rect">
              <a:avLst/>
            </a:prstGeom>
            <a:solidFill>
              <a:srgbClr val="FFFFFF">
                <a:alpha val="69804"/>
              </a:srgbClr>
            </a:solidFill>
          </p:spPr>
          <p:txBody>
            <a:bodyPr wrap="square" rtlCol="0">
              <a:spAutoFit/>
            </a:bodyPr>
            <a:lstStyle/>
            <a:p>
              <a:r>
                <a:rPr lang="en-IN" sz="3200" dirty="0"/>
                <a:t>ERM vs. Traditional Risk Management</a:t>
              </a:r>
            </a:p>
          </p:txBody>
        </p:sp>
      </p:grpSp>
      <p:sp>
        <p:nvSpPr>
          <p:cNvPr id="83" name="Rectangle 82"/>
          <p:cNvSpPr>
            <a:spLocks noGrp="1" noSelect="1" noRot="1" noMove="1" noResize="1" noEditPoints="1" noAdjustHandles="1" noChangeArrowheads="1" noChangeShapeType="1" noTextEdit="1"/>
          </p:cNvSpPr>
          <p:nvPr>
            <p:custDataLst>
              <p:tags r:id="rId5"/>
            </p:custDataLst>
          </p:nvPr>
        </p:nvSpPr>
        <p:spPr bwMode="auto">
          <a:xfrm>
            <a:off x="1138" y="928180"/>
            <a:ext cx="2698654" cy="1472916"/>
          </a:xfrm>
          <a:prstGeom prst="rect">
            <a:avLst/>
          </a:prstGeom>
          <a:blipFill>
            <a:blip r:embed="rId47"/>
            <a:stretch>
              <a:fillRect/>
            </a:stretch>
          </a:blipFill>
          <a:ln w="9525" algn="ctr">
            <a:noFill/>
            <a:miter lim="800000"/>
            <a:headEnd/>
            <a:tailEnd/>
          </a:ln>
          <a:effectLst/>
          <a:scene3d>
            <a:camera prst="orthographicFront"/>
            <a:lightRig rig="balanced" dir="t"/>
          </a:scene3d>
          <a:sp3d prstMaterial="metal"/>
        </p:spPr>
        <p:txBody>
          <a:bodyPr/>
          <a:lstStyle/>
          <a:p>
            <a:pPr defTabSz="801688" fontAlgn="auto">
              <a:spcBef>
                <a:spcPct val="20000"/>
              </a:spcBef>
              <a:spcAft>
                <a:spcPts val="0"/>
              </a:spcAft>
              <a:defRPr/>
            </a:pPr>
            <a:endParaRPr sz="1100" noProof="1">
              <a:latin typeface="Calibri" charset="0"/>
              <a:ea typeface="Arial" charset="0"/>
              <a:cs typeface="Arial" charset="0"/>
            </a:endParaRPr>
          </a:p>
        </p:txBody>
      </p:sp>
      <p:sp>
        <p:nvSpPr>
          <p:cNvPr id="84" name="Rectangle 83"/>
          <p:cNvSpPr>
            <a:spLocks noGrp="1" noSelect="1" noRot="1" noMove="1" noResize="1" noEditPoints="1" noAdjustHandles="1" noChangeArrowheads="1" noChangeShapeType="1" noTextEdit="1"/>
          </p:cNvSpPr>
          <p:nvPr>
            <p:custDataLst>
              <p:tags r:id="rId6"/>
            </p:custDataLst>
          </p:nvPr>
        </p:nvSpPr>
        <p:spPr bwMode="auto">
          <a:xfrm>
            <a:off x="2771800" y="908720"/>
            <a:ext cx="3096344" cy="1472916"/>
          </a:xfrm>
          <a:prstGeom prst="rect">
            <a:avLst/>
          </a:prstGeom>
          <a:blipFill>
            <a:blip r:embed="rId48"/>
            <a:stretch>
              <a:fillRect/>
            </a:stretch>
          </a:blipFill>
          <a:ln w="9525" algn="ctr">
            <a:noFill/>
            <a:miter lim="800000"/>
            <a:headEnd/>
            <a:tailEnd/>
          </a:ln>
          <a:effectLst/>
          <a:scene3d>
            <a:camera prst="orthographicFront"/>
            <a:lightRig rig="balanced" dir="t"/>
          </a:scene3d>
          <a:sp3d prstMaterial="metal"/>
        </p:spPr>
        <p:txBody>
          <a:bodyPr/>
          <a:lstStyle/>
          <a:p>
            <a:pPr defTabSz="801688" fontAlgn="auto">
              <a:spcBef>
                <a:spcPct val="20000"/>
              </a:spcBef>
              <a:spcAft>
                <a:spcPts val="0"/>
              </a:spcAft>
              <a:defRPr/>
            </a:pPr>
            <a:endParaRPr sz="1100" noProof="1">
              <a:latin typeface="Calibri" charset="0"/>
              <a:ea typeface="Arial" charset="0"/>
              <a:cs typeface="Arial" charset="0"/>
            </a:endParaRPr>
          </a:p>
        </p:txBody>
      </p:sp>
      <p:cxnSp>
        <p:nvCxnSpPr>
          <p:cNvPr id="87" name="Straight Connector 86"/>
          <p:cNvCxnSpPr/>
          <p:nvPr/>
        </p:nvCxnSpPr>
        <p:spPr>
          <a:xfrm flipV="1">
            <a:off x="112407" y="2667002"/>
            <a:ext cx="0" cy="3841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88607" y="2667000"/>
            <a:ext cx="2151145" cy="353943"/>
          </a:xfrm>
          <a:prstGeom prst="rect">
            <a:avLst/>
          </a:prstGeom>
          <a:noFill/>
        </p:spPr>
        <p:txBody>
          <a:bodyPr wrap="square" rtlCol="0">
            <a:spAutoFit/>
          </a:bodyPr>
          <a:lstStyle/>
          <a:p>
            <a:r>
              <a:rPr lang="en-US" sz="1700" b="1" dirty="0">
                <a:ea typeface="Verdana" pitchFamily="34" charset="0"/>
                <a:cs typeface="Verdana" pitchFamily="34" charset="0"/>
              </a:rPr>
              <a:t>Strategic application</a:t>
            </a:r>
          </a:p>
        </p:txBody>
      </p:sp>
      <p:sp>
        <p:nvSpPr>
          <p:cNvPr id="89" name="TextBox 88"/>
          <p:cNvSpPr txBox="1"/>
          <p:nvPr/>
        </p:nvSpPr>
        <p:spPr>
          <a:xfrm>
            <a:off x="188607" y="3276600"/>
            <a:ext cx="2583193" cy="2970044"/>
          </a:xfrm>
          <a:prstGeom prst="rect">
            <a:avLst/>
          </a:prstGeom>
          <a:noFill/>
        </p:spPr>
        <p:txBody>
          <a:bodyPr wrap="square" rtlCol="0">
            <a:spAutoFit/>
          </a:bodyPr>
          <a:lstStyle/>
          <a:p>
            <a:r>
              <a:rPr lang="en-US" sz="1700" dirty="0">
                <a:ea typeface="Verdana" pitchFamily="34" charset="0"/>
                <a:cs typeface="Verdana" pitchFamily="34" charset="0"/>
              </a:rPr>
              <a:t>ERM approach is closely connected to business decisions of an organization. Since its application is for the entire organization, it supersedes any departmental or functional autonomy to encourage review and organization’s value-based objectives</a:t>
            </a:r>
          </a:p>
        </p:txBody>
      </p:sp>
      <p:cxnSp>
        <p:nvCxnSpPr>
          <p:cNvPr id="90" name="Straight Connector 89"/>
          <p:cNvCxnSpPr/>
          <p:nvPr/>
        </p:nvCxnSpPr>
        <p:spPr>
          <a:xfrm flipV="1">
            <a:off x="2771835" y="2743202"/>
            <a:ext cx="20027" cy="3765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996919" y="2667000"/>
            <a:ext cx="2511185" cy="353943"/>
          </a:xfrm>
          <a:prstGeom prst="rect">
            <a:avLst/>
          </a:prstGeom>
          <a:noFill/>
        </p:spPr>
        <p:txBody>
          <a:bodyPr wrap="square" rtlCol="0">
            <a:spAutoFit/>
          </a:bodyPr>
          <a:lstStyle/>
          <a:p>
            <a:r>
              <a:rPr lang="en-US" sz="1700" b="1" dirty="0">
                <a:ea typeface="Verdana" pitchFamily="34" charset="0"/>
                <a:cs typeface="Verdana" pitchFamily="34" charset="0"/>
              </a:rPr>
              <a:t>Risks considered</a:t>
            </a:r>
          </a:p>
        </p:txBody>
      </p:sp>
      <p:sp>
        <p:nvSpPr>
          <p:cNvPr id="92" name="TextBox 91"/>
          <p:cNvSpPr txBox="1"/>
          <p:nvPr/>
        </p:nvSpPr>
        <p:spPr>
          <a:xfrm>
            <a:off x="2944262" y="3276600"/>
            <a:ext cx="2563842" cy="2185214"/>
          </a:xfrm>
          <a:prstGeom prst="rect">
            <a:avLst/>
          </a:prstGeom>
          <a:noFill/>
        </p:spPr>
        <p:txBody>
          <a:bodyPr wrap="square" rtlCol="0">
            <a:spAutoFit/>
          </a:bodyPr>
          <a:lstStyle/>
          <a:p>
            <a:r>
              <a:rPr lang="en-US" sz="1700" dirty="0">
                <a:ea typeface="Verdana" pitchFamily="34" charset="0"/>
                <a:cs typeface="Verdana" pitchFamily="34" charset="0"/>
              </a:rPr>
              <a:t>ERM is concerned with managing all sort of risks which affect the organization’s ability to meet its objectives. It allows the organization to stay focused on certain important areas</a:t>
            </a:r>
            <a:endParaRPr lang="en-IN" sz="1700" dirty="0">
              <a:ea typeface="Verdana" pitchFamily="34" charset="0"/>
              <a:cs typeface="Verdana" pitchFamily="34" charset="0"/>
            </a:endParaRPr>
          </a:p>
        </p:txBody>
      </p:sp>
      <p:cxnSp>
        <p:nvCxnSpPr>
          <p:cNvPr id="93" name="Straight Connector 92"/>
          <p:cNvCxnSpPr/>
          <p:nvPr/>
        </p:nvCxnSpPr>
        <p:spPr>
          <a:xfrm flipH="1" flipV="1">
            <a:off x="5968919" y="2768137"/>
            <a:ext cx="46439" cy="3740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121318" y="2667000"/>
            <a:ext cx="2051082" cy="353943"/>
          </a:xfrm>
          <a:prstGeom prst="rect">
            <a:avLst/>
          </a:prstGeom>
          <a:noFill/>
        </p:spPr>
        <p:txBody>
          <a:bodyPr wrap="square" rtlCol="0">
            <a:spAutoFit/>
          </a:bodyPr>
          <a:lstStyle/>
          <a:p>
            <a:r>
              <a:rPr lang="en-US" sz="1700" b="1" dirty="0">
                <a:ea typeface="Verdana" pitchFamily="34" charset="0"/>
                <a:cs typeface="Verdana" pitchFamily="34" charset="0"/>
              </a:rPr>
              <a:t>Performance metrics</a:t>
            </a:r>
          </a:p>
        </p:txBody>
      </p:sp>
      <p:sp>
        <p:nvSpPr>
          <p:cNvPr id="95" name="TextBox 94"/>
          <p:cNvSpPr txBox="1"/>
          <p:nvPr/>
        </p:nvSpPr>
        <p:spPr>
          <a:xfrm>
            <a:off x="6121318" y="3276600"/>
            <a:ext cx="2771162" cy="2446824"/>
          </a:xfrm>
          <a:prstGeom prst="rect">
            <a:avLst/>
          </a:prstGeom>
          <a:noFill/>
        </p:spPr>
        <p:txBody>
          <a:bodyPr wrap="square" rtlCol="0">
            <a:spAutoFit/>
          </a:bodyPr>
          <a:lstStyle/>
          <a:p>
            <a:r>
              <a:rPr lang="en-US" sz="1700" dirty="0">
                <a:ea typeface="Verdana" pitchFamily="34" charset="0"/>
                <a:cs typeface="Verdana" pitchFamily="34" charset="0"/>
              </a:rPr>
              <a:t>ERM emphasizes results-based performance measurement throughout the organization. Results indicate whether the application of a particular risk management strategy has helped the organization to achieve its business goal</a:t>
            </a:r>
            <a:endParaRPr lang="en-IN" sz="1700" dirty="0">
              <a:ea typeface="Verdana" pitchFamily="34" charset="0"/>
              <a:cs typeface="Verdana" pitchFamily="34" charset="0"/>
            </a:endParaRPr>
          </a:p>
        </p:txBody>
      </p:sp>
      <p:sp>
        <p:nvSpPr>
          <p:cNvPr id="121" name="Rectangle 120"/>
          <p:cNvSpPr>
            <a:spLocks noGrp="1" noSelect="1" noRot="1" noMove="1" noResize="1" noEditPoints="1" noAdjustHandles="1" noChangeArrowheads="1" noChangeShapeType="1" noTextEdit="1"/>
          </p:cNvSpPr>
          <p:nvPr>
            <p:custDataLst>
              <p:tags r:id="rId7"/>
            </p:custDataLst>
          </p:nvPr>
        </p:nvSpPr>
        <p:spPr>
          <a:xfrm rot="16200000">
            <a:off x="4503935" y="-2085776"/>
            <a:ext cx="209153" cy="9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a:spLocks noGrp="1" noSelect="1" noRot="1" noMove="1" noResize="1" noEditPoints="1" noAdjustHandles="1" noChangeArrowheads="1" noChangeShapeType="1" noTextEdit="1"/>
          </p:cNvSpPr>
          <p:nvPr>
            <p:custDataLst>
              <p:tags r:id="rId8"/>
            </p:custDataLst>
          </p:nvPr>
        </p:nvSpPr>
        <p:spPr>
          <a:xfrm rot="16200000">
            <a:off x="220794"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a:spLocks noGrp="1" noSelect="1" noRot="1" noMove="1" noResize="1" noEditPoints="1" noAdjustHandles="1" noChangeArrowheads="1" noChangeShapeType="1" noTextEdit="1"/>
          </p:cNvSpPr>
          <p:nvPr>
            <p:custDataLst>
              <p:tags r:id="rId9"/>
            </p:custDataLst>
          </p:nvPr>
        </p:nvSpPr>
        <p:spPr>
          <a:xfrm rot="16200000">
            <a:off x="878589"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a:spLocks noGrp="1" noSelect="1" noRot="1" noMove="1" noResize="1" noEditPoints="1" noAdjustHandles="1" noChangeArrowheads="1" noChangeShapeType="1" noTextEdit="1"/>
          </p:cNvSpPr>
          <p:nvPr>
            <p:custDataLst>
              <p:tags r:id="rId10"/>
            </p:custDataLst>
          </p:nvPr>
        </p:nvSpPr>
        <p:spPr>
          <a:xfrm rot="16200000">
            <a:off x="1536384"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a:spLocks noGrp="1" noSelect="1" noRot="1" noMove="1" noResize="1" noEditPoints="1" noAdjustHandles="1" noChangeArrowheads="1" noChangeShapeType="1" noTextEdit="1"/>
          </p:cNvSpPr>
          <p:nvPr>
            <p:custDataLst>
              <p:tags r:id="rId11"/>
            </p:custDataLst>
          </p:nvPr>
        </p:nvSpPr>
        <p:spPr>
          <a:xfrm rot="16200000">
            <a:off x="2194179"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a:spLocks noGrp="1" noSelect="1" noRot="1" noMove="1" noResize="1" noEditPoints="1" noAdjustHandles="1" noChangeArrowheads="1" noChangeShapeType="1" noTextEdit="1"/>
          </p:cNvSpPr>
          <p:nvPr>
            <p:custDataLst>
              <p:tags r:id="rId12"/>
            </p:custDataLst>
          </p:nvPr>
        </p:nvSpPr>
        <p:spPr>
          <a:xfrm rot="16200000">
            <a:off x="2851974"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a:spLocks noGrp="1" noSelect="1" noRot="1" noMove="1" noResize="1" noEditPoints="1" noAdjustHandles="1" noChangeArrowheads="1" noChangeShapeType="1" noTextEdit="1"/>
          </p:cNvSpPr>
          <p:nvPr>
            <p:custDataLst>
              <p:tags r:id="rId13"/>
            </p:custDataLst>
          </p:nvPr>
        </p:nvSpPr>
        <p:spPr>
          <a:xfrm rot="16200000">
            <a:off x="3509769"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a:spLocks noGrp="1" noSelect="1" noRot="1" noMove="1" noResize="1" noEditPoints="1" noAdjustHandles="1" noChangeArrowheads="1" noChangeShapeType="1" noTextEdit="1"/>
          </p:cNvSpPr>
          <p:nvPr>
            <p:custDataLst>
              <p:tags r:id="rId14"/>
            </p:custDataLst>
          </p:nvPr>
        </p:nvSpPr>
        <p:spPr>
          <a:xfrm rot="16200000">
            <a:off x="4167564"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a:spLocks noGrp="1" noSelect="1" noRot="1" noMove="1" noResize="1" noEditPoints="1" noAdjustHandles="1" noChangeArrowheads="1" noChangeShapeType="1" noTextEdit="1"/>
          </p:cNvSpPr>
          <p:nvPr>
            <p:custDataLst>
              <p:tags r:id="rId15"/>
            </p:custDataLst>
          </p:nvPr>
        </p:nvSpPr>
        <p:spPr>
          <a:xfrm rot="16200000">
            <a:off x="4825359"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a:spLocks noGrp="1" noSelect="1" noRot="1" noMove="1" noResize="1" noEditPoints="1" noAdjustHandles="1" noChangeArrowheads="1" noChangeShapeType="1" noTextEdit="1"/>
          </p:cNvSpPr>
          <p:nvPr>
            <p:custDataLst>
              <p:tags r:id="rId16"/>
            </p:custDataLst>
          </p:nvPr>
        </p:nvSpPr>
        <p:spPr>
          <a:xfrm rot="16200000">
            <a:off x="5483154"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a:spLocks noGrp="1" noSelect="1" noRot="1" noMove="1" noResize="1" noEditPoints="1" noAdjustHandles="1" noChangeArrowheads="1" noChangeShapeType="1" noTextEdit="1"/>
          </p:cNvSpPr>
          <p:nvPr>
            <p:custDataLst>
              <p:tags r:id="rId17"/>
            </p:custDataLst>
          </p:nvPr>
        </p:nvSpPr>
        <p:spPr>
          <a:xfrm rot="16200000">
            <a:off x="6140949"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a:spLocks noGrp="1" noSelect="1" noRot="1" noMove="1" noResize="1" noEditPoints="1" noAdjustHandles="1" noChangeArrowheads="1" noChangeShapeType="1" noTextEdit="1"/>
          </p:cNvSpPr>
          <p:nvPr>
            <p:custDataLst>
              <p:tags r:id="rId18"/>
            </p:custDataLst>
          </p:nvPr>
        </p:nvSpPr>
        <p:spPr>
          <a:xfrm rot="16200000">
            <a:off x="6798744"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a:spLocks noGrp="1" noSelect="1" noRot="1" noMove="1" noResize="1" noEditPoints="1" noAdjustHandles="1" noChangeArrowheads="1" noChangeShapeType="1" noTextEdit="1"/>
          </p:cNvSpPr>
          <p:nvPr>
            <p:custDataLst>
              <p:tags r:id="rId19"/>
            </p:custDataLst>
          </p:nvPr>
        </p:nvSpPr>
        <p:spPr>
          <a:xfrm rot="16200000">
            <a:off x="7456539"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a:spLocks noGrp="1" noSelect="1" noRot="1" noMove="1" noResize="1" noEditPoints="1" noAdjustHandles="1" noChangeArrowheads="1" noChangeShapeType="1" noTextEdit="1"/>
          </p:cNvSpPr>
          <p:nvPr>
            <p:custDataLst>
              <p:tags r:id="rId20"/>
            </p:custDataLst>
          </p:nvPr>
        </p:nvSpPr>
        <p:spPr>
          <a:xfrm rot="16200000">
            <a:off x="8114334"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a:spLocks noGrp="1" noSelect="1" noRot="1" noMove="1" noResize="1" noEditPoints="1" noAdjustHandles="1" noChangeArrowheads="1" noChangeShapeType="1" noTextEdit="1"/>
          </p:cNvSpPr>
          <p:nvPr>
            <p:custDataLst>
              <p:tags r:id="rId21"/>
            </p:custDataLst>
          </p:nvPr>
        </p:nvSpPr>
        <p:spPr>
          <a:xfrm rot="16200000">
            <a:off x="8772127" y="231689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a:spLocks noGrp="1" noSelect="1" noRot="1" noMove="1" noResize="1" noEditPoints="1" noAdjustHandles="1" noChangeArrowheads="1" noChangeShapeType="1" noTextEdit="1"/>
          </p:cNvSpPr>
          <p:nvPr>
            <p:custDataLst>
              <p:tags r:id="rId22"/>
            </p:custDataLst>
          </p:nvPr>
        </p:nvSpPr>
        <p:spPr>
          <a:xfrm rot="16200000">
            <a:off x="4503935" y="-3767846"/>
            <a:ext cx="209153" cy="9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a:spLocks noGrp="1" noSelect="1" noRot="1" noMove="1" noResize="1" noEditPoints="1" noAdjustHandles="1" noChangeArrowheads="1" noChangeShapeType="1" noTextEdit="1"/>
          </p:cNvSpPr>
          <p:nvPr>
            <p:custDataLst>
              <p:tags r:id="rId23"/>
            </p:custDataLst>
          </p:nvPr>
        </p:nvSpPr>
        <p:spPr>
          <a:xfrm rot="16200000">
            <a:off x="220794"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a:spLocks noGrp="1" noSelect="1" noRot="1" noMove="1" noResize="1" noEditPoints="1" noAdjustHandles="1" noChangeArrowheads="1" noChangeShapeType="1" noTextEdit="1"/>
          </p:cNvSpPr>
          <p:nvPr>
            <p:custDataLst>
              <p:tags r:id="rId24"/>
            </p:custDataLst>
          </p:nvPr>
        </p:nvSpPr>
        <p:spPr>
          <a:xfrm rot="16200000">
            <a:off x="878589"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a:spLocks noGrp="1" noSelect="1" noRot="1" noMove="1" noResize="1" noEditPoints="1" noAdjustHandles="1" noChangeArrowheads="1" noChangeShapeType="1" noTextEdit="1"/>
          </p:cNvSpPr>
          <p:nvPr>
            <p:custDataLst>
              <p:tags r:id="rId25"/>
            </p:custDataLst>
          </p:nvPr>
        </p:nvSpPr>
        <p:spPr>
          <a:xfrm rot="16200000">
            <a:off x="1536384"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a:spLocks noGrp="1" noSelect="1" noRot="1" noMove="1" noResize="1" noEditPoints="1" noAdjustHandles="1" noChangeArrowheads="1" noChangeShapeType="1" noTextEdit="1"/>
          </p:cNvSpPr>
          <p:nvPr>
            <p:custDataLst>
              <p:tags r:id="rId26"/>
            </p:custDataLst>
          </p:nvPr>
        </p:nvSpPr>
        <p:spPr>
          <a:xfrm rot="16200000">
            <a:off x="2194179"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a:spLocks noGrp="1" noSelect="1" noRot="1" noMove="1" noResize="1" noEditPoints="1" noAdjustHandles="1" noChangeArrowheads="1" noChangeShapeType="1" noTextEdit="1"/>
          </p:cNvSpPr>
          <p:nvPr>
            <p:custDataLst>
              <p:tags r:id="rId27"/>
            </p:custDataLst>
          </p:nvPr>
        </p:nvSpPr>
        <p:spPr>
          <a:xfrm rot="16200000">
            <a:off x="2851974"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a:spLocks noGrp="1" noSelect="1" noRot="1" noMove="1" noResize="1" noEditPoints="1" noAdjustHandles="1" noChangeArrowheads="1" noChangeShapeType="1" noTextEdit="1"/>
          </p:cNvSpPr>
          <p:nvPr>
            <p:custDataLst>
              <p:tags r:id="rId28"/>
            </p:custDataLst>
          </p:nvPr>
        </p:nvSpPr>
        <p:spPr>
          <a:xfrm rot="16200000">
            <a:off x="3509769"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a:spLocks noGrp="1" noSelect="1" noRot="1" noMove="1" noResize="1" noEditPoints="1" noAdjustHandles="1" noChangeArrowheads="1" noChangeShapeType="1" noTextEdit="1"/>
          </p:cNvSpPr>
          <p:nvPr>
            <p:custDataLst>
              <p:tags r:id="rId29"/>
            </p:custDataLst>
          </p:nvPr>
        </p:nvSpPr>
        <p:spPr>
          <a:xfrm rot="16200000">
            <a:off x="4167564"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a:spLocks noGrp="1" noSelect="1" noRot="1" noMove="1" noResize="1" noEditPoints="1" noAdjustHandles="1" noChangeArrowheads="1" noChangeShapeType="1" noTextEdit="1"/>
          </p:cNvSpPr>
          <p:nvPr>
            <p:custDataLst>
              <p:tags r:id="rId30"/>
            </p:custDataLst>
          </p:nvPr>
        </p:nvSpPr>
        <p:spPr>
          <a:xfrm rot="16200000">
            <a:off x="4825359"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a:spLocks noGrp="1" noSelect="1" noRot="1" noMove="1" noResize="1" noEditPoints="1" noAdjustHandles="1" noChangeArrowheads="1" noChangeShapeType="1" noTextEdit="1"/>
          </p:cNvSpPr>
          <p:nvPr>
            <p:custDataLst>
              <p:tags r:id="rId31"/>
            </p:custDataLst>
          </p:nvPr>
        </p:nvSpPr>
        <p:spPr>
          <a:xfrm rot="16200000">
            <a:off x="5483154"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a:spLocks noGrp="1" noSelect="1" noRot="1" noMove="1" noResize="1" noEditPoints="1" noAdjustHandles="1" noChangeArrowheads="1" noChangeShapeType="1" noTextEdit="1"/>
          </p:cNvSpPr>
          <p:nvPr>
            <p:custDataLst>
              <p:tags r:id="rId32"/>
            </p:custDataLst>
          </p:nvPr>
        </p:nvSpPr>
        <p:spPr>
          <a:xfrm rot="16200000">
            <a:off x="6140949"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p:cNvSpPr>
            <a:spLocks noGrp="1" noSelect="1" noRot="1" noMove="1" noResize="1" noEditPoints="1" noAdjustHandles="1" noChangeArrowheads="1" noChangeShapeType="1" noTextEdit="1"/>
          </p:cNvSpPr>
          <p:nvPr>
            <p:custDataLst>
              <p:tags r:id="rId33"/>
            </p:custDataLst>
          </p:nvPr>
        </p:nvSpPr>
        <p:spPr>
          <a:xfrm rot="16200000">
            <a:off x="6798744"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a:spLocks noGrp="1" noSelect="1" noRot="1" noMove="1" noResize="1" noEditPoints="1" noAdjustHandles="1" noChangeArrowheads="1" noChangeShapeType="1" noTextEdit="1"/>
          </p:cNvSpPr>
          <p:nvPr>
            <p:custDataLst>
              <p:tags r:id="rId34"/>
            </p:custDataLst>
          </p:nvPr>
        </p:nvSpPr>
        <p:spPr>
          <a:xfrm rot="16200000">
            <a:off x="7456539"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a:spLocks noGrp="1" noSelect="1" noRot="1" noMove="1" noResize="1" noEditPoints="1" noAdjustHandles="1" noChangeArrowheads="1" noChangeShapeType="1" noTextEdit="1"/>
          </p:cNvSpPr>
          <p:nvPr>
            <p:custDataLst>
              <p:tags r:id="rId35"/>
            </p:custDataLst>
          </p:nvPr>
        </p:nvSpPr>
        <p:spPr>
          <a:xfrm rot="16200000">
            <a:off x="8114334"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a:spLocks noGrp="1" noSelect="1" noRot="1" noMove="1" noResize="1" noEditPoints="1" noAdjustHandles="1" noChangeArrowheads="1" noChangeShapeType="1" noTextEdit="1"/>
          </p:cNvSpPr>
          <p:nvPr>
            <p:custDataLst>
              <p:tags r:id="rId36"/>
            </p:custDataLst>
          </p:nvPr>
        </p:nvSpPr>
        <p:spPr>
          <a:xfrm rot="16200000">
            <a:off x="8772127" y="634821"/>
            <a:ext cx="139435"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 name="Straight Connector 102"/>
          <p:cNvCxnSpPr>
            <a:cxnSpLocks noGrp="1" noSelect="1" noRot="1" noMove="1" noResize="1" noEditPoints="1" noAdjustHandles="1" noChangeArrowheads="1" noChangeShapeType="1"/>
          </p:cNvCxnSpPr>
          <p:nvPr>
            <p:custDataLst>
              <p:tags r:id="rId37"/>
            </p:custDataLst>
          </p:nvPr>
        </p:nvCxnSpPr>
        <p:spPr>
          <a:xfrm rot="16200000">
            <a:off x="2017912" y="1662618"/>
            <a:ext cx="1507776" cy="0"/>
          </a:xfrm>
          <a:prstGeom prst="line">
            <a:avLst/>
          </a:prstGeom>
          <a:ln w="76200">
            <a:gradFill>
              <a:gsLst>
                <a:gs pos="0">
                  <a:schemeClr val="tx1">
                    <a:lumMod val="28000"/>
                  </a:schemeClr>
                </a:gs>
                <a:gs pos="39999">
                  <a:srgbClr val="0A128C"/>
                </a:gs>
                <a:gs pos="70000">
                  <a:srgbClr val="181CC7"/>
                </a:gs>
                <a:gs pos="88000">
                  <a:srgbClr val="7005D4"/>
                </a:gs>
                <a:gs pos="100000">
                  <a:srgbClr val="8C3D9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noGrp="1" noSelect="1" noRot="1" noMove="1" noResize="1" noEditPoints="1" noAdjustHandles="1" noChangeArrowheads="1" noChangeShapeType="1"/>
          </p:cNvCxnSpPr>
          <p:nvPr>
            <p:custDataLst>
              <p:tags r:id="rId38"/>
            </p:custDataLst>
          </p:nvPr>
        </p:nvCxnSpPr>
        <p:spPr>
          <a:xfrm rot="16200000">
            <a:off x="5186264" y="1662608"/>
            <a:ext cx="1507776" cy="0"/>
          </a:xfrm>
          <a:prstGeom prst="line">
            <a:avLst/>
          </a:prstGeom>
          <a:ln w="76200">
            <a:gradFill>
              <a:gsLst>
                <a:gs pos="0">
                  <a:schemeClr val="tx1">
                    <a:lumMod val="28000"/>
                  </a:schemeClr>
                </a:gs>
                <a:gs pos="39999">
                  <a:srgbClr val="0A128C"/>
                </a:gs>
                <a:gs pos="70000">
                  <a:srgbClr val="181CC7"/>
                </a:gs>
                <a:gs pos="88000">
                  <a:srgbClr val="7005D4"/>
                </a:gs>
                <a:gs pos="100000">
                  <a:srgbClr val="8C3D91"/>
                </a:gs>
              </a:gsLst>
              <a:lin ang="5400000" scaled="0"/>
            </a:gra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331820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265351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par>
                                <p:cTn id="10" presetID="47" presetClass="exit" presetSubtype="0" fill="hold" grpId="0" nodeType="withEffect">
                                  <p:stCondLst>
                                    <p:cond delay="0"/>
                                  </p:stCondLst>
                                  <p:childTnLst>
                                    <p:animEffect transition="out" filter="fade">
                                      <p:cBhvr>
                                        <p:cTn id="11" dur="1000"/>
                                        <p:tgtEl>
                                          <p:spTgt spid="20"/>
                                        </p:tgtEl>
                                      </p:cBhvr>
                                    </p:animEffect>
                                    <p:anim calcmode="lin" valueType="num">
                                      <p:cBhvr>
                                        <p:cTn id="12" dur="1000"/>
                                        <p:tgtEl>
                                          <p:spTgt spid="20"/>
                                        </p:tgtEl>
                                        <p:attrNameLst>
                                          <p:attrName>ppt_x</p:attrName>
                                        </p:attrNameLst>
                                      </p:cBhvr>
                                      <p:tavLst>
                                        <p:tav tm="0">
                                          <p:val>
                                            <p:strVal val="ppt_x"/>
                                          </p:val>
                                        </p:tav>
                                        <p:tav tm="100000">
                                          <p:val>
                                            <p:strVal val="ppt_x"/>
                                          </p:val>
                                        </p:tav>
                                      </p:tavLst>
                                    </p:anim>
                                    <p:anim calcmode="lin" valueType="num">
                                      <p:cBhvr>
                                        <p:cTn id="13" dur="1000"/>
                                        <p:tgtEl>
                                          <p:spTgt spid="20"/>
                                        </p:tgtEl>
                                        <p:attrNameLst>
                                          <p:attrName>ppt_y</p:attrName>
                                        </p:attrNameLst>
                                      </p:cBhvr>
                                      <p:tavLst>
                                        <p:tav tm="0">
                                          <p:val>
                                            <p:strVal val="ppt_y"/>
                                          </p:val>
                                        </p:tav>
                                        <p:tav tm="100000">
                                          <p:val>
                                            <p:strVal val="ppt_y-.1"/>
                                          </p:val>
                                        </p:tav>
                                      </p:tavLst>
                                    </p:anim>
                                    <p:set>
                                      <p:cBhvr>
                                        <p:cTn id="14" dur="1" fill="hold">
                                          <p:stCondLst>
                                            <p:cond delay="999"/>
                                          </p:stCondLst>
                                        </p:cTn>
                                        <p:tgtEl>
                                          <p:spTgt spid="20"/>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9"/>
                                        </p:tgtEl>
                                      </p:cBhvr>
                                    </p:animEffect>
                                    <p:anim calcmode="lin" valueType="num">
                                      <p:cBhvr>
                                        <p:cTn id="17" dur="1000"/>
                                        <p:tgtEl>
                                          <p:spTgt spid="19"/>
                                        </p:tgtEl>
                                        <p:attrNameLst>
                                          <p:attrName>ppt_x</p:attrName>
                                        </p:attrNameLst>
                                      </p:cBhvr>
                                      <p:tavLst>
                                        <p:tav tm="0">
                                          <p:val>
                                            <p:strVal val="ppt_x"/>
                                          </p:val>
                                        </p:tav>
                                        <p:tav tm="100000">
                                          <p:val>
                                            <p:strVal val="ppt_x"/>
                                          </p:val>
                                        </p:tav>
                                      </p:tavLst>
                                    </p:anim>
                                    <p:anim calcmode="lin" valueType="num">
                                      <p:cBhvr>
                                        <p:cTn id="18" dur="1000"/>
                                        <p:tgtEl>
                                          <p:spTgt spid="19"/>
                                        </p:tgtEl>
                                        <p:attrNameLst>
                                          <p:attrName>ppt_y</p:attrName>
                                        </p:attrNameLst>
                                      </p:cBhvr>
                                      <p:tavLst>
                                        <p:tav tm="0">
                                          <p:val>
                                            <p:strVal val="ppt_y"/>
                                          </p:val>
                                        </p:tav>
                                        <p:tav tm="100000">
                                          <p:val>
                                            <p:strVal val="ppt_y-.1"/>
                                          </p:val>
                                        </p:tav>
                                      </p:tavLst>
                                    </p:anim>
                                    <p:set>
                                      <p:cBhvr>
                                        <p:cTn id="19" dur="1" fill="hold">
                                          <p:stCondLst>
                                            <p:cond delay="999"/>
                                          </p:stCondLst>
                                        </p:cTn>
                                        <p:tgtEl>
                                          <p:spTgt spid="19"/>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8"/>
                                        </p:tgtEl>
                                      </p:cBhvr>
                                    </p:animEffect>
                                    <p:anim calcmode="lin" valueType="num">
                                      <p:cBhvr>
                                        <p:cTn id="22" dur="1000"/>
                                        <p:tgtEl>
                                          <p:spTgt spid="18"/>
                                        </p:tgtEl>
                                        <p:attrNameLst>
                                          <p:attrName>ppt_x</p:attrName>
                                        </p:attrNameLst>
                                      </p:cBhvr>
                                      <p:tavLst>
                                        <p:tav tm="0">
                                          <p:val>
                                            <p:strVal val="ppt_x"/>
                                          </p:val>
                                        </p:tav>
                                        <p:tav tm="100000">
                                          <p:val>
                                            <p:strVal val="ppt_x"/>
                                          </p:val>
                                        </p:tav>
                                      </p:tavLst>
                                    </p:anim>
                                    <p:anim calcmode="lin" valueType="num">
                                      <p:cBhvr>
                                        <p:cTn id="23" dur="1000"/>
                                        <p:tgtEl>
                                          <p:spTgt spid="18"/>
                                        </p:tgtEl>
                                        <p:attrNameLst>
                                          <p:attrName>ppt_y</p:attrName>
                                        </p:attrNameLst>
                                      </p:cBhvr>
                                      <p:tavLst>
                                        <p:tav tm="0">
                                          <p:val>
                                            <p:strVal val="ppt_y"/>
                                          </p:val>
                                        </p:tav>
                                        <p:tav tm="100000">
                                          <p:val>
                                            <p:strVal val="ppt_y-.1"/>
                                          </p:val>
                                        </p:tav>
                                      </p:tavLst>
                                    </p:anim>
                                    <p:set>
                                      <p:cBhvr>
                                        <p:cTn id="24" dur="1" fill="hold">
                                          <p:stCondLst>
                                            <p:cond delay="999"/>
                                          </p:stCondLst>
                                        </p:cTn>
                                        <p:tgtEl>
                                          <p:spTgt spid="18"/>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7"/>
                                        </p:tgtEl>
                                      </p:cBhvr>
                                    </p:animEffect>
                                    <p:anim calcmode="lin" valueType="num">
                                      <p:cBhvr>
                                        <p:cTn id="27" dur="1000"/>
                                        <p:tgtEl>
                                          <p:spTgt spid="17"/>
                                        </p:tgtEl>
                                        <p:attrNameLst>
                                          <p:attrName>ppt_x</p:attrName>
                                        </p:attrNameLst>
                                      </p:cBhvr>
                                      <p:tavLst>
                                        <p:tav tm="0">
                                          <p:val>
                                            <p:strVal val="ppt_x"/>
                                          </p:val>
                                        </p:tav>
                                        <p:tav tm="100000">
                                          <p:val>
                                            <p:strVal val="ppt_x"/>
                                          </p:val>
                                        </p:tav>
                                      </p:tavLst>
                                    </p:anim>
                                    <p:anim calcmode="lin" valueType="num">
                                      <p:cBhvr>
                                        <p:cTn id="28" dur="1000"/>
                                        <p:tgtEl>
                                          <p:spTgt spid="17"/>
                                        </p:tgtEl>
                                        <p:attrNameLst>
                                          <p:attrName>ppt_y</p:attrName>
                                        </p:attrNameLst>
                                      </p:cBhvr>
                                      <p:tavLst>
                                        <p:tav tm="0">
                                          <p:val>
                                            <p:strVal val="ppt_y"/>
                                          </p:val>
                                        </p:tav>
                                        <p:tav tm="100000">
                                          <p:val>
                                            <p:strVal val="ppt_y-.1"/>
                                          </p:val>
                                        </p:tav>
                                      </p:tavLst>
                                    </p:anim>
                                    <p:set>
                                      <p:cBhvr>
                                        <p:cTn id="29" dur="1" fill="hold">
                                          <p:stCondLst>
                                            <p:cond delay="999"/>
                                          </p:stCondLst>
                                        </p:cTn>
                                        <p:tgtEl>
                                          <p:spTgt spid="17"/>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6"/>
                                        </p:tgtEl>
                                      </p:cBhvr>
                                    </p:animEffect>
                                    <p:anim calcmode="lin" valueType="num">
                                      <p:cBhvr>
                                        <p:cTn id="32" dur="1000"/>
                                        <p:tgtEl>
                                          <p:spTgt spid="16"/>
                                        </p:tgtEl>
                                        <p:attrNameLst>
                                          <p:attrName>ppt_x</p:attrName>
                                        </p:attrNameLst>
                                      </p:cBhvr>
                                      <p:tavLst>
                                        <p:tav tm="0">
                                          <p:val>
                                            <p:strVal val="ppt_x"/>
                                          </p:val>
                                        </p:tav>
                                        <p:tav tm="100000">
                                          <p:val>
                                            <p:strVal val="ppt_x"/>
                                          </p:val>
                                        </p:tav>
                                      </p:tavLst>
                                    </p:anim>
                                    <p:anim calcmode="lin" valueType="num">
                                      <p:cBhvr>
                                        <p:cTn id="33" dur="1000"/>
                                        <p:tgtEl>
                                          <p:spTgt spid="16"/>
                                        </p:tgtEl>
                                        <p:attrNameLst>
                                          <p:attrName>ppt_y</p:attrName>
                                        </p:attrNameLst>
                                      </p:cBhvr>
                                      <p:tavLst>
                                        <p:tav tm="0">
                                          <p:val>
                                            <p:strVal val="ppt_y"/>
                                          </p:val>
                                        </p:tav>
                                        <p:tav tm="100000">
                                          <p:val>
                                            <p:strVal val="ppt_y-.1"/>
                                          </p:val>
                                        </p:tav>
                                      </p:tavLst>
                                    </p:anim>
                                    <p:set>
                                      <p:cBhvr>
                                        <p:cTn id="34" dur="1" fill="hold">
                                          <p:stCondLst>
                                            <p:cond delay="999"/>
                                          </p:stCondLst>
                                        </p:cTn>
                                        <p:tgtEl>
                                          <p:spTgt spid="16"/>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4"/>
                                        </p:tgtEl>
                                      </p:cBhvr>
                                    </p:animEffect>
                                    <p:anim calcmode="lin" valueType="num">
                                      <p:cBhvr>
                                        <p:cTn id="42" dur="1000"/>
                                        <p:tgtEl>
                                          <p:spTgt spid="14"/>
                                        </p:tgtEl>
                                        <p:attrNameLst>
                                          <p:attrName>ppt_x</p:attrName>
                                        </p:attrNameLst>
                                      </p:cBhvr>
                                      <p:tavLst>
                                        <p:tav tm="0">
                                          <p:val>
                                            <p:strVal val="ppt_x"/>
                                          </p:val>
                                        </p:tav>
                                        <p:tav tm="100000">
                                          <p:val>
                                            <p:strVal val="ppt_x"/>
                                          </p:val>
                                        </p:tav>
                                      </p:tavLst>
                                    </p:anim>
                                    <p:anim calcmode="lin" valueType="num">
                                      <p:cBhvr>
                                        <p:cTn id="43" dur="1000"/>
                                        <p:tgtEl>
                                          <p:spTgt spid="14"/>
                                        </p:tgtEl>
                                        <p:attrNameLst>
                                          <p:attrName>ppt_y</p:attrName>
                                        </p:attrNameLst>
                                      </p:cBhvr>
                                      <p:tavLst>
                                        <p:tav tm="0">
                                          <p:val>
                                            <p:strVal val="ppt_y"/>
                                          </p:val>
                                        </p:tav>
                                        <p:tav tm="100000">
                                          <p:val>
                                            <p:strVal val="ppt_y-.1"/>
                                          </p:val>
                                        </p:tav>
                                      </p:tavLst>
                                    </p:anim>
                                    <p:set>
                                      <p:cBhvr>
                                        <p:cTn id="44" dur="1" fill="hold">
                                          <p:stCondLst>
                                            <p:cond delay="999"/>
                                          </p:stCondLst>
                                        </p:cTn>
                                        <p:tgtEl>
                                          <p:spTgt spid="14"/>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3"/>
                                        </p:tgtEl>
                                      </p:cBhvr>
                                    </p:animEffect>
                                    <p:anim calcmode="lin" valueType="num">
                                      <p:cBhvr>
                                        <p:cTn id="47" dur="1000"/>
                                        <p:tgtEl>
                                          <p:spTgt spid="13"/>
                                        </p:tgtEl>
                                        <p:attrNameLst>
                                          <p:attrName>ppt_x</p:attrName>
                                        </p:attrNameLst>
                                      </p:cBhvr>
                                      <p:tavLst>
                                        <p:tav tm="0">
                                          <p:val>
                                            <p:strVal val="ppt_x"/>
                                          </p:val>
                                        </p:tav>
                                        <p:tav tm="100000">
                                          <p:val>
                                            <p:strVal val="ppt_x"/>
                                          </p:val>
                                        </p:tav>
                                      </p:tavLst>
                                    </p:anim>
                                    <p:anim calcmode="lin" valueType="num">
                                      <p:cBhvr>
                                        <p:cTn id="48" dur="1000"/>
                                        <p:tgtEl>
                                          <p:spTgt spid="13"/>
                                        </p:tgtEl>
                                        <p:attrNameLst>
                                          <p:attrName>ppt_y</p:attrName>
                                        </p:attrNameLst>
                                      </p:cBhvr>
                                      <p:tavLst>
                                        <p:tav tm="0">
                                          <p:val>
                                            <p:strVal val="ppt_y"/>
                                          </p:val>
                                        </p:tav>
                                        <p:tav tm="100000">
                                          <p:val>
                                            <p:strVal val="ppt_y-.1"/>
                                          </p:val>
                                        </p:tav>
                                      </p:tavLst>
                                    </p:anim>
                                    <p:set>
                                      <p:cBhvr>
                                        <p:cTn id="49" dur="1" fill="hold">
                                          <p:stCondLst>
                                            <p:cond delay="999"/>
                                          </p:stCondLst>
                                        </p:cTn>
                                        <p:tgtEl>
                                          <p:spTgt spid="13"/>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0"/>
                                        <p:tgtEl>
                                          <p:spTgt spid="11"/>
                                        </p:tgtEl>
                                        <p:attrNameLst>
                                          <p:attrName>ppt_y</p:attrName>
                                        </p:attrNameLst>
                                      </p:cBhvr>
                                      <p:tavLst>
                                        <p:tav tm="0">
                                          <p:val>
                                            <p:strVal val="ppt_y"/>
                                          </p:val>
                                        </p:tav>
                                        <p:tav tm="100000">
                                          <p:val>
                                            <p:strVal val="ppt_y-.1"/>
                                          </p:val>
                                        </p:tav>
                                      </p:tavLst>
                                    </p:anim>
                                    <p:set>
                                      <p:cBhvr>
                                        <p:cTn id="59" dur="1" fill="hold">
                                          <p:stCondLst>
                                            <p:cond delay="999"/>
                                          </p:stCondLst>
                                        </p:cTn>
                                        <p:tgtEl>
                                          <p:spTgt spid="11"/>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Responsibilities of the audit committee</a:t>
              </a:r>
            </a:p>
          </p:txBody>
        </p:sp>
      </p:grpSp>
      <p:sp>
        <p:nvSpPr>
          <p:cNvPr id="12" name="Rectangle 11"/>
          <p:cNvSpPr>
            <a:spLocks noGrp="1" noSelect="1" noRot="1" noMove="1" noResize="1" noEditPoints="1" noAdjustHandles="1" noChangeArrowheads="1" noChangeShapeType="1" noTextEdit="1"/>
          </p:cNvSpPr>
          <p:nvPr>
            <p:custDataLst>
              <p:tags r:id="rId2"/>
            </p:custDataLst>
          </p:nvPr>
        </p:nvSpPr>
        <p:spPr>
          <a:xfrm>
            <a:off x="4427984" y="1917320"/>
            <a:ext cx="288032" cy="4392000"/>
          </a:xfrm>
          <a:prstGeom prst="rect">
            <a:avLst/>
          </a:prstGeom>
          <a:blipFill>
            <a:blip r:embed="rId12"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12" descr="31jS-OD0rBL._SL500_AA300_.jpg"/>
          <p:cNvPicPr>
            <a:picLocks noGrp="1" noSelect="1" noRot="1" noMove="1" noResize="1" noEditPoints="1" noAdjustHandles="1" noChangeArrowheads="1" noChangeShapeType="1"/>
          </p:cNvPicPr>
          <p:nvPr>
            <p:custDataLst>
              <p:tags r:id="rId3"/>
            </p:custDataLst>
          </p:nvPr>
        </p:nvPicPr>
        <p:blipFill>
          <a:blip r:embed="rId13" cstate="print">
            <a:clrChange>
              <a:clrFrom>
                <a:srgbClr val="FFFFFF"/>
              </a:clrFrom>
              <a:clrTo>
                <a:srgbClr val="FFFFFF">
                  <a:alpha val="0"/>
                </a:srgbClr>
              </a:clrTo>
            </a:clrChange>
            <a:duotone>
              <a:prstClr val="black"/>
              <a:schemeClr val="accent2">
                <a:tint val="45000"/>
                <a:satMod val="400000"/>
              </a:schemeClr>
            </a:duotone>
          </a:blip>
          <a:srcRect t="24800" b="27320"/>
          <a:stretch>
            <a:fillRect/>
          </a:stretch>
        </p:blipFill>
        <p:spPr>
          <a:xfrm rot="5400000">
            <a:off x="3904803" y="1732064"/>
            <a:ext cx="1370299" cy="900000"/>
          </a:xfrm>
          <a:prstGeom prst="rect">
            <a:avLst/>
          </a:prstGeom>
        </p:spPr>
      </p:pic>
      <p:pic>
        <p:nvPicPr>
          <p:cNvPr id="14" name="Picture 13" descr="31jS-OD0rBL._SL500_AA300_.jpg"/>
          <p:cNvPicPr>
            <a:picLocks noGrp="1" noSelect="1" noRot="1" noMove="1" noResize="1" noEditPoints="1" noAdjustHandles="1" noChangeArrowheads="1" noChangeShapeType="1"/>
          </p:cNvPicPr>
          <p:nvPr>
            <p:custDataLst>
              <p:tags r:id="rId4"/>
            </p:custDataLst>
          </p:nvPr>
        </p:nvPicPr>
        <p:blipFill>
          <a:blip r:embed="rId13" cstate="print">
            <a:clrChange>
              <a:clrFrom>
                <a:srgbClr val="FFFFFF"/>
              </a:clrFrom>
              <a:clrTo>
                <a:srgbClr val="FFFFFF">
                  <a:alpha val="0"/>
                </a:srgbClr>
              </a:clrTo>
            </a:clrChange>
            <a:duotone>
              <a:prstClr val="black"/>
              <a:schemeClr val="accent3">
                <a:tint val="45000"/>
                <a:satMod val="400000"/>
              </a:schemeClr>
            </a:duotone>
          </a:blip>
          <a:srcRect t="24800" b="27320"/>
          <a:stretch>
            <a:fillRect/>
          </a:stretch>
        </p:blipFill>
        <p:spPr>
          <a:xfrm rot="16200000">
            <a:off x="3868898" y="3952670"/>
            <a:ext cx="1370299" cy="900000"/>
          </a:xfrm>
          <a:prstGeom prst="rect">
            <a:avLst/>
          </a:prstGeom>
        </p:spPr>
      </p:pic>
      <p:pic>
        <p:nvPicPr>
          <p:cNvPr id="15" name="Picture 14" descr="31jS-OD0rBL._SL500_AA300_.jpg"/>
          <p:cNvPicPr>
            <a:picLocks noGrp="1" noSelect="1" noRot="1" noMove="1" noResize="1" noEditPoints="1" noAdjustHandles="1" noChangeArrowheads="1" noChangeShapeType="1"/>
          </p:cNvPicPr>
          <p:nvPr>
            <p:custDataLst>
              <p:tags r:id="rId5"/>
            </p:custDataLst>
          </p:nvPr>
        </p:nvPicPr>
        <p:blipFill>
          <a:blip r:embed="rId13" cstate="print">
            <a:clrChange>
              <a:clrFrom>
                <a:srgbClr val="FFFFFF"/>
              </a:clrFrom>
              <a:clrTo>
                <a:srgbClr val="FFFFFF">
                  <a:alpha val="0"/>
                </a:srgbClr>
              </a:clrTo>
            </a:clrChange>
            <a:duotone>
              <a:prstClr val="black"/>
              <a:schemeClr val="accent1">
                <a:tint val="45000"/>
                <a:satMod val="400000"/>
              </a:schemeClr>
            </a:duotone>
          </a:blip>
          <a:srcRect t="24800" b="27320"/>
          <a:stretch>
            <a:fillRect/>
          </a:stretch>
        </p:blipFill>
        <p:spPr>
          <a:xfrm>
            <a:off x="3794961" y="2781416"/>
            <a:ext cx="1425111" cy="936000"/>
          </a:xfrm>
          <a:prstGeom prst="rect">
            <a:avLst/>
          </a:prstGeom>
        </p:spPr>
      </p:pic>
      <p:pic>
        <p:nvPicPr>
          <p:cNvPr id="16" name="Picture 15" descr="31jS-OD0rBL._SL500_AA300_.jpg"/>
          <p:cNvPicPr>
            <a:picLocks noGrp="1" noSelect="1" noRot="1" noMove="1" noResize="1" noEditPoints="1" noAdjustHandles="1" noChangeArrowheads="1" noChangeShapeType="1"/>
          </p:cNvPicPr>
          <p:nvPr>
            <p:custDataLst>
              <p:tags r:id="rId6"/>
            </p:custDataLst>
          </p:nvPr>
        </p:nvPicPr>
        <p:blipFill>
          <a:blip r:embed="rId13" cstate="print">
            <a:clrChange>
              <a:clrFrom>
                <a:srgbClr val="FFFFFF"/>
              </a:clrFrom>
              <a:clrTo>
                <a:srgbClr val="FFFFFF">
                  <a:alpha val="0"/>
                </a:srgbClr>
              </a:clrTo>
            </a:clrChange>
            <a:duotone>
              <a:prstClr val="black"/>
              <a:schemeClr val="accent6">
                <a:tint val="45000"/>
                <a:satMod val="400000"/>
              </a:schemeClr>
            </a:duotone>
          </a:blip>
          <a:srcRect t="24800" b="27320"/>
          <a:stretch>
            <a:fillRect/>
          </a:stretch>
        </p:blipFill>
        <p:spPr>
          <a:xfrm rot="9522063">
            <a:off x="3901237" y="5024500"/>
            <a:ext cx="1425111" cy="936000"/>
          </a:xfrm>
          <a:prstGeom prst="rect">
            <a:avLst/>
          </a:prstGeom>
        </p:spPr>
      </p:pic>
      <p:cxnSp>
        <p:nvCxnSpPr>
          <p:cNvPr id="17" name="Straight Connector 16"/>
          <p:cNvCxnSpPr/>
          <p:nvPr/>
        </p:nvCxnSpPr>
        <p:spPr>
          <a:xfrm flipH="1">
            <a:off x="2123728" y="3285472"/>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644008" y="2133344"/>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123728" y="5589728"/>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44008" y="4437600"/>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364088" y="2205352"/>
            <a:ext cx="2736304" cy="369332"/>
          </a:xfrm>
          <a:prstGeom prst="rect">
            <a:avLst/>
          </a:prstGeom>
          <a:noFill/>
        </p:spPr>
        <p:txBody>
          <a:bodyPr wrap="square" rtlCol="0">
            <a:spAutoFit/>
          </a:bodyPr>
          <a:lstStyle/>
          <a:p>
            <a:r>
              <a:rPr lang="en-IN" dirty="0"/>
              <a:t>External audit </a:t>
            </a:r>
          </a:p>
        </p:txBody>
      </p:sp>
      <p:sp>
        <p:nvSpPr>
          <p:cNvPr id="22" name="TextBox 21"/>
          <p:cNvSpPr txBox="1"/>
          <p:nvPr/>
        </p:nvSpPr>
        <p:spPr>
          <a:xfrm>
            <a:off x="1475656" y="3357480"/>
            <a:ext cx="2736304" cy="369332"/>
          </a:xfrm>
          <a:prstGeom prst="rect">
            <a:avLst/>
          </a:prstGeom>
          <a:noFill/>
        </p:spPr>
        <p:txBody>
          <a:bodyPr wrap="square" rtlCol="0">
            <a:spAutoFit/>
          </a:bodyPr>
          <a:lstStyle/>
          <a:p>
            <a:r>
              <a:rPr lang="en-IN" dirty="0"/>
              <a:t>Internal audit</a:t>
            </a:r>
          </a:p>
        </p:txBody>
      </p:sp>
      <p:sp>
        <p:nvSpPr>
          <p:cNvPr id="23" name="TextBox 22"/>
          <p:cNvSpPr txBox="1"/>
          <p:nvPr/>
        </p:nvSpPr>
        <p:spPr>
          <a:xfrm>
            <a:off x="5364088" y="4509608"/>
            <a:ext cx="2736304" cy="369332"/>
          </a:xfrm>
          <a:prstGeom prst="rect">
            <a:avLst/>
          </a:prstGeom>
          <a:noFill/>
        </p:spPr>
        <p:txBody>
          <a:bodyPr wrap="square" rtlCol="0">
            <a:spAutoFit/>
          </a:bodyPr>
          <a:lstStyle/>
          <a:p>
            <a:r>
              <a:rPr lang="en-IN" dirty="0"/>
              <a:t>Financial reporting </a:t>
            </a:r>
          </a:p>
        </p:txBody>
      </p:sp>
      <p:sp>
        <p:nvSpPr>
          <p:cNvPr id="24" name="TextBox 23"/>
          <p:cNvSpPr txBox="1"/>
          <p:nvPr/>
        </p:nvSpPr>
        <p:spPr>
          <a:xfrm>
            <a:off x="755576" y="5661736"/>
            <a:ext cx="2736304" cy="369332"/>
          </a:xfrm>
          <a:prstGeom prst="rect">
            <a:avLst/>
          </a:prstGeom>
          <a:noFill/>
        </p:spPr>
        <p:txBody>
          <a:bodyPr wrap="square" rtlCol="0">
            <a:spAutoFit/>
          </a:bodyPr>
          <a:lstStyle/>
          <a:p>
            <a:r>
              <a:rPr lang="en-IN" dirty="0"/>
              <a:t>Regulatory reports</a:t>
            </a:r>
          </a:p>
        </p:txBody>
      </p:sp>
      <p:sp>
        <p:nvSpPr>
          <p:cNvPr id="25" name="Oval 24"/>
          <p:cNvSpPr/>
          <p:nvPr/>
        </p:nvSpPr>
        <p:spPr>
          <a:xfrm>
            <a:off x="6643471" y="4852285"/>
            <a:ext cx="1584176" cy="1584176"/>
          </a:xfrm>
          <a:prstGeom prst="ellips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 action="ppaction://hlinkshowjump?jump=nextslide"/>
          </p:cNvPr>
          <p:cNvSpPr txBox="1"/>
          <p:nvPr/>
        </p:nvSpPr>
        <p:spPr>
          <a:xfrm>
            <a:off x="6787487" y="5065254"/>
            <a:ext cx="1296144" cy="1200329"/>
          </a:xfrm>
          <a:prstGeom prst="rect">
            <a:avLst/>
          </a:prstGeom>
          <a:noFill/>
        </p:spPr>
        <p:txBody>
          <a:bodyPr wrap="square" rtlCol="0">
            <a:spAutoFit/>
          </a:bodyPr>
          <a:lstStyle/>
          <a:p>
            <a:pPr algn="ctr"/>
            <a:r>
              <a:rPr lang="en-US" b="1" dirty="0">
                <a:solidFill>
                  <a:schemeClr val="bg1"/>
                </a:solidFill>
              </a:rPr>
              <a:t>Click here to see each one in detail</a:t>
            </a:r>
          </a:p>
        </p:txBody>
      </p:sp>
    </p:spTree>
    <p:custDataLst>
      <p:tags r:id="rId1"/>
    </p:custDataLst>
    <p:extLst>
      <p:ext uri="{BB962C8B-B14F-4D97-AF65-F5344CB8AC3E}">
        <p14:creationId xmlns:p14="http://schemas.microsoft.com/office/powerpoint/2010/main" val="40613710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2480772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2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8" name="Round Same Side Corner Rectangle 47"/>
          <p:cNvSpPr/>
          <p:nvPr/>
        </p:nvSpPr>
        <p:spPr>
          <a:xfrm>
            <a:off x="2531773"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Internal audit</a:t>
            </a:r>
          </a:p>
        </p:txBody>
      </p:sp>
      <p:sp>
        <p:nvSpPr>
          <p:cNvPr id="49" name="Round Same Side Corner Rectangle 48"/>
          <p:cNvSpPr/>
          <p:nvPr/>
        </p:nvSpPr>
        <p:spPr>
          <a:xfrm>
            <a:off x="459600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Financial reporting</a:t>
            </a:r>
          </a:p>
        </p:txBody>
      </p:sp>
      <p:sp>
        <p:nvSpPr>
          <p:cNvPr id="50" name="Round Same Side Corner Rectangle 49"/>
          <p:cNvSpPr/>
          <p:nvPr/>
        </p:nvSpPr>
        <p:spPr>
          <a:xfrm>
            <a:off x="666023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Regulatory reports</a:t>
            </a:r>
          </a:p>
        </p:txBody>
      </p:sp>
      <p:grpSp>
        <p:nvGrpSpPr>
          <p:cNvPr id="11"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Responsibilities of the audit committee</a:t>
              </a:r>
            </a:p>
          </p:txBody>
        </p:sp>
      </p:grpSp>
      <p:sp>
        <p:nvSpPr>
          <p:cNvPr id="41" name="TextBox 40"/>
          <p:cNvSpPr txBox="1"/>
          <p:nvPr/>
        </p:nvSpPr>
        <p:spPr>
          <a:xfrm>
            <a:off x="4067944" y="2664722"/>
            <a:ext cx="4472812" cy="3093154"/>
          </a:xfrm>
          <a:prstGeom prst="rect">
            <a:avLst/>
          </a:prstGeom>
          <a:noFill/>
        </p:spPr>
        <p:txBody>
          <a:bodyPr wrap="square" rtlCol="0">
            <a:spAutoFit/>
          </a:bodyPr>
          <a:lstStyle/>
          <a:p>
            <a:pPr marL="342900" indent="-342900">
              <a:spcAft>
                <a:spcPts val="600"/>
              </a:spcAft>
              <a:buFont typeface="Arial" pitchFamily="34" charset="0"/>
              <a:buChar char="•"/>
            </a:pPr>
            <a:r>
              <a:rPr lang="en-US" sz="2000" dirty="0"/>
              <a:t>Recommend the appointment and re-appointment of external auditors</a:t>
            </a:r>
          </a:p>
          <a:p>
            <a:pPr marL="342900" indent="-342900">
              <a:spcAft>
                <a:spcPts val="600"/>
              </a:spcAft>
              <a:buFont typeface="Arial" pitchFamily="34" charset="0"/>
              <a:buChar char="•"/>
            </a:pPr>
            <a:r>
              <a:rPr lang="en-US" sz="2000" dirty="0"/>
              <a:t>Review the performance and cost-effectiveness of the external auditors</a:t>
            </a:r>
          </a:p>
          <a:p>
            <a:pPr marL="342900" indent="-342900">
              <a:spcAft>
                <a:spcPts val="600"/>
              </a:spcAft>
              <a:buFont typeface="Arial" pitchFamily="34" charset="0"/>
              <a:buChar char="•"/>
            </a:pPr>
            <a:r>
              <a:rPr lang="en-US" sz="2000" dirty="0"/>
              <a:t>Review the qualification,  expertise and independence of external auditors</a:t>
            </a:r>
          </a:p>
          <a:p>
            <a:pPr marL="342900" indent="-342900">
              <a:spcAft>
                <a:spcPts val="600"/>
              </a:spcAft>
              <a:buFont typeface="Arial" pitchFamily="34" charset="0"/>
              <a:buChar char="•"/>
            </a:pPr>
            <a:r>
              <a:rPr lang="en-US" sz="2000" dirty="0"/>
              <a:t>Review and discuss any reports from the external auditors</a:t>
            </a:r>
          </a:p>
        </p:txBody>
      </p:sp>
      <p:sp>
        <p:nvSpPr>
          <p:cNvPr id="42" name="Round Same Side Corner Rectangle 41"/>
          <p:cNvSpPr/>
          <p:nvPr/>
        </p:nvSpPr>
        <p:spPr>
          <a:xfrm>
            <a:off x="467544" y="1268760"/>
            <a:ext cx="208823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External audit</a:t>
            </a:r>
          </a:p>
        </p:txBody>
      </p:sp>
      <p:grpSp>
        <p:nvGrpSpPr>
          <p:cNvPr id="43" name="Group 12"/>
          <p:cNvGrpSpPr/>
          <p:nvPr/>
        </p:nvGrpSpPr>
        <p:grpSpPr>
          <a:xfrm>
            <a:off x="395536" y="1794541"/>
            <a:ext cx="8352928" cy="4586787"/>
            <a:chOff x="395536" y="1794541"/>
            <a:chExt cx="8352928" cy="4730803"/>
          </a:xfrm>
        </p:grpSpPr>
        <p:sp>
          <p:nvSpPr>
            <p:cNvPr id="44" name="Rectangle 43"/>
            <p:cNvSpPr/>
            <p:nvPr/>
          </p:nvSpPr>
          <p:spPr>
            <a:xfrm>
              <a:off x="395536" y="1794541"/>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Rectangle 44"/>
            <p:cNvSpPr/>
            <p:nvPr/>
          </p:nvSpPr>
          <p:spPr>
            <a:xfrm>
              <a:off x="395536" y="6453344"/>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p:nvSpPr>
          <p:spPr>
            <a:xfrm rot="5400000">
              <a:off x="63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Rectangle 46"/>
            <p:cNvSpPr/>
            <p:nvPr/>
          </p:nvSpPr>
          <p:spPr>
            <a:xfrm rot="5400000">
              <a:off x="-18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30722" name="Picture 2"/>
          <p:cNvPicPr>
            <a:picLocks noGrp="1" noSelect="1" noRot="1" noMove="1" noResize="1" noEditPoints="1" noAdjustHandles="1" noChangeArrowheads="1" noChangeShapeType="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1864349"/>
            <a:ext cx="3506057" cy="444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8364878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Responsibilities of the audit committee</a:t>
              </a:r>
            </a:p>
          </p:txBody>
        </p:sp>
      </p:grpSp>
      <p:sp>
        <p:nvSpPr>
          <p:cNvPr id="42" name="Round Same Side Corner Rectangle 41"/>
          <p:cNvSpPr/>
          <p:nvPr/>
        </p:nvSpPr>
        <p:spPr>
          <a:xfrm>
            <a:off x="2531773" y="1268760"/>
            <a:ext cx="208823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Internal audit</a:t>
            </a:r>
          </a:p>
        </p:txBody>
      </p:sp>
      <p:sp>
        <p:nvSpPr>
          <p:cNvPr id="43" name="Round Same Side Corner Rectangle 42"/>
          <p:cNvSpPr/>
          <p:nvPr/>
        </p:nvSpPr>
        <p:spPr>
          <a:xfrm>
            <a:off x="459600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Financial reporting</a:t>
            </a:r>
          </a:p>
        </p:txBody>
      </p:sp>
      <p:sp>
        <p:nvSpPr>
          <p:cNvPr id="44" name="Round Same Side Corner Rectangle 43"/>
          <p:cNvSpPr/>
          <p:nvPr/>
        </p:nvSpPr>
        <p:spPr>
          <a:xfrm>
            <a:off x="666023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Regulatory reports</a:t>
            </a:r>
          </a:p>
        </p:txBody>
      </p:sp>
      <p:sp>
        <p:nvSpPr>
          <p:cNvPr id="45" name="TextBox 44"/>
          <p:cNvSpPr txBox="1"/>
          <p:nvPr/>
        </p:nvSpPr>
        <p:spPr>
          <a:xfrm>
            <a:off x="4067944" y="2492896"/>
            <a:ext cx="4472812" cy="3785652"/>
          </a:xfrm>
          <a:prstGeom prst="rect">
            <a:avLst/>
          </a:prstGeom>
          <a:noFill/>
        </p:spPr>
        <p:txBody>
          <a:bodyPr wrap="square" rtlCol="0">
            <a:spAutoFit/>
          </a:bodyPr>
          <a:lstStyle/>
          <a:p>
            <a:pPr marL="342900" indent="-342900">
              <a:spcAft>
                <a:spcPts val="600"/>
              </a:spcAft>
              <a:buFont typeface="Arial" pitchFamily="34" charset="0"/>
              <a:buChar char="•"/>
            </a:pPr>
            <a:r>
              <a:rPr lang="en-US" sz="2000" dirty="0"/>
              <a:t>Review internal audit and its relationship with external auditors</a:t>
            </a:r>
          </a:p>
          <a:p>
            <a:pPr marL="342900" indent="-342900">
              <a:spcAft>
                <a:spcPts val="600"/>
              </a:spcAft>
              <a:buFont typeface="Arial" pitchFamily="34" charset="0"/>
              <a:buChar char="•"/>
            </a:pPr>
            <a:r>
              <a:rPr lang="en-US" sz="2000" dirty="0"/>
              <a:t>Review and assess the annual internal audit plan</a:t>
            </a:r>
          </a:p>
          <a:p>
            <a:pPr marL="342900" indent="-342900">
              <a:spcAft>
                <a:spcPts val="600"/>
              </a:spcAft>
              <a:buFont typeface="Arial" pitchFamily="34" charset="0"/>
              <a:buChar char="•"/>
            </a:pPr>
            <a:r>
              <a:rPr lang="en-US" sz="2000" dirty="0"/>
              <a:t>Review promptly all reports from the internal auditors</a:t>
            </a:r>
          </a:p>
          <a:p>
            <a:pPr marL="342900" indent="-342900">
              <a:spcAft>
                <a:spcPts val="600"/>
              </a:spcAft>
              <a:buFont typeface="Arial" pitchFamily="34" charset="0"/>
              <a:buChar char="•"/>
            </a:pPr>
            <a:r>
              <a:rPr lang="en-US" sz="2000" dirty="0"/>
              <a:t>Review management response to the findings of internal auditors</a:t>
            </a:r>
          </a:p>
          <a:p>
            <a:pPr marL="342900" indent="-342900">
              <a:spcAft>
                <a:spcPts val="600"/>
              </a:spcAft>
              <a:buFont typeface="Arial" pitchFamily="34" charset="0"/>
              <a:buChar char="•"/>
            </a:pPr>
            <a:r>
              <a:rPr lang="en-US" sz="2000" dirty="0"/>
              <a:t>Review activities, resources and operational effectiveness of internal audit </a:t>
            </a:r>
          </a:p>
        </p:txBody>
      </p:sp>
      <p:sp>
        <p:nvSpPr>
          <p:cNvPr id="46" name="Round Same Side Corner Rectangle 45"/>
          <p:cNvSpPr/>
          <p:nvPr/>
        </p:nvSpPr>
        <p:spPr>
          <a:xfrm>
            <a:off x="467544"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External audit</a:t>
            </a:r>
          </a:p>
        </p:txBody>
      </p:sp>
      <p:grpSp>
        <p:nvGrpSpPr>
          <p:cNvPr id="47" name="Group 12"/>
          <p:cNvGrpSpPr/>
          <p:nvPr/>
        </p:nvGrpSpPr>
        <p:grpSpPr>
          <a:xfrm>
            <a:off x="395536" y="1794541"/>
            <a:ext cx="8352928" cy="4586787"/>
            <a:chOff x="395536" y="1794541"/>
            <a:chExt cx="8352928" cy="4730803"/>
          </a:xfrm>
        </p:grpSpPr>
        <p:sp>
          <p:nvSpPr>
            <p:cNvPr id="48" name="Rectangle 47"/>
            <p:cNvSpPr/>
            <p:nvPr/>
          </p:nvSpPr>
          <p:spPr>
            <a:xfrm>
              <a:off x="395536" y="1794541"/>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p:nvSpPr>
          <p:spPr>
            <a:xfrm>
              <a:off x="395536" y="6453344"/>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p:nvSpPr>
          <p:spPr>
            <a:xfrm rot="5400000">
              <a:off x="63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ectangle 50"/>
            <p:cNvSpPr/>
            <p:nvPr/>
          </p:nvSpPr>
          <p:spPr>
            <a:xfrm rot="5400000">
              <a:off x="-18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31746"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67537" y="1891258"/>
            <a:ext cx="3600408" cy="442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645177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Responsibilities of the audit committee</a:t>
              </a:r>
            </a:p>
          </p:txBody>
        </p:sp>
      </p:grpSp>
      <p:sp>
        <p:nvSpPr>
          <p:cNvPr id="42" name="Round Same Side Corner Rectangle 41"/>
          <p:cNvSpPr/>
          <p:nvPr/>
        </p:nvSpPr>
        <p:spPr>
          <a:xfrm>
            <a:off x="2531773"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Internal audit</a:t>
            </a:r>
          </a:p>
        </p:txBody>
      </p:sp>
      <p:sp>
        <p:nvSpPr>
          <p:cNvPr id="43" name="Round Same Side Corner Rectangle 42"/>
          <p:cNvSpPr/>
          <p:nvPr/>
        </p:nvSpPr>
        <p:spPr>
          <a:xfrm>
            <a:off x="4596002" y="1268760"/>
            <a:ext cx="208823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Financial reporting</a:t>
            </a:r>
          </a:p>
        </p:txBody>
      </p:sp>
      <p:sp>
        <p:nvSpPr>
          <p:cNvPr id="44" name="Round Same Side Corner Rectangle 43"/>
          <p:cNvSpPr/>
          <p:nvPr/>
        </p:nvSpPr>
        <p:spPr>
          <a:xfrm>
            <a:off x="666023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Regulatory reports</a:t>
            </a:r>
          </a:p>
        </p:txBody>
      </p:sp>
      <p:sp>
        <p:nvSpPr>
          <p:cNvPr id="45" name="TextBox 44"/>
          <p:cNvSpPr txBox="1"/>
          <p:nvPr/>
        </p:nvSpPr>
        <p:spPr>
          <a:xfrm>
            <a:off x="4067944" y="3140968"/>
            <a:ext cx="4472812" cy="2015936"/>
          </a:xfrm>
          <a:prstGeom prst="rect">
            <a:avLst/>
          </a:prstGeom>
          <a:noFill/>
        </p:spPr>
        <p:txBody>
          <a:bodyPr wrap="square" rtlCol="0">
            <a:spAutoFit/>
          </a:bodyPr>
          <a:lstStyle/>
          <a:p>
            <a:pPr marL="342900" indent="-342900">
              <a:spcAft>
                <a:spcPts val="600"/>
              </a:spcAft>
              <a:buFont typeface="Arial" pitchFamily="34" charset="0"/>
              <a:buChar char="•"/>
            </a:pPr>
            <a:r>
              <a:rPr lang="en-US" sz="2000" dirty="0"/>
              <a:t>Review the annual, half-year and quarterly financial results</a:t>
            </a:r>
          </a:p>
          <a:p>
            <a:pPr marL="342900" indent="-342900">
              <a:spcAft>
                <a:spcPts val="600"/>
              </a:spcAft>
              <a:buFont typeface="Arial" pitchFamily="34" charset="0"/>
              <a:buChar char="•"/>
            </a:pPr>
            <a:r>
              <a:rPr lang="en-US" sz="2000" dirty="0"/>
              <a:t>Review the disclosure made by the chief executive and group finance director during the certification process for the annual report</a:t>
            </a:r>
          </a:p>
        </p:txBody>
      </p:sp>
      <p:sp>
        <p:nvSpPr>
          <p:cNvPr id="46" name="Round Same Side Corner Rectangle 45"/>
          <p:cNvSpPr/>
          <p:nvPr/>
        </p:nvSpPr>
        <p:spPr>
          <a:xfrm>
            <a:off x="467544"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External audit</a:t>
            </a:r>
          </a:p>
        </p:txBody>
      </p:sp>
      <p:grpSp>
        <p:nvGrpSpPr>
          <p:cNvPr id="47" name="Group 12"/>
          <p:cNvGrpSpPr/>
          <p:nvPr/>
        </p:nvGrpSpPr>
        <p:grpSpPr>
          <a:xfrm>
            <a:off x="395536" y="1794541"/>
            <a:ext cx="8352928" cy="4586787"/>
            <a:chOff x="395536" y="1794541"/>
            <a:chExt cx="8352928" cy="4730803"/>
          </a:xfrm>
        </p:grpSpPr>
        <p:sp>
          <p:nvSpPr>
            <p:cNvPr id="48" name="Rectangle 47"/>
            <p:cNvSpPr/>
            <p:nvPr/>
          </p:nvSpPr>
          <p:spPr>
            <a:xfrm>
              <a:off x="395536" y="1794541"/>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p:nvSpPr>
          <p:spPr>
            <a:xfrm>
              <a:off x="395536" y="6453344"/>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p:nvSpPr>
          <p:spPr>
            <a:xfrm rot="5400000">
              <a:off x="63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ectangle 50"/>
            <p:cNvSpPr/>
            <p:nvPr/>
          </p:nvSpPr>
          <p:spPr>
            <a:xfrm rot="5400000">
              <a:off x="-18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32770" name="Picture 2"/>
          <p:cNvPicPr>
            <a:picLocks noGrp="1" noSelect="1" noRot="1" noMove="1" noResize="1" noEditPoints="1" noAdjustHandles="1" noChangeArrowheads="1" noChangeShapeType="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520796" y="1864349"/>
            <a:ext cx="3390900" cy="444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089715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Responsibilities of the audit committee</a:t>
              </a:r>
            </a:p>
          </p:txBody>
        </p:sp>
      </p:grpSp>
      <p:sp>
        <p:nvSpPr>
          <p:cNvPr id="42" name="Round Same Side Corner Rectangle 41"/>
          <p:cNvSpPr/>
          <p:nvPr/>
        </p:nvSpPr>
        <p:spPr>
          <a:xfrm>
            <a:off x="2531773"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Internal audit</a:t>
            </a:r>
          </a:p>
        </p:txBody>
      </p:sp>
      <p:sp>
        <p:nvSpPr>
          <p:cNvPr id="43" name="Round Same Side Corner Rectangle 42"/>
          <p:cNvSpPr/>
          <p:nvPr/>
        </p:nvSpPr>
        <p:spPr>
          <a:xfrm>
            <a:off x="459600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Financial reporting</a:t>
            </a:r>
          </a:p>
        </p:txBody>
      </p:sp>
      <p:sp>
        <p:nvSpPr>
          <p:cNvPr id="44" name="Round Same Side Corner Rectangle 43"/>
          <p:cNvSpPr/>
          <p:nvPr/>
        </p:nvSpPr>
        <p:spPr>
          <a:xfrm>
            <a:off x="6660232" y="1268760"/>
            <a:ext cx="208823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Regulatory reports</a:t>
            </a:r>
          </a:p>
        </p:txBody>
      </p:sp>
      <p:sp>
        <p:nvSpPr>
          <p:cNvPr id="45" name="TextBox 44"/>
          <p:cNvSpPr txBox="1"/>
          <p:nvPr/>
        </p:nvSpPr>
        <p:spPr>
          <a:xfrm>
            <a:off x="4067944" y="3140968"/>
            <a:ext cx="4472812" cy="3093154"/>
          </a:xfrm>
          <a:prstGeom prst="rect">
            <a:avLst/>
          </a:prstGeom>
          <a:noFill/>
        </p:spPr>
        <p:txBody>
          <a:bodyPr wrap="square" rtlCol="0">
            <a:spAutoFit/>
          </a:bodyPr>
          <a:lstStyle/>
          <a:p>
            <a:pPr marL="342900" indent="-342900">
              <a:spcAft>
                <a:spcPts val="600"/>
              </a:spcAft>
              <a:buFont typeface="Arial" pitchFamily="34" charset="0"/>
              <a:buChar char="•"/>
            </a:pPr>
            <a:r>
              <a:rPr lang="en-US" sz="2000" dirty="0"/>
              <a:t>Review arrangements for producing the audited accounts</a:t>
            </a:r>
          </a:p>
          <a:p>
            <a:pPr marL="342900" indent="-342900">
              <a:spcAft>
                <a:spcPts val="600"/>
              </a:spcAft>
              <a:buFont typeface="Arial" pitchFamily="34" charset="0"/>
              <a:buChar char="•"/>
            </a:pPr>
            <a:r>
              <a:rPr lang="en-US" sz="2000" dirty="0"/>
              <a:t>Monitor and review the standards of risk management and internal control</a:t>
            </a:r>
          </a:p>
          <a:p>
            <a:pPr marL="342900" indent="-342900">
              <a:spcAft>
                <a:spcPts val="600"/>
              </a:spcAft>
              <a:buFont typeface="Arial" pitchFamily="34" charset="0"/>
              <a:buChar char="•"/>
            </a:pPr>
            <a:r>
              <a:rPr lang="en-US" sz="2000" dirty="0"/>
              <a:t>Annually review the adequacy of the risk management processes</a:t>
            </a:r>
          </a:p>
          <a:p>
            <a:pPr marL="342900" indent="-342900">
              <a:spcAft>
                <a:spcPts val="600"/>
              </a:spcAft>
              <a:buFont typeface="Arial" pitchFamily="34" charset="0"/>
              <a:buChar char="•"/>
            </a:pPr>
            <a:r>
              <a:rPr lang="en-US" sz="2000" dirty="0"/>
              <a:t>Receive reports on litigation regarding financial commitments and other liabilities </a:t>
            </a:r>
          </a:p>
        </p:txBody>
      </p:sp>
      <p:sp>
        <p:nvSpPr>
          <p:cNvPr id="46" name="Round Same Side Corner Rectangle 45"/>
          <p:cNvSpPr/>
          <p:nvPr/>
        </p:nvSpPr>
        <p:spPr>
          <a:xfrm>
            <a:off x="467544"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External audit</a:t>
            </a:r>
          </a:p>
        </p:txBody>
      </p:sp>
      <p:grpSp>
        <p:nvGrpSpPr>
          <p:cNvPr id="47" name="Group 12"/>
          <p:cNvGrpSpPr/>
          <p:nvPr/>
        </p:nvGrpSpPr>
        <p:grpSpPr>
          <a:xfrm>
            <a:off x="395536" y="1794541"/>
            <a:ext cx="8352928" cy="4586787"/>
            <a:chOff x="395536" y="1794541"/>
            <a:chExt cx="8352928" cy="4730803"/>
          </a:xfrm>
        </p:grpSpPr>
        <p:sp>
          <p:nvSpPr>
            <p:cNvPr id="48" name="Rectangle 47"/>
            <p:cNvSpPr/>
            <p:nvPr/>
          </p:nvSpPr>
          <p:spPr>
            <a:xfrm>
              <a:off x="395536" y="1794541"/>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p:nvSpPr>
          <p:spPr>
            <a:xfrm>
              <a:off x="395536" y="6453344"/>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p:nvSpPr>
          <p:spPr>
            <a:xfrm rot="5400000">
              <a:off x="63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ectangle 50"/>
            <p:cNvSpPr/>
            <p:nvPr/>
          </p:nvSpPr>
          <p:spPr>
            <a:xfrm rot="5400000">
              <a:off x="-18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33794"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3075" y="1916832"/>
            <a:ext cx="344286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51061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2"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23"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24"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25"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Role of risk management</a:t>
              </a:r>
            </a:p>
          </p:txBody>
        </p:sp>
      </p:grpSp>
      <p:sp>
        <p:nvSpPr>
          <p:cNvPr id="4" name="TextBox 3"/>
          <p:cNvSpPr txBox="1"/>
          <p:nvPr/>
        </p:nvSpPr>
        <p:spPr>
          <a:xfrm>
            <a:off x="323528" y="5345921"/>
            <a:ext cx="8496944" cy="1323439"/>
          </a:xfrm>
          <a:prstGeom prst="rect">
            <a:avLst/>
          </a:prstGeom>
          <a:solidFill>
            <a:srgbClr val="FFD1DC"/>
          </a:solidFill>
          <a:effectLst>
            <a:outerShdw blurRad="50800" dist="38100" dir="10800000" algn="r" rotWithShape="0">
              <a:prstClr val="black">
                <a:alpha val="40000"/>
              </a:prstClr>
            </a:outerShdw>
            <a:reflection blurRad="6350" stA="50000" endA="300" endPos="55000" dir="5400000" sy="-100000" algn="bl" rotWithShape="0"/>
          </a:effectLst>
        </p:spPr>
        <p:txBody>
          <a:bodyPr wrap="square" rtlCol="0">
            <a:spAutoFit/>
          </a:bodyPr>
          <a:lstStyle/>
          <a:p>
            <a:r>
              <a:rPr lang="en-US" sz="2000" dirty="0"/>
              <a:t>The responsibilities of risk management and internal control are set by the risk management policy. The roles of risk management is broad and includes providing assurance, supporting decision making, achieving compliance and improving the efficiency of operations, projects and strategy</a:t>
            </a:r>
          </a:p>
        </p:txBody>
      </p:sp>
      <p:sp>
        <p:nvSpPr>
          <p:cNvPr id="12" name="Oval 11"/>
          <p:cNvSpPr>
            <a:spLocks noGrp="1" noSelect="1" noRot="1" noMove="1" noResize="1" noEditPoints="1" noAdjustHandles="1" noChangeArrowheads="1" noChangeShapeType="1" noTextEdit="1"/>
          </p:cNvSpPr>
          <p:nvPr>
            <p:custDataLst>
              <p:tags r:id="rId2"/>
            </p:custDataLst>
          </p:nvPr>
        </p:nvSpPr>
        <p:spPr>
          <a:xfrm>
            <a:off x="4023034" y="2086348"/>
            <a:ext cx="590276" cy="631213"/>
          </a:xfrm>
          <a:prstGeom prst="ellipse">
            <a:avLst/>
          </a:prstGeom>
          <a:gradFill flip="none" rotWithShape="1">
            <a:gsLst>
              <a:gs pos="0">
                <a:schemeClr val="tx1"/>
              </a:gs>
              <a:gs pos="100000">
                <a:schemeClr val="tx1">
                  <a:lumMod val="75000"/>
                  <a:lumOff val="2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 name="Rounded Rectangle 12"/>
          <p:cNvSpPr>
            <a:spLocks noGrp="1" noSelect="1" noRot="1" noMove="1" noResize="1" noEditPoints="1" noAdjustHandles="1" noChangeArrowheads="1" noChangeShapeType="1" noTextEdit="1"/>
          </p:cNvSpPr>
          <p:nvPr>
            <p:custDataLst>
              <p:tags r:id="rId3"/>
            </p:custDataLst>
          </p:nvPr>
        </p:nvSpPr>
        <p:spPr>
          <a:xfrm>
            <a:off x="3910452" y="2765199"/>
            <a:ext cx="816575" cy="1413642"/>
          </a:xfrm>
          <a:prstGeom prst="roundRect">
            <a:avLst>
              <a:gd name="adj" fmla="val 29794"/>
            </a:avLst>
          </a:prstGeom>
          <a:gradFill flip="none" rotWithShape="1">
            <a:gsLst>
              <a:gs pos="0">
                <a:schemeClr val="tx1"/>
              </a:gs>
              <a:gs pos="100000">
                <a:schemeClr val="tx1">
                  <a:lumMod val="75000"/>
                  <a:lumOff val="2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 name="Rounded Rectangle 13"/>
          <p:cNvSpPr>
            <a:spLocks noGrp="1" noSelect="1" noRot="1" noMove="1" noResize="1" noEditPoints="1" noAdjustHandles="1" noChangeArrowheads="1" noChangeShapeType="1" noTextEdit="1"/>
          </p:cNvSpPr>
          <p:nvPr>
            <p:custDataLst>
              <p:tags r:id="rId4"/>
            </p:custDataLst>
          </p:nvPr>
        </p:nvSpPr>
        <p:spPr>
          <a:xfrm>
            <a:off x="3981914" y="3904215"/>
            <a:ext cx="298078" cy="1574857"/>
          </a:xfrm>
          <a:prstGeom prst="roundRect">
            <a:avLst>
              <a:gd name="adj" fmla="val 50000"/>
            </a:avLst>
          </a:prstGeom>
          <a:gradFill flip="none" rotWithShape="1">
            <a:gsLst>
              <a:gs pos="0">
                <a:schemeClr val="tx1"/>
              </a:gs>
              <a:gs pos="100000">
                <a:schemeClr val="tx1">
                  <a:lumMod val="75000"/>
                  <a:lumOff val="2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 name="Rounded Rectangle 14"/>
          <p:cNvSpPr>
            <a:spLocks noGrp="1" noSelect="1" noRot="1" noMove="1" noResize="1" noEditPoints="1" noAdjustHandles="1" noChangeArrowheads="1" noChangeShapeType="1" noTextEdit="1"/>
          </p:cNvSpPr>
          <p:nvPr>
            <p:custDataLst>
              <p:tags r:id="rId5"/>
            </p:custDataLst>
          </p:nvPr>
        </p:nvSpPr>
        <p:spPr>
          <a:xfrm>
            <a:off x="4379825" y="3904215"/>
            <a:ext cx="298078" cy="1574857"/>
          </a:xfrm>
          <a:prstGeom prst="roundRect">
            <a:avLst>
              <a:gd name="adj" fmla="val 50000"/>
            </a:avLst>
          </a:prstGeom>
          <a:gradFill flip="none" rotWithShape="1">
            <a:gsLst>
              <a:gs pos="0">
                <a:schemeClr val="tx1"/>
              </a:gs>
              <a:gs pos="100000">
                <a:schemeClr val="tx1">
                  <a:lumMod val="75000"/>
                  <a:lumOff val="2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6" name="Rounded Rectangle 15"/>
          <p:cNvSpPr>
            <a:spLocks noGrp="1" noSelect="1" noRot="1" noMove="1" noResize="1" noEditPoints="1" noAdjustHandles="1" noChangeArrowheads="1" noChangeShapeType="1" noTextEdit="1"/>
          </p:cNvSpPr>
          <p:nvPr>
            <p:custDataLst>
              <p:tags r:id="rId6"/>
            </p:custDataLst>
          </p:nvPr>
        </p:nvSpPr>
        <p:spPr>
          <a:xfrm rot="7480175">
            <a:off x="3474823" y="2008416"/>
            <a:ext cx="298078" cy="1306179"/>
          </a:xfrm>
          <a:prstGeom prst="roundRect">
            <a:avLst>
              <a:gd name="adj" fmla="val 50000"/>
            </a:avLst>
          </a:prstGeom>
          <a:gradFill flip="none" rotWithShape="1">
            <a:gsLst>
              <a:gs pos="0">
                <a:schemeClr val="tx1"/>
              </a:gs>
              <a:gs pos="100000">
                <a:schemeClr val="tx1">
                  <a:lumMod val="75000"/>
                  <a:lumOff val="2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7" name="Rounded Rectangle 16"/>
          <p:cNvSpPr>
            <a:spLocks noGrp="1" noSelect="1" noRot="1" noMove="1" noResize="1" noEditPoints="1" noAdjustHandles="1" noChangeArrowheads="1" noChangeShapeType="1" noTextEdit="1"/>
          </p:cNvSpPr>
          <p:nvPr>
            <p:custDataLst>
              <p:tags r:id="rId7"/>
            </p:custDataLst>
          </p:nvPr>
        </p:nvSpPr>
        <p:spPr>
          <a:xfrm rot="14157995">
            <a:off x="4905861" y="2003527"/>
            <a:ext cx="298078" cy="1293087"/>
          </a:xfrm>
          <a:prstGeom prst="roundRect">
            <a:avLst>
              <a:gd name="adj" fmla="val 50000"/>
            </a:avLst>
          </a:prstGeom>
          <a:gradFill flip="none" rotWithShape="1">
            <a:gsLst>
              <a:gs pos="0">
                <a:schemeClr val="tx1"/>
              </a:gs>
              <a:gs pos="100000">
                <a:schemeClr val="tx1">
                  <a:lumMod val="75000"/>
                  <a:lumOff val="2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9" name="Rounded Rectangle 18"/>
          <p:cNvSpPr>
            <a:spLocks noGrp="1" noSelect="1" noRot="1" noMove="1" noResize="1" noEditPoints="1" noAdjustHandles="1" noChangeArrowheads="1" noChangeShapeType="1" noTextEdit="1"/>
          </p:cNvSpPr>
          <p:nvPr>
            <p:custDataLst>
              <p:tags r:id="rId8"/>
            </p:custDataLst>
          </p:nvPr>
        </p:nvSpPr>
        <p:spPr bwMode="auto">
          <a:xfrm rot="602459">
            <a:off x="2686595" y="1633891"/>
            <a:ext cx="1195387" cy="673100"/>
          </a:xfrm>
          <a:prstGeom prst="roundRect">
            <a:avLst>
              <a:gd name="adj" fmla="val 50000"/>
            </a:avLst>
          </a:prstGeom>
          <a:noFill/>
          <a:ln w="254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20" name="Rounded Rectangle 19"/>
          <p:cNvSpPr>
            <a:spLocks noGrp="1" noSelect="1" noRot="1" noMove="1" noResize="1" noEditPoints="1" noAdjustHandles="1" noChangeArrowheads="1" noChangeShapeType="1" noTextEdit="1"/>
          </p:cNvSpPr>
          <p:nvPr>
            <p:custDataLst>
              <p:tags r:id="rId9"/>
            </p:custDataLst>
          </p:nvPr>
        </p:nvSpPr>
        <p:spPr bwMode="auto">
          <a:xfrm rot="20657772">
            <a:off x="4631282" y="1619603"/>
            <a:ext cx="1195388" cy="673100"/>
          </a:xfrm>
          <a:prstGeom prst="roundRect">
            <a:avLst>
              <a:gd name="adj" fmla="val 50000"/>
            </a:avLst>
          </a:prstGeom>
          <a:noFill/>
          <a:ln w="254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21" name="Rounded Rectangle 20"/>
          <p:cNvSpPr>
            <a:spLocks noGrp="1" noSelect="1" noRot="1" noMove="1" noResize="1" noEditPoints="1" noAdjustHandles="1" noChangeArrowheads="1" noChangeShapeType="1" noTextEdit="1"/>
          </p:cNvSpPr>
          <p:nvPr>
            <p:custDataLst>
              <p:tags r:id="rId10"/>
            </p:custDataLst>
          </p:nvPr>
        </p:nvSpPr>
        <p:spPr bwMode="auto">
          <a:xfrm rot="20657772">
            <a:off x="773657" y="1787878"/>
            <a:ext cx="1195388" cy="671513"/>
          </a:xfrm>
          <a:prstGeom prst="roundRect">
            <a:avLst>
              <a:gd name="adj" fmla="val 50000"/>
            </a:avLst>
          </a:prstGeom>
          <a:noFill/>
          <a:ln w="254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22" name="Rounded Rectangle 21"/>
          <p:cNvSpPr>
            <a:spLocks noGrp="1" noSelect="1" noRot="1" noMove="1" noResize="1" noEditPoints="1" noAdjustHandles="1" noChangeArrowheads="1" noChangeShapeType="1" noTextEdit="1"/>
          </p:cNvSpPr>
          <p:nvPr>
            <p:custDataLst>
              <p:tags r:id="rId11"/>
            </p:custDataLst>
          </p:nvPr>
        </p:nvSpPr>
        <p:spPr bwMode="auto">
          <a:xfrm rot="602459">
            <a:off x="6510882" y="1678341"/>
            <a:ext cx="1195388" cy="673100"/>
          </a:xfrm>
          <a:prstGeom prst="roundRect">
            <a:avLst>
              <a:gd name="adj" fmla="val 50000"/>
            </a:avLst>
          </a:prstGeom>
          <a:noFill/>
          <a:ln w="254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23" name="Rounded Rectangle 22"/>
          <p:cNvSpPr>
            <a:spLocks noGrp="1" noSelect="1" noRot="1" noMove="1" noResize="1" noEditPoints="1" noAdjustHandles="1" noChangeArrowheads="1" noChangeShapeType="1" noTextEdit="1"/>
          </p:cNvSpPr>
          <p:nvPr>
            <p:custDataLst>
              <p:tags r:id="rId12"/>
            </p:custDataLst>
          </p:nvPr>
        </p:nvSpPr>
        <p:spPr bwMode="auto">
          <a:xfrm rot="20657772">
            <a:off x="741697" y="1775155"/>
            <a:ext cx="1251504" cy="737407"/>
          </a:xfrm>
          <a:prstGeom prst="roundRect">
            <a:avLst>
              <a:gd name="adj" fmla="val 50000"/>
            </a:avLst>
          </a:prstGeom>
          <a:noFill/>
          <a:ln w="177800">
            <a:gradFill flip="none" rotWithShape="1">
              <a:gsLst>
                <a:gs pos="98000">
                  <a:srgbClr val="FFFFFF">
                    <a:alpha val="34000"/>
                  </a:srgbClr>
                </a:gs>
                <a:gs pos="0">
                  <a:srgbClr val="FFFFFF">
                    <a:alpha val="0"/>
                  </a:srgbClr>
                </a:gs>
              </a:gsLst>
              <a:lin ang="1392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a:solidFill>
                <a:srgbClr val="FFFFFF"/>
              </a:solidFill>
            </a:endParaRPr>
          </a:p>
        </p:txBody>
      </p:sp>
      <p:sp>
        <p:nvSpPr>
          <p:cNvPr id="24" name="Rounded Rectangle 23"/>
          <p:cNvSpPr>
            <a:spLocks noGrp="1" noSelect="1" noRot="1" noMove="1" noResize="1" noEditPoints="1" noAdjustHandles="1" noChangeArrowheads="1" noChangeShapeType="1" noTextEdit="1"/>
          </p:cNvSpPr>
          <p:nvPr>
            <p:custDataLst>
              <p:tags r:id="rId13"/>
            </p:custDataLst>
          </p:nvPr>
        </p:nvSpPr>
        <p:spPr bwMode="auto">
          <a:xfrm rot="570436">
            <a:off x="2668013" y="1591339"/>
            <a:ext cx="1251504" cy="737407"/>
          </a:xfrm>
          <a:prstGeom prst="roundRect">
            <a:avLst>
              <a:gd name="adj" fmla="val 50000"/>
            </a:avLst>
          </a:prstGeom>
          <a:noFill/>
          <a:ln w="177800">
            <a:gradFill flip="none" rotWithShape="1">
              <a:gsLst>
                <a:gs pos="98000">
                  <a:srgbClr val="FFFFFF">
                    <a:alpha val="34000"/>
                  </a:srgbClr>
                </a:gs>
                <a:gs pos="0">
                  <a:srgbClr val="FFFFFF">
                    <a:alpha val="0"/>
                  </a:srgbClr>
                </a:gs>
              </a:gsLst>
              <a:lin ang="1392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a:solidFill>
                <a:srgbClr val="FFFFFF"/>
              </a:solidFill>
            </a:endParaRPr>
          </a:p>
        </p:txBody>
      </p:sp>
      <p:sp>
        <p:nvSpPr>
          <p:cNvPr id="25" name="Rounded Rectangle 24"/>
          <p:cNvSpPr>
            <a:spLocks noGrp="1" noSelect="1" noRot="1" noMove="1" noResize="1" noEditPoints="1" noAdjustHandles="1" noChangeArrowheads="1" noChangeShapeType="1" noTextEdit="1"/>
          </p:cNvSpPr>
          <p:nvPr>
            <p:custDataLst>
              <p:tags r:id="rId14"/>
            </p:custDataLst>
          </p:nvPr>
        </p:nvSpPr>
        <p:spPr bwMode="auto">
          <a:xfrm rot="20726634">
            <a:off x="4617164" y="1593696"/>
            <a:ext cx="1251504" cy="737407"/>
          </a:xfrm>
          <a:prstGeom prst="roundRect">
            <a:avLst>
              <a:gd name="adj" fmla="val 50000"/>
            </a:avLst>
          </a:prstGeom>
          <a:noFill/>
          <a:ln w="177800">
            <a:gradFill flip="none" rotWithShape="1">
              <a:gsLst>
                <a:gs pos="98000">
                  <a:srgbClr val="FFFFFF">
                    <a:alpha val="34000"/>
                  </a:srgbClr>
                </a:gs>
                <a:gs pos="0">
                  <a:srgbClr val="FFFFFF">
                    <a:alpha val="0"/>
                  </a:srgbClr>
                </a:gs>
              </a:gsLst>
              <a:lin ang="1392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a:solidFill>
                <a:srgbClr val="FFFFFF"/>
              </a:solidFill>
            </a:endParaRPr>
          </a:p>
        </p:txBody>
      </p:sp>
      <p:sp>
        <p:nvSpPr>
          <p:cNvPr id="26" name="Rounded Rectangle 25"/>
          <p:cNvSpPr>
            <a:spLocks noGrp="1" noSelect="1" noRot="1" noMove="1" noResize="1" noEditPoints="1" noAdjustHandles="1" noChangeArrowheads="1" noChangeShapeType="1" noTextEdit="1"/>
          </p:cNvSpPr>
          <p:nvPr>
            <p:custDataLst>
              <p:tags r:id="rId15"/>
            </p:custDataLst>
          </p:nvPr>
        </p:nvSpPr>
        <p:spPr bwMode="auto">
          <a:xfrm rot="601833">
            <a:off x="6497838" y="1660094"/>
            <a:ext cx="1251504" cy="737407"/>
          </a:xfrm>
          <a:prstGeom prst="roundRect">
            <a:avLst>
              <a:gd name="adj" fmla="val 50000"/>
            </a:avLst>
          </a:prstGeom>
          <a:noFill/>
          <a:ln w="177800">
            <a:gradFill flip="none" rotWithShape="1">
              <a:gsLst>
                <a:gs pos="98000">
                  <a:srgbClr val="FFFFFF">
                    <a:alpha val="34000"/>
                  </a:srgbClr>
                </a:gs>
                <a:gs pos="0">
                  <a:srgbClr val="FFFFFF">
                    <a:alpha val="0"/>
                  </a:srgbClr>
                </a:gs>
              </a:gsLst>
              <a:lin ang="1392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a:solidFill>
                <a:srgbClr val="FFFFFF"/>
              </a:solidFill>
            </a:endParaRPr>
          </a:p>
        </p:txBody>
      </p:sp>
      <p:sp>
        <p:nvSpPr>
          <p:cNvPr id="27" name="Rounded Rectangle 26"/>
          <p:cNvSpPr>
            <a:spLocks noGrp="1" noSelect="1" noRot="1" noMove="1" noResize="1" noEditPoints="1" noAdjustHandles="1" noChangeArrowheads="1" noChangeShapeType="1" noTextEdit="1"/>
          </p:cNvSpPr>
          <p:nvPr>
            <p:custDataLst>
              <p:tags r:id="rId16"/>
            </p:custDataLst>
          </p:nvPr>
        </p:nvSpPr>
        <p:spPr bwMode="auto">
          <a:xfrm rot="21557772" flipV="1">
            <a:off x="3642270" y="1994253"/>
            <a:ext cx="1195387" cy="46038"/>
          </a:xfrm>
          <a:prstGeom prst="roundRect">
            <a:avLst/>
          </a:prstGeom>
          <a:noFill/>
          <a:ln w="2540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28" name="Rounded Rectangle 27"/>
          <p:cNvSpPr>
            <a:spLocks noGrp="1" noSelect="1" noRot="1" noMove="1" noResize="1" noEditPoints="1" noAdjustHandles="1" noChangeArrowheads="1" noChangeShapeType="1" noTextEdit="1"/>
          </p:cNvSpPr>
          <p:nvPr>
            <p:custDataLst>
              <p:tags r:id="rId17"/>
            </p:custDataLst>
          </p:nvPr>
        </p:nvSpPr>
        <p:spPr bwMode="auto">
          <a:xfrm rot="371756" flipV="1">
            <a:off x="5615532" y="1875191"/>
            <a:ext cx="1196975" cy="46037"/>
          </a:xfrm>
          <a:prstGeom prst="roundRect">
            <a:avLst/>
          </a:prstGeom>
          <a:noFill/>
          <a:ln w="2540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29" name="Rounded Rectangle 28"/>
          <p:cNvSpPr>
            <a:spLocks noGrp="1" noSelect="1" noRot="1" noMove="1" noResize="1" noEditPoints="1" noAdjustHandles="1" noChangeArrowheads="1" noChangeShapeType="1" noTextEdit="1"/>
          </p:cNvSpPr>
          <p:nvPr>
            <p:custDataLst>
              <p:tags r:id="rId18"/>
            </p:custDataLst>
          </p:nvPr>
        </p:nvSpPr>
        <p:spPr bwMode="auto">
          <a:xfrm rot="21337688" flipV="1">
            <a:off x="1707106" y="1981553"/>
            <a:ext cx="1195388" cy="44450"/>
          </a:xfrm>
          <a:prstGeom prst="roundRect">
            <a:avLst/>
          </a:prstGeom>
          <a:noFill/>
          <a:ln w="2540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31" name="Rounded Rectangle 30"/>
          <p:cNvSpPr>
            <a:spLocks noGrp="1" noSelect="1" noRot="1" noMove="1" noResize="1" noEditPoints="1" noAdjustHandles="1" noChangeArrowheads="1" noChangeShapeType="1" noTextEdit="1"/>
          </p:cNvSpPr>
          <p:nvPr>
            <p:custDataLst>
              <p:tags r:id="rId19"/>
            </p:custDataLst>
          </p:nvPr>
        </p:nvSpPr>
        <p:spPr bwMode="auto">
          <a:xfrm rot="21298108">
            <a:off x="1611857" y="1875191"/>
            <a:ext cx="1357313" cy="260350"/>
          </a:xfrm>
          <a:prstGeom prst="roundRect">
            <a:avLst>
              <a:gd name="adj" fmla="val 43431"/>
            </a:avLst>
          </a:prstGeom>
          <a:gradFill flip="none" rotWithShape="1">
            <a:gsLst>
              <a:gs pos="0">
                <a:schemeClr val="bg1">
                  <a:alpha val="28000"/>
                </a:schemeClr>
              </a:gs>
              <a:gs pos="76000">
                <a:schemeClr val="bg1">
                  <a:alpha val="0"/>
                </a:schemeClr>
              </a:gs>
            </a:gsLst>
            <a:lin ang="6600000" scaled="0"/>
            <a:tileRect/>
          </a:gradFill>
          <a:ln w="177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32" name="Rounded Rectangle 31"/>
          <p:cNvSpPr>
            <a:spLocks noGrp="1" noSelect="1" noRot="1" noMove="1" noResize="1" noEditPoints="1" noAdjustHandles="1" noChangeArrowheads="1" noChangeShapeType="1" noTextEdit="1"/>
          </p:cNvSpPr>
          <p:nvPr>
            <p:custDataLst>
              <p:tags r:id="rId20"/>
            </p:custDataLst>
          </p:nvPr>
        </p:nvSpPr>
        <p:spPr bwMode="auto">
          <a:xfrm rot="331252">
            <a:off x="5537745" y="1783116"/>
            <a:ext cx="1357312" cy="260350"/>
          </a:xfrm>
          <a:prstGeom prst="roundRect">
            <a:avLst>
              <a:gd name="adj" fmla="val 43431"/>
            </a:avLst>
          </a:prstGeom>
          <a:gradFill flip="none" rotWithShape="1">
            <a:gsLst>
              <a:gs pos="0">
                <a:schemeClr val="bg1">
                  <a:alpha val="28000"/>
                </a:schemeClr>
              </a:gs>
              <a:gs pos="76000">
                <a:schemeClr val="bg1">
                  <a:alpha val="0"/>
                </a:schemeClr>
              </a:gs>
            </a:gsLst>
            <a:lin ang="6600000" scaled="0"/>
            <a:tileRect/>
          </a:gradFill>
          <a:ln w="177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Tree>
    <p:custDataLst>
      <p:tags r:id="rId1"/>
    </p:custDataLst>
    <p:extLst>
      <p:ext uri="{BB962C8B-B14F-4D97-AF65-F5344CB8AC3E}">
        <p14:creationId xmlns:p14="http://schemas.microsoft.com/office/powerpoint/2010/main" val="13149639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3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3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Role of risk management</a:t>
              </a:r>
            </a:p>
          </p:txBody>
        </p:sp>
      </p:grpSp>
      <p:sp>
        <p:nvSpPr>
          <p:cNvPr id="65" name="Rounded Rectangle 64"/>
          <p:cNvSpPr/>
          <p:nvPr/>
        </p:nvSpPr>
        <p:spPr>
          <a:xfrm>
            <a:off x="232412" y="980728"/>
            <a:ext cx="8300028" cy="972040"/>
          </a:xfrm>
          <a:prstGeom prst="roundRect">
            <a:avLst>
              <a:gd name="adj" fmla="val 3111"/>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When allocating risk management responsibilities, consideration should be given in respect of each of the significant risks faced by the organization:</a:t>
            </a:r>
          </a:p>
        </p:txBody>
      </p:sp>
      <p:sp>
        <p:nvSpPr>
          <p:cNvPr id="68" name="Flowchart: Terminator 67"/>
          <p:cNvSpPr>
            <a:spLocks noGrp="1" noSelect="1" noRot="1" noMove="1" noResize="1" noEditPoints="1" noAdjustHandles="1" noChangeArrowheads="1" noChangeShapeType="1" noTextEdit="1"/>
          </p:cNvSpPr>
          <p:nvPr>
            <p:custDataLst>
              <p:tags r:id="rId2"/>
            </p:custDataLst>
          </p:nvPr>
        </p:nvSpPr>
        <p:spPr>
          <a:xfrm rot="16200000">
            <a:off x="516164" y="4519328"/>
            <a:ext cx="872671" cy="381000"/>
          </a:xfrm>
          <a:prstGeom prst="flowChartTerminator">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w="3175">
            <a:solidFill>
              <a:schemeClr val="accent5">
                <a:lumMod val="7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lowchart: Terminator 68"/>
          <p:cNvSpPr>
            <a:spLocks noGrp="1" noSelect="1" noRot="1" noMove="1" noResize="1" noEditPoints="1" noAdjustHandles="1" noChangeArrowheads="1" noChangeShapeType="1" noTextEdit="1"/>
          </p:cNvSpPr>
          <p:nvPr>
            <p:custDataLst>
              <p:tags r:id="rId3"/>
            </p:custDataLst>
          </p:nvPr>
        </p:nvSpPr>
        <p:spPr>
          <a:xfrm>
            <a:off x="1219200" y="3633544"/>
            <a:ext cx="990600" cy="335643"/>
          </a:xfrm>
          <a:prstGeom prst="flowChartTerminator">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w="3175">
            <a:solidFill>
              <a:schemeClr val="accent5">
                <a:lumMod val="7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Terminator 69"/>
          <p:cNvSpPr>
            <a:spLocks noGrp="1" noSelect="1" noRot="1" noMove="1" noResize="1" noEditPoints="1" noAdjustHandles="1" noChangeArrowheads="1" noChangeShapeType="1" noTextEdit="1"/>
          </p:cNvSpPr>
          <p:nvPr>
            <p:custDataLst>
              <p:tags r:id="rId4"/>
            </p:custDataLst>
          </p:nvPr>
        </p:nvSpPr>
        <p:spPr>
          <a:xfrm rot="14540541">
            <a:off x="666903" y="2519617"/>
            <a:ext cx="431425" cy="45719"/>
          </a:xfrm>
          <a:prstGeom prst="flowChartTerminator">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w="3175">
            <a:solidFill>
              <a:schemeClr val="accent5">
                <a:lumMod val="7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a:spLocks noGrp="1" noSelect="1" noRot="1" noMove="1" noResize="1" noEditPoints="1" noAdjustHandles="1" noChangeArrowheads="1" noChangeShapeType="1" noTextEdit="1"/>
          </p:cNvSpPr>
          <p:nvPr>
            <p:custDataLst>
              <p:tags r:id="rId5"/>
            </p:custDataLst>
          </p:nvPr>
        </p:nvSpPr>
        <p:spPr>
          <a:xfrm>
            <a:off x="304800" y="3365030"/>
            <a:ext cx="1295400" cy="1208314"/>
          </a:xfrm>
          <a:prstGeom prst="roundRect">
            <a:avLst>
              <a:gd name="adj" fmla="val 7631"/>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w="3175">
            <a:solidFill>
              <a:schemeClr val="accent5">
                <a:lumMod val="7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Chord 71"/>
          <p:cNvSpPr>
            <a:spLocks noGrp="1" noSelect="1" noRot="1" noMove="1" noResize="1" noEditPoints="1" noAdjustHandles="1" noChangeArrowheads="1" noChangeShapeType="1" noTextEdit="1"/>
          </p:cNvSpPr>
          <p:nvPr>
            <p:custDataLst>
              <p:tags r:id="rId6"/>
            </p:custDataLst>
          </p:nvPr>
        </p:nvSpPr>
        <p:spPr>
          <a:xfrm rot="6415304">
            <a:off x="249026" y="2725279"/>
            <a:ext cx="1409700" cy="1204408"/>
          </a:xfrm>
          <a:prstGeom prst="chord">
            <a:avLst>
              <a:gd name="adj1" fmla="val 4490049"/>
              <a:gd name="adj2" fmla="val 15011151"/>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w="3175">
            <a:solidFill>
              <a:schemeClr val="accent5">
                <a:lumMod val="7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a:spLocks noGrp="1" noSelect="1" noRot="1" noMove="1" noResize="1" noEditPoints="1" noAdjustHandles="1" noChangeArrowheads="1" noChangeShapeType="1" noTextEdit="1"/>
          </p:cNvSpPr>
          <p:nvPr>
            <p:custDataLst>
              <p:tags r:id="rId7"/>
            </p:custDataLst>
          </p:nvPr>
        </p:nvSpPr>
        <p:spPr>
          <a:xfrm>
            <a:off x="525864" y="2626616"/>
            <a:ext cx="914400" cy="872671"/>
          </a:xfrm>
          <a:prstGeom prst="ellipse">
            <a:avLst/>
          </a:prstGeom>
          <a:solidFill>
            <a:schemeClr val="bg1">
              <a:alpha val="1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a:spLocks noGrp="1" noSelect="1" noRot="1" noMove="1" noResize="1" noEditPoints="1" noAdjustHandles="1" noChangeArrowheads="1" noChangeShapeType="1" noTextEdit="1"/>
          </p:cNvSpPr>
          <p:nvPr>
            <p:custDataLst>
              <p:tags r:id="rId8"/>
            </p:custDataLst>
          </p:nvPr>
        </p:nvSpPr>
        <p:spPr>
          <a:xfrm>
            <a:off x="1211664" y="2895130"/>
            <a:ext cx="76200" cy="6712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lowchart: Terminator 75"/>
          <p:cNvSpPr>
            <a:spLocks noGrp="1" noSelect="1" noRot="1" noMove="1" noResize="1" noEditPoints="1" noAdjustHandles="1" noChangeArrowheads="1" noChangeShapeType="1" noTextEdit="1"/>
          </p:cNvSpPr>
          <p:nvPr>
            <p:custDataLst>
              <p:tags r:id="rId9"/>
            </p:custDataLst>
          </p:nvPr>
        </p:nvSpPr>
        <p:spPr>
          <a:xfrm rot="18038237">
            <a:off x="4413663" y="2748713"/>
            <a:ext cx="453178" cy="45719"/>
          </a:xfrm>
          <a:prstGeom prst="flowChartTerminator">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lowchart: Terminator 76"/>
          <p:cNvSpPr>
            <a:spLocks noGrp="1" noSelect="1" noRot="1" noMove="1" noResize="1" noEditPoints="1" noAdjustHandles="1" noChangeArrowheads="1" noChangeShapeType="1" noTextEdit="1"/>
          </p:cNvSpPr>
          <p:nvPr>
            <p:custDataLst>
              <p:tags r:id="rId10"/>
            </p:custDataLst>
          </p:nvPr>
        </p:nvSpPr>
        <p:spPr>
          <a:xfrm rot="16200000">
            <a:off x="3999364" y="4725928"/>
            <a:ext cx="916673" cy="381000"/>
          </a:xfrm>
          <a:prstGeom prst="flowChartTerminator">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lowchart: Terminator 77"/>
          <p:cNvSpPr>
            <a:spLocks noGrp="1" noSelect="1" noRot="1" noMove="1" noResize="1" noEditPoints="1" noAdjustHandles="1" noChangeArrowheads="1" noChangeShapeType="1" noTextEdit="1"/>
          </p:cNvSpPr>
          <p:nvPr>
            <p:custDataLst>
              <p:tags r:id="rId11"/>
            </p:custDataLst>
          </p:nvPr>
        </p:nvSpPr>
        <p:spPr>
          <a:xfrm rot="16200000">
            <a:off x="3465964" y="4725928"/>
            <a:ext cx="916673" cy="381000"/>
          </a:xfrm>
          <a:prstGeom prst="flowChartTerminator">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lowchart: Terminator 78"/>
          <p:cNvSpPr>
            <a:spLocks noGrp="1" noSelect="1" noRot="1" noMove="1" noResize="1" noEditPoints="1" noAdjustHandles="1" noChangeArrowheads="1" noChangeShapeType="1" noTextEdit="1"/>
          </p:cNvSpPr>
          <p:nvPr>
            <p:custDataLst>
              <p:tags r:id="rId12"/>
            </p:custDataLst>
          </p:nvPr>
        </p:nvSpPr>
        <p:spPr>
          <a:xfrm rot="5400000">
            <a:off x="4685164" y="3527202"/>
            <a:ext cx="916673" cy="381000"/>
          </a:xfrm>
          <a:prstGeom prst="flowChartTerminator">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Terminator 79"/>
          <p:cNvSpPr>
            <a:spLocks noGrp="1" noSelect="1" noRot="1" noMove="1" noResize="1" noEditPoints="1" noAdjustHandles="1" noChangeArrowheads="1" noChangeShapeType="1" noTextEdit="1"/>
          </p:cNvSpPr>
          <p:nvPr>
            <p:custDataLst>
              <p:tags r:id="rId13"/>
            </p:custDataLst>
          </p:nvPr>
        </p:nvSpPr>
        <p:spPr>
          <a:xfrm rot="14540541">
            <a:off x="3564921" y="2743935"/>
            <a:ext cx="453178" cy="45719"/>
          </a:xfrm>
          <a:prstGeom prst="flowChartTerminator">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ounded Rectangle 80"/>
          <p:cNvSpPr>
            <a:spLocks noGrp="1" noSelect="1" noRot="1" noMove="1" noResize="1" noEditPoints="1" noAdjustHandles="1" noChangeArrowheads="1" noChangeShapeType="1" noTextEdit="1"/>
          </p:cNvSpPr>
          <p:nvPr>
            <p:custDataLst>
              <p:tags r:id="rId14"/>
            </p:custDataLst>
          </p:nvPr>
        </p:nvSpPr>
        <p:spPr>
          <a:xfrm>
            <a:off x="3505200" y="3433309"/>
            <a:ext cx="1295400" cy="1269239"/>
          </a:xfrm>
          <a:prstGeom prst="roundRect">
            <a:avLst>
              <a:gd name="adj" fmla="val 7631"/>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Chord 81"/>
          <p:cNvSpPr>
            <a:spLocks noGrp="1" noSelect="1" noRot="1" noMove="1" noResize="1" noEditPoints="1" noAdjustHandles="1" noChangeArrowheads="1" noChangeShapeType="1" noTextEdit="1"/>
          </p:cNvSpPr>
          <p:nvPr>
            <p:custDataLst>
              <p:tags r:id="rId15"/>
            </p:custDataLst>
          </p:nvPr>
        </p:nvSpPr>
        <p:spPr>
          <a:xfrm rot="6415304">
            <a:off x="3413887" y="2791665"/>
            <a:ext cx="1480779" cy="1204408"/>
          </a:xfrm>
          <a:prstGeom prst="chord">
            <a:avLst>
              <a:gd name="adj1" fmla="val 4490049"/>
              <a:gd name="adj2" fmla="val 15011151"/>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a:spLocks noGrp="1" noSelect="1" noRot="1" noMove="1" noResize="1" noEditPoints="1" noAdjustHandles="1" noChangeArrowheads="1" noChangeShapeType="1" noTextEdit="1"/>
          </p:cNvSpPr>
          <p:nvPr>
            <p:custDataLst>
              <p:tags r:id="rId16"/>
            </p:custDataLst>
          </p:nvPr>
        </p:nvSpPr>
        <p:spPr>
          <a:xfrm>
            <a:off x="3726264" y="2657663"/>
            <a:ext cx="914400" cy="916673"/>
          </a:xfrm>
          <a:prstGeom prst="ellipse">
            <a:avLst/>
          </a:prstGeom>
          <a:solidFill>
            <a:schemeClr val="bg1">
              <a:alpha val="1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a:spLocks noGrp="1" noSelect="1" noRot="1" noMove="1" noResize="1" noEditPoints="1" noAdjustHandles="1" noChangeArrowheads="1" noChangeShapeType="1" noTextEdit="1"/>
          </p:cNvSpPr>
          <p:nvPr>
            <p:custDataLst>
              <p:tags r:id="rId17"/>
            </p:custDataLst>
          </p:nvPr>
        </p:nvSpPr>
        <p:spPr>
          <a:xfrm>
            <a:off x="4412064" y="2939716"/>
            <a:ext cx="76200" cy="705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lowchart: Terminator 90"/>
          <p:cNvSpPr>
            <a:spLocks noGrp="1" noSelect="1" noRot="1" noMove="1" noResize="1" noEditPoints="1" noAdjustHandles="1" noChangeArrowheads="1" noChangeShapeType="1" noTextEdit="1"/>
          </p:cNvSpPr>
          <p:nvPr>
            <p:custDataLst>
              <p:tags r:id="rId18"/>
            </p:custDataLst>
          </p:nvPr>
        </p:nvSpPr>
        <p:spPr>
          <a:xfrm rot="5400000">
            <a:off x="2703964" y="3527202"/>
            <a:ext cx="916673" cy="381000"/>
          </a:xfrm>
          <a:prstGeom prst="flowChartTerminator">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62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a:spLocks noGrp="1" noSelect="1" noRot="1" noMove="1" noResize="1" noEditPoints="1" noAdjustHandles="1" noChangeArrowheads="1" noChangeShapeType="1" noTextEdit="1"/>
          </p:cNvSpPr>
          <p:nvPr>
            <p:custDataLst>
              <p:tags r:id="rId19"/>
            </p:custDataLst>
          </p:nvPr>
        </p:nvSpPr>
        <p:spPr>
          <a:xfrm>
            <a:off x="3962400" y="2939716"/>
            <a:ext cx="76200" cy="705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lowchart: Terminator 93"/>
          <p:cNvSpPr>
            <a:spLocks noGrp="1" noSelect="1" noRot="1" noMove="1" noResize="1" noEditPoints="1" noAdjustHandles="1" noChangeArrowheads="1" noChangeShapeType="1" noTextEdit="1"/>
          </p:cNvSpPr>
          <p:nvPr>
            <p:custDataLst>
              <p:tags r:id="rId20"/>
            </p:custDataLst>
          </p:nvPr>
        </p:nvSpPr>
        <p:spPr>
          <a:xfrm rot="10800000">
            <a:off x="8229599" y="3637322"/>
            <a:ext cx="667600" cy="381000"/>
          </a:xfrm>
          <a:prstGeom prst="flowChartTerminator">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lowchart: Terminator 94"/>
          <p:cNvSpPr>
            <a:spLocks noGrp="1" noSelect="1" noRot="1" noMove="1" noResize="1" noEditPoints="1" noAdjustHandles="1" noChangeArrowheads="1" noChangeShapeType="1" noTextEdit="1"/>
          </p:cNvSpPr>
          <p:nvPr>
            <p:custDataLst>
              <p:tags r:id="rId21"/>
            </p:custDataLst>
          </p:nvPr>
        </p:nvSpPr>
        <p:spPr>
          <a:xfrm rot="18038237">
            <a:off x="7537862" y="2687671"/>
            <a:ext cx="453178" cy="45719"/>
          </a:xfrm>
          <a:prstGeom prst="flowChartTerminator">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lowchart: Terminator 95"/>
          <p:cNvSpPr>
            <a:spLocks noGrp="1" noSelect="1" noRot="1" noMove="1" noResize="1" noEditPoints="1" noAdjustHandles="1" noChangeArrowheads="1" noChangeShapeType="1" noTextEdit="1"/>
          </p:cNvSpPr>
          <p:nvPr>
            <p:custDataLst>
              <p:tags r:id="rId22"/>
            </p:custDataLst>
          </p:nvPr>
        </p:nvSpPr>
        <p:spPr>
          <a:xfrm rot="16200000">
            <a:off x="7123563" y="4664886"/>
            <a:ext cx="916673" cy="381000"/>
          </a:xfrm>
          <a:prstGeom prst="flowChartTerminator">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lowchart: Terminator 96"/>
          <p:cNvSpPr>
            <a:spLocks noGrp="1" noSelect="1" noRot="1" noMove="1" noResize="1" noEditPoints="1" noAdjustHandles="1" noChangeArrowheads="1" noChangeShapeType="1" noTextEdit="1"/>
          </p:cNvSpPr>
          <p:nvPr>
            <p:custDataLst>
              <p:tags r:id="rId23"/>
            </p:custDataLst>
          </p:nvPr>
        </p:nvSpPr>
        <p:spPr>
          <a:xfrm rot="16200000">
            <a:off x="6590163" y="4664886"/>
            <a:ext cx="916673" cy="381000"/>
          </a:xfrm>
          <a:prstGeom prst="flowChartTerminator">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lowchart: Terminator 97"/>
          <p:cNvSpPr>
            <a:spLocks noGrp="1" noSelect="1" noRot="1" noMove="1" noResize="1" noEditPoints="1" noAdjustHandles="1" noChangeArrowheads="1" noChangeShapeType="1" noTextEdit="1"/>
          </p:cNvSpPr>
          <p:nvPr>
            <p:custDataLst>
              <p:tags r:id="rId24"/>
            </p:custDataLst>
          </p:nvPr>
        </p:nvSpPr>
        <p:spPr>
          <a:xfrm rot="5400000">
            <a:off x="7857699" y="3417822"/>
            <a:ext cx="820000" cy="381000"/>
          </a:xfrm>
          <a:prstGeom prst="flowChartTerminator">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lowchart: Terminator 98"/>
          <p:cNvSpPr>
            <a:spLocks noGrp="1" noSelect="1" noRot="1" noMove="1" noResize="1" noEditPoints="1" noAdjustHandles="1" noChangeArrowheads="1" noChangeShapeType="1" noTextEdit="1"/>
          </p:cNvSpPr>
          <p:nvPr>
            <p:custDataLst>
              <p:tags r:id="rId25"/>
            </p:custDataLst>
          </p:nvPr>
        </p:nvSpPr>
        <p:spPr>
          <a:xfrm rot="14540541">
            <a:off x="6689120" y="2682893"/>
            <a:ext cx="453178" cy="45719"/>
          </a:xfrm>
          <a:prstGeom prst="flowChartTerminator">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ed Rectangle 99"/>
          <p:cNvSpPr>
            <a:spLocks noGrp="1" noSelect="1" noRot="1" noMove="1" noResize="1" noEditPoints="1" noAdjustHandles="1" noChangeArrowheads="1" noChangeShapeType="1" noTextEdit="1"/>
          </p:cNvSpPr>
          <p:nvPr>
            <p:custDataLst>
              <p:tags r:id="rId26"/>
            </p:custDataLst>
          </p:nvPr>
        </p:nvSpPr>
        <p:spPr>
          <a:xfrm>
            <a:off x="6629399" y="3372267"/>
            <a:ext cx="1295400" cy="1269239"/>
          </a:xfrm>
          <a:prstGeom prst="roundRect">
            <a:avLst>
              <a:gd name="adj" fmla="val 7631"/>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Chord 100"/>
          <p:cNvSpPr>
            <a:spLocks noGrp="1" noSelect="1" noRot="1" noMove="1" noResize="1" noEditPoints="1" noAdjustHandles="1" noChangeArrowheads="1" noChangeShapeType="1" noTextEdit="1"/>
          </p:cNvSpPr>
          <p:nvPr>
            <p:custDataLst>
              <p:tags r:id="rId27"/>
            </p:custDataLst>
          </p:nvPr>
        </p:nvSpPr>
        <p:spPr>
          <a:xfrm rot="6415304">
            <a:off x="6538086" y="2730623"/>
            <a:ext cx="1480779" cy="1204408"/>
          </a:xfrm>
          <a:prstGeom prst="chord">
            <a:avLst>
              <a:gd name="adj1" fmla="val 4490049"/>
              <a:gd name="adj2" fmla="val 15011151"/>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a:spLocks noGrp="1" noSelect="1" noRot="1" noMove="1" noResize="1" noEditPoints="1" noAdjustHandles="1" noChangeArrowheads="1" noChangeShapeType="1" noTextEdit="1"/>
          </p:cNvSpPr>
          <p:nvPr>
            <p:custDataLst>
              <p:tags r:id="rId28"/>
            </p:custDataLst>
          </p:nvPr>
        </p:nvSpPr>
        <p:spPr>
          <a:xfrm>
            <a:off x="6850463" y="2596621"/>
            <a:ext cx="914400" cy="916673"/>
          </a:xfrm>
          <a:prstGeom prst="ellipse">
            <a:avLst/>
          </a:prstGeom>
          <a:solidFill>
            <a:schemeClr val="bg1">
              <a:alpha val="1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Grp="1" noSelect="1" noRot="1" noMove="1" noResize="1" noEditPoints="1" noAdjustHandles="1" noChangeArrowheads="1" noChangeShapeType="1" noTextEdit="1"/>
          </p:cNvSpPr>
          <p:nvPr>
            <p:custDataLst>
              <p:tags r:id="rId29"/>
            </p:custDataLst>
          </p:nvPr>
        </p:nvSpPr>
        <p:spPr>
          <a:xfrm>
            <a:off x="7536263" y="2878674"/>
            <a:ext cx="76200" cy="705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lowchart: Terminator 103"/>
          <p:cNvSpPr>
            <a:spLocks noGrp="1" noSelect="1" noRot="1" noMove="1" noResize="1" noEditPoints="1" noAdjustHandles="1" noChangeArrowheads="1" noChangeShapeType="1" noTextEdit="1"/>
          </p:cNvSpPr>
          <p:nvPr>
            <p:custDataLst>
              <p:tags r:id="rId30"/>
            </p:custDataLst>
          </p:nvPr>
        </p:nvSpPr>
        <p:spPr>
          <a:xfrm rot="5400000">
            <a:off x="5828163" y="3466160"/>
            <a:ext cx="916673" cy="381000"/>
          </a:xfrm>
          <a:prstGeom prst="flowChartTerminator">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3175">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a:spLocks noGrp="1" noSelect="1" noRot="1" noMove="1" noResize="1" noEditPoints="1" noAdjustHandles="1" noChangeArrowheads="1" noChangeShapeType="1" noTextEdit="1"/>
          </p:cNvSpPr>
          <p:nvPr>
            <p:custDataLst>
              <p:tags r:id="rId31"/>
            </p:custDataLst>
          </p:nvPr>
        </p:nvSpPr>
        <p:spPr>
          <a:xfrm>
            <a:off x="7086599" y="2878674"/>
            <a:ext cx="76200" cy="705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p:cNvSpPr txBox="1"/>
          <p:nvPr/>
        </p:nvSpPr>
        <p:spPr>
          <a:xfrm>
            <a:off x="228600" y="5544547"/>
            <a:ext cx="1752600" cy="646331"/>
          </a:xfrm>
          <a:prstGeom prst="rect">
            <a:avLst/>
          </a:prstGeom>
          <a:noFill/>
        </p:spPr>
        <p:txBody>
          <a:bodyPr wrap="square" rtlCol="0">
            <a:spAutoFit/>
          </a:bodyPr>
          <a:lstStyle/>
          <a:p>
            <a:r>
              <a:rPr lang="en-IN" b="1" dirty="0"/>
              <a:t>Determining strategy</a:t>
            </a:r>
          </a:p>
        </p:txBody>
      </p:sp>
      <p:sp>
        <p:nvSpPr>
          <p:cNvPr id="107" name="TextBox 106"/>
          <p:cNvSpPr txBox="1"/>
          <p:nvPr/>
        </p:nvSpPr>
        <p:spPr>
          <a:xfrm>
            <a:off x="3352800" y="5544547"/>
            <a:ext cx="1752600" cy="646331"/>
          </a:xfrm>
          <a:prstGeom prst="rect">
            <a:avLst/>
          </a:prstGeom>
          <a:noFill/>
        </p:spPr>
        <p:txBody>
          <a:bodyPr wrap="square" rtlCol="0">
            <a:spAutoFit/>
          </a:bodyPr>
          <a:lstStyle/>
          <a:p>
            <a:r>
              <a:rPr lang="en-IN" b="1" dirty="0"/>
              <a:t>Designing controls</a:t>
            </a:r>
          </a:p>
        </p:txBody>
      </p:sp>
      <p:sp>
        <p:nvSpPr>
          <p:cNvPr id="108" name="TextBox 107"/>
          <p:cNvSpPr txBox="1"/>
          <p:nvPr/>
        </p:nvSpPr>
        <p:spPr>
          <a:xfrm>
            <a:off x="6553200" y="5544547"/>
            <a:ext cx="1752600" cy="646331"/>
          </a:xfrm>
          <a:prstGeom prst="rect">
            <a:avLst/>
          </a:prstGeom>
          <a:noFill/>
        </p:spPr>
        <p:txBody>
          <a:bodyPr wrap="square" rtlCol="0">
            <a:spAutoFit/>
          </a:bodyPr>
          <a:lstStyle/>
          <a:p>
            <a:r>
              <a:rPr lang="en-IN" b="1" dirty="0"/>
              <a:t>Auditing compliance</a:t>
            </a:r>
          </a:p>
        </p:txBody>
      </p:sp>
    </p:spTree>
    <p:custDataLst>
      <p:tags r:id="rId1"/>
    </p:custDataLst>
    <p:extLst>
      <p:ext uri="{BB962C8B-B14F-4D97-AF65-F5344CB8AC3E}">
        <p14:creationId xmlns:p14="http://schemas.microsoft.com/office/powerpoint/2010/main" val="26849638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Risk assurance </a:t>
              </a:r>
            </a:p>
          </p:txBody>
        </p:sp>
      </p:grpSp>
      <p:sp>
        <p:nvSpPr>
          <p:cNvPr id="11" name="TextBox 10"/>
          <p:cNvSpPr txBox="1"/>
          <p:nvPr/>
        </p:nvSpPr>
        <p:spPr>
          <a:xfrm>
            <a:off x="107503" y="5445168"/>
            <a:ext cx="2340261" cy="923330"/>
          </a:xfrm>
          <a:prstGeom prst="rect">
            <a:avLst/>
          </a:prstGeom>
          <a:noFill/>
        </p:spPr>
        <p:txBody>
          <a:bodyPr wrap="square" rtlCol="0">
            <a:spAutoFit/>
          </a:bodyPr>
          <a:lstStyle/>
          <a:p>
            <a:r>
              <a:rPr lang="en-US" dirty="0"/>
              <a:t>Review of the process as it operates the organization</a:t>
            </a:r>
          </a:p>
        </p:txBody>
      </p:sp>
      <p:sp>
        <p:nvSpPr>
          <p:cNvPr id="12" name="TextBox 11"/>
          <p:cNvSpPr txBox="1"/>
          <p:nvPr/>
        </p:nvSpPr>
        <p:spPr>
          <a:xfrm>
            <a:off x="323528" y="836712"/>
            <a:ext cx="8856984" cy="646331"/>
          </a:xfrm>
          <a:prstGeom prst="rect">
            <a:avLst/>
          </a:prstGeom>
          <a:noFill/>
        </p:spPr>
        <p:txBody>
          <a:bodyPr wrap="square" rtlCol="0">
            <a:spAutoFit/>
          </a:bodyPr>
          <a:lstStyle/>
          <a:p>
            <a:r>
              <a:rPr lang="en-US" dirty="0"/>
              <a:t>Assurance will be required in relation to the risk management activities themselves. The following points should be kept in mind while reviewing and monitoring activities:</a:t>
            </a:r>
          </a:p>
        </p:txBody>
      </p:sp>
      <p:pic>
        <p:nvPicPr>
          <p:cNvPr id="13" name="Picture 12" descr="outline-32249.png"/>
          <p:cNvPicPr>
            <a:picLocks noGrp="1" noSelect="1" noRot="1" noMove="1" noResize="1" noEditPoints="1" noAdjustHandles="1" noChangeArrowheads="1" noChangeShapeType="1"/>
          </p:cNvPicPr>
          <p:nvPr>
            <p:custDataLst>
              <p:tags r:id="rId2"/>
            </p:custDataLst>
          </p:nvPr>
        </p:nvPicPr>
        <p:blipFill>
          <a:blip r:embed="rId19" cstate="print">
            <a:duotone>
              <a:schemeClr val="bg2">
                <a:shade val="45000"/>
                <a:satMod val="135000"/>
              </a:schemeClr>
              <a:prstClr val="white"/>
            </a:duotone>
          </a:blip>
          <a:srcRect l="77077" t="9450" r="12646" b="79000"/>
          <a:stretch>
            <a:fillRect/>
          </a:stretch>
        </p:blipFill>
        <p:spPr>
          <a:xfrm rot="16200000">
            <a:off x="1426559" y="2973984"/>
            <a:ext cx="1898393" cy="2088233"/>
          </a:xfrm>
          <a:prstGeom prst="rect">
            <a:avLst/>
          </a:prstGeom>
        </p:spPr>
      </p:pic>
      <p:pic>
        <p:nvPicPr>
          <p:cNvPr id="14" name="Picture 13" descr="outline-32249.png"/>
          <p:cNvPicPr>
            <a:picLocks noGrp="1" noSelect="1" noRot="1" noMove="1" noResize="1" noEditPoints="1" noAdjustHandles="1" noChangeArrowheads="1" noChangeShapeType="1"/>
          </p:cNvPicPr>
          <p:nvPr>
            <p:custDataLst>
              <p:tags r:id="rId3"/>
            </p:custDataLst>
          </p:nvPr>
        </p:nvPicPr>
        <p:blipFill>
          <a:blip r:embed="rId19" cstate="print">
            <a:duotone>
              <a:schemeClr val="bg2">
                <a:shade val="45000"/>
                <a:satMod val="135000"/>
              </a:schemeClr>
              <a:prstClr val="white"/>
            </a:duotone>
          </a:blip>
          <a:srcRect l="77077" t="9450" r="12646" b="79000"/>
          <a:stretch>
            <a:fillRect/>
          </a:stretch>
        </p:blipFill>
        <p:spPr>
          <a:xfrm rot="5400000" flipV="1">
            <a:off x="2650698" y="3045992"/>
            <a:ext cx="1898393" cy="2088233"/>
          </a:xfrm>
          <a:prstGeom prst="rect">
            <a:avLst/>
          </a:prstGeom>
        </p:spPr>
      </p:pic>
      <p:pic>
        <p:nvPicPr>
          <p:cNvPr id="15" name="Picture 14" descr="outline-32249.png"/>
          <p:cNvPicPr>
            <a:picLocks noGrp="1" noSelect="1" noRot="1" noMove="1" noResize="1" noEditPoints="1" noAdjustHandles="1" noChangeArrowheads="1" noChangeShapeType="1"/>
          </p:cNvPicPr>
          <p:nvPr>
            <p:custDataLst>
              <p:tags r:id="rId4"/>
            </p:custDataLst>
          </p:nvPr>
        </p:nvPicPr>
        <p:blipFill>
          <a:blip r:embed="rId19" cstate="print">
            <a:duotone>
              <a:schemeClr val="bg2">
                <a:shade val="45000"/>
                <a:satMod val="135000"/>
              </a:schemeClr>
              <a:prstClr val="white"/>
            </a:duotone>
          </a:blip>
          <a:srcRect l="77077" t="9450" r="12646" b="79000"/>
          <a:stretch>
            <a:fillRect/>
          </a:stretch>
        </p:blipFill>
        <p:spPr>
          <a:xfrm rot="16200000">
            <a:off x="3874829" y="2973985"/>
            <a:ext cx="1898393" cy="2088233"/>
          </a:xfrm>
          <a:prstGeom prst="rect">
            <a:avLst/>
          </a:prstGeom>
        </p:spPr>
      </p:pic>
      <p:pic>
        <p:nvPicPr>
          <p:cNvPr id="16" name="Picture 15" descr="outline-32249.png"/>
          <p:cNvPicPr>
            <a:picLocks noGrp="1" noSelect="1" noRot="1" noMove="1" noResize="1" noEditPoints="1" noAdjustHandles="1" noChangeArrowheads="1" noChangeShapeType="1"/>
          </p:cNvPicPr>
          <p:nvPr>
            <p:custDataLst>
              <p:tags r:id="rId5"/>
            </p:custDataLst>
          </p:nvPr>
        </p:nvPicPr>
        <p:blipFill>
          <a:blip r:embed="rId19" cstate="print">
            <a:duotone>
              <a:schemeClr val="bg2">
                <a:shade val="45000"/>
                <a:satMod val="135000"/>
              </a:schemeClr>
              <a:prstClr val="white"/>
            </a:duotone>
          </a:blip>
          <a:srcRect l="77077" t="9450" r="12646" b="79000"/>
          <a:stretch>
            <a:fillRect/>
          </a:stretch>
        </p:blipFill>
        <p:spPr>
          <a:xfrm rot="5400000" flipV="1">
            <a:off x="5098968" y="3045992"/>
            <a:ext cx="1898393" cy="2088233"/>
          </a:xfrm>
          <a:prstGeom prst="rect">
            <a:avLst/>
          </a:prstGeom>
        </p:spPr>
      </p:pic>
      <p:pic>
        <p:nvPicPr>
          <p:cNvPr id="17" name="Picture 16" descr="outline-32249.png"/>
          <p:cNvPicPr>
            <a:picLocks noGrp="1" noSelect="1" noRot="1" noMove="1" noResize="1" noEditPoints="1" noAdjustHandles="1" noChangeArrowheads="1" noChangeShapeType="1"/>
          </p:cNvPicPr>
          <p:nvPr>
            <p:custDataLst>
              <p:tags r:id="rId6"/>
            </p:custDataLst>
          </p:nvPr>
        </p:nvPicPr>
        <p:blipFill>
          <a:blip r:embed="rId19" cstate="print">
            <a:duotone>
              <a:schemeClr val="bg2">
                <a:shade val="45000"/>
                <a:satMod val="135000"/>
              </a:schemeClr>
              <a:prstClr val="white"/>
            </a:duotone>
          </a:blip>
          <a:srcRect l="77077" t="9450" r="12646" b="79000"/>
          <a:stretch>
            <a:fillRect/>
          </a:stretch>
        </p:blipFill>
        <p:spPr>
          <a:xfrm rot="16200000">
            <a:off x="6323105" y="2973985"/>
            <a:ext cx="1898393" cy="2088233"/>
          </a:xfrm>
          <a:prstGeom prst="rect">
            <a:avLst/>
          </a:prstGeom>
        </p:spPr>
      </p:pic>
      <p:pic>
        <p:nvPicPr>
          <p:cNvPr id="19" name="Picture 18" descr="outline-32249.png"/>
          <p:cNvPicPr>
            <a:picLocks noGrp="1" noSelect="1" noRot="1" noMove="1" noResize="1" noEditPoints="1" noAdjustHandles="1" noChangeArrowheads="1" noChangeShapeType="1"/>
          </p:cNvPicPr>
          <p:nvPr>
            <p:custDataLst>
              <p:tags r:id="rId7"/>
            </p:custDataLst>
          </p:nvPr>
        </p:nvPicPr>
        <p:blipFill>
          <a:blip r:embed="rId19" cstate="print">
            <a:duotone>
              <a:schemeClr val="bg2">
                <a:shade val="45000"/>
                <a:satMod val="135000"/>
              </a:schemeClr>
              <a:prstClr val="white"/>
            </a:duotone>
          </a:blip>
          <a:srcRect l="77077" t="9450" r="12646" b="79000"/>
          <a:stretch>
            <a:fillRect/>
          </a:stretch>
        </p:blipFill>
        <p:spPr>
          <a:xfrm rot="5400000" flipV="1">
            <a:off x="202424" y="3045992"/>
            <a:ext cx="1898393" cy="2088233"/>
          </a:xfrm>
          <a:prstGeom prst="rect">
            <a:avLst/>
          </a:prstGeom>
        </p:spPr>
      </p:pic>
      <p:pic>
        <p:nvPicPr>
          <p:cNvPr id="20" name="Picture 19" descr="outline-32249.png"/>
          <p:cNvPicPr>
            <a:picLocks noGrp="1" noSelect="1" noRot="1" noMove="1" noResize="1" noEditPoints="1" noAdjustHandles="1" noChangeArrowheads="1" noChangeShapeType="1"/>
          </p:cNvPicPr>
          <p:nvPr>
            <p:custDataLst>
              <p:tags r:id="rId8"/>
            </p:custDataLst>
          </p:nvPr>
        </p:nvPicPr>
        <p:blipFill>
          <a:blip r:embed="rId19" cstate="print">
            <a:duotone>
              <a:schemeClr val="accent1">
                <a:shade val="45000"/>
                <a:satMod val="135000"/>
              </a:schemeClr>
              <a:prstClr val="white"/>
            </a:duotone>
          </a:blip>
          <a:srcRect l="77077" t="9450" r="12646" b="79000"/>
          <a:stretch>
            <a:fillRect/>
          </a:stretch>
        </p:blipFill>
        <p:spPr>
          <a:xfrm rot="5400000" flipV="1">
            <a:off x="202424" y="3045992"/>
            <a:ext cx="1898393" cy="2088233"/>
          </a:xfrm>
          <a:prstGeom prst="rect">
            <a:avLst/>
          </a:prstGeom>
        </p:spPr>
      </p:pic>
      <p:pic>
        <p:nvPicPr>
          <p:cNvPr id="21" name="Picture 20" descr="outline-32249.png"/>
          <p:cNvPicPr>
            <a:picLocks noGrp="1" noSelect="1" noRot="1" noMove="1" noResize="1" noEditPoints="1" noAdjustHandles="1" noChangeArrowheads="1" noChangeShapeType="1"/>
          </p:cNvPicPr>
          <p:nvPr>
            <p:custDataLst>
              <p:tags r:id="rId9"/>
            </p:custDataLst>
          </p:nvPr>
        </p:nvPicPr>
        <p:blipFill>
          <a:blip r:embed="rId19" cstate="print">
            <a:duotone>
              <a:schemeClr val="accent2">
                <a:shade val="45000"/>
                <a:satMod val="135000"/>
              </a:schemeClr>
              <a:prstClr val="white"/>
            </a:duotone>
          </a:blip>
          <a:srcRect l="77077" t="9450" r="12646" b="79000"/>
          <a:stretch>
            <a:fillRect/>
          </a:stretch>
        </p:blipFill>
        <p:spPr>
          <a:xfrm rot="16200000">
            <a:off x="1426560" y="2973984"/>
            <a:ext cx="1898393" cy="2088233"/>
          </a:xfrm>
          <a:prstGeom prst="rect">
            <a:avLst/>
          </a:prstGeom>
        </p:spPr>
      </p:pic>
      <p:grpSp>
        <p:nvGrpSpPr>
          <p:cNvPr id="22" name="Group 28"/>
          <p:cNvGrpSpPr/>
          <p:nvPr/>
        </p:nvGrpSpPr>
        <p:grpSpPr>
          <a:xfrm>
            <a:off x="1187624" y="4653080"/>
            <a:ext cx="328936" cy="864040"/>
            <a:chOff x="802878" y="3212976"/>
            <a:chExt cx="328936" cy="864040"/>
          </a:xfrm>
          <a:noFill/>
        </p:grpSpPr>
        <p:sp>
          <p:nvSpPr>
            <p:cNvPr id="23" name="TextBox 22"/>
            <p:cNvSpPr txBox="1"/>
            <p:nvPr/>
          </p:nvSpPr>
          <p:spPr>
            <a:xfrm>
              <a:off x="802878" y="3212976"/>
              <a:ext cx="328936" cy="584775"/>
            </a:xfrm>
            <a:prstGeom prst="rect">
              <a:avLst/>
            </a:prstGeom>
            <a:grpFill/>
          </p:spPr>
          <p:txBody>
            <a:bodyPr wrap="none" rtlCol="0">
              <a:spAutoFit/>
            </a:bodyPr>
            <a:lstStyle/>
            <a:p>
              <a:pPr algn="ctr"/>
              <a:r>
                <a:rPr lang="en-US" sz="3200" dirty="0">
                  <a:latin typeface="Gill Sans MT Condensed" pitchFamily="34" charset="0"/>
                </a:rPr>
                <a:t>•</a:t>
              </a:r>
            </a:p>
          </p:txBody>
        </p:sp>
        <p:cxnSp>
          <p:nvCxnSpPr>
            <p:cNvPr id="24" name="Straight Connector 23"/>
            <p:cNvCxnSpPr/>
            <p:nvPr/>
          </p:nvCxnSpPr>
          <p:spPr>
            <a:xfrm>
              <a:off x="971600" y="3573016"/>
              <a:ext cx="0" cy="504000"/>
            </a:xfrm>
            <a:prstGeom prst="line">
              <a:avLst/>
            </a:prstGeom>
            <a:grpFill/>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8"/>
          <p:cNvGrpSpPr/>
          <p:nvPr/>
        </p:nvGrpSpPr>
        <p:grpSpPr>
          <a:xfrm flipV="1">
            <a:off x="2411760" y="2636912"/>
            <a:ext cx="328936" cy="864040"/>
            <a:chOff x="802878" y="3212976"/>
            <a:chExt cx="328936" cy="864040"/>
          </a:xfrm>
          <a:noFill/>
        </p:grpSpPr>
        <p:sp>
          <p:nvSpPr>
            <p:cNvPr id="26" name="TextBox 25"/>
            <p:cNvSpPr txBox="1"/>
            <p:nvPr/>
          </p:nvSpPr>
          <p:spPr>
            <a:xfrm>
              <a:off x="802878" y="3212976"/>
              <a:ext cx="328936" cy="584775"/>
            </a:xfrm>
            <a:prstGeom prst="rect">
              <a:avLst/>
            </a:prstGeom>
            <a:grpFill/>
          </p:spPr>
          <p:txBody>
            <a:bodyPr wrap="none" rtlCol="0">
              <a:spAutoFit/>
            </a:bodyPr>
            <a:lstStyle/>
            <a:p>
              <a:pPr algn="ctr"/>
              <a:r>
                <a:rPr lang="en-US" sz="3200" dirty="0">
                  <a:latin typeface="Gill Sans MT Condensed" pitchFamily="34" charset="0"/>
                </a:rPr>
                <a:t>•</a:t>
              </a:r>
            </a:p>
          </p:txBody>
        </p:sp>
        <p:cxnSp>
          <p:nvCxnSpPr>
            <p:cNvPr id="27" name="Straight Connector 26"/>
            <p:cNvCxnSpPr/>
            <p:nvPr/>
          </p:nvCxnSpPr>
          <p:spPr>
            <a:xfrm>
              <a:off x="971600" y="3573016"/>
              <a:ext cx="0" cy="504000"/>
            </a:xfrm>
            <a:prstGeom prst="line">
              <a:avLst/>
            </a:prstGeom>
            <a:grpFill/>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87624" y="2049815"/>
            <a:ext cx="2520280" cy="646331"/>
          </a:xfrm>
          <a:prstGeom prst="rect">
            <a:avLst/>
          </a:prstGeom>
          <a:noFill/>
        </p:spPr>
        <p:txBody>
          <a:bodyPr wrap="square" rtlCol="0">
            <a:spAutoFit/>
          </a:bodyPr>
          <a:lstStyle/>
          <a:p>
            <a:r>
              <a:rPr lang="en-US" dirty="0"/>
              <a:t>Review of the standards of risks control in force</a:t>
            </a:r>
          </a:p>
        </p:txBody>
      </p:sp>
      <p:sp>
        <p:nvSpPr>
          <p:cNvPr id="29" name="TextBox 28"/>
          <p:cNvSpPr txBox="1"/>
          <p:nvPr/>
        </p:nvSpPr>
        <p:spPr>
          <a:xfrm>
            <a:off x="2627784" y="5445168"/>
            <a:ext cx="2520280" cy="923330"/>
          </a:xfrm>
          <a:prstGeom prst="rect">
            <a:avLst/>
          </a:prstGeom>
          <a:noFill/>
        </p:spPr>
        <p:txBody>
          <a:bodyPr wrap="square" rtlCol="0">
            <a:spAutoFit/>
          </a:bodyPr>
          <a:lstStyle/>
          <a:p>
            <a:r>
              <a:rPr lang="en-US" dirty="0"/>
              <a:t>Review of level of success in reducing risk exposures</a:t>
            </a:r>
          </a:p>
        </p:txBody>
      </p:sp>
      <p:pic>
        <p:nvPicPr>
          <p:cNvPr id="30" name="Picture 29" descr="outline-32249.png"/>
          <p:cNvPicPr>
            <a:picLocks noGrp="1" noSelect="1" noRot="1" noMove="1" noResize="1" noEditPoints="1" noAdjustHandles="1" noChangeArrowheads="1" noChangeShapeType="1"/>
          </p:cNvPicPr>
          <p:nvPr>
            <p:custDataLst>
              <p:tags r:id="rId10"/>
            </p:custDataLst>
          </p:nvPr>
        </p:nvPicPr>
        <p:blipFill>
          <a:blip r:embed="rId19" cstate="print">
            <a:duotone>
              <a:schemeClr val="accent3">
                <a:shade val="45000"/>
                <a:satMod val="135000"/>
              </a:schemeClr>
              <a:prstClr val="white"/>
            </a:duotone>
          </a:blip>
          <a:srcRect l="77077" t="9450" r="12646" b="79000"/>
          <a:stretch>
            <a:fillRect/>
          </a:stretch>
        </p:blipFill>
        <p:spPr>
          <a:xfrm rot="5400000" flipV="1">
            <a:off x="2650696" y="3058822"/>
            <a:ext cx="1898393" cy="2088233"/>
          </a:xfrm>
          <a:prstGeom prst="rect">
            <a:avLst/>
          </a:prstGeom>
        </p:spPr>
      </p:pic>
      <p:pic>
        <p:nvPicPr>
          <p:cNvPr id="31" name="Picture 30" descr="outline-32249.png"/>
          <p:cNvPicPr>
            <a:picLocks noGrp="1" noSelect="1" noRot="1" noMove="1" noResize="1" noEditPoints="1" noAdjustHandles="1" noChangeArrowheads="1" noChangeShapeType="1"/>
          </p:cNvPicPr>
          <p:nvPr>
            <p:custDataLst>
              <p:tags r:id="rId11"/>
            </p:custDataLst>
          </p:nvPr>
        </p:nvPicPr>
        <p:blipFill>
          <a:blip r:embed="rId19" cstate="print">
            <a:duotone>
              <a:schemeClr val="accent4">
                <a:shade val="45000"/>
                <a:satMod val="135000"/>
              </a:schemeClr>
              <a:prstClr val="white"/>
            </a:duotone>
          </a:blip>
          <a:srcRect l="77077" t="9450" r="12646" b="79000"/>
          <a:stretch>
            <a:fillRect/>
          </a:stretch>
        </p:blipFill>
        <p:spPr>
          <a:xfrm rot="16200000">
            <a:off x="3874832" y="2986814"/>
            <a:ext cx="1898393" cy="2088233"/>
          </a:xfrm>
          <a:prstGeom prst="rect">
            <a:avLst/>
          </a:prstGeom>
        </p:spPr>
      </p:pic>
      <p:grpSp>
        <p:nvGrpSpPr>
          <p:cNvPr id="32" name="Group 28"/>
          <p:cNvGrpSpPr/>
          <p:nvPr/>
        </p:nvGrpSpPr>
        <p:grpSpPr>
          <a:xfrm>
            <a:off x="3635896" y="4665910"/>
            <a:ext cx="328936" cy="864040"/>
            <a:chOff x="802878" y="3212976"/>
            <a:chExt cx="328936" cy="864040"/>
          </a:xfrm>
          <a:noFill/>
        </p:grpSpPr>
        <p:sp>
          <p:nvSpPr>
            <p:cNvPr id="33" name="TextBox 32"/>
            <p:cNvSpPr txBox="1"/>
            <p:nvPr/>
          </p:nvSpPr>
          <p:spPr>
            <a:xfrm>
              <a:off x="802878" y="3212976"/>
              <a:ext cx="328936" cy="584775"/>
            </a:xfrm>
            <a:prstGeom prst="rect">
              <a:avLst/>
            </a:prstGeom>
            <a:grpFill/>
          </p:spPr>
          <p:txBody>
            <a:bodyPr wrap="none" rtlCol="0">
              <a:spAutoFit/>
            </a:bodyPr>
            <a:lstStyle/>
            <a:p>
              <a:pPr algn="ctr"/>
              <a:r>
                <a:rPr lang="en-US" sz="3200" dirty="0">
                  <a:latin typeface="Gill Sans MT Condensed" pitchFamily="34" charset="0"/>
                </a:rPr>
                <a:t>•</a:t>
              </a:r>
            </a:p>
          </p:txBody>
        </p:sp>
        <p:cxnSp>
          <p:nvCxnSpPr>
            <p:cNvPr id="34" name="Straight Connector 33"/>
            <p:cNvCxnSpPr/>
            <p:nvPr/>
          </p:nvCxnSpPr>
          <p:spPr>
            <a:xfrm>
              <a:off x="971600" y="3573016"/>
              <a:ext cx="0" cy="504000"/>
            </a:xfrm>
            <a:prstGeom prst="line">
              <a:avLst/>
            </a:prstGeom>
            <a:grpFill/>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 name="Group 28"/>
          <p:cNvGrpSpPr/>
          <p:nvPr/>
        </p:nvGrpSpPr>
        <p:grpSpPr>
          <a:xfrm flipV="1">
            <a:off x="4860032" y="2649742"/>
            <a:ext cx="328936" cy="864040"/>
            <a:chOff x="802878" y="3212976"/>
            <a:chExt cx="328936" cy="864040"/>
          </a:xfrm>
          <a:noFill/>
        </p:grpSpPr>
        <p:sp>
          <p:nvSpPr>
            <p:cNvPr id="36" name="TextBox 35"/>
            <p:cNvSpPr txBox="1"/>
            <p:nvPr/>
          </p:nvSpPr>
          <p:spPr>
            <a:xfrm>
              <a:off x="802878" y="3212976"/>
              <a:ext cx="328936" cy="584775"/>
            </a:xfrm>
            <a:prstGeom prst="rect">
              <a:avLst/>
            </a:prstGeom>
            <a:grpFill/>
          </p:spPr>
          <p:txBody>
            <a:bodyPr wrap="none" rtlCol="0">
              <a:spAutoFit/>
            </a:bodyPr>
            <a:lstStyle/>
            <a:p>
              <a:pPr algn="ctr"/>
              <a:r>
                <a:rPr lang="en-US" sz="3200" dirty="0">
                  <a:latin typeface="Gill Sans MT Condensed" pitchFamily="34" charset="0"/>
                </a:rPr>
                <a:t>•</a:t>
              </a:r>
            </a:p>
          </p:txBody>
        </p:sp>
        <p:cxnSp>
          <p:nvCxnSpPr>
            <p:cNvPr id="37" name="Straight Connector 36"/>
            <p:cNvCxnSpPr/>
            <p:nvPr/>
          </p:nvCxnSpPr>
          <p:spPr>
            <a:xfrm>
              <a:off x="971600" y="3573016"/>
              <a:ext cx="0" cy="504000"/>
            </a:xfrm>
            <a:prstGeom prst="line">
              <a:avLst/>
            </a:prstGeom>
            <a:grpFill/>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3851920" y="1772816"/>
            <a:ext cx="2376264" cy="923330"/>
          </a:xfrm>
          <a:prstGeom prst="rect">
            <a:avLst/>
          </a:prstGeom>
          <a:noFill/>
        </p:spPr>
        <p:txBody>
          <a:bodyPr wrap="square" rtlCol="0">
            <a:spAutoFit/>
          </a:bodyPr>
          <a:lstStyle/>
          <a:p>
            <a:r>
              <a:rPr lang="en-US" dirty="0"/>
              <a:t>Review of the level of success in achieving business objectives</a:t>
            </a:r>
          </a:p>
        </p:txBody>
      </p:sp>
      <p:sp>
        <p:nvSpPr>
          <p:cNvPr id="39" name="TextBox 38"/>
          <p:cNvSpPr txBox="1"/>
          <p:nvPr/>
        </p:nvSpPr>
        <p:spPr>
          <a:xfrm>
            <a:off x="5796136" y="5445168"/>
            <a:ext cx="2555776" cy="923330"/>
          </a:xfrm>
          <a:prstGeom prst="rect">
            <a:avLst/>
          </a:prstGeom>
          <a:noFill/>
        </p:spPr>
        <p:txBody>
          <a:bodyPr wrap="square" rtlCol="0">
            <a:spAutoFit/>
          </a:bodyPr>
          <a:lstStyle/>
          <a:p>
            <a:r>
              <a:rPr lang="en-US" dirty="0"/>
              <a:t>Review of how a high-risk strategy, project or operation was successful</a:t>
            </a:r>
          </a:p>
        </p:txBody>
      </p:sp>
      <p:pic>
        <p:nvPicPr>
          <p:cNvPr id="40" name="Picture 39" descr="outline-32249.png"/>
          <p:cNvPicPr>
            <a:picLocks noGrp="1" noSelect="1" noRot="1" noMove="1" noResize="1" noEditPoints="1" noAdjustHandles="1" noChangeArrowheads="1" noChangeShapeType="1"/>
          </p:cNvPicPr>
          <p:nvPr>
            <p:custDataLst>
              <p:tags r:id="rId12"/>
            </p:custDataLst>
          </p:nvPr>
        </p:nvPicPr>
        <p:blipFill>
          <a:blip r:embed="rId19" cstate="print">
            <a:duotone>
              <a:schemeClr val="accent5">
                <a:shade val="45000"/>
                <a:satMod val="135000"/>
              </a:schemeClr>
              <a:prstClr val="white"/>
            </a:duotone>
          </a:blip>
          <a:srcRect l="77077" t="9450" r="12646" b="79000"/>
          <a:stretch>
            <a:fillRect/>
          </a:stretch>
        </p:blipFill>
        <p:spPr>
          <a:xfrm rot="5400000" flipV="1">
            <a:off x="5098968" y="3045992"/>
            <a:ext cx="1898393" cy="2088233"/>
          </a:xfrm>
          <a:prstGeom prst="rect">
            <a:avLst/>
          </a:prstGeom>
        </p:spPr>
      </p:pic>
      <p:pic>
        <p:nvPicPr>
          <p:cNvPr id="41" name="Picture 40" descr="outline-32249.png"/>
          <p:cNvPicPr>
            <a:picLocks noGrp="1" noSelect="1" noRot="1" noMove="1" noResize="1" noEditPoints="1" noAdjustHandles="1" noChangeArrowheads="1" noChangeShapeType="1"/>
          </p:cNvPicPr>
          <p:nvPr>
            <p:custDataLst>
              <p:tags r:id="rId13"/>
            </p:custDataLst>
          </p:nvPr>
        </p:nvPicPr>
        <p:blipFill>
          <a:blip r:embed="rId19" cstate="print">
            <a:duotone>
              <a:schemeClr val="accent6">
                <a:shade val="45000"/>
                <a:satMod val="135000"/>
              </a:schemeClr>
              <a:prstClr val="white"/>
            </a:duotone>
          </a:blip>
          <a:srcRect l="77077" t="9450" r="12646" b="79000"/>
          <a:stretch>
            <a:fillRect/>
          </a:stretch>
        </p:blipFill>
        <p:spPr>
          <a:xfrm rot="16200000">
            <a:off x="6323104" y="2973984"/>
            <a:ext cx="1898393" cy="2088233"/>
          </a:xfrm>
          <a:prstGeom prst="rect">
            <a:avLst/>
          </a:prstGeom>
        </p:spPr>
      </p:pic>
      <p:grpSp>
        <p:nvGrpSpPr>
          <p:cNvPr id="42" name="Group 28"/>
          <p:cNvGrpSpPr/>
          <p:nvPr/>
        </p:nvGrpSpPr>
        <p:grpSpPr>
          <a:xfrm>
            <a:off x="6084168" y="4653080"/>
            <a:ext cx="328936" cy="864040"/>
            <a:chOff x="802878" y="3212976"/>
            <a:chExt cx="328936" cy="864040"/>
          </a:xfrm>
          <a:noFill/>
        </p:grpSpPr>
        <p:sp>
          <p:nvSpPr>
            <p:cNvPr id="43" name="TextBox 42"/>
            <p:cNvSpPr txBox="1"/>
            <p:nvPr/>
          </p:nvSpPr>
          <p:spPr>
            <a:xfrm>
              <a:off x="802878" y="3212976"/>
              <a:ext cx="328936" cy="584775"/>
            </a:xfrm>
            <a:prstGeom prst="rect">
              <a:avLst/>
            </a:prstGeom>
            <a:grpFill/>
          </p:spPr>
          <p:txBody>
            <a:bodyPr wrap="none" rtlCol="0">
              <a:spAutoFit/>
            </a:bodyPr>
            <a:lstStyle/>
            <a:p>
              <a:pPr algn="ctr"/>
              <a:r>
                <a:rPr lang="en-US" sz="3200" dirty="0">
                  <a:latin typeface="Gill Sans MT Condensed" pitchFamily="34" charset="0"/>
                </a:rPr>
                <a:t>•</a:t>
              </a:r>
            </a:p>
          </p:txBody>
        </p:sp>
        <p:cxnSp>
          <p:nvCxnSpPr>
            <p:cNvPr id="44" name="Straight Connector 43"/>
            <p:cNvCxnSpPr/>
            <p:nvPr/>
          </p:nvCxnSpPr>
          <p:spPr>
            <a:xfrm>
              <a:off x="971600" y="3573016"/>
              <a:ext cx="0" cy="504000"/>
            </a:xfrm>
            <a:prstGeom prst="line">
              <a:avLst/>
            </a:prstGeom>
            <a:grpFill/>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5" name="Group 28"/>
          <p:cNvGrpSpPr/>
          <p:nvPr/>
        </p:nvGrpSpPr>
        <p:grpSpPr>
          <a:xfrm flipV="1">
            <a:off x="7308304" y="2636912"/>
            <a:ext cx="328936" cy="864040"/>
            <a:chOff x="802878" y="3212976"/>
            <a:chExt cx="328936" cy="864040"/>
          </a:xfrm>
          <a:noFill/>
        </p:grpSpPr>
        <p:sp>
          <p:nvSpPr>
            <p:cNvPr id="46" name="TextBox 45"/>
            <p:cNvSpPr txBox="1"/>
            <p:nvPr/>
          </p:nvSpPr>
          <p:spPr>
            <a:xfrm>
              <a:off x="802878" y="3212976"/>
              <a:ext cx="328936" cy="584775"/>
            </a:xfrm>
            <a:prstGeom prst="rect">
              <a:avLst/>
            </a:prstGeom>
            <a:grpFill/>
          </p:spPr>
          <p:txBody>
            <a:bodyPr wrap="none" rtlCol="0">
              <a:spAutoFit/>
            </a:bodyPr>
            <a:lstStyle/>
            <a:p>
              <a:pPr algn="ctr"/>
              <a:r>
                <a:rPr lang="en-US" sz="3200" dirty="0">
                  <a:latin typeface="Gill Sans MT Condensed" pitchFamily="34" charset="0"/>
                </a:rPr>
                <a:t>•</a:t>
              </a:r>
            </a:p>
          </p:txBody>
        </p:sp>
        <p:cxnSp>
          <p:nvCxnSpPr>
            <p:cNvPr id="47" name="Straight Connector 46"/>
            <p:cNvCxnSpPr/>
            <p:nvPr/>
          </p:nvCxnSpPr>
          <p:spPr>
            <a:xfrm>
              <a:off x="971600" y="3573016"/>
              <a:ext cx="0" cy="504000"/>
            </a:xfrm>
            <a:prstGeom prst="line">
              <a:avLst/>
            </a:prstGeom>
            <a:grpFill/>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6228755" y="1772816"/>
            <a:ext cx="2880320" cy="923330"/>
          </a:xfrm>
          <a:prstGeom prst="rect">
            <a:avLst/>
          </a:prstGeom>
          <a:noFill/>
        </p:spPr>
        <p:txBody>
          <a:bodyPr wrap="square" rtlCol="0">
            <a:spAutoFit/>
          </a:bodyPr>
          <a:lstStyle/>
          <a:p>
            <a:r>
              <a:rPr lang="en-US" dirty="0"/>
              <a:t>Delivery of risk assurance across this whole range of activities</a:t>
            </a:r>
          </a:p>
        </p:txBody>
      </p:sp>
    </p:spTree>
    <p:custDataLst>
      <p:tags r:id="rId1"/>
    </p:custDataLst>
    <p:extLst>
      <p:ext uri="{BB962C8B-B14F-4D97-AF65-F5344CB8AC3E}">
        <p14:creationId xmlns:p14="http://schemas.microsoft.com/office/powerpoint/2010/main" val="373191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1"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2"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3"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4"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Risk assurance </a:t>
              </a:r>
            </a:p>
          </p:txBody>
        </p:sp>
      </p:grpSp>
      <p:sp>
        <p:nvSpPr>
          <p:cNvPr id="11" name="TextBox 10"/>
          <p:cNvSpPr txBox="1"/>
          <p:nvPr/>
        </p:nvSpPr>
        <p:spPr>
          <a:xfrm>
            <a:off x="179512" y="1025441"/>
            <a:ext cx="8964488" cy="1015663"/>
          </a:xfrm>
          <a:prstGeom prst="rect">
            <a:avLst/>
          </a:prstGeom>
          <a:noFill/>
        </p:spPr>
        <p:txBody>
          <a:bodyPr wrap="square" rtlCol="0">
            <a:spAutoFit/>
          </a:bodyPr>
          <a:lstStyle/>
          <a:p>
            <a:r>
              <a:rPr lang="en-US" sz="2000" dirty="0"/>
              <a:t>When a company plans to borrow more money from the bank, it may be asked to demonstrate how the board obtained assurance that the management of significant risks is satisfactory. The sources of assurance available might include:-</a:t>
            </a:r>
          </a:p>
        </p:txBody>
      </p:sp>
      <p:cxnSp>
        <p:nvCxnSpPr>
          <p:cNvPr id="12" name="Straight Connector 11"/>
          <p:cNvCxnSpPr/>
          <p:nvPr/>
        </p:nvCxnSpPr>
        <p:spPr>
          <a:xfrm>
            <a:off x="0" y="2132856"/>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14" name="Picture 5"/>
          <p:cNvPicPr>
            <a:picLocks noGrp="1" noSelect="1" noRot="1" noMove="1" noResize="1" noEditPoints="1" noAdjustHandles="1" noChangeArrowheads="1" noChangeShapeType="1"/>
          </p:cNvPicPr>
          <p:nvPr>
            <p:custDataLst>
              <p:tags r:id="rId2"/>
            </p:custDataLst>
          </p:nvPr>
        </p:nvPicPr>
        <p:blipFill>
          <a:blip r:embed="rId15" cstate="print">
            <a:clrChange>
              <a:clrFrom>
                <a:srgbClr val="FFFFFF"/>
              </a:clrFrom>
              <a:clrTo>
                <a:srgbClr val="FFFFFF">
                  <a:alpha val="0"/>
                </a:srgbClr>
              </a:clrTo>
            </a:clrChange>
          </a:blip>
          <a:srcRect/>
          <a:stretch>
            <a:fillRect/>
          </a:stretch>
        </p:blipFill>
        <p:spPr bwMode="auto">
          <a:xfrm rot="5400000">
            <a:off x="-809085" y="2897315"/>
            <a:ext cx="4293096" cy="2674929"/>
          </a:xfrm>
          <a:prstGeom prst="rect">
            <a:avLst/>
          </a:prstGeom>
          <a:noFill/>
          <a:ln w="9525">
            <a:noFill/>
            <a:miter lim="800000"/>
            <a:headEnd/>
            <a:tailEnd/>
          </a:ln>
        </p:spPr>
      </p:pic>
      <p:sp>
        <p:nvSpPr>
          <p:cNvPr id="15" name="TextBox 14"/>
          <p:cNvSpPr txBox="1">
            <a:spLocks noGrp="1" noSelect="1" noRot="1" noMove="1" noResize="1" noEditPoints="1" noAdjustHandles="1" noChangeArrowheads="1" noChangeShapeType="1" noTextEdit="1"/>
          </p:cNvSpPr>
          <p:nvPr>
            <p:custDataLst>
              <p:tags r:id="rId3"/>
            </p:custDataLst>
          </p:nvPr>
        </p:nvSpPr>
        <p:spPr>
          <a:xfrm rot="4164841">
            <a:off x="231986" y="4528399"/>
            <a:ext cx="2880320" cy="646331"/>
          </a:xfrm>
          <a:prstGeom prst="rect">
            <a:avLst/>
          </a:prstGeom>
          <a:noFill/>
        </p:spPr>
        <p:txBody>
          <a:bodyPr wrap="square" rtlCol="0">
            <a:spAutoFit/>
          </a:bodyPr>
          <a:lstStyle/>
          <a:p>
            <a:pPr algn="ctr"/>
            <a:r>
              <a:rPr lang="en-US" b="1" dirty="0"/>
              <a:t>Evaluation of the risk culture of the organization</a:t>
            </a:r>
          </a:p>
        </p:txBody>
      </p:sp>
      <p:pic>
        <p:nvPicPr>
          <p:cNvPr id="17" name="Picture 4"/>
          <p:cNvPicPr>
            <a:picLocks noGrp="1" noSelect="1" noRot="1" noMove="1" noResize="1" noEditPoints="1" noAdjustHandles="1" noChangeArrowheads="1" noChangeShapeType="1"/>
          </p:cNvPicPr>
          <p:nvPr>
            <p:custDataLst>
              <p:tags r:id="rId4"/>
            </p:custDataLst>
          </p:nvPr>
        </p:nvPicPr>
        <p:blipFill>
          <a:blip r:embed="rId16" cstate="print">
            <a:clrChange>
              <a:clrFrom>
                <a:srgbClr val="FFFFFF"/>
              </a:clrFrom>
              <a:clrTo>
                <a:srgbClr val="FFFFFF">
                  <a:alpha val="0"/>
                </a:srgbClr>
              </a:clrTo>
            </a:clrChange>
          </a:blip>
          <a:srcRect/>
          <a:stretch>
            <a:fillRect/>
          </a:stretch>
        </p:blipFill>
        <p:spPr bwMode="auto">
          <a:xfrm rot="5400000">
            <a:off x="1159995" y="2897315"/>
            <a:ext cx="4293096" cy="2674929"/>
          </a:xfrm>
          <a:prstGeom prst="rect">
            <a:avLst/>
          </a:prstGeom>
          <a:noFill/>
          <a:ln w="9525">
            <a:noFill/>
            <a:miter lim="800000"/>
            <a:headEnd/>
            <a:tailEnd/>
          </a:ln>
        </p:spPr>
      </p:pic>
      <p:sp>
        <p:nvSpPr>
          <p:cNvPr id="18" name="TextBox 17"/>
          <p:cNvSpPr txBox="1">
            <a:spLocks noGrp="1" noSelect="1" noRot="1" noMove="1" noResize="1" noEditPoints="1" noAdjustHandles="1" noChangeArrowheads="1" noChangeShapeType="1" noTextEdit="1"/>
          </p:cNvSpPr>
          <p:nvPr>
            <p:custDataLst>
              <p:tags r:id="rId5"/>
            </p:custDataLst>
          </p:nvPr>
        </p:nvSpPr>
        <p:spPr>
          <a:xfrm rot="4164841">
            <a:off x="2125397" y="4522987"/>
            <a:ext cx="2880320" cy="646331"/>
          </a:xfrm>
          <a:prstGeom prst="rect">
            <a:avLst/>
          </a:prstGeom>
          <a:noFill/>
        </p:spPr>
        <p:txBody>
          <a:bodyPr wrap="square" rtlCol="0">
            <a:spAutoFit/>
          </a:bodyPr>
          <a:lstStyle/>
          <a:p>
            <a:pPr algn="ctr"/>
            <a:r>
              <a:rPr lang="en-US" b="1" dirty="0">
                <a:solidFill>
                  <a:schemeClr val="bg1"/>
                </a:solidFill>
              </a:rPr>
              <a:t>Quality of audit reports produced by internal audit</a:t>
            </a:r>
          </a:p>
        </p:txBody>
      </p:sp>
      <p:pic>
        <p:nvPicPr>
          <p:cNvPr id="20" name="Picture 3"/>
          <p:cNvPicPr>
            <a:picLocks noGrp="1" noSelect="1" noRot="1" noMove="1" noResize="1" noEditPoints="1" noAdjustHandles="1" noChangeArrowheads="1" noChangeShapeType="1"/>
          </p:cNvPicPr>
          <p:nvPr>
            <p:custDataLst>
              <p:tags r:id="rId6"/>
            </p:custDataLst>
          </p:nvPr>
        </p:nvPicPr>
        <p:blipFill>
          <a:blip r:embed="rId17" cstate="print">
            <a:clrChange>
              <a:clrFrom>
                <a:srgbClr val="FFFFFF"/>
              </a:clrFrom>
              <a:clrTo>
                <a:srgbClr val="FFFFFF">
                  <a:alpha val="0"/>
                </a:srgbClr>
              </a:clrTo>
            </a:clrChange>
          </a:blip>
          <a:srcRect/>
          <a:stretch>
            <a:fillRect/>
          </a:stretch>
        </p:blipFill>
        <p:spPr bwMode="auto">
          <a:xfrm rot="5400000">
            <a:off x="3337605" y="2914684"/>
            <a:ext cx="4293096" cy="2640190"/>
          </a:xfrm>
          <a:prstGeom prst="rect">
            <a:avLst/>
          </a:prstGeom>
          <a:noFill/>
          <a:ln w="9525">
            <a:noFill/>
            <a:miter lim="800000"/>
            <a:headEnd/>
            <a:tailEnd/>
          </a:ln>
        </p:spPr>
      </p:pic>
      <p:sp>
        <p:nvSpPr>
          <p:cNvPr id="21" name="TextBox 20"/>
          <p:cNvSpPr txBox="1">
            <a:spLocks noGrp="1" noSelect="1" noRot="1" noMove="1" noResize="1" noEditPoints="1" noAdjustHandles="1" noChangeArrowheads="1" noChangeShapeType="1" noTextEdit="1"/>
          </p:cNvSpPr>
          <p:nvPr>
            <p:custDataLst>
              <p:tags r:id="rId7"/>
            </p:custDataLst>
          </p:nvPr>
        </p:nvSpPr>
        <p:spPr>
          <a:xfrm rot="4164841">
            <a:off x="4317308" y="4540886"/>
            <a:ext cx="2880320" cy="646331"/>
          </a:xfrm>
          <a:prstGeom prst="rect">
            <a:avLst/>
          </a:prstGeom>
          <a:noFill/>
        </p:spPr>
        <p:txBody>
          <a:bodyPr wrap="square" rtlCol="0">
            <a:spAutoFit/>
          </a:bodyPr>
          <a:lstStyle/>
          <a:p>
            <a:pPr algn="ctr"/>
            <a:r>
              <a:rPr lang="en-US" b="1" dirty="0">
                <a:solidFill>
                  <a:schemeClr val="bg1"/>
                </a:solidFill>
              </a:rPr>
              <a:t>Quality of reports produced by the various departments</a:t>
            </a:r>
          </a:p>
        </p:txBody>
      </p:sp>
      <p:pic>
        <p:nvPicPr>
          <p:cNvPr id="23" name="Picture 3"/>
          <p:cNvPicPr>
            <a:picLocks noGrp="1" noSelect="1" noRot="1" noMove="1" noResize="1" noEditPoints="1" noAdjustHandles="1" noChangeArrowheads="1" noChangeShapeType="1"/>
          </p:cNvPicPr>
          <p:nvPr>
            <p:custDataLst>
              <p:tags r:id="rId8"/>
            </p:custDataLst>
          </p:nvPr>
        </p:nvPicPr>
        <p:blipFill>
          <a:blip r:embed="rId17" cstate="print">
            <a:clrChange>
              <a:clrFrom>
                <a:srgbClr val="FFFFFF"/>
              </a:clrFrom>
              <a:clrTo>
                <a:srgbClr val="FFFFFF">
                  <a:alpha val="0"/>
                </a:srgbClr>
              </a:clrTo>
            </a:clrChange>
            <a:duotone>
              <a:prstClr val="black"/>
              <a:schemeClr val="tx1">
                <a:tint val="45000"/>
                <a:satMod val="400000"/>
              </a:schemeClr>
            </a:duotone>
            <a:lum bright="-10000" contrast="20000"/>
          </a:blip>
          <a:srcRect/>
          <a:stretch>
            <a:fillRect/>
          </a:stretch>
        </p:blipFill>
        <p:spPr bwMode="auto">
          <a:xfrm rot="5400000">
            <a:off x="5713869" y="2914684"/>
            <a:ext cx="4293096" cy="2640190"/>
          </a:xfrm>
          <a:prstGeom prst="rect">
            <a:avLst/>
          </a:prstGeom>
          <a:noFill/>
          <a:ln w="9525">
            <a:noFill/>
            <a:miter lim="800000"/>
            <a:headEnd/>
            <a:tailEnd/>
          </a:ln>
        </p:spPr>
      </p:pic>
      <p:sp>
        <p:nvSpPr>
          <p:cNvPr id="24" name="TextBox 23"/>
          <p:cNvSpPr txBox="1">
            <a:spLocks noGrp="1" noSelect="1" noRot="1" noMove="1" noResize="1" noEditPoints="1" noAdjustHandles="1" noChangeArrowheads="1" noChangeShapeType="1" noTextEdit="1"/>
          </p:cNvSpPr>
          <p:nvPr>
            <p:custDataLst>
              <p:tags r:id="rId9"/>
            </p:custDataLst>
          </p:nvPr>
        </p:nvSpPr>
        <p:spPr>
          <a:xfrm rot="4164841">
            <a:off x="6691706" y="4535474"/>
            <a:ext cx="2880320" cy="646331"/>
          </a:xfrm>
          <a:prstGeom prst="rect">
            <a:avLst/>
          </a:prstGeom>
          <a:noFill/>
        </p:spPr>
        <p:txBody>
          <a:bodyPr wrap="square" rtlCol="0">
            <a:spAutoFit/>
          </a:bodyPr>
          <a:lstStyle/>
          <a:p>
            <a:pPr algn="ctr"/>
            <a:r>
              <a:rPr lang="en-US" b="1" dirty="0">
                <a:solidFill>
                  <a:schemeClr val="bg1"/>
                </a:solidFill>
              </a:rPr>
              <a:t>Overall business success of individual departments</a:t>
            </a:r>
          </a:p>
        </p:txBody>
      </p:sp>
    </p:spTree>
    <p:custDataLst>
      <p:tags r:id="rId1"/>
    </p:custDataLst>
    <p:extLst>
      <p:ext uri="{BB962C8B-B14F-4D97-AF65-F5344CB8AC3E}">
        <p14:creationId xmlns:p14="http://schemas.microsoft.com/office/powerpoint/2010/main" val="8066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Why implement ERM?</a:t>
              </a:r>
            </a:p>
          </p:txBody>
        </p:sp>
      </p:grpSp>
      <p:sp>
        <p:nvSpPr>
          <p:cNvPr id="20" name="TextBox 19"/>
          <p:cNvSpPr txBox="1"/>
          <p:nvPr/>
        </p:nvSpPr>
        <p:spPr>
          <a:xfrm>
            <a:off x="107504" y="980728"/>
            <a:ext cx="6336704" cy="707886"/>
          </a:xfrm>
          <a:prstGeom prst="rect">
            <a:avLst/>
          </a:prstGeom>
          <a:noFill/>
        </p:spPr>
        <p:txBody>
          <a:bodyPr wrap="square" rtlCol="0">
            <a:spAutoFit/>
          </a:bodyPr>
          <a:lstStyle/>
          <a:p>
            <a:r>
              <a:rPr lang="en-US" sz="2000" dirty="0"/>
              <a:t>ERM helps an organization manage its risks to protect and enhance enterprise value in 3 ways:-</a:t>
            </a:r>
          </a:p>
        </p:txBody>
      </p:sp>
      <p:sp>
        <p:nvSpPr>
          <p:cNvPr id="23" name="Rectangle 22"/>
          <p:cNvSpPr>
            <a:spLocks noGrp="1" noSelect="1" noRot="1" noMove="1" noResize="1" noEditPoints="1" noAdjustHandles="1" noChangeArrowheads="1" noChangeShapeType="1" noTextEdit="1"/>
          </p:cNvSpPr>
          <p:nvPr>
            <p:custDataLst>
              <p:tags r:id="rId2"/>
            </p:custDataLst>
          </p:nvPr>
        </p:nvSpPr>
        <p:spPr>
          <a:xfrm>
            <a:off x="5606323" y="5429255"/>
            <a:ext cx="360040" cy="1628800"/>
          </a:xfrm>
          <a:prstGeom prst="rect">
            <a:avLst/>
          </a:prstGeom>
          <a:solidFill>
            <a:schemeClr val="tx1">
              <a:lumMod val="85000"/>
              <a:lumOff val="1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pic>
        <p:nvPicPr>
          <p:cNvPr id="24" name="Picture 23" descr="traffic-light_2.png"/>
          <p:cNvPicPr>
            <a:picLocks noGrp="1" noSelect="1" noRot="1" noMove="1" noResize="1" noEditPoints="1" noAdjustHandles="1" noChangeArrowheads="1" noChangeShapeType="1"/>
          </p:cNvPicPr>
          <p:nvPr>
            <p:custDataLst>
              <p:tags r:id="rId3"/>
            </p:custDataLst>
          </p:nvPr>
        </p:nvPicPr>
        <p:blipFill>
          <a:blip r:embed="rId9" cstate="print"/>
          <a:srcRect r="25677"/>
          <a:stretch>
            <a:fillRect/>
          </a:stretch>
        </p:blipFill>
        <p:spPr>
          <a:xfrm>
            <a:off x="3950139" y="1324799"/>
            <a:ext cx="2603850" cy="4121696"/>
          </a:xfrm>
          <a:prstGeom prst="rect">
            <a:avLst/>
          </a:prstGeom>
        </p:spPr>
      </p:pic>
      <p:sp>
        <p:nvSpPr>
          <p:cNvPr id="25" name="Oval 24">
            <a:hlinkClick r:id="rId10" action="ppaction://hlinksldjump"/>
          </p:cNvPr>
          <p:cNvSpPr/>
          <p:nvPr/>
        </p:nvSpPr>
        <p:spPr>
          <a:xfrm>
            <a:off x="5246283" y="3052991"/>
            <a:ext cx="972000" cy="9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hlinkClick r:id="rId11" action="ppaction://hlinksldjump"/>
          </p:cNvPr>
          <p:cNvSpPr/>
          <p:nvPr/>
        </p:nvSpPr>
        <p:spPr>
          <a:xfrm>
            <a:off x="5246283" y="1828855"/>
            <a:ext cx="972000" cy="9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Oval 26">
            <a:hlinkClick r:id="rId12" action="ppaction://hlinksldjump"/>
          </p:cNvPr>
          <p:cNvSpPr/>
          <p:nvPr/>
        </p:nvSpPr>
        <p:spPr>
          <a:xfrm>
            <a:off x="5246283" y="4277127"/>
            <a:ext cx="972000" cy="9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Box 27"/>
          <p:cNvSpPr txBox="1"/>
          <p:nvPr/>
        </p:nvSpPr>
        <p:spPr>
          <a:xfrm>
            <a:off x="133715" y="2004809"/>
            <a:ext cx="4752528" cy="400110"/>
          </a:xfrm>
          <a:prstGeom prst="rect">
            <a:avLst/>
          </a:prstGeom>
          <a:solidFill>
            <a:srgbClr val="FF0000"/>
          </a:solidFill>
        </p:spPr>
        <p:txBody>
          <a:bodyPr wrap="square" rtlCol="0">
            <a:spAutoFit/>
          </a:bodyPr>
          <a:lstStyle/>
          <a:p>
            <a:pPr algn="ctr"/>
            <a:r>
              <a:rPr lang="en-US" sz="2000" dirty="0">
                <a:solidFill>
                  <a:schemeClr val="bg1"/>
                </a:solidFill>
              </a:rPr>
              <a:t>Establish sustainable competitive advantage </a:t>
            </a:r>
          </a:p>
        </p:txBody>
      </p:sp>
      <p:sp>
        <p:nvSpPr>
          <p:cNvPr id="29" name="TextBox 28"/>
          <p:cNvSpPr txBox="1"/>
          <p:nvPr/>
        </p:nvSpPr>
        <p:spPr>
          <a:xfrm>
            <a:off x="133715" y="3341023"/>
            <a:ext cx="4752528" cy="400110"/>
          </a:xfrm>
          <a:prstGeom prst="rect">
            <a:avLst/>
          </a:prstGeom>
          <a:solidFill>
            <a:srgbClr val="FFFF00"/>
          </a:solidFill>
        </p:spPr>
        <p:txBody>
          <a:bodyPr wrap="square" rtlCol="0">
            <a:spAutoFit/>
          </a:bodyPr>
          <a:lstStyle/>
          <a:p>
            <a:pPr algn="ctr"/>
            <a:r>
              <a:rPr lang="en-US" sz="2000" dirty="0"/>
              <a:t>Optimize the cost of managing risk </a:t>
            </a:r>
          </a:p>
        </p:txBody>
      </p:sp>
      <p:sp>
        <p:nvSpPr>
          <p:cNvPr id="30" name="TextBox 29"/>
          <p:cNvSpPr txBox="1"/>
          <p:nvPr/>
        </p:nvSpPr>
        <p:spPr>
          <a:xfrm>
            <a:off x="133715" y="4525089"/>
            <a:ext cx="4752528" cy="400110"/>
          </a:xfrm>
          <a:prstGeom prst="rect">
            <a:avLst/>
          </a:prstGeom>
          <a:solidFill>
            <a:srgbClr val="00B050"/>
          </a:solidFill>
        </p:spPr>
        <p:txBody>
          <a:bodyPr wrap="square" rtlCol="0">
            <a:spAutoFit/>
          </a:bodyPr>
          <a:lstStyle/>
          <a:p>
            <a:r>
              <a:rPr lang="en-GB" sz="2000" dirty="0">
                <a:solidFill>
                  <a:schemeClr val="bg1"/>
                </a:solidFill>
              </a:rPr>
              <a:t>Improve business performance</a:t>
            </a:r>
            <a:endParaRPr lang="en-IN" sz="2000" dirty="0">
              <a:solidFill>
                <a:schemeClr val="bg1"/>
              </a:solidFill>
            </a:endParaRPr>
          </a:p>
        </p:txBody>
      </p:sp>
      <p:sp>
        <p:nvSpPr>
          <p:cNvPr id="33" name="Flowchart: Alternate Process 32"/>
          <p:cNvSpPr/>
          <p:nvPr/>
        </p:nvSpPr>
        <p:spPr>
          <a:xfrm>
            <a:off x="7164288" y="1688614"/>
            <a:ext cx="1800200" cy="3560513"/>
          </a:xfrm>
          <a:prstGeom prst="flowChartAlternateProcess">
            <a:avLst/>
          </a:prstGeom>
          <a:gradFill flip="none" rotWithShape="1">
            <a:gsLst>
              <a:gs pos="0">
                <a:srgbClr val="FFF200"/>
              </a:gs>
              <a:gs pos="45000">
                <a:srgbClr val="FF7A00"/>
              </a:gs>
              <a:gs pos="70000">
                <a:srgbClr val="FF0300"/>
              </a:gs>
              <a:gs pos="100000">
                <a:srgbClr val="4D0808"/>
              </a:gs>
            </a:gsLst>
            <a:path path="circle">
              <a:fillToRect t="100000" r="100000"/>
            </a:path>
            <a:tileRect l="-100000" b="-10000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Click  any of the circles to know in detail</a:t>
            </a:r>
          </a:p>
        </p:txBody>
      </p:sp>
      <p:sp>
        <p:nvSpPr>
          <p:cNvPr id="2" name="Right Arrow 1"/>
          <p:cNvSpPr/>
          <p:nvPr/>
        </p:nvSpPr>
        <p:spPr>
          <a:xfrm flipH="1">
            <a:off x="5966362" y="2126513"/>
            <a:ext cx="1197925" cy="366383"/>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flipH="1">
            <a:off x="5966362" y="3355799"/>
            <a:ext cx="1197925" cy="366383"/>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flipH="1">
            <a:off x="5966362" y="4579935"/>
            <a:ext cx="1197925" cy="366383"/>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0873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Benefits of risk assurance </a:t>
              </a:r>
            </a:p>
          </p:txBody>
        </p:sp>
      </p:grpSp>
      <p:sp>
        <p:nvSpPr>
          <p:cNvPr id="53" name="Donut 52"/>
          <p:cNvSpPr/>
          <p:nvPr/>
        </p:nvSpPr>
        <p:spPr>
          <a:xfrm>
            <a:off x="1905000" y="2626568"/>
            <a:ext cx="5410200" cy="2667000"/>
          </a:xfrm>
          <a:prstGeom prst="donut">
            <a:avLst>
              <a:gd name="adj" fmla="val 8050"/>
            </a:avLst>
          </a:prstGeom>
          <a:solidFill>
            <a:schemeClr val="bg2">
              <a:lumMod val="75000"/>
            </a:schemeClr>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ectangle 53"/>
          <p:cNvSpPr/>
          <p:nvPr/>
        </p:nvSpPr>
        <p:spPr>
          <a:xfrm>
            <a:off x="2514600" y="1102568"/>
            <a:ext cx="1676400" cy="12954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a:noFill/>
          </a:ln>
          <a:effectLst>
            <a:outerShdw blurRad="152400" dist="317500" dir="5400000" sx="90000" sy="-19000" rotWithShape="0">
              <a:prstClr val="black">
                <a:alpha val="15000"/>
              </a:prstClr>
            </a:outerShdw>
            <a:reflection blurRad="6350" stA="52000" endA="300" endPos="35000" dir="5400000" sy="-100000" algn="bl" rotWithShape="0"/>
          </a:effectLst>
          <a:scene3d>
            <a:camera prst="isometricOffAxis2Left"/>
            <a:lightRig rig="flood" dir="t">
              <a:rot lat="0" lon="0" rev="13800000"/>
            </a:lightRig>
          </a:scene3d>
          <a:sp3d extrusionH="107950" prstMaterial="plastic">
            <a:bevelT w="82550" h="63500" prst="softRoun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a typeface="ＭＳ Ｐゴシック" pitchFamily="-109" charset="-128"/>
              </a:rPr>
              <a:t>Builds confidence with stake holders</a:t>
            </a:r>
          </a:p>
        </p:txBody>
      </p:sp>
      <p:sp>
        <p:nvSpPr>
          <p:cNvPr id="55" name="Rectangle 54"/>
          <p:cNvSpPr/>
          <p:nvPr/>
        </p:nvSpPr>
        <p:spPr>
          <a:xfrm>
            <a:off x="7289800" y="2187511"/>
            <a:ext cx="1676400" cy="1295400"/>
          </a:xfrm>
          <a:prstGeom prst="rect">
            <a:avLst/>
          </a:prstGeom>
          <a:solidFill>
            <a:srgbClr val="002060"/>
          </a:solidFill>
          <a:ln>
            <a:noFill/>
          </a:ln>
          <a:effectLst>
            <a:outerShdw blurRad="152400" dist="317500" dir="5400000" sx="90000" sy="-19000" rotWithShape="0">
              <a:prstClr val="black">
                <a:alpha val="15000"/>
              </a:prstClr>
            </a:outerShdw>
            <a:reflection blurRad="6350" stA="52000" endA="300" endPos="35000" dir="5400000" sy="-100000" algn="bl" rotWithShape="0"/>
          </a:effectLst>
          <a:scene3d>
            <a:camera prst="isometricOffAxis2Left"/>
            <a:lightRig rig="flood" dir="t">
              <a:rot lat="0" lon="0" rev="13800000"/>
            </a:lightRig>
          </a:scene3d>
          <a:sp3d extrusionH="107950" prstMaterial="plastic">
            <a:bevelT w="82550" h="63500" prst="softRoun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a typeface="ＭＳ Ｐゴシック" pitchFamily="-109" charset="-128"/>
              </a:rPr>
              <a:t>Provides reassurance to financiers </a:t>
            </a:r>
          </a:p>
        </p:txBody>
      </p:sp>
      <p:sp>
        <p:nvSpPr>
          <p:cNvPr id="56" name="Rectangle 55"/>
          <p:cNvSpPr/>
          <p:nvPr/>
        </p:nvSpPr>
        <p:spPr>
          <a:xfrm>
            <a:off x="4953000" y="1254968"/>
            <a:ext cx="1676400" cy="1295400"/>
          </a:xfrm>
          <a:prstGeom prst="rect">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lin ang="8100000" scaled="1"/>
            <a:tileRect/>
          </a:gradFill>
          <a:ln>
            <a:noFill/>
          </a:ln>
          <a:effectLst>
            <a:outerShdw blurRad="152400" dist="317500" dir="5400000" sx="90000" sy="-19000" rotWithShape="0">
              <a:prstClr val="black">
                <a:alpha val="15000"/>
              </a:prstClr>
            </a:outerShdw>
            <a:reflection blurRad="6350" stA="52000" endA="300" endPos="35000" dir="5400000" sy="-100000" algn="bl" rotWithShape="0"/>
          </a:effectLst>
          <a:scene3d>
            <a:camera prst="isometricOffAxis2Left"/>
            <a:lightRig rig="flood" dir="t">
              <a:rot lat="0" lon="0" rev="13800000"/>
            </a:lightRig>
          </a:scene3d>
          <a:sp3d extrusionH="107950" prstMaterial="plastic">
            <a:bevelT w="82550" h="63500" prst="softRoun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a typeface="ＭＳ Ｐゴシック" pitchFamily="-109" charset="-128"/>
              </a:rPr>
              <a:t>Provides reassurance to sponsors</a:t>
            </a:r>
            <a:endParaRPr lang="en-US" b="1" dirty="0"/>
          </a:p>
        </p:txBody>
      </p:sp>
      <p:sp>
        <p:nvSpPr>
          <p:cNvPr id="57" name="Rectangle 56"/>
          <p:cNvSpPr/>
          <p:nvPr/>
        </p:nvSpPr>
        <p:spPr>
          <a:xfrm>
            <a:off x="228600" y="2232868"/>
            <a:ext cx="1676400" cy="1295400"/>
          </a:xfrm>
          <a:prstGeom prst="rect">
            <a:avLst/>
          </a:prstGeom>
          <a:solidFill>
            <a:srgbClr val="FFC000"/>
          </a:solidFill>
          <a:ln>
            <a:noFill/>
          </a:ln>
          <a:effectLst>
            <a:outerShdw blurRad="152400" dist="317500" dir="5400000" sx="90000" sy="-19000" rotWithShape="0">
              <a:prstClr val="black">
                <a:alpha val="15000"/>
              </a:prstClr>
            </a:outerShdw>
            <a:reflection blurRad="6350" stA="52000" endA="300" endPos="35000" dir="5400000" sy="-100000" algn="bl" rotWithShape="0"/>
          </a:effectLst>
          <a:scene3d>
            <a:camera prst="isometricOffAxis2Left"/>
            <a:lightRig rig="flood" dir="t">
              <a:rot lat="0" lon="0" rev="13800000"/>
            </a:lightRig>
          </a:scene3d>
          <a:sp3d extrusionH="107950" prstMaterial="plastic">
            <a:bevelT w="82550" h="63500" prst="softRoun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a typeface="ＭＳ Ｐゴシック" pitchFamily="-109" charset="-128"/>
              </a:rPr>
              <a:t>Allows more secure delegation of authority</a:t>
            </a:r>
          </a:p>
        </p:txBody>
      </p:sp>
      <p:sp>
        <p:nvSpPr>
          <p:cNvPr id="58" name="Rectangle 57"/>
          <p:cNvSpPr/>
          <p:nvPr/>
        </p:nvSpPr>
        <p:spPr>
          <a:xfrm>
            <a:off x="533400" y="4645868"/>
            <a:ext cx="1676400" cy="1295400"/>
          </a:xfrm>
          <a:prstGeom prst="rect">
            <a:avLst/>
          </a:prstGeom>
          <a:solidFill>
            <a:srgbClr val="F77184"/>
          </a:solidFill>
          <a:ln>
            <a:noFill/>
          </a:ln>
          <a:effectLst>
            <a:outerShdw blurRad="152400" dist="317500" dir="5400000" sx="90000" sy="-19000" rotWithShape="0">
              <a:prstClr val="black">
                <a:alpha val="15000"/>
              </a:prstClr>
            </a:outerShdw>
            <a:reflection blurRad="6350" stA="52000" endA="300" endPos="35000" dir="5400000" sy="-100000" algn="bl" rotWithShape="0"/>
          </a:effectLst>
          <a:scene3d>
            <a:camera prst="isometricOffAxis2Left"/>
            <a:lightRig rig="flood" dir="t">
              <a:rot lat="0" lon="0" rev="13800000"/>
            </a:lightRig>
          </a:scene3d>
          <a:sp3d extrusionH="107950" prstMaterial="plastic">
            <a:bevelT w="82550" h="63500" prst="softRoun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a typeface="ＭＳ Ｐゴシック" pitchFamily="-109" charset="-128"/>
              </a:rPr>
              <a:t>Encourages the risk culture within the organization</a:t>
            </a:r>
          </a:p>
        </p:txBody>
      </p:sp>
      <p:sp>
        <p:nvSpPr>
          <p:cNvPr id="59" name="Rectangle 58"/>
          <p:cNvSpPr/>
          <p:nvPr/>
        </p:nvSpPr>
        <p:spPr>
          <a:xfrm>
            <a:off x="2853871" y="5445968"/>
            <a:ext cx="1676400" cy="1295400"/>
          </a:xfrm>
          <a:prstGeom prst="rect">
            <a:avLst/>
          </a:prstGeom>
          <a:solidFill>
            <a:srgbClr val="FF0000"/>
          </a:solidFill>
          <a:ln>
            <a:noFill/>
          </a:ln>
          <a:effectLst>
            <a:outerShdw blurRad="152400" dist="317500" dir="5400000" sx="90000" sy="-19000" rotWithShape="0">
              <a:prstClr val="black">
                <a:alpha val="15000"/>
              </a:prstClr>
            </a:outerShdw>
            <a:reflection blurRad="6350" stA="52000" endA="300" endPos="35000" dir="5400000" sy="-100000" algn="bl" rotWithShape="0"/>
          </a:effectLst>
          <a:scene3d>
            <a:camera prst="isometricOffAxis2Left"/>
            <a:lightRig rig="flood" dir="t">
              <a:rot lat="0" lon="0" rev="13800000"/>
            </a:lightRig>
          </a:scene3d>
          <a:sp3d extrusionH="107950" prstMaterial="plastic">
            <a:bevelT w="82550" h="63500" prst="softRoun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a typeface="ＭＳ Ｐゴシック" pitchFamily="-109" charset="-128"/>
              </a:rPr>
              <a:t>Reduces the chances of damage to reputation</a:t>
            </a:r>
          </a:p>
        </p:txBody>
      </p:sp>
      <p:sp>
        <p:nvSpPr>
          <p:cNvPr id="60" name="Rectangle 59"/>
          <p:cNvSpPr/>
          <p:nvPr/>
        </p:nvSpPr>
        <p:spPr>
          <a:xfrm>
            <a:off x="7086600" y="4624097"/>
            <a:ext cx="1676400" cy="1295400"/>
          </a:xfrm>
          <a:prstGeom prst="rect">
            <a:avLst/>
          </a:prstGeom>
          <a:solidFill>
            <a:srgbClr val="92D050"/>
          </a:solidFill>
          <a:ln>
            <a:noFill/>
          </a:ln>
          <a:effectLst>
            <a:outerShdw blurRad="152400" dist="317500" dir="5400000" sx="90000" sy="-19000" rotWithShape="0">
              <a:prstClr val="black">
                <a:alpha val="15000"/>
              </a:prstClr>
            </a:outerShdw>
            <a:reflection blurRad="6350" stA="52000" endA="300" endPos="35000" dir="5400000" sy="-100000" algn="bl" rotWithShape="0"/>
          </a:effectLst>
          <a:scene3d>
            <a:camera prst="isometricOffAxis2Left"/>
            <a:lightRig rig="flood" dir="t">
              <a:rot lat="0" lon="0" rev="13800000"/>
            </a:lightRig>
          </a:scene3d>
          <a:sp3d extrusionH="107950" prstMaterial="plastic">
            <a:bevelT w="82550" h="63500" prst="softRoun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a typeface="ＭＳ Ｐゴシック" pitchFamily="-109" charset="-128"/>
              </a:rPr>
              <a:t>Demonstrates good practice to regulators </a:t>
            </a:r>
            <a:endParaRPr lang="nb-NO" b="1" dirty="0">
              <a:ea typeface="ＭＳ Ｐゴシック" pitchFamily="-109" charset="-128"/>
            </a:endParaRPr>
          </a:p>
        </p:txBody>
      </p:sp>
      <p:sp>
        <p:nvSpPr>
          <p:cNvPr id="61" name="Rectangle 60"/>
          <p:cNvSpPr/>
          <p:nvPr/>
        </p:nvSpPr>
        <p:spPr>
          <a:xfrm>
            <a:off x="5257800" y="5375211"/>
            <a:ext cx="1676400" cy="1295400"/>
          </a:xfrm>
          <a:prstGeom prst="rect">
            <a:avLst/>
          </a:prstGeom>
          <a:solidFill>
            <a:srgbClr val="00B050"/>
          </a:solidFill>
          <a:ln>
            <a:noFill/>
          </a:ln>
          <a:effectLst>
            <a:outerShdw blurRad="152400" dist="317500" dir="5400000" sx="90000" sy="-19000" rotWithShape="0">
              <a:prstClr val="black">
                <a:alpha val="15000"/>
              </a:prstClr>
            </a:outerShdw>
            <a:reflection blurRad="6350" stA="52000" endA="300" endPos="35000" dir="5400000" sy="-100000" algn="bl" rotWithShape="0"/>
          </a:effectLst>
          <a:scene3d>
            <a:camera prst="isometricOffAxis2Left"/>
            <a:lightRig rig="flood" dir="t">
              <a:rot lat="0" lon="0" rev="13800000"/>
            </a:lightRig>
          </a:scene3d>
          <a:sp3d extrusionH="107950" prstMaterial="plastic">
            <a:bevelT w="82550" h="63500" prst="softRoun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a typeface="ＭＳ Ｐゴシック" pitchFamily="-109" charset="-128"/>
              </a:rPr>
              <a:t>Prevents financial and other surprises</a:t>
            </a:r>
          </a:p>
        </p:txBody>
      </p:sp>
    </p:spTree>
    <p:custDataLst>
      <p:tags r:id="rId1"/>
    </p:custDataLst>
    <p:extLst>
      <p:ext uri="{BB962C8B-B14F-4D97-AF65-F5344CB8AC3E}">
        <p14:creationId xmlns:p14="http://schemas.microsoft.com/office/powerpoint/2010/main" val="28014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edge">
                                      <p:cBhvr>
                                        <p:cTn id="7" dur="1000"/>
                                        <p:tgtEl>
                                          <p:spTgt spid="53"/>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dissolve">
                                      <p:cBhvr>
                                        <p:cTn id="11" dur="1000"/>
                                        <p:tgtEl>
                                          <p:spTgt spid="54"/>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dissolve">
                                      <p:cBhvr>
                                        <p:cTn id="15" dur="1000"/>
                                        <p:tgtEl>
                                          <p:spTgt spid="56"/>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dissolve">
                                      <p:cBhvr>
                                        <p:cTn id="19" dur="1000"/>
                                        <p:tgtEl>
                                          <p:spTgt spid="55"/>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dissolve">
                                      <p:cBhvr>
                                        <p:cTn id="23" dur="1000"/>
                                        <p:tgtEl>
                                          <p:spTgt spid="60"/>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1000"/>
                                        <p:tgtEl>
                                          <p:spTgt spid="61"/>
                                        </p:tgtEl>
                                      </p:cBhvr>
                                    </p:animEffect>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dissolve">
                                      <p:cBhvr>
                                        <p:cTn id="31" dur="1000"/>
                                        <p:tgtEl>
                                          <p:spTgt spid="59"/>
                                        </p:tgtEl>
                                      </p:cBhvr>
                                    </p:animEffect>
                                  </p:childTnLst>
                                </p:cTn>
                              </p:par>
                            </p:childTnLst>
                          </p:cTn>
                        </p:par>
                        <p:par>
                          <p:cTn id="32" fill="hold">
                            <p:stCondLst>
                              <p:cond delay="7000"/>
                            </p:stCondLst>
                            <p:childTnLst>
                              <p:par>
                                <p:cTn id="33" presetID="9"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dissolve">
                                      <p:cBhvr>
                                        <p:cTn id="35" dur="1000"/>
                                        <p:tgtEl>
                                          <p:spTgt spid="58"/>
                                        </p:tgtEl>
                                      </p:cBhvr>
                                    </p:animEffect>
                                  </p:childTnLst>
                                </p:cTn>
                              </p:par>
                            </p:childTnLst>
                          </p:cTn>
                        </p:par>
                        <p:par>
                          <p:cTn id="36" fill="hold">
                            <p:stCondLst>
                              <p:cond delay="8000"/>
                            </p:stCondLst>
                            <p:childTnLst>
                              <p:par>
                                <p:cTn id="37" presetID="9"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dissolve">
                                      <p:cBhvr>
                                        <p:cTn id="39"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34411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par>
                                <p:cTn id="10" presetID="47" presetClass="exit" presetSubtype="0" fill="hold" grpId="0" nodeType="withEffect">
                                  <p:stCondLst>
                                    <p:cond delay="0"/>
                                  </p:stCondLst>
                                  <p:childTnLst>
                                    <p:animEffect transition="out" filter="fade">
                                      <p:cBhvr>
                                        <p:cTn id="11" dur="1000"/>
                                        <p:tgtEl>
                                          <p:spTgt spid="21"/>
                                        </p:tgtEl>
                                      </p:cBhvr>
                                    </p:animEffect>
                                    <p:anim calcmode="lin" valueType="num">
                                      <p:cBhvr>
                                        <p:cTn id="12" dur="1000"/>
                                        <p:tgtEl>
                                          <p:spTgt spid="21"/>
                                        </p:tgtEl>
                                        <p:attrNameLst>
                                          <p:attrName>ppt_x</p:attrName>
                                        </p:attrNameLst>
                                      </p:cBhvr>
                                      <p:tavLst>
                                        <p:tav tm="0">
                                          <p:val>
                                            <p:strVal val="ppt_x"/>
                                          </p:val>
                                        </p:tav>
                                        <p:tav tm="100000">
                                          <p:val>
                                            <p:strVal val="ppt_x"/>
                                          </p:val>
                                        </p:tav>
                                      </p:tavLst>
                                    </p:anim>
                                    <p:anim calcmode="lin" valueType="num">
                                      <p:cBhvr>
                                        <p:cTn id="13" dur="1000"/>
                                        <p:tgtEl>
                                          <p:spTgt spid="21"/>
                                        </p:tgtEl>
                                        <p:attrNameLst>
                                          <p:attrName>ppt_y</p:attrName>
                                        </p:attrNameLst>
                                      </p:cBhvr>
                                      <p:tavLst>
                                        <p:tav tm="0">
                                          <p:val>
                                            <p:strVal val="ppt_y"/>
                                          </p:val>
                                        </p:tav>
                                        <p:tav tm="100000">
                                          <p:val>
                                            <p:strVal val="ppt_y-.1"/>
                                          </p:val>
                                        </p:tav>
                                      </p:tavLst>
                                    </p:anim>
                                    <p:set>
                                      <p:cBhvr>
                                        <p:cTn id="14" dur="1" fill="hold">
                                          <p:stCondLst>
                                            <p:cond delay="999"/>
                                          </p:stCondLst>
                                        </p:cTn>
                                        <p:tgtEl>
                                          <p:spTgt spid="21"/>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20"/>
                                        </p:tgtEl>
                                      </p:cBhvr>
                                    </p:animEffect>
                                    <p:anim calcmode="lin" valueType="num">
                                      <p:cBhvr>
                                        <p:cTn id="17" dur="1000"/>
                                        <p:tgtEl>
                                          <p:spTgt spid="20"/>
                                        </p:tgtEl>
                                        <p:attrNameLst>
                                          <p:attrName>ppt_x</p:attrName>
                                        </p:attrNameLst>
                                      </p:cBhvr>
                                      <p:tavLst>
                                        <p:tav tm="0">
                                          <p:val>
                                            <p:strVal val="ppt_x"/>
                                          </p:val>
                                        </p:tav>
                                        <p:tav tm="100000">
                                          <p:val>
                                            <p:strVal val="ppt_x"/>
                                          </p:val>
                                        </p:tav>
                                      </p:tavLst>
                                    </p:anim>
                                    <p:anim calcmode="lin" valueType="num">
                                      <p:cBhvr>
                                        <p:cTn id="18" dur="1000"/>
                                        <p:tgtEl>
                                          <p:spTgt spid="20"/>
                                        </p:tgtEl>
                                        <p:attrNameLst>
                                          <p:attrName>ppt_y</p:attrName>
                                        </p:attrNameLst>
                                      </p:cBhvr>
                                      <p:tavLst>
                                        <p:tav tm="0">
                                          <p:val>
                                            <p:strVal val="ppt_y"/>
                                          </p:val>
                                        </p:tav>
                                        <p:tav tm="100000">
                                          <p:val>
                                            <p:strVal val="ppt_y-.1"/>
                                          </p:val>
                                        </p:tav>
                                      </p:tavLst>
                                    </p:anim>
                                    <p:set>
                                      <p:cBhvr>
                                        <p:cTn id="19" dur="1" fill="hold">
                                          <p:stCondLst>
                                            <p:cond delay="999"/>
                                          </p:stCondLst>
                                        </p:cTn>
                                        <p:tgtEl>
                                          <p:spTgt spid="20"/>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8"/>
                                        </p:tgtEl>
                                      </p:cBhvr>
                                    </p:animEffect>
                                    <p:anim calcmode="lin" valueType="num">
                                      <p:cBhvr>
                                        <p:cTn id="27" dur="1000"/>
                                        <p:tgtEl>
                                          <p:spTgt spid="18"/>
                                        </p:tgtEl>
                                        <p:attrNameLst>
                                          <p:attrName>ppt_x</p:attrName>
                                        </p:attrNameLst>
                                      </p:cBhvr>
                                      <p:tavLst>
                                        <p:tav tm="0">
                                          <p:val>
                                            <p:strVal val="ppt_x"/>
                                          </p:val>
                                        </p:tav>
                                        <p:tav tm="100000">
                                          <p:val>
                                            <p:strVal val="ppt_x"/>
                                          </p:val>
                                        </p:tav>
                                      </p:tavLst>
                                    </p:anim>
                                    <p:anim calcmode="lin" valueType="num">
                                      <p:cBhvr>
                                        <p:cTn id="28" dur="1000"/>
                                        <p:tgtEl>
                                          <p:spTgt spid="18"/>
                                        </p:tgtEl>
                                        <p:attrNameLst>
                                          <p:attrName>ppt_y</p:attrName>
                                        </p:attrNameLst>
                                      </p:cBhvr>
                                      <p:tavLst>
                                        <p:tav tm="0">
                                          <p:val>
                                            <p:strVal val="ppt_y"/>
                                          </p:val>
                                        </p:tav>
                                        <p:tav tm="100000">
                                          <p:val>
                                            <p:strVal val="ppt_y-.1"/>
                                          </p:val>
                                        </p:tav>
                                      </p:tavLst>
                                    </p:anim>
                                    <p:set>
                                      <p:cBhvr>
                                        <p:cTn id="29" dur="1" fill="hold">
                                          <p:stCondLst>
                                            <p:cond delay="999"/>
                                          </p:stCondLst>
                                        </p:cTn>
                                        <p:tgtEl>
                                          <p:spTgt spid="18"/>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7"/>
                                        </p:tgtEl>
                                      </p:cBhvr>
                                    </p:animEffect>
                                    <p:anim calcmode="lin" valueType="num">
                                      <p:cBhvr>
                                        <p:cTn id="32" dur="1000"/>
                                        <p:tgtEl>
                                          <p:spTgt spid="17"/>
                                        </p:tgtEl>
                                        <p:attrNameLst>
                                          <p:attrName>ppt_x</p:attrName>
                                        </p:attrNameLst>
                                      </p:cBhvr>
                                      <p:tavLst>
                                        <p:tav tm="0">
                                          <p:val>
                                            <p:strVal val="ppt_x"/>
                                          </p:val>
                                        </p:tav>
                                        <p:tav tm="100000">
                                          <p:val>
                                            <p:strVal val="ppt_x"/>
                                          </p:val>
                                        </p:tav>
                                      </p:tavLst>
                                    </p:anim>
                                    <p:anim calcmode="lin" valueType="num">
                                      <p:cBhvr>
                                        <p:cTn id="33" dur="1000"/>
                                        <p:tgtEl>
                                          <p:spTgt spid="17"/>
                                        </p:tgtEl>
                                        <p:attrNameLst>
                                          <p:attrName>ppt_y</p:attrName>
                                        </p:attrNameLst>
                                      </p:cBhvr>
                                      <p:tavLst>
                                        <p:tav tm="0">
                                          <p:val>
                                            <p:strVal val="ppt_y"/>
                                          </p:val>
                                        </p:tav>
                                        <p:tav tm="100000">
                                          <p:val>
                                            <p:strVal val="ppt_y-.1"/>
                                          </p:val>
                                        </p:tav>
                                      </p:tavLst>
                                    </p:anim>
                                    <p:set>
                                      <p:cBhvr>
                                        <p:cTn id="34" dur="1" fill="hold">
                                          <p:stCondLst>
                                            <p:cond delay="999"/>
                                          </p:stCondLst>
                                        </p:cTn>
                                        <p:tgtEl>
                                          <p:spTgt spid="17"/>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6"/>
                                        </p:tgtEl>
                                      </p:cBhvr>
                                    </p:animEffect>
                                    <p:anim calcmode="lin" valueType="num">
                                      <p:cBhvr>
                                        <p:cTn id="37" dur="1000"/>
                                        <p:tgtEl>
                                          <p:spTgt spid="16"/>
                                        </p:tgtEl>
                                        <p:attrNameLst>
                                          <p:attrName>ppt_x</p:attrName>
                                        </p:attrNameLst>
                                      </p:cBhvr>
                                      <p:tavLst>
                                        <p:tav tm="0">
                                          <p:val>
                                            <p:strVal val="ppt_x"/>
                                          </p:val>
                                        </p:tav>
                                        <p:tav tm="100000">
                                          <p:val>
                                            <p:strVal val="ppt_x"/>
                                          </p:val>
                                        </p:tav>
                                      </p:tavLst>
                                    </p:anim>
                                    <p:anim calcmode="lin" valueType="num">
                                      <p:cBhvr>
                                        <p:cTn id="38" dur="1000"/>
                                        <p:tgtEl>
                                          <p:spTgt spid="16"/>
                                        </p:tgtEl>
                                        <p:attrNameLst>
                                          <p:attrName>ppt_y</p:attrName>
                                        </p:attrNameLst>
                                      </p:cBhvr>
                                      <p:tavLst>
                                        <p:tav tm="0">
                                          <p:val>
                                            <p:strVal val="ppt_y"/>
                                          </p:val>
                                        </p:tav>
                                        <p:tav tm="100000">
                                          <p:val>
                                            <p:strVal val="ppt_y-.1"/>
                                          </p:val>
                                        </p:tav>
                                      </p:tavLst>
                                    </p:anim>
                                    <p:set>
                                      <p:cBhvr>
                                        <p:cTn id="39" dur="1" fill="hold">
                                          <p:stCondLst>
                                            <p:cond delay="999"/>
                                          </p:stCondLst>
                                        </p:cTn>
                                        <p:tgtEl>
                                          <p:spTgt spid="16"/>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5"/>
                                        </p:tgtEl>
                                      </p:cBhvr>
                                    </p:animEffect>
                                    <p:anim calcmode="lin" valueType="num">
                                      <p:cBhvr>
                                        <p:cTn id="42" dur="1000"/>
                                        <p:tgtEl>
                                          <p:spTgt spid="15"/>
                                        </p:tgtEl>
                                        <p:attrNameLst>
                                          <p:attrName>ppt_x</p:attrName>
                                        </p:attrNameLst>
                                      </p:cBhvr>
                                      <p:tavLst>
                                        <p:tav tm="0">
                                          <p:val>
                                            <p:strVal val="ppt_x"/>
                                          </p:val>
                                        </p:tav>
                                        <p:tav tm="100000">
                                          <p:val>
                                            <p:strVal val="ppt_x"/>
                                          </p:val>
                                        </p:tav>
                                      </p:tavLst>
                                    </p:anim>
                                    <p:anim calcmode="lin" valueType="num">
                                      <p:cBhvr>
                                        <p:cTn id="43" dur="1000"/>
                                        <p:tgtEl>
                                          <p:spTgt spid="15"/>
                                        </p:tgtEl>
                                        <p:attrNameLst>
                                          <p:attrName>ppt_y</p:attrName>
                                        </p:attrNameLst>
                                      </p:cBhvr>
                                      <p:tavLst>
                                        <p:tav tm="0">
                                          <p:val>
                                            <p:strVal val="ppt_y"/>
                                          </p:val>
                                        </p:tav>
                                        <p:tav tm="100000">
                                          <p:val>
                                            <p:strVal val="ppt_y-.1"/>
                                          </p:val>
                                        </p:tav>
                                      </p:tavLst>
                                    </p:anim>
                                    <p:set>
                                      <p:cBhvr>
                                        <p:cTn id="44" dur="1" fill="hold">
                                          <p:stCondLst>
                                            <p:cond delay="999"/>
                                          </p:stCondLst>
                                        </p:cTn>
                                        <p:tgtEl>
                                          <p:spTgt spid="15"/>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4"/>
                                        </p:tgtEl>
                                      </p:cBhvr>
                                    </p:animEffect>
                                    <p:anim calcmode="lin" valueType="num">
                                      <p:cBhvr>
                                        <p:cTn id="47" dur="1000"/>
                                        <p:tgtEl>
                                          <p:spTgt spid="14"/>
                                        </p:tgtEl>
                                        <p:attrNameLst>
                                          <p:attrName>ppt_x</p:attrName>
                                        </p:attrNameLst>
                                      </p:cBhvr>
                                      <p:tavLst>
                                        <p:tav tm="0">
                                          <p:val>
                                            <p:strVal val="ppt_x"/>
                                          </p:val>
                                        </p:tav>
                                        <p:tav tm="100000">
                                          <p:val>
                                            <p:strVal val="ppt_x"/>
                                          </p:val>
                                        </p:tav>
                                      </p:tavLst>
                                    </p:anim>
                                    <p:anim calcmode="lin" valueType="num">
                                      <p:cBhvr>
                                        <p:cTn id="48" dur="1000"/>
                                        <p:tgtEl>
                                          <p:spTgt spid="14"/>
                                        </p:tgtEl>
                                        <p:attrNameLst>
                                          <p:attrName>ppt_y</p:attrName>
                                        </p:attrNameLst>
                                      </p:cBhvr>
                                      <p:tavLst>
                                        <p:tav tm="0">
                                          <p:val>
                                            <p:strVal val="ppt_y"/>
                                          </p:val>
                                        </p:tav>
                                        <p:tav tm="100000">
                                          <p:val>
                                            <p:strVal val="ppt_y-.1"/>
                                          </p:val>
                                        </p:tav>
                                      </p:tavLst>
                                    </p:anim>
                                    <p:set>
                                      <p:cBhvr>
                                        <p:cTn id="49" dur="1" fill="hold">
                                          <p:stCondLst>
                                            <p:cond delay="999"/>
                                          </p:stCondLst>
                                        </p:cTn>
                                        <p:tgtEl>
                                          <p:spTgt spid="14"/>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13"/>
                                        </p:tgtEl>
                                      </p:cBhvr>
                                    </p:animEffect>
                                    <p:anim calcmode="lin" valueType="num">
                                      <p:cBhvr>
                                        <p:cTn id="52" dur="1000"/>
                                        <p:tgtEl>
                                          <p:spTgt spid="13"/>
                                        </p:tgtEl>
                                        <p:attrNameLst>
                                          <p:attrName>ppt_x</p:attrName>
                                        </p:attrNameLst>
                                      </p:cBhvr>
                                      <p:tavLst>
                                        <p:tav tm="0">
                                          <p:val>
                                            <p:strVal val="ppt_x"/>
                                          </p:val>
                                        </p:tav>
                                        <p:tav tm="100000">
                                          <p:val>
                                            <p:strVal val="ppt_x"/>
                                          </p:val>
                                        </p:tav>
                                      </p:tavLst>
                                    </p:anim>
                                    <p:anim calcmode="lin" valueType="num">
                                      <p:cBhvr>
                                        <p:cTn id="53" dur="1000"/>
                                        <p:tgtEl>
                                          <p:spTgt spid="13"/>
                                        </p:tgtEl>
                                        <p:attrNameLst>
                                          <p:attrName>ppt_y</p:attrName>
                                        </p:attrNameLst>
                                      </p:cBhvr>
                                      <p:tavLst>
                                        <p:tav tm="0">
                                          <p:val>
                                            <p:strVal val="ppt_y"/>
                                          </p:val>
                                        </p:tav>
                                        <p:tav tm="100000">
                                          <p:val>
                                            <p:strVal val="ppt_y-.1"/>
                                          </p:val>
                                        </p:tav>
                                      </p:tavLst>
                                    </p:anim>
                                    <p:set>
                                      <p:cBhvr>
                                        <p:cTn id="54" dur="1" fill="hold">
                                          <p:stCondLst>
                                            <p:cond delay="999"/>
                                          </p:stCondLst>
                                        </p:cTn>
                                        <p:tgtEl>
                                          <p:spTgt spid="13"/>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12"/>
                                        </p:tgtEl>
                                      </p:cBhvr>
                                    </p:animEffect>
                                    <p:anim calcmode="lin" valueType="num">
                                      <p:cBhvr>
                                        <p:cTn id="57" dur="1000"/>
                                        <p:tgtEl>
                                          <p:spTgt spid="12"/>
                                        </p:tgtEl>
                                        <p:attrNameLst>
                                          <p:attrName>ppt_x</p:attrName>
                                        </p:attrNameLst>
                                      </p:cBhvr>
                                      <p:tavLst>
                                        <p:tav tm="0">
                                          <p:val>
                                            <p:strVal val="ppt_x"/>
                                          </p:val>
                                        </p:tav>
                                        <p:tav tm="100000">
                                          <p:val>
                                            <p:strVal val="ppt_x"/>
                                          </p:val>
                                        </p:tav>
                                      </p:tavLst>
                                    </p:anim>
                                    <p:anim calcmode="lin" valueType="num">
                                      <p:cBhvr>
                                        <p:cTn id="58" dur="1000"/>
                                        <p:tgtEl>
                                          <p:spTgt spid="12"/>
                                        </p:tgtEl>
                                        <p:attrNameLst>
                                          <p:attrName>ppt_y</p:attrName>
                                        </p:attrNameLst>
                                      </p:cBhvr>
                                      <p:tavLst>
                                        <p:tav tm="0">
                                          <p:val>
                                            <p:strVal val="ppt_y"/>
                                          </p:val>
                                        </p:tav>
                                        <p:tav tm="100000">
                                          <p:val>
                                            <p:strVal val="ppt_y-.1"/>
                                          </p:val>
                                        </p:tav>
                                      </p:tavLst>
                                    </p:anim>
                                    <p:set>
                                      <p:cBhvr>
                                        <p:cTn id="59" dur="1" fill="hold">
                                          <p:stCondLst>
                                            <p:cond delay="999"/>
                                          </p:stCondLst>
                                        </p:cTn>
                                        <p:tgtEl>
                                          <p:spTgt spid="12"/>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11"/>
                                        </p:tgtEl>
                                      </p:cBhvr>
                                    </p:animEffect>
                                    <p:anim calcmode="lin" valueType="num">
                                      <p:cBhvr>
                                        <p:cTn id="62" dur="1000"/>
                                        <p:tgtEl>
                                          <p:spTgt spid="11"/>
                                        </p:tgtEl>
                                        <p:attrNameLst>
                                          <p:attrName>ppt_x</p:attrName>
                                        </p:attrNameLst>
                                      </p:cBhvr>
                                      <p:tavLst>
                                        <p:tav tm="0">
                                          <p:val>
                                            <p:strVal val="ppt_x"/>
                                          </p:val>
                                        </p:tav>
                                        <p:tav tm="100000">
                                          <p:val>
                                            <p:strVal val="ppt_x"/>
                                          </p:val>
                                        </p:tav>
                                      </p:tavLst>
                                    </p:anim>
                                    <p:anim calcmode="lin" valueType="num">
                                      <p:cBhvr>
                                        <p:cTn id="63" dur="1000"/>
                                        <p:tgtEl>
                                          <p:spTgt spid="11"/>
                                        </p:tgtEl>
                                        <p:attrNameLst>
                                          <p:attrName>ppt_y</p:attrName>
                                        </p:attrNameLst>
                                      </p:cBhvr>
                                      <p:tavLst>
                                        <p:tav tm="0">
                                          <p:val>
                                            <p:strVal val="ppt_y"/>
                                          </p:val>
                                        </p:tav>
                                        <p:tav tm="100000">
                                          <p:val>
                                            <p:strVal val="ppt_y-.1"/>
                                          </p:val>
                                        </p:tav>
                                      </p:tavLst>
                                    </p:anim>
                                    <p:set>
                                      <p:cBhvr>
                                        <p:cTn id="64" dur="1" fill="hold">
                                          <p:stCondLst>
                                            <p:cond delay="999"/>
                                          </p:stCondLst>
                                        </p:cTn>
                                        <p:tgtEl>
                                          <p:spTgt spid="11"/>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Risk documentation</a:t>
              </a:r>
            </a:p>
          </p:txBody>
        </p:sp>
      </p:grpSp>
      <p:sp>
        <p:nvSpPr>
          <p:cNvPr id="30" name="Rectangle 29"/>
          <p:cNvSpPr/>
          <p:nvPr/>
        </p:nvSpPr>
        <p:spPr>
          <a:xfrm>
            <a:off x="107504" y="980728"/>
            <a:ext cx="8856984" cy="707886"/>
          </a:xfrm>
          <a:prstGeom prst="rect">
            <a:avLst/>
          </a:prstGeom>
        </p:spPr>
        <p:txBody>
          <a:bodyPr wrap="square">
            <a:spAutoFit/>
          </a:bodyPr>
          <a:lstStyle/>
          <a:p>
            <a:r>
              <a:rPr lang="en-US" sz="2000" dirty="0"/>
              <a:t>There is a high number of risk management documentation which is connected to the risk management activities. The types of risk management documentation are:-</a:t>
            </a:r>
          </a:p>
        </p:txBody>
      </p:sp>
      <p:sp>
        <p:nvSpPr>
          <p:cNvPr id="31" name="Snip Same Side Corner Rectangle 30"/>
          <p:cNvSpPr/>
          <p:nvPr/>
        </p:nvSpPr>
        <p:spPr>
          <a:xfrm rot="5400000">
            <a:off x="3934618" y="2534342"/>
            <a:ext cx="923925" cy="387350"/>
          </a:xfrm>
          <a:prstGeom prst="snip2SameRect">
            <a:avLst/>
          </a:prstGeom>
          <a:gradFill>
            <a:gsLst>
              <a:gs pos="100000">
                <a:schemeClr val="accent5">
                  <a:lumMod val="60000"/>
                  <a:lumOff val="40000"/>
                </a:schemeClr>
              </a:gs>
              <a:gs pos="49000">
                <a:schemeClr val="accent5">
                  <a:lumMod val="75000"/>
                </a:schemeClr>
              </a:gs>
            </a:gsLst>
          </a:gra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Snip Same Side Corner Rectangle 31"/>
          <p:cNvSpPr/>
          <p:nvPr/>
        </p:nvSpPr>
        <p:spPr>
          <a:xfrm rot="5400000">
            <a:off x="3934618" y="3526529"/>
            <a:ext cx="923925" cy="387350"/>
          </a:xfrm>
          <a:prstGeom prst="snip2SameRect">
            <a:avLst/>
          </a:prstGeom>
          <a:gradFill>
            <a:gsLst>
              <a:gs pos="100000">
                <a:schemeClr val="accent3">
                  <a:lumMod val="60000"/>
                  <a:lumOff val="40000"/>
                </a:schemeClr>
              </a:gs>
              <a:gs pos="50000">
                <a:schemeClr val="accent3">
                  <a:lumMod val="75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Snip Same Side Corner Rectangle 32"/>
          <p:cNvSpPr/>
          <p:nvPr/>
        </p:nvSpPr>
        <p:spPr>
          <a:xfrm rot="5400000">
            <a:off x="3935412" y="4519510"/>
            <a:ext cx="922338" cy="387350"/>
          </a:xfrm>
          <a:prstGeom prst="snip2SameRect">
            <a:avLst/>
          </a:prstGeom>
          <a:gradFill>
            <a:gsLst>
              <a:gs pos="100000">
                <a:schemeClr val="accent2">
                  <a:lumMod val="60000"/>
                  <a:lumOff val="40000"/>
                </a:schemeClr>
              </a:gs>
              <a:gs pos="49000">
                <a:schemeClr val="accent2">
                  <a:lumMod val="75000"/>
                </a:schemeClr>
              </a:gs>
            </a:gsLs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Snip Same Side Corner Rectangle 33"/>
          <p:cNvSpPr/>
          <p:nvPr/>
        </p:nvSpPr>
        <p:spPr>
          <a:xfrm rot="5400000">
            <a:off x="3935412" y="5511698"/>
            <a:ext cx="922337" cy="387350"/>
          </a:xfrm>
          <a:prstGeom prst="snip2SameRect">
            <a:avLst/>
          </a:prstGeom>
          <a:gradFill>
            <a:gsLst>
              <a:gs pos="100000">
                <a:schemeClr val="accent1">
                  <a:lumMod val="60000"/>
                  <a:lumOff val="40000"/>
                </a:schemeClr>
              </a:gs>
              <a:gs pos="49000">
                <a:schemeClr val="accent1">
                  <a:lumMod val="50000"/>
                </a:schemeClr>
              </a:gs>
            </a:gsLst>
          </a:gra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1000918" y="1997766"/>
            <a:ext cx="3368675" cy="4459288"/>
          </a:xfrm>
          <a:prstGeom prst="rect">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ounded Rectangle 35"/>
          <p:cNvSpPr/>
          <p:nvPr/>
        </p:nvSpPr>
        <p:spPr>
          <a:xfrm>
            <a:off x="1470818" y="2453379"/>
            <a:ext cx="2525713" cy="1035050"/>
          </a:xfrm>
          <a:prstGeom prst="roundRect">
            <a:avLst>
              <a:gd name="adj" fmla="val 10001"/>
            </a:avLst>
          </a:prstGeom>
          <a:gradFill flip="none" rotWithShape="1">
            <a:gsLst>
              <a:gs pos="0">
                <a:schemeClr val="bg1">
                  <a:lumMod val="95000"/>
                </a:schemeClr>
              </a:gs>
              <a:gs pos="100000">
                <a:schemeClr val="bg1">
                  <a:lumMod val="85000"/>
                </a:schemeClr>
              </a:gs>
            </a:gsLst>
            <a:lin ang="540000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ktangel 97"/>
          <p:cNvSpPr>
            <a:spLocks noChangeArrowheads="1"/>
          </p:cNvSpPr>
          <p:nvPr/>
        </p:nvSpPr>
        <p:spPr bwMode="auto">
          <a:xfrm>
            <a:off x="1599008" y="2616961"/>
            <a:ext cx="22693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noProof="1">
                <a:solidFill>
                  <a:srgbClr val="A13C04"/>
                </a:solidFill>
                <a:latin typeface="Calibri" pitchFamily="34" charset="0"/>
              </a:rPr>
              <a:t>Risk Documentation</a:t>
            </a:r>
            <a:endParaRPr lang="da-DK" sz="2000" dirty="0">
              <a:solidFill>
                <a:srgbClr val="1E1C11"/>
              </a:solidFill>
              <a:latin typeface="Calibri" pitchFamily="34" charset="0"/>
            </a:endParaRPr>
          </a:p>
        </p:txBody>
      </p:sp>
      <p:cxnSp>
        <p:nvCxnSpPr>
          <p:cNvPr id="38" name="Straight Connector 37"/>
          <p:cNvCxnSpPr/>
          <p:nvPr/>
        </p:nvCxnSpPr>
        <p:spPr>
          <a:xfrm>
            <a:off x="4485481" y="2715316"/>
            <a:ext cx="1314450" cy="0"/>
          </a:xfrm>
          <a:prstGeom prst="line">
            <a:avLst/>
          </a:prstGeom>
          <a:ln>
            <a:solidFill>
              <a:schemeClr val="accent5">
                <a:lumMod val="50000"/>
              </a:schemeClr>
            </a:solidFill>
            <a:headEnd type="oval" w="lg" len="lg"/>
          </a:ln>
        </p:spPr>
        <p:style>
          <a:lnRef idx="2">
            <a:schemeClr val="accent1"/>
          </a:lnRef>
          <a:fillRef idx="0">
            <a:schemeClr val="accent1"/>
          </a:fillRef>
          <a:effectRef idx="1">
            <a:schemeClr val="accent1"/>
          </a:effectRef>
          <a:fontRef idx="minor">
            <a:schemeClr val="tx1"/>
          </a:fontRef>
        </p:style>
      </p:cxnSp>
      <p:sp>
        <p:nvSpPr>
          <p:cNvPr id="39" name="Rektangel 97"/>
          <p:cNvSpPr>
            <a:spLocks noChangeArrowheads="1"/>
          </p:cNvSpPr>
          <p:nvPr/>
        </p:nvSpPr>
        <p:spPr bwMode="auto">
          <a:xfrm>
            <a:off x="5909468" y="2453379"/>
            <a:ext cx="2838996" cy="707886"/>
          </a:xfrm>
          <a:prstGeom prst="rect">
            <a:avLst/>
          </a:prstGeom>
          <a:noFill/>
          <a:ln>
            <a:noFill/>
          </a:ln>
          <a:extLst/>
        </p:spPr>
        <p:txBody>
          <a:bodyPr wrap="square">
            <a:spAutoFit/>
          </a:bodyPr>
          <a:lstStyle/>
          <a:p>
            <a:pPr fontAlgn="auto">
              <a:spcBef>
                <a:spcPts val="0"/>
              </a:spcBef>
              <a:spcAft>
                <a:spcPts val="0"/>
              </a:spcAft>
              <a:defRPr/>
            </a:pPr>
            <a:r>
              <a:rPr lang="en-US" sz="2000" b="1" noProof="1">
                <a:solidFill>
                  <a:schemeClr val="accent5">
                    <a:lumMod val="50000"/>
                  </a:schemeClr>
                </a:solidFill>
                <a:latin typeface="Calibri" charset="0"/>
              </a:rPr>
              <a:t>Risk management administration</a:t>
            </a:r>
          </a:p>
        </p:txBody>
      </p:sp>
      <p:cxnSp>
        <p:nvCxnSpPr>
          <p:cNvPr id="40" name="Straight Connector 39"/>
          <p:cNvCxnSpPr/>
          <p:nvPr/>
        </p:nvCxnSpPr>
        <p:spPr>
          <a:xfrm>
            <a:off x="4485481" y="3688454"/>
            <a:ext cx="1314450" cy="0"/>
          </a:xfrm>
          <a:prstGeom prst="line">
            <a:avLst/>
          </a:prstGeom>
          <a:ln>
            <a:solidFill>
              <a:schemeClr val="accent3">
                <a:lumMod val="50000"/>
              </a:schemeClr>
            </a:solidFill>
            <a:headEnd type="oval" w="lg" len="lg"/>
          </a:ln>
        </p:spPr>
        <p:style>
          <a:lnRef idx="2">
            <a:schemeClr val="accent1"/>
          </a:lnRef>
          <a:fillRef idx="0">
            <a:schemeClr val="accent1"/>
          </a:fillRef>
          <a:effectRef idx="1">
            <a:schemeClr val="accent1"/>
          </a:effectRef>
          <a:fontRef idx="minor">
            <a:schemeClr val="tx1"/>
          </a:fontRef>
        </p:style>
      </p:cxnSp>
      <p:sp>
        <p:nvSpPr>
          <p:cNvPr id="41" name="Rektangel 97"/>
          <p:cNvSpPr>
            <a:spLocks noChangeArrowheads="1"/>
          </p:cNvSpPr>
          <p:nvPr/>
        </p:nvSpPr>
        <p:spPr bwMode="auto">
          <a:xfrm>
            <a:off x="5909468" y="3396066"/>
            <a:ext cx="2838996" cy="707886"/>
          </a:xfrm>
          <a:prstGeom prst="rect">
            <a:avLst/>
          </a:prstGeom>
          <a:noFill/>
          <a:ln>
            <a:noFill/>
          </a:ln>
          <a:extLst/>
        </p:spPr>
        <p:txBody>
          <a:bodyPr wrap="square">
            <a:spAutoFit/>
          </a:bodyPr>
          <a:lstStyle/>
          <a:p>
            <a:pPr fontAlgn="auto">
              <a:spcBef>
                <a:spcPts val="0"/>
              </a:spcBef>
              <a:spcAft>
                <a:spcPts val="0"/>
              </a:spcAft>
              <a:defRPr/>
            </a:pPr>
            <a:r>
              <a:rPr lang="en-US" sz="2000" b="1" noProof="1">
                <a:solidFill>
                  <a:schemeClr val="accent3">
                    <a:lumMod val="50000"/>
                  </a:schemeClr>
                </a:solidFill>
                <a:latin typeface="Calibri" charset="0"/>
              </a:rPr>
              <a:t>Risk response and improvement plan </a:t>
            </a:r>
          </a:p>
        </p:txBody>
      </p:sp>
      <p:cxnSp>
        <p:nvCxnSpPr>
          <p:cNvPr id="42" name="Straight Connector 41"/>
          <p:cNvCxnSpPr/>
          <p:nvPr/>
        </p:nvCxnSpPr>
        <p:spPr>
          <a:xfrm>
            <a:off x="4485481" y="4696516"/>
            <a:ext cx="1314450" cy="0"/>
          </a:xfrm>
          <a:prstGeom prst="line">
            <a:avLst/>
          </a:prstGeom>
          <a:ln>
            <a:solidFill>
              <a:schemeClr val="accent2">
                <a:lumMod val="50000"/>
              </a:schemeClr>
            </a:solidFill>
            <a:headEnd type="oval" w="lg" len="lg"/>
          </a:ln>
        </p:spPr>
        <p:style>
          <a:lnRef idx="2">
            <a:schemeClr val="accent1"/>
          </a:lnRef>
          <a:fillRef idx="0">
            <a:schemeClr val="accent1"/>
          </a:fillRef>
          <a:effectRef idx="1">
            <a:schemeClr val="accent1"/>
          </a:effectRef>
          <a:fontRef idx="minor">
            <a:schemeClr val="tx1"/>
          </a:fontRef>
        </p:style>
      </p:cxnSp>
      <p:sp>
        <p:nvSpPr>
          <p:cNvPr id="43" name="Rektangel 97"/>
          <p:cNvSpPr>
            <a:spLocks noChangeArrowheads="1"/>
          </p:cNvSpPr>
          <p:nvPr/>
        </p:nvSpPr>
        <p:spPr bwMode="auto">
          <a:xfrm>
            <a:off x="5909468" y="4420797"/>
            <a:ext cx="2838996" cy="707886"/>
          </a:xfrm>
          <a:prstGeom prst="rect">
            <a:avLst/>
          </a:prstGeom>
          <a:noFill/>
          <a:ln>
            <a:noFill/>
          </a:ln>
          <a:extLst/>
        </p:spPr>
        <p:txBody>
          <a:bodyPr wrap="square">
            <a:spAutoFit/>
          </a:bodyPr>
          <a:lstStyle/>
          <a:p>
            <a:pPr fontAlgn="auto">
              <a:spcBef>
                <a:spcPts val="0"/>
              </a:spcBef>
              <a:spcAft>
                <a:spcPts val="0"/>
              </a:spcAft>
              <a:defRPr/>
            </a:pPr>
            <a:r>
              <a:rPr lang="en-US" sz="2000" b="1" noProof="1">
                <a:solidFill>
                  <a:schemeClr val="accent2">
                    <a:lumMod val="50000"/>
                  </a:schemeClr>
                </a:solidFill>
                <a:latin typeface="Calibri" charset="0"/>
              </a:rPr>
              <a:t>Event reports and recommendation </a:t>
            </a:r>
          </a:p>
        </p:txBody>
      </p:sp>
      <p:cxnSp>
        <p:nvCxnSpPr>
          <p:cNvPr id="44" name="Straight Connector 43"/>
          <p:cNvCxnSpPr/>
          <p:nvPr/>
        </p:nvCxnSpPr>
        <p:spPr>
          <a:xfrm>
            <a:off x="4485481" y="5718866"/>
            <a:ext cx="1314450" cy="0"/>
          </a:xfrm>
          <a:prstGeom prst="line">
            <a:avLst/>
          </a:prstGeom>
          <a:ln>
            <a:solidFill>
              <a:schemeClr val="accent1">
                <a:lumMod val="50000"/>
              </a:schemeClr>
            </a:solidFill>
            <a:headEnd type="oval" w="lg" len="lg"/>
          </a:ln>
        </p:spPr>
        <p:style>
          <a:lnRef idx="2">
            <a:schemeClr val="accent1"/>
          </a:lnRef>
          <a:fillRef idx="0">
            <a:schemeClr val="accent1"/>
          </a:fillRef>
          <a:effectRef idx="1">
            <a:schemeClr val="accent1"/>
          </a:effectRef>
          <a:fontRef idx="minor">
            <a:schemeClr val="tx1"/>
          </a:fontRef>
        </p:style>
      </p:cxnSp>
      <p:sp>
        <p:nvSpPr>
          <p:cNvPr id="45" name="Rektangel 97"/>
          <p:cNvSpPr>
            <a:spLocks noChangeArrowheads="1"/>
          </p:cNvSpPr>
          <p:nvPr/>
        </p:nvSpPr>
        <p:spPr bwMode="auto">
          <a:xfrm>
            <a:off x="5909468" y="5426478"/>
            <a:ext cx="2838996" cy="707886"/>
          </a:xfrm>
          <a:prstGeom prst="rect">
            <a:avLst/>
          </a:prstGeom>
          <a:noFill/>
          <a:ln>
            <a:noFill/>
          </a:ln>
          <a:extLst/>
        </p:spPr>
        <p:txBody>
          <a:bodyPr wrap="square">
            <a:spAutoFit/>
          </a:bodyPr>
          <a:lstStyle/>
          <a:p>
            <a:pPr fontAlgn="auto">
              <a:spcBef>
                <a:spcPts val="0"/>
              </a:spcBef>
              <a:spcAft>
                <a:spcPts val="0"/>
              </a:spcAft>
              <a:defRPr/>
            </a:pPr>
            <a:r>
              <a:rPr lang="en-US" sz="2000" b="1" noProof="1">
                <a:solidFill>
                  <a:schemeClr val="accent1">
                    <a:lumMod val="50000"/>
                  </a:schemeClr>
                </a:solidFill>
                <a:latin typeface="Calibri" charset="0"/>
              </a:rPr>
              <a:t>Risk performance and certification reports</a:t>
            </a:r>
          </a:p>
        </p:txBody>
      </p:sp>
    </p:spTree>
    <p:custDataLst>
      <p:tags r:id="rId1"/>
    </p:custDataLst>
    <p:extLst>
      <p:ext uri="{BB962C8B-B14F-4D97-AF65-F5344CB8AC3E}">
        <p14:creationId xmlns:p14="http://schemas.microsoft.com/office/powerpoint/2010/main" val="78852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2" presetClass="entr" presetSubtype="2" fill="hold" nodeType="afterEffect">
                                  <p:stCondLst>
                                    <p:cond delay="175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750"/>
                                        <p:tgtEl>
                                          <p:spTgt spid="38"/>
                                        </p:tgtEl>
                                      </p:cBhvr>
                                    </p:animEffect>
                                  </p:childTnLst>
                                </p:cTn>
                              </p:par>
                            </p:childTnLst>
                          </p:cTn>
                        </p:par>
                        <p:par>
                          <p:cTn id="12" fill="hold">
                            <p:stCondLst>
                              <p:cond delay="3250"/>
                            </p:stCondLst>
                            <p:childTnLst>
                              <p:par>
                                <p:cTn id="13" presetID="26" presetClass="emph" presetSubtype="0" fill="hold" grpId="0" nodeType="afterEffect">
                                  <p:stCondLst>
                                    <p:cond delay="0"/>
                                  </p:stCondLst>
                                  <p:childTnLst>
                                    <p:animEffect transition="out" filter="fade">
                                      <p:cBhvr>
                                        <p:cTn id="14" dur="750" tmFilter="0, 0; .2, .5; .8, .5; 1, 0"/>
                                        <p:tgtEl>
                                          <p:spTgt spid="31"/>
                                        </p:tgtEl>
                                      </p:cBhvr>
                                    </p:animEffect>
                                    <p:animScale>
                                      <p:cBhvr>
                                        <p:cTn id="15" dur="375" autoRev="1" fill="hold"/>
                                        <p:tgtEl>
                                          <p:spTgt spid="31"/>
                                        </p:tgtEl>
                                      </p:cBhvr>
                                      <p:by x="105000" y="105000"/>
                                    </p:animScale>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750"/>
                                        <p:tgtEl>
                                          <p:spTgt spid="39"/>
                                        </p:tgtEl>
                                      </p:cBhvr>
                                    </p:animEffect>
                                  </p:childTnLst>
                                </p:cTn>
                              </p:par>
                            </p:childTnLst>
                          </p:cTn>
                        </p:par>
                        <p:par>
                          <p:cTn id="20" fill="hold">
                            <p:stCondLst>
                              <p:cond delay="4750"/>
                            </p:stCondLst>
                            <p:childTnLst>
                              <p:par>
                                <p:cTn id="21" presetID="22" presetClass="entr" presetSubtype="2"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right)">
                                      <p:cBhvr>
                                        <p:cTn id="23" dur="750"/>
                                        <p:tgtEl>
                                          <p:spTgt spid="40"/>
                                        </p:tgtEl>
                                      </p:cBhvr>
                                    </p:animEffect>
                                  </p:childTnLst>
                                </p:cTn>
                              </p:par>
                            </p:childTnLst>
                          </p:cTn>
                        </p:par>
                        <p:par>
                          <p:cTn id="24" fill="hold">
                            <p:stCondLst>
                              <p:cond delay="5500"/>
                            </p:stCondLst>
                            <p:childTnLst>
                              <p:par>
                                <p:cTn id="25" presetID="26" presetClass="emph" presetSubtype="0" fill="hold" grpId="0" nodeType="afterEffect">
                                  <p:stCondLst>
                                    <p:cond delay="0"/>
                                  </p:stCondLst>
                                  <p:childTnLst>
                                    <p:animEffect transition="out" filter="fade">
                                      <p:cBhvr>
                                        <p:cTn id="26" dur="750" tmFilter="0, 0; .2, .5; .8, .5; 1, 0"/>
                                        <p:tgtEl>
                                          <p:spTgt spid="32"/>
                                        </p:tgtEl>
                                      </p:cBhvr>
                                    </p:animEffect>
                                    <p:animScale>
                                      <p:cBhvr>
                                        <p:cTn id="27" dur="375" autoRev="1" fill="hold"/>
                                        <p:tgtEl>
                                          <p:spTgt spid="32"/>
                                        </p:tgtEl>
                                      </p:cBhvr>
                                      <p:by x="105000" y="105000"/>
                                    </p:animScale>
                                  </p:childTnLst>
                                </p:cTn>
                              </p:par>
                            </p:childTnLst>
                          </p:cTn>
                        </p:par>
                        <p:par>
                          <p:cTn id="28" fill="hold">
                            <p:stCondLst>
                              <p:cond delay="6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7000"/>
                            </p:stCondLst>
                            <p:childTnLst>
                              <p:par>
                                <p:cTn id="33" presetID="22" presetClass="entr" presetSubtype="2"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750"/>
                                        <p:tgtEl>
                                          <p:spTgt spid="42"/>
                                        </p:tgtEl>
                                      </p:cBhvr>
                                    </p:animEffect>
                                  </p:childTnLst>
                                </p:cTn>
                              </p:par>
                            </p:childTnLst>
                          </p:cTn>
                        </p:par>
                        <p:par>
                          <p:cTn id="36" fill="hold">
                            <p:stCondLst>
                              <p:cond delay="7750"/>
                            </p:stCondLst>
                            <p:childTnLst>
                              <p:par>
                                <p:cTn id="37" presetID="26" presetClass="emph" presetSubtype="0" fill="hold" grpId="0" nodeType="afterEffect">
                                  <p:stCondLst>
                                    <p:cond delay="0"/>
                                  </p:stCondLst>
                                  <p:childTnLst>
                                    <p:animEffect transition="out" filter="fade">
                                      <p:cBhvr>
                                        <p:cTn id="38" dur="750" tmFilter="0, 0; .2, .5; .8, .5; 1, 0"/>
                                        <p:tgtEl>
                                          <p:spTgt spid="33"/>
                                        </p:tgtEl>
                                      </p:cBhvr>
                                    </p:animEffect>
                                    <p:animScale>
                                      <p:cBhvr>
                                        <p:cTn id="39" dur="375" autoRev="1" fill="hold"/>
                                        <p:tgtEl>
                                          <p:spTgt spid="33"/>
                                        </p:tgtEl>
                                      </p:cBhvr>
                                      <p:by x="105000" y="105000"/>
                                    </p:animScale>
                                  </p:childTnLst>
                                </p:cTn>
                              </p:par>
                            </p:childTnLst>
                          </p:cTn>
                        </p:par>
                        <p:par>
                          <p:cTn id="40" fill="hold">
                            <p:stCondLst>
                              <p:cond delay="85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925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750"/>
                                        <p:tgtEl>
                                          <p:spTgt spid="44"/>
                                        </p:tgtEl>
                                      </p:cBhvr>
                                    </p:animEffect>
                                  </p:childTnLst>
                                </p:cTn>
                              </p:par>
                            </p:childTnLst>
                          </p:cTn>
                        </p:par>
                        <p:par>
                          <p:cTn id="48" fill="hold">
                            <p:stCondLst>
                              <p:cond delay="10000"/>
                            </p:stCondLst>
                            <p:childTnLst>
                              <p:par>
                                <p:cTn id="49" presetID="26" presetClass="emph" presetSubtype="0" fill="hold" grpId="0" nodeType="afterEffect">
                                  <p:stCondLst>
                                    <p:cond delay="0"/>
                                  </p:stCondLst>
                                  <p:childTnLst>
                                    <p:animEffect transition="out" filter="fade">
                                      <p:cBhvr>
                                        <p:cTn id="50" dur="750" tmFilter="0, 0; .2, .5; .8, .5; 1, 0"/>
                                        <p:tgtEl>
                                          <p:spTgt spid="34"/>
                                        </p:tgtEl>
                                      </p:cBhvr>
                                    </p:animEffect>
                                    <p:animScale>
                                      <p:cBhvr>
                                        <p:cTn id="51" dur="375" autoRev="1" fill="hold"/>
                                        <p:tgtEl>
                                          <p:spTgt spid="34"/>
                                        </p:tgtEl>
                                      </p:cBhvr>
                                      <p:by x="105000" y="105000"/>
                                    </p:animScale>
                                  </p:childTnLst>
                                </p:cTn>
                              </p:par>
                            </p:childTnLst>
                          </p:cTn>
                        </p:par>
                        <p:par>
                          <p:cTn id="52" fill="hold">
                            <p:stCondLst>
                              <p:cond delay="10750"/>
                            </p:stCondLst>
                            <p:childTnLst>
                              <p:par>
                                <p:cTn id="53" presetID="22" presetClass="entr" presetSubtype="8"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33" grpId="0" animBg="1"/>
      <p:bldP spid="34" grpId="0" animBg="1"/>
      <p:bldP spid="39" grpId="0"/>
      <p:bldP spid="41" grpId="0"/>
      <p:bldP spid="43" grpId="0"/>
      <p:bldP spid="4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Importance of records</a:t>
              </a:r>
            </a:p>
          </p:txBody>
        </p:sp>
      </p:grpSp>
      <p:sp>
        <p:nvSpPr>
          <p:cNvPr id="42" name="Curved Down Arrow 41"/>
          <p:cNvSpPr/>
          <p:nvPr/>
        </p:nvSpPr>
        <p:spPr>
          <a:xfrm rot="19780852" flipH="1">
            <a:off x="794853" y="1860549"/>
            <a:ext cx="4686300" cy="1600200"/>
          </a:xfrm>
          <a:prstGeom prst="curvedDownArrow">
            <a:avLst>
              <a:gd name="adj1" fmla="val 25000"/>
              <a:gd name="adj2" fmla="val 72225"/>
              <a:gd name="adj3" fmla="val 70524"/>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4" name="Rectangle 3"/>
          <p:cNvSpPr>
            <a:spLocks noGrp="1" noSelect="1" noRot="1" noMove="1" noResize="1" noEditPoints="1" noAdjustHandles="1" noChangeArrowheads="1" noChangeShapeType="1" noTextEdit="1"/>
          </p:cNvSpPr>
          <p:nvPr>
            <p:custDataLst>
              <p:tags r:id="rId2"/>
            </p:custDataLst>
          </p:nvPr>
        </p:nvSpPr>
        <p:spPr bwMode="auto">
          <a:xfrm>
            <a:off x="711429" y="4629228"/>
            <a:ext cx="2852789" cy="1864030"/>
          </a:xfrm>
          <a:custGeom>
            <a:avLst/>
            <a:gdLst>
              <a:gd name="connsiteX0" fmla="*/ 0 w 6540938"/>
              <a:gd name="connsiteY0" fmla="*/ 0 h 4451384"/>
              <a:gd name="connsiteX1" fmla="*/ 6540938 w 6540938"/>
              <a:gd name="connsiteY1" fmla="*/ 0 h 4451384"/>
              <a:gd name="connsiteX2" fmla="*/ 6540938 w 6540938"/>
              <a:gd name="connsiteY2" fmla="*/ 4451384 h 4451384"/>
              <a:gd name="connsiteX3" fmla="*/ 0 w 6540938"/>
              <a:gd name="connsiteY3" fmla="*/ 4451384 h 4451384"/>
              <a:gd name="connsiteX4" fmla="*/ 0 w 6540938"/>
              <a:gd name="connsiteY4" fmla="*/ 0 h 4451384"/>
              <a:gd name="connsiteX0" fmla="*/ 0 w 6540938"/>
              <a:gd name="connsiteY0" fmla="*/ 0 h 4451384"/>
              <a:gd name="connsiteX1" fmla="*/ 573527 w 6540938"/>
              <a:gd name="connsiteY1" fmla="*/ 0 h 4451384"/>
              <a:gd name="connsiteX2" fmla="*/ 6540938 w 6540938"/>
              <a:gd name="connsiteY2" fmla="*/ 0 h 4451384"/>
              <a:gd name="connsiteX3" fmla="*/ 6540938 w 6540938"/>
              <a:gd name="connsiteY3" fmla="*/ 4451384 h 4451384"/>
              <a:gd name="connsiteX4" fmla="*/ 0 w 6540938"/>
              <a:gd name="connsiteY4" fmla="*/ 4451384 h 4451384"/>
              <a:gd name="connsiteX5" fmla="*/ 0 w 6540938"/>
              <a:gd name="connsiteY5" fmla="*/ 0 h 4451384"/>
              <a:gd name="connsiteX0" fmla="*/ 0 w 6540938"/>
              <a:gd name="connsiteY0" fmla="*/ 0 h 4451384"/>
              <a:gd name="connsiteX1" fmla="*/ 573527 w 6540938"/>
              <a:gd name="connsiteY1" fmla="*/ 0 h 4451384"/>
              <a:gd name="connsiteX2" fmla="*/ 2444317 w 6540938"/>
              <a:gd name="connsiteY2" fmla="*/ 0 h 4451384"/>
              <a:gd name="connsiteX3" fmla="*/ 6540938 w 6540938"/>
              <a:gd name="connsiteY3" fmla="*/ 0 h 4451384"/>
              <a:gd name="connsiteX4" fmla="*/ 6540938 w 6540938"/>
              <a:gd name="connsiteY4" fmla="*/ 4451384 h 4451384"/>
              <a:gd name="connsiteX5" fmla="*/ 0 w 6540938"/>
              <a:gd name="connsiteY5" fmla="*/ 4451384 h 4451384"/>
              <a:gd name="connsiteX6" fmla="*/ 0 w 6540938"/>
              <a:gd name="connsiteY6" fmla="*/ 0 h 4451384"/>
              <a:gd name="connsiteX0" fmla="*/ 0 w 6540938"/>
              <a:gd name="connsiteY0" fmla="*/ 13655 h 4465039"/>
              <a:gd name="connsiteX1" fmla="*/ 573527 w 6540938"/>
              <a:gd name="connsiteY1" fmla="*/ 13655 h 4465039"/>
              <a:gd name="connsiteX2" fmla="*/ 1024155 w 6540938"/>
              <a:gd name="connsiteY2" fmla="*/ 0 h 4465039"/>
              <a:gd name="connsiteX3" fmla="*/ 2444317 w 6540938"/>
              <a:gd name="connsiteY3" fmla="*/ 13655 h 4465039"/>
              <a:gd name="connsiteX4" fmla="*/ 6540938 w 6540938"/>
              <a:gd name="connsiteY4" fmla="*/ 13655 h 4465039"/>
              <a:gd name="connsiteX5" fmla="*/ 6540938 w 6540938"/>
              <a:gd name="connsiteY5" fmla="*/ 4465039 h 4465039"/>
              <a:gd name="connsiteX6" fmla="*/ 0 w 6540938"/>
              <a:gd name="connsiteY6" fmla="*/ 4465039 h 4465039"/>
              <a:gd name="connsiteX7" fmla="*/ 0 w 6540938"/>
              <a:gd name="connsiteY7" fmla="*/ 13655 h 4465039"/>
              <a:gd name="connsiteX0" fmla="*/ 0 w 6540938"/>
              <a:gd name="connsiteY0" fmla="*/ 300451 h 4751835"/>
              <a:gd name="connsiteX1" fmla="*/ 573527 w 6540938"/>
              <a:gd name="connsiteY1" fmla="*/ 300451 h 4751835"/>
              <a:gd name="connsiteX2" fmla="*/ 1024155 w 6540938"/>
              <a:gd name="connsiteY2" fmla="*/ 286796 h 4751835"/>
              <a:gd name="connsiteX3" fmla="*/ 2171209 w 6540938"/>
              <a:gd name="connsiteY3" fmla="*/ 51 h 4751835"/>
              <a:gd name="connsiteX4" fmla="*/ 2444317 w 6540938"/>
              <a:gd name="connsiteY4" fmla="*/ 300451 h 4751835"/>
              <a:gd name="connsiteX5" fmla="*/ 6540938 w 6540938"/>
              <a:gd name="connsiteY5" fmla="*/ 300451 h 4751835"/>
              <a:gd name="connsiteX6" fmla="*/ 6540938 w 6540938"/>
              <a:gd name="connsiteY6" fmla="*/ 4751835 h 4751835"/>
              <a:gd name="connsiteX7" fmla="*/ 0 w 6540938"/>
              <a:gd name="connsiteY7" fmla="*/ 4751835 h 4751835"/>
              <a:gd name="connsiteX8" fmla="*/ 0 w 6540938"/>
              <a:gd name="connsiteY8" fmla="*/ 300451 h 4751835"/>
              <a:gd name="connsiteX0" fmla="*/ 0 w 6540938"/>
              <a:gd name="connsiteY0" fmla="*/ 301714 h 4753098"/>
              <a:gd name="connsiteX1" fmla="*/ 573527 w 6540938"/>
              <a:gd name="connsiteY1" fmla="*/ 301714 h 4753098"/>
              <a:gd name="connsiteX2" fmla="*/ 887601 w 6540938"/>
              <a:gd name="connsiteY2" fmla="*/ 1313 h 4753098"/>
              <a:gd name="connsiteX3" fmla="*/ 2171209 w 6540938"/>
              <a:gd name="connsiteY3" fmla="*/ 1314 h 4753098"/>
              <a:gd name="connsiteX4" fmla="*/ 2444317 w 6540938"/>
              <a:gd name="connsiteY4" fmla="*/ 301714 h 4753098"/>
              <a:gd name="connsiteX5" fmla="*/ 6540938 w 6540938"/>
              <a:gd name="connsiteY5" fmla="*/ 301714 h 4753098"/>
              <a:gd name="connsiteX6" fmla="*/ 6540938 w 6540938"/>
              <a:gd name="connsiteY6" fmla="*/ 4753098 h 4753098"/>
              <a:gd name="connsiteX7" fmla="*/ 0 w 6540938"/>
              <a:gd name="connsiteY7" fmla="*/ 4753098 h 4753098"/>
              <a:gd name="connsiteX8" fmla="*/ 0 w 6540938"/>
              <a:gd name="connsiteY8" fmla="*/ 301714 h 4753098"/>
              <a:gd name="connsiteX0" fmla="*/ 0 w 6540938"/>
              <a:gd name="connsiteY0" fmla="*/ 301714 h 4753098"/>
              <a:gd name="connsiteX1" fmla="*/ 887601 w 6540938"/>
              <a:gd name="connsiteY1" fmla="*/ 1313 h 4753098"/>
              <a:gd name="connsiteX2" fmla="*/ 2171209 w 6540938"/>
              <a:gd name="connsiteY2" fmla="*/ 1314 h 4753098"/>
              <a:gd name="connsiteX3" fmla="*/ 2444317 w 6540938"/>
              <a:gd name="connsiteY3" fmla="*/ 301714 h 4753098"/>
              <a:gd name="connsiteX4" fmla="*/ 6540938 w 6540938"/>
              <a:gd name="connsiteY4" fmla="*/ 301714 h 4753098"/>
              <a:gd name="connsiteX5" fmla="*/ 6540938 w 6540938"/>
              <a:gd name="connsiteY5" fmla="*/ 4753098 h 4753098"/>
              <a:gd name="connsiteX6" fmla="*/ 0 w 6540938"/>
              <a:gd name="connsiteY6" fmla="*/ 4753098 h 4753098"/>
              <a:gd name="connsiteX7" fmla="*/ 0 w 6540938"/>
              <a:gd name="connsiteY7" fmla="*/ 301714 h 4753098"/>
              <a:gd name="connsiteX0" fmla="*/ 0 w 6540938"/>
              <a:gd name="connsiteY0" fmla="*/ 301714 h 4753098"/>
              <a:gd name="connsiteX1" fmla="*/ 307730 w 6540938"/>
              <a:gd name="connsiteY1" fmla="*/ 1312 h 4753098"/>
              <a:gd name="connsiteX2" fmla="*/ 2171209 w 6540938"/>
              <a:gd name="connsiteY2" fmla="*/ 1314 h 4753098"/>
              <a:gd name="connsiteX3" fmla="*/ 2444317 w 6540938"/>
              <a:gd name="connsiteY3" fmla="*/ 301714 h 4753098"/>
              <a:gd name="connsiteX4" fmla="*/ 6540938 w 6540938"/>
              <a:gd name="connsiteY4" fmla="*/ 301714 h 4753098"/>
              <a:gd name="connsiteX5" fmla="*/ 6540938 w 6540938"/>
              <a:gd name="connsiteY5" fmla="*/ 4753098 h 4753098"/>
              <a:gd name="connsiteX6" fmla="*/ 0 w 6540938"/>
              <a:gd name="connsiteY6" fmla="*/ 4753098 h 4753098"/>
              <a:gd name="connsiteX7" fmla="*/ 0 w 6540938"/>
              <a:gd name="connsiteY7" fmla="*/ 301714 h 475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0938" h="4753098">
                <a:moveTo>
                  <a:pt x="0" y="301714"/>
                </a:moveTo>
                <a:lnTo>
                  <a:pt x="307730" y="1312"/>
                </a:lnTo>
                <a:cubicBezTo>
                  <a:pt x="589942" y="5864"/>
                  <a:pt x="1888997" y="-3238"/>
                  <a:pt x="2171209" y="1314"/>
                </a:cubicBezTo>
                <a:lnTo>
                  <a:pt x="2444317" y="301714"/>
                </a:lnTo>
                <a:lnTo>
                  <a:pt x="6540938" y="301714"/>
                </a:lnTo>
                <a:lnTo>
                  <a:pt x="6540938" y="4753098"/>
                </a:lnTo>
                <a:lnTo>
                  <a:pt x="0" y="4753098"/>
                </a:lnTo>
                <a:lnTo>
                  <a:pt x="0" y="301714"/>
                </a:lnTo>
                <a:close/>
              </a:path>
            </a:pathLst>
          </a:custGeom>
          <a:gradFill>
            <a:gsLst>
              <a:gs pos="0">
                <a:schemeClr val="accent1">
                  <a:lumMod val="75000"/>
                </a:schemeClr>
              </a:gs>
              <a:gs pos="100000">
                <a:schemeClr val="accent1">
                  <a:lumMod val="40000"/>
                  <a:lumOff val="60000"/>
                </a:schemeClr>
              </a:gs>
            </a:gsLst>
          </a:gradFill>
          <a:ln w="3175">
            <a:solidFill>
              <a:schemeClr val="accent1">
                <a:lumMod val="75000"/>
                <a:alpha val="72000"/>
              </a:schemeClr>
            </a:solidFill>
          </a:ln>
          <a:scene3d>
            <a:camera prst="perspectiveFront" fov="3900000">
              <a:rot lat="20994000" lon="19080000" rev="1314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
          <p:cNvSpPr>
            <a:spLocks noGrp="1" noSelect="1" noRot="1" noMove="1" noResize="1" noEditPoints="1" noAdjustHandles="1" noChangeArrowheads="1" noChangeShapeType="1" noTextEdit="1"/>
          </p:cNvSpPr>
          <p:nvPr>
            <p:custDataLst>
              <p:tags r:id="rId3"/>
            </p:custDataLst>
          </p:nvPr>
        </p:nvSpPr>
        <p:spPr bwMode="auto">
          <a:xfrm>
            <a:off x="814616" y="4502149"/>
            <a:ext cx="2157413" cy="2047875"/>
          </a:xfrm>
          <a:custGeom>
            <a:avLst/>
            <a:gdLst>
              <a:gd name="connsiteX0" fmla="*/ 0 w 2622925"/>
              <a:gd name="connsiteY0" fmla="*/ 0 h 2394011"/>
              <a:gd name="connsiteX1" fmla="*/ 2622925 w 2622925"/>
              <a:gd name="connsiteY1" fmla="*/ 0 h 2394011"/>
              <a:gd name="connsiteX2" fmla="*/ 2622925 w 2622925"/>
              <a:gd name="connsiteY2" fmla="*/ 2394011 h 2394011"/>
              <a:gd name="connsiteX3" fmla="*/ 0 w 2622925"/>
              <a:gd name="connsiteY3" fmla="*/ 2394011 h 2394011"/>
              <a:gd name="connsiteX4" fmla="*/ 0 w 2622925"/>
              <a:gd name="connsiteY4" fmla="*/ 0 h 2394011"/>
              <a:gd name="connsiteX0" fmla="*/ 0 w 2636730"/>
              <a:gd name="connsiteY0" fmla="*/ 469395 h 2394011"/>
              <a:gd name="connsiteX1" fmla="*/ 2636730 w 2636730"/>
              <a:gd name="connsiteY1" fmla="*/ 0 h 2394011"/>
              <a:gd name="connsiteX2" fmla="*/ 2636730 w 2636730"/>
              <a:gd name="connsiteY2" fmla="*/ 2394011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24244 w 2636730"/>
              <a:gd name="connsiteY3" fmla="*/ 2394011 h 2394011"/>
              <a:gd name="connsiteX4" fmla="*/ 0 w 2636730"/>
              <a:gd name="connsiteY4" fmla="*/ 469395 h 2394011"/>
              <a:gd name="connsiteX0" fmla="*/ 0 w 2678144"/>
              <a:gd name="connsiteY0" fmla="*/ 469395 h 2394011"/>
              <a:gd name="connsiteX1" fmla="*/ 2636730 w 2678144"/>
              <a:gd name="connsiteY1" fmla="*/ 0 h 2394011"/>
              <a:gd name="connsiteX2" fmla="*/ 2678144 w 2678144"/>
              <a:gd name="connsiteY2" fmla="*/ 1579473 h 2394011"/>
              <a:gd name="connsiteX3" fmla="*/ 124244 w 2678144"/>
              <a:gd name="connsiteY3" fmla="*/ 2394011 h 2394011"/>
              <a:gd name="connsiteX4" fmla="*/ 0 w 2678144"/>
              <a:gd name="connsiteY4" fmla="*/ 469395 h 2394011"/>
              <a:gd name="connsiteX0" fmla="*/ 0 w 2678144"/>
              <a:gd name="connsiteY0" fmla="*/ 372755 h 2297371"/>
              <a:gd name="connsiteX1" fmla="*/ 2139755 w 2678144"/>
              <a:gd name="connsiteY1" fmla="*/ 0 h 2297371"/>
              <a:gd name="connsiteX2" fmla="*/ 2678144 w 2678144"/>
              <a:gd name="connsiteY2" fmla="*/ 1482833 h 2297371"/>
              <a:gd name="connsiteX3" fmla="*/ 124244 w 2678144"/>
              <a:gd name="connsiteY3" fmla="*/ 2297371 h 2297371"/>
              <a:gd name="connsiteX4" fmla="*/ 0 w 2678144"/>
              <a:gd name="connsiteY4" fmla="*/ 372755 h 2297371"/>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912827"/>
              <a:gd name="connsiteY0" fmla="*/ 0 h 2476846"/>
              <a:gd name="connsiteX1" fmla="*/ 2374438 w 2912827"/>
              <a:gd name="connsiteY1" fmla="*/ 331338 h 2476846"/>
              <a:gd name="connsiteX2" fmla="*/ 2912827 w 2912827"/>
              <a:gd name="connsiteY2" fmla="*/ 1814171 h 2476846"/>
              <a:gd name="connsiteX3" fmla="*/ 773073 w 2912827"/>
              <a:gd name="connsiteY3" fmla="*/ 2476846 h 2476846"/>
              <a:gd name="connsiteX4" fmla="*/ 0 w 2912827"/>
              <a:gd name="connsiteY4" fmla="*/ 0 h 2476846"/>
              <a:gd name="connsiteX0" fmla="*/ 0 w 2912827"/>
              <a:gd name="connsiteY0" fmla="*/ 289920 h 2766766"/>
              <a:gd name="connsiteX1" fmla="*/ 2112145 w 2912827"/>
              <a:gd name="connsiteY1" fmla="*/ 0 h 2766766"/>
              <a:gd name="connsiteX2" fmla="*/ 2912827 w 2912827"/>
              <a:gd name="connsiteY2" fmla="*/ 2104091 h 2766766"/>
              <a:gd name="connsiteX3" fmla="*/ 773073 w 2912827"/>
              <a:gd name="connsiteY3" fmla="*/ 2766766 h 2766766"/>
              <a:gd name="connsiteX4" fmla="*/ 0 w 2912827"/>
              <a:gd name="connsiteY4" fmla="*/ 289920 h 276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2827" h="2766766">
                <a:moveTo>
                  <a:pt x="0" y="289920"/>
                </a:moveTo>
                <a:lnTo>
                  <a:pt x="2112145" y="0"/>
                </a:lnTo>
                <a:lnTo>
                  <a:pt x="2912827" y="2104091"/>
                </a:lnTo>
                <a:lnTo>
                  <a:pt x="773073" y="2766766"/>
                </a:lnTo>
                <a:lnTo>
                  <a:pt x="0" y="289920"/>
                </a:lnTo>
                <a:close/>
              </a:path>
            </a:pathLst>
          </a:custGeom>
          <a:gradFill>
            <a:gsLst>
              <a:gs pos="100000">
                <a:schemeClr val="bg1">
                  <a:lumMod val="95000"/>
                </a:schemeClr>
              </a:gs>
              <a:gs pos="100000">
                <a:schemeClr val="bg1">
                  <a:lumMod val="95000"/>
                </a:schemeClr>
              </a:gs>
            </a:gsLst>
          </a:gradFill>
          <a:ln w="317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
          <p:cNvSpPr>
            <a:spLocks noGrp="1" noSelect="1" noRot="1" noMove="1" noResize="1" noEditPoints="1" noAdjustHandles="1" noChangeArrowheads="1" noChangeShapeType="1" noTextEdit="1"/>
          </p:cNvSpPr>
          <p:nvPr>
            <p:custDataLst>
              <p:tags r:id="rId4"/>
            </p:custDataLst>
          </p:nvPr>
        </p:nvSpPr>
        <p:spPr bwMode="auto">
          <a:xfrm>
            <a:off x="959079" y="4470399"/>
            <a:ext cx="1973262" cy="2089150"/>
          </a:xfrm>
          <a:custGeom>
            <a:avLst/>
            <a:gdLst>
              <a:gd name="connsiteX0" fmla="*/ 0 w 2622925"/>
              <a:gd name="connsiteY0" fmla="*/ 0 h 2394011"/>
              <a:gd name="connsiteX1" fmla="*/ 2622925 w 2622925"/>
              <a:gd name="connsiteY1" fmla="*/ 0 h 2394011"/>
              <a:gd name="connsiteX2" fmla="*/ 2622925 w 2622925"/>
              <a:gd name="connsiteY2" fmla="*/ 2394011 h 2394011"/>
              <a:gd name="connsiteX3" fmla="*/ 0 w 2622925"/>
              <a:gd name="connsiteY3" fmla="*/ 2394011 h 2394011"/>
              <a:gd name="connsiteX4" fmla="*/ 0 w 2622925"/>
              <a:gd name="connsiteY4" fmla="*/ 0 h 2394011"/>
              <a:gd name="connsiteX0" fmla="*/ 0 w 2636730"/>
              <a:gd name="connsiteY0" fmla="*/ 469395 h 2394011"/>
              <a:gd name="connsiteX1" fmla="*/ 2636730 w 2636730"/>
              <a:gd name="connsiteY1" fmla="*/ 0 h 2394011"/>
              <a:gd name="connsiteX2" fmla="*/ 2636730 w 2636730"/>
              <a:gd name="connsiteY2" fmla="*/ 2394011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24244 w 2636730"/>
              <a:gd name="connsiteY3" fmla="*/ 2394011 h 2394011"/>
              <a:gd name="connsiteX4" fmla="*/ 0 w 2636730"/>
              <a:gd name="connsiteY4" fmla="*/ 469395 h 2394011"/>
              <a:gd name="connsiteX0" fmla="*/ 0 w 2678144"/>
              <a:gd name="connsiteY0" fmla="*/ 469395 h 2394011"/>
              <a:gd name="connsiteX1" fmla="*/ 2636730 w 2678144"/>
              <a:gd name="connsiteY1" fmla="*/ 0 h 2394011"/>
              <a:gd name="connsiteX2" fmla="*/ 2678144 w 2678144"/>
              <a:gd name="connsiteY2" fmla="*/ 1579473 h 2394011"/>
              <a:gd name="connsiteX3" fmla="*/ 124244 w 2678144"/>
              <a:gd name="connsiteY3" fmla="*/ 2394011 h 2394011"/>
              <a:gd name="connsiteX4" fmla="*/ 0 w 2678144"/>
              <a:gd name="connsiteY4" fmla="*/ 469395 h 2394011"/>
              <a:gd name="connsiteX0" fmla="*/ 0 w 2678144"/>
              <a:gd name="connsiteY0" fmla="*/ 372755 h 2297371"/>
              <a:gd name="connsiteX1" fmla="*/ 2139755 w 2678144"/>
              <a:gd name="connsiteY1" fmla="*/ 0 h 2297371"/>
              <a:gd name="connsiteX2" fmla="*/ 2678144 w 2678144"/>
              <a:gd name="connsiteY2" fmla="*/ 1482833 h 2297371"/>
              <a:gd name="connsiteX3" fmla="*/ 124244 w 2678144"/>
              <a:gd name="connsiteY3" fmla="*/ 2297371 h 2297371"/>
              <a:gd name="connsiteX4" fmla="*/ 0 w 2678144"/>
              <a:gd name="connsiteY4" fmla="*/ 372755 h 2297371"/>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912827"/>
              <a:gd name="connsiteY0" fmla="*/ 0 h 2476846"/>
              <a:gd name="connsiteX1" fmla="*/ 2374438 w 2912827"/>
              <a:gd name="connsiteY1" fmla="*/ 331338 h 2476846"/>
              <a:gd name="connsiteX2" fmla="*/ 2912827 w 2912827"/>
              <a:gd name="connsiteY2" fmla="*/ 1814171 h 2476846"/>
              <a:gd name="connsiteX3" fmla="*/ 773073 w 2912827"/>
              <a:gd name="connsiteY3" fmla="*/ 2476846 h 2476846"/>
              <a:gd name="connsiteX4" fmla="*/ 0 w 2912827"/>
              <a:gd name="connsiteY4" fmla="*/ 0 h 2476846"/>
              <a:gd name="connsiteX0" fmla="*/ 0 w 2912827"/>
              <a:gd name="connsiteY0" fmla="*/ 289920 h 2766766"/>
              <a:gd name="connsiteX1" fmla="*/ 2112145 w 2912827"/>
              <a:gd name="connsiteY1" fmla="*/ 0 h 2766766"/>
              <a:gd name="connsiteX2" fmla="*/ 2912827 w 2912827"/>
              <a:gd name="connsiteY2" fmla="*/ 2104091 h 2766766"/>
              <a:gd name="connsiteX3" fmla="*/ 773073 w 2912827"/>
              <a:gd name="connsiteY3" fmla="*/ 2766766 h 2766766"/>
              <a:gd name="connsiteX4" fmla="*/ 0 w 2912827"/>
              <a:gd name="connsiteY4" fmla="*/ 289920 h 2766766"/>
              <a:gd name="connsiteX0" fmla="*/ 0 w 2650535"/>
              <a:gd name="connsiteY0" fmla="*/ 151863 h 2766766"/>
              <a:gd name="connsiteX1" fmla="*/ 1849853 w 2650535"/>
              <a:gd name="connsiteY1" fmla="*/ 0 h 2766766"/>
              <a:gd name="connsiteX2" fmla="*/ 2650535 w 2650535"/>
              <a:gd name="connsiteY2" fmla="*/ 2104091 h 2766766"/>
              <a:gd name="connsiteX3" fmla="*/ 510781 w 2650535"/>
              <a:gd name="connsiteY3" fmla="*/ 2766766 h 2766766"/>
              <a:gd name="connsiteX4" fmla="*/ 0 w 2650535"/>
              <a:gd name="connsiteY4" fmla="*/ 151863 h 2766766"/>
              <a:gd name="connsiteX0" fmla="*/ 0 w 2650535"/>
              <a:gd name="connsiteY0" fmla="*/ 96640 h 2711543"/>
              <a:gd name="connsiteX1" fmla="*/ 2167365 w 2650535"/>
              <a:gd name="connsiteY1" fmla="*/ 0 h 2711543"/>
              <a:gd name="connsiteX2" fmla="*/ 2650535 w 2650535"/>
              <a:gd name="connsiteY2" fmla="*/ 2048868 h 2711543"/>
              <a:gd name="connsiteX3" fmla="*/ 510781 w 2650535"/>
              <a:gd name="connsiteY3" fmla="*/ 2711543 h 2711543"/>
              <a:gd name="connsiteX4" fmla="*/ 0 w 2650535"/>
              <a:gd name="connsiteY4" fmla="*/ 96640 h 2711543"/>
              <a:gd name="connsiteX0" fmla="*/ 0 w 2664340"/>
              <a:gd name="connsiteY0" fmla="*/ 0 h 2739155"/>
              <a:gd name="connsiteX1" fmla="*/ 2181170 w 2664340"/>
              <a:gd name="connsiteY1" fmla="*/ 27612 h 2739155"/>
              <a:gd name="connsiteX2" fmla="*/ 2664340 w 2664340"/>
              <a:gd name="connsiteY2" fmla="*/ 2076480 h 2739155"/>
              <a:gd name="connsiteX3" fmla="*/ 524586 w 2664340"/>
              <a:gd name="connsiteY3" fmla="*/ 2739155 h 2739155"/>
              <a:gd name="connsiteX4" fmla="*/ 0 w 2664340"/>
              <a:gd name="connsiteY4" fmla="*/ 0 h 2739155"/>
              <a:gd name="connsiteX0" fmla="*/ 0 w 2664340"/>
              <a:gd name="connsiteY0" fmla="*/ 82834 h 2821989"/>
              <a:gd name="connsiteX1" fmla="*/ 2153561 w 2664340"/>
              <a:gd name="connsiteY1" fmla="*/ 0 h 2821989"/>
              <a:gd name="connsiteX2" fmla="*/ 2664340 w 2664340"/>
              <a:gd name="connsiteY2" fmla="*/ 2159314 h 2821989"/>
              <a:gd name="connsiteX3" fmla="*/ 524586 w 2664340"/>
              <a:gd name="connsiteY3" fmla="*/ 2821989 h 2821989"/>
              <a:gd name="connsiteX4" fmla="*/ 0 w 2664340"/>
              <a:gd name="connsiteY4" fmla="*/ 82834 h 282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340" h="2821989">
                <a:moveTo>
                  <a:pt x="0" y="82834"/>
                </a:moveTo>
                <a:lnTo>
                  <a:pt x="2153561" y="0"/>
                </a:lnTo>
                <a:lnTo>
                  <a:pt x="2664340" y="2159314"/>
                </a:lnTo>
                <a:lnTo>
                  <a:pt x="524586" y="2821989"/>
                </a:lnTo>
                <a:lnTo>
                  <a:pt x="0" y="82834"/>
                </a:lnTo>
                <a:close/>
              </a:path>
            </a:pathLst>
          </a:custGeom>
          <a:gradFill>
            <a:gsLst>
              <a:gs pos="100000">
                <a:schemeClr val="bg1">
                  <a:lumMod val="95000"/>
                </a:schemeClr>
              </a:gs>
              <a:gs pos="100000">
                <a:schemeClr val="bg1">
                  <a:lumMod val="95000"/>
                </a:schemeClr>
              </a:gs>
            </a:gsLst>
          </a:gradFill>
          <a:ln w="317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5"/>
          <p:cNvSpPr>
            <a:spLocks noGrp="1" noSelect="1" noRot="1" noMove="1" noResize="1" noEditPoints="1" noAdjustHandles="1" noChangeArrowheads="1" noChangeShapeType="1" noTextEdit="1"/>
          </p:cNvSpPr>
          <p:nvPr>
            <p:custDataLst>
              <p:tags r:id="rId5"/>
            </p:custDataLst>
          </p:nvPr>
        </p:nvSpPr>
        <p:spPr bwMode="auto">
          <a:xfrm>
            <a:off x="1221016" y="4270374"/>
            <a:ext cx="1708150" cy="2222500"/>
          </a:xfrm>
          <a:custGeom>
            <a:avLst/>
            <a:gdLst>
              <a:gd name="connsiteX0" fmla="*/ 0 w 2622925"/>
              <a:gd name="connsiteY0" fmla="*/ 0 h 2394011"/>
              <a:gd name="connsiteX1" fmla="*/ 2622925 w 2622925"/>
              <a:gd name="connsiteY1" fmla="*/ 0 h 2394011"/>
              <a:gd name="connsiteX2" fmla="*/ 2622925 w 2622925"/>
              <a:gd name="connsiteY2" fmla="*/ 2394011 h 2394011"/>
              <a:gd name="connsiteX3" fmla="*/ 0 w 2622925"/>
              <a:gd name="connsiteY3" fmla="*/ 2394011 h 2394011"/>
              <a:gd name="connsiteX4" fmla="*/ 0 w 2622925"/>
              <a:gd name="connsiteY4" fmla="*/ 0 h 2394011"/>
              <a:gd name="connsiteX0" fmla="*/ 0 w 2636730"/>
              <a:gd name="connsiteY0" fmla="*/ 469395 h 2394011"/>
              <a:gd name="connsiteX1" fmla="*/ 2636730 w 2636730"/>
              <a:gd name="connsiteY1" fmla="*/ 0 h 2394011"/>
              <a:gd name="connsiteX2" fmla="*/ 2636730 w 2636730"/>
              <a:gd name="connsiteY2" fmla="*/ 2394011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24244 w 2636730"/>
              <a:gd name="connsiteY3" fmla="*/ 2394011 h 2394011"/>
              <a:gd name="connsiteX4" fmla="*/ 0 w 2636730"/>
              <a:gd name="connsiteY4" fmla="*/ 469395 h 2394011"/>
              <a:gd name="connsiteX0" fmla="*/ 0 w 2678144"/>
              <a:gd name="connsiteY0" fmla="*/ 469395 h 2394011"/>
              <a:gd name="connsiteX1" fmla="*/ 2636730 w 2678144"/>
              <a:gd name="connsiteY1" fmla="*/ 0 h 2394011"/>
              <a:gd name="connsiteX2" fmla="*/ 2678144 w 2678144"/>
              <a:gd name="connsiteY2" fmla="*/ 1579473 h 2394011"/>
              <a:gd name="connsiteX3" fmla="*/ 124244 w 2678144"/>
              <a:gd name="connsiteY3" fmla="*/ 2394011 h 2394011"/>
              <a:gd name="connsiteX4" fmla="*/ 0 w 2678144"/>
              <a:gd name="connsiteY4" fmla="*/ 469395 h 2394011"/>
              <a:gd name="connsiteX0" fmla="*/ 0 w 2678144"/>
              <a:gd name="connsiteY0" fmla="*/ 372755 h 2297371"/>
              <a:gd name="connsiteX1" fmla="*/ 2139755 w 2678144"/>
              <a:gd name="connsiteY1" fmla="*/ 0 h 2297371"/>
              <a:gd name="connsiteX2" fmla="*/ 2678144 w 2678144"/>
              <a:gd name="connsiteY2" fmla="*/ 1482833 h 2297371"/>
              <a:gd name="connsiteX3" fmla="*/ 124244 w 2678144"/>
              <a:gd name="connsiteY3" fmla="*/ 2297371 h 2297371"/>
              <a:gd name="connsiteX4" fmla="*/ 0 w 2678144"/>
              <a:gd name="connsiteY4" fmla="*/ 372755 h 2297371"/>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912827"/>
              <a:gd name="connsiteY0" fmla="*/ 0 h 2476846"/>
              <a:gd name="connsiteX1" fmla="*/ 2374438 w 2912827"/>
              <a:gd name="connsiteY1" fmla="*/ 331338 h 2476846"/>
              <a:gd name="connsiteX2" fmla="*/ 2912827 w 2912827"/>
              <a:gd name="connsiteY2" fmla="*/ 1814171 h 2476846"/>
              <a:gd name="connsiteX3" fmla="*/ 773073 w 2912827"/>
              <a:gd name="connsiteY3" fmla="*/ 2476846 h 2476846"/>
              <a:gd name="connsiteX4" fmla="*/ 0 w 2912827"/>
              <a:gd name="connsiteY4" fmla="*/ 0 h 2476846"/>
              <a:gd name="connsiteX0" fmla="*/ 0 w 2912827"/>
              <a:gd name="connsiteY0" fmla="*/ 289920 h 2766766"/>
              <a:gd name="connsiteX1" fmla="*/ 2112145 w 2912827"/>
              <a:gd name="connsiteY1" fmla="*/ 0 h 2766766"/>
              <a:gd name="connsiteX2" fmla="*/ 2912827 w 2912827"/>
              <a:gd name="connsiteY2" fmla="*/ 2104091 h 2766766"/>
              <a:gd name="connsiteX3" fmla="*/ 773073 w 2912827"/>
              <a:gd name="connsiteY3" fmla="*/ 2766766 h 2766766"/>
              <a:gd name="connsiteX4" fmla="*/ 0 w 2912827"/>
              <a:gd name="connsiteY4" fmla="*/ 289920 h 2766766"/>
              <a:gd name="connsiteX0" fmla="*/ 0 w 2650535"/>
              <a:gd name="connsiteY0" fmla="*/ 151863 h 2766766"/>
              <a:gd name="connsiteX1" fmla="*/ 1849853 w 2650535"/>
              <a:gd name="connsiteY1" fmla="*/ 0 h 2766766"/>
              <a:gd name="connsiteX2" fmla="*/ 2650535 w 2650535"/>
              <a:gd name="connsiteY2" fmla="*/ 2104091 h 2766766"/>
              <a:gd name="connsiteX3" fmla="*/ 510781 w 2650535"/>
              <a:gd name="connsiteY3" fmla="*/ 2766766 h 2766766"/>
              <a:gd name="connsiteX4" fmla="*/ 0 w 2650535"/>
              <a:gd name="connsiteY4" fmla="*/ 151863 h 2766766"/>
              <a:gd name="connsiteX0" fmla="*/ 0 w 2650535"/>
              <a:gd name="connsiteY0" fmla="*/ 96640 h 2711543"/>
              <a:gd name="connsiteX1" fmla="*/ 2167365 w 2650535"/>
              <a:gd name="connsiteY1" fmla="*/ 0 h 2711543"/>
              <a:gd name="connsiteX2" fmla="*/ 2650535 w 2650535"/>
              <a:gd name="connsiteY2" fmla="*/ 2048868 h 2711543"/>
              <a:gd name="connsiteX3" fmla="*/ 510781 w 2650535"/>
              <a:gd name="connsiteY3" fmla="*/ 2711543 h 2711543"/>
              <a:gd name="connsiteX4" fmla="*/ 0 w 2650535"/>
              <a:gd name="connsiteY4" fmla="*/ 96640 h 2711543"/>
              <a:gd name="connsiteX0" fmla="*/ 0 w 2664340"/>
              <a:gd name="connsiteY0" fmla="*/ 0 h 2739155"/>
              <a:gd name="connsiteX1" fmla="*/ 2181170 w 2664340"/>
              <a:gd name="connsiteY1" fmla="*/ 27612 h 2739155"/>
              <a:gd name="connsiteX2" fmla="*/ 2664340 w 2664340"/>
              <a:gd name="connsiteY2" fmla="*/ 2076480 h 2739155"/>
              <a:gd name="connsiteX3" fmla="*/ 524586 w 2664340"/>
              <a:gd name="connsiteY3" fmla="*/ 2739155 h 2739155"/>
              <a:gd name="connsiteX4" fmla="*/ 0 w 2664340"/>
              <a:gd name="connsiteY4" fmla="*/ 0 h 2739155"/>
              <a:gd name="connsiteX0" fmla="*/ 0 w 2664340"/>
              <a:gd name="connsiteY0" fmla="*/ 82834 h 2821989"/>
              <a:gd name="connsiteX1" fmla="*/ 2153561 w 2664340"/>
              <a:gd name="connsiteY1" fmla="*/ 0 h 2821989"/>
              <a:gd name="connsiteX2" fmla="*/ 2664340 w 2664340"/>
              <a:gd name="connsiteY2" fmla="*/ 2159314 h 2821989"/>
              <a:gd name="connsiteX3" fmla="*/ 524586 w 2664340"/>
              <a:gd name="connsiteY3" fmla="*/ 2821989 h 2821989"/>
              <a:gd name="connsiteX4" fmla="*/ 0 w 2664340"/>
              <a:gd name="connsiteY4" fmla="*/ 82834 h 2821989"/>
              <a:gd name="connsiteX0" fmla="*/ 0 w 2305413"/>
              <a:gd name="connsiteY0" fmla="*/ 0 h 2891018"/>
              <a:gd name="connsiteX1" fmla="*/ 1794634 w 2305413"/>
              <a:gd name="connsiteY1" fmla="*/ 69029 h 2891018"/>
              <a:gd name="connsiteX2" fmla="*/ 2305413 w 2305413"/>
              <a:gd name="connsiteY2" fmla="*/ 2228343 h 2891018"/>
              <a:gd name="connsiteX3" fmla="*/ 165659 w 2305413"/>
              <a:gd name="connsiteY3" fmla="*/ 2891018 h 2891018"/>
              <a:gd name="connsiteX4" fmla="*/ 0 w 2305413"/>
              <a:gd name="connsiteY4" fmla="*/ 0 h 2891018"/>
              <a:gd name="connsiteX0" fmla="*/ 0 w 2305413"/>
              <a:gd name="connsiteY0" fmla="*/ 110445 h 3001463"/>
              <a:gd name="connsiteX1" fmla="*/ 2181170 w 2305413"/>
              <a:gd name="connsiteY1" fmla="*/ 0 h 3001463"/>
              <a:gd name="connsiteX2" fmla="*/ 2305413 w 2305413"/>
              <a:gd name="connsiteY2" fmla="*/ 2338788 h 3001463"/>
              <a:gd name="connsiteX3" fmla="*/ 165659 w 2305413"/>
              <a:gd name="connsiteY3" fmla="*/ 3001463 h 3001463"/>
              <a:gd name="connsiteX4" fmla="*/ 0 w 2305413"/>
              <a:gd name="connsiteY4" fmla="*/ 110445 h 300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413" h="3001463">
                <a:moveTo>
                  <a:pt x="0" y="110445"/>
                </a:moveTo>
                <a:lnTo>
                  <a:pt x="2181170" y="0"/>
                </a:lnTo>
                <a:lnTo>
                  <a:pt x="2305413" y="2338788"/>
                </a:lnTo>
                <a:lnTo>
                  <a:pt x="165659" y="3001463"/>
                </a:lnTo>
                <a:lnTo>
                  <a:pt x="0" y="110445"/>
                </a:lnTo>
                <a:close/>
              </a:path>
            </a:pathLst>
          </a:custGeom>
          <a:gradFill>
            <a:gsLst>
              <a:gs pos="100000">
                <a:schemeClr val="bg1">
                  <a:lumMod val="95000"/>
                </a:schemeClr>
              </a:gs>
              <a:gs pos="100000">
                <a:schemeClr val="bg1">
                  <a:lumMod val="95000"/>
                </a:schemeClr>
              </a:gs>
            </a:gsLst>
          </a:gradFill>
          <a:ln w="317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5"/>
          <p:cNvSpPr>
            <a:spLocks noGrp="1" noSelect="1" noRot="1" noMove="1" noResize="1" noEditPoints="1" noAdjustHandles="1" noChangeArrowheads="1" noChangeShapeType="1" noTextEdit="1"/>
          </p:cNvSpPr>
          <p:nvPr>
            <p:custDataLst>
              <p:tags r:id="rId6"/>
            </p:custDataLst>
          </p:nvPr>
        </p:nvSpPr>
        <p:spPr bwMode="auto">
          <a:xfrm>
            <a:off x="1357541" y="4438649"/>
            <a:ext cx="1831975" cy="2111375"/>
          </a:xfrm>
          <a:custGeom>
            <a:avLst/>
            <a:gdLst>
              <a:gd name="connsiteX0" fmla="*/ 0 w 2622925"/>
              <a:gd name="connsiteY0" fmla="*/ 0 h 2394011"/>
              <a:gd name="connsiteX1" fmla="*/ 2622925 w 2622925"/>
              <a:gd name="connsiteY1" fmla="*/ 0 h 2394011"/>
              <a:gd name="connsiteX2" fmla="*/ 2622925 w 2622925"/>
              <a:gd name="connsiteY2" fmla="*/ 2394011 h 2394011"/>
              <a:gd name="connsiteX3" fmla="*/ 0 w 2622925"/>
              <a:gd name="connsiteY3" fmla="*/ 2394011 h 2394011"/>
              <a:gd name="connsiteX4" fmla="*/ 0 w 2622925"/>
              <a:gd name="connsiteY4" fmla="*/ 0 h 2394011"/>
              <a:gd name="connsiteX0" fmla="*/ 0 w 2636730"/>
              <a:gd name="connsiteY0" fmla="*/ 469395 h 2394011"/>
              <a:gd name="connsiteX1" fmla="*/ 2636730 w 2636730"/>
              <a:gd name="connsiteY1" fmla="*/ 0 h 2394011"/>
              <a:gd name="connsiteX2" fmla="*/ 2636730 w 2636730"/>
              <a:gd name="connsiteY2" fmla="*/ 2394011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24244 w 2636730"/>
              <a:gd name="connsiteY3" fmla="*/ 2394011 h 2394011"/>
              <a:gd name="connsiteX4" fmla="*/ 0 w 2636730"/>
              <a:gd name="connsiteY4" fmla="*/ 469395 h 2394011"/>
              <a:gd name="connsiteX0" fmla="*/ 0 w 2678144"/>
              <a:gd name="connsiteY0" fmla="*/ 469395 h 2394011"/>
              <a:gd name="connsiteX1" fmla="*/ 2636730 w 2678144"/>
              <a:gd name="connsiteY1" fmla="*/ 0 h 2394011"/>
              <a:gd name="connsiteX2" fmla="*/ 2678144 w 2678144"/>
              <a:gd name="connsiteY2" fmla="*/ 1579473 h 2394011"/>
              <a:gd name="connsiteX3" fmla="*/ 124244 w 2678144"/>
              <a:gd name="connsiteY3" fmla="*/ 2394011 h 2394011"/>
              <a:gd name="connsiteX4" fmla="*/ 0 w 2678144"/>
              <a:gd name="connsiteY4" fmla="*/ 469395 h 2394011"/>
              <a:gd name="connsiteX0" fmla="*/ 0 w 2678144"/>
              <a:gd name="connsiteY0" fmla="*/ 372755 h 2297371"/>
              <a:gd name="connsiteX1" fmla="*/ 2139755 w 2678144"/>
              <a:gd name="connsiteY1" fmla="*/ 0 h 2297371"/>
              <a:gd name="connsiteX2" fmla="*/ 2678144 w 2678144"/>
              <a:gd name="connsiteY2" fmla="*/ 1482833 h 2297371"/>
              <a:gd name="connsiteX3" fmla="*/ 124244 w 2678144"/>
              <a:gd name="connsiteY3" fmla="*/ 2297371 h 2297371"/>
              <a:gd name="connsiteX4" fmla="*/ 0 w 2678144"/>
              <a:gd name="connsiteY4" fmla="*/ 372755 h 2297371"/>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912827"/>
              <a:gd name="connsiteY0" fmla="*/ 0 h 2476846"/>
              <a:gd name="connsiteX1" fmla="*/ 2374438 w 2912827"/>
              <a:gd name="connsiteY1" fmla="*/ 331338 h 2476846"/>
              <a:gd name="connsiteX2" fmla="*/ 2912827 w 2912827"/>
              <a:gd name="connsiteY2" fmla="*/ 1814171 h 2476846"/>
              <a:gd name="connsiteX3" fmla="*/ 773073 w 2912827"/>
              <a:gd name="connsiteY3" fmla="*/ 2476846 h 2476846"/>
              <a:gd name="connsiteX4" fmla="*/ 0 w 2912827"/>
              <a:gd name="connsiteY4" fmla="*/ 0 h 2476846"/>
              <a:gd name="connsiteX0" fmla="*/ 0 w 2912827"/>
              <a:gd name="connsiteY0" fmla="*/ 289920 h 2766766"/>
              <a:gd name="connsiteX1" fmla="*/ 2112145 w 2912827"/>
              <a:gd name="connsiteY1" fmla="*/ 0 h 2766766"/>
              <a:gd name="connsiteX2" fmla="*/ 2912827 w 2912827"/>
              <a:gd name="connsiteY2" fmla="*/ 2104091 h 2766766"/>
              <a:gd name="connsiteX3" fmla="*/ 773073 w 2912827"/>
              <a:gd name="connsiteY3" fmla="*/ 2766766 h 2766766"/>
              <a:gd name="connsiteX4" fmla="*/ 0 w 2912827"/>
              <a:gd name="connsiteY4" fmla="*/ 289920 h 2766766"/>
              <a:gd name="connsiteX0" fmla="*/ 0 w 2650535"/>
              <a:gd name="connsiteY0" fmla="*/ 151863 h 2766766"/>
              <a:gd name="connsiteX1" fmla="*/ 1849853 w 2650535"/>
              <a:gd name="connsiteY1" fmla="*/ 0 h 2766766"/>
              <a:gd name="connsiteX2" fmla="*/ 2650535 w 2650535"/>
              <a:gd name="connsiteY2" fmla="*/ 2104091 h 2766766"/>
              <a:gd name="connsiteX3" fmla="*/ 510781 w 2650535"/>
              <a:gd name="connsiteY3" fmla="*/ 2766766 h 2766766"/>
              <a:gd name="connsiteX4" fmla="*/ 0 w 2650535"/>
              <a:gd name="connsiteY4" fmla="*/ 151863 h 2766766"/>
              <a:gd name="connsiteX0" fmla="*/ 0 w 2650535"/>
              <a:gd name="connsiteY0" fmla="*/ 96640 h 2711543"/>
              <a:gd name="connsiteX1" fmla="*/ 2167365 w 2650535"/>
              <a:gd name="connsiteY1" fmla="*/ 0 h 2711543"/>
              <a:gd name="connsiteX2" fmla="*/ 2650535 w 2650535"/>
              <a:gd name="connsiteY2" fmla="*/ 2048868 h 2711543"/>
              <a:gd name="connsiteX3" fmla="*/ 510781 w 2650535"/>
              <a:gd name="connsiteY3" fmla="*/ 2711543 h 2711543"/>
              <a:gd name="connsiteX4" fmla="*/ 0 w 2650535"/>
              <a:gd name="connsiteY4" fmla="*/ 96640 h 2711543"/>
              <a:gd name="connsiteX0" fmla="*/ 0 w 2664340"/>
              <a:gd name="connsiteY0" fmla="*/ 0 h 2739155"/>
              <a:gd name="connsiteX1" fmla="*/ 2181170 w 2664340"/>
              <a:gd name="connsiteY1" fmla="*/ 27612 h 2739155"/>
              <a:gd name="connsiteX2" fmla="*/ 2664340 w 2664340"/>
              <a:gd name="connsiteY2" fmla="*/ 2076480 h 2739155"/>
              <a:gd name="connsiteX3" fmla="*/ 524586 w 2664340"/>
              <a:gd name="connsiteY3" fmla="*/ 2739155 h 2739155"/>
              <a:gd name="connsiteX4" fmla="*/ 0 w 2664340"/>
              <a:gd name="connsiteY4" fmla="*/ 0 h 2739155"/>
              <a:gd name="connsiteX0" fmla="*/ 0 w 2664340"/>
              <a:gd name="connsiteY0" fmla="*/ 82834 h 2821989"/>
              <a:gd name="connsiteX1" fmla="*/ 2153561 w 2664340"/>
              <a:gd name="connsiteY1" fmla="*/ 0 h 2821989"/>
              <a:gd name="connsiteX2" fmla="*/ 2664340 w 2664340"/>
              <a:gd name="connsiteY2" fmla="*/ 2159314 h 2821989"/>
              <a:gd name="connsiteX3" fmla="*/ 524586 w 2664340"/>
              <a:gd name="connsiteY3" fmla="*/ 2821989 h 2821989"/>
              <a:gd name="connsiteX4" fmla="*/ 0 w 2664340"/>
              <a:gd name="connsiteY4" fmla="*/ 82834 h 2821989"/>
              <a:gd name="connsiteX0" fmla="*/ 0 w 2305413"/>
              <a:gd name="connsiteY0" fmla="*/ 0 h 2891018"/>
              <a:gd name="connsiteX1" fmla="*/ 1794634 w 2305413"/>
              <a:gd name="connsiteY1" fmla="*/ 69029 h 2891018"/>
              <a:gd name="connsiteX2" fmla="*/ 2305413 w 2305413"/>
              <a:gd name="connsiteY2" fmla="*/ 2228343 h 2891018"/>
              <a:gd name="connsiteX3" fmla="*/ 165659 w 2305413"/>
              <a:gd name="connsiteY3" fmla="*/ 2891018 h 2891018"/>
              <a:gd name="connsiteX4" fmla="*/ 0 w 2305413"/>
              <a:gd name="connsiteY4" fmla="*/ 0 h 2891018"/>
              <a:gd name="connsiteX0" fmla="*/ 0 w 2305413"/>
              <a:gd name="connsiteY0" fmla="*/ 110445 h 3001463"/>
              <a:gd name="connsiteX1" fmla="*/ 2181170 w 2305413"/>
              <a:gd name="connsiteY1" fmla="*/ 0 h 3001463"/>
              <a:gd name="connsiteX2" fmla="*/ 2305413 w 2305413"/>
              <a:gd name="connsiteY2" fmla="*/ 2338788 h 3001463"/>
              <a:gd name="connsiteX3" fmla="*/ 165659 w 2305413"/>
              <a:gd name="connsiteY3" fmla="*/ 3001463 h 3001463"/>
              <a:gd name="connsiteX4" fmla="*/ 0 w 2305413"/>
              <a:gd name="connsiteY4" fmla="*/ 110445 h 3001463"/>
              <a:gd name="connsiteX0" fmla="*/ 289901 w 2139754"/>
              <a:gd name="connsiteY0" fmla="*/ 0 h 3153327"/>
              <a:gd name="connsiteX1" fmla="*/ 2015511 w 2139754"/>
              <a:gd name="connsiteY1" fmla="*/ 151864 h 3153327"/>
              <a:gd name="connsiteX2" fmla="*/ 2139754 w 2139754"/>
              <a:gd name="connsiteY2" fmla="*/ 2490652 h 3153327"/>
              <a:gd name="connsiteX3" fmla="*/ 0 w 2139754"/>
              <a:gd name="connsiteY3" fmla="*/ 3153327 h 3153327"/>
              <a:gd name="connsiteX4" fmla="*/ 289901 w 2139754"/>
              <a:gd name="connsiteY4" fmla="*/ 0 h 3153327"/>
              <a:gd name="connsiteX0" fmla="*/ 289901 w 2526292"/>
              <a:gd name="connsiteY0" fmla="*/ 0 h 3153327"/>
              <a:gd name="connsiteX1" fmla="*/ 2526292 w 2526292"/>
              <a:gd name="connsiteY1" fmla="*/ 151864 h 3153327"/>
              <a:gd name="connsiteX2" fmla="*/ 2139754 w 2526292"/>
              <a:gd name="connsiteY2" fmla="*/ 2490652 h 3153327"/>
              <a:gd name="connsiteX3" fmla="*/ 0 w 2526292"/>
              <a:gd name="connsiteY3" fmla="*/ 3153327 h 3153327"/>
              <a:gd name="connsiteX4" fmla="*/ 289901 w 2526292"/>
              <a:gd name="connsiteY4" fmla="*/ 0 h 3153327"/>
              <a:gd name="connsiteX0" fmla="*/ 289901 w 2484878"/>
              <a:gd name="connsiteY0" fmla="*/ 27610 h 3180937"/>
              <a:gd name="connsiteX1" fmla="*/ 2484878 w 2484878"/>
              <a:gd name="connsiteY1" fmla="*/ 0 h 3180937"/>
              <a:gd name="connsiteX2" fmla="*/ 2139754 w 2484878"/>
              <a:gd name="connsiteY2" fmla="*/ 2518262 h 3180937"/>
              <a:gd name="connsiteX3" fmla="*/ 0 w 2484878"/>
              <a:gd name="connsiteY3" fmla="*/ 3180937 h 3180937"/>
              <a:gd name="connsiteX4" fmla="*/ 289901 w 2484878"/>
              <a:gd name="connsiteY4" fmla="*/ 27610 h 3180937"/>
              <a:gd name="connsiteX0" fmla="*/ 289901 w 2484878"/>
              <a:gd name="connsiteY0" fmla="*/ 27610 h 3180937"/>
              <a:gd name="connsiteX1" fmla="*/ 2484878 w 2484878"/>
              <a:gd name="connsiteY1" fmla="*/ 0 h 3180937"/>
              <a:gd name="connsiteX2" fmla="*/ 2236388 w 2484878"/>
              <a:gd name="connsiteY2" fmla="*/ 2090284 h 3180937"/>
              <a:gd name="connsiteX3" fmla="*/ 0 w 2484878"/>
              <a:gd name="connsiteY3" fmla="*/ 3180937 h 3180937"/>
              <a:gd name="connsiteX4" fmla="*/ 289901 w 2484878"/>
              <a:gd name="connsiteY4" fmla="*/ 27610 h 3180937"/>
              <a:gd name="connsiteX0" fmla="*/ 276096 w 2471073"/>
              <a:gd name="connsiteY0" fmla="*/ 27610 h 2849599"/>
              <a:gd name="connsiteX1" fmla="*/ 2471073 w 2471073"/>
              <a:gd name="connsiteY1" fmla="*/ 0 h 2849599"/>
              <a:gd name="connsiteX2" fmla="*/ 2222583 w 2471073"/>
              <a:gd name="connsiteY2" fmla="*/ 2090284 h 2849599"/>
              <a:gd name="connsiteX3" fmla="*/ 0 w 2471073"/>
              <a:gd name="connsiteY3" fmla="*/ 2849599 h 2849599"/>
              <a:gd name="connsiteX4" fmla="*/ 276096 w 2471073"/>
              <a:gd name="connsiteY4" fmla="*/ 27610 h 284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073" h="2849599">
                <a:moveTo>
                  <a:pt x="276096" y="27610"/>
                </a:moveTo>
                <a:lnTo>
                  <a:pt x="2471073" y="0"/>
                </a:lnTo>
                <a:lnTo>
                  <a:pt x="2222583" y="2090284"/>
                </a:lnTo>
                <a:lnTo>
                  <a:pt x="0" y="2849599"/>
                </a:lnTo>
                <a:lnTo>
                  <a:pt x="276096" y="27610"/>
                </a:lnTo>
                <a:close/>
              </a:path>
            </a:pathLst>
          </a:custGeom>
          <a:gradFill>
            <a:gsLst>
              <a:gs pos="100000">
                <a:schemeClr val="bg1">
                  <a:lumMod val="95000"/>
                </a:schemeClr>
              </a:gs>
              <a:gs pos="100000">
                <a:schemeClr val="bg1">
                  <a:lumMod val="95000"/>
                </a:schemeClr>
              </a:gs>
            </a:gsLst>
          </a:gradFill>
          <a:ln w="317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ectangle 5"/>
          <p:cNvSpPr>
            <a:spLocks noGrp="1" noSelect="1" noRot="1" noMove="1" noResize="1" noEditPoints="1" noAdjustHandles="1" noChangeArrowheads="1" noChangeShapeType="1" noTextEdit="1"/>
          </p:cNvSpPr>
          <p:nvPr>
            <p:custDataLst>
              <p:tags r:id="rId7"/>
            </p:custDataLst>
          </p:nvPr>
        </p:nvSpPr>
        <p:spPr bwMode="auto">
          <a:xfrm>
            <a:off x="1409929" y="4703762"/>
            <a:ext cx="1911350" cy="1773237"/>
          </a:xfrm>
          <a:custGeom>
            <a:avLst/>
            <a:gdLst>
              <a:gd name="connsiteX0" fmla="*/ 0 w 2622925"/>
              <a:gd name="connsiteY0" fmla="*/ 0 h 2394011"/>
              <a:gd name="connsiteX1" fmla="*/ 2622925 w 2622925"/>
              <a:gd name="connsiteY1" fmla="*/ 0 h 2394011"/>
              <a:gd name="connsiteX2" fmla="*/ 2622925 w 2622925"/>
              <a:gd name="connsiteY2" fmla="*/ 2394011 h 2394011"/>
              <a:gd name="connsiteX3" fmla="*/ 0 w 2622925"/>
              <a:gd name="connsiteY3" fmla="*/ 2394011 h 2394011"/>
              <a:gd name="connsiteX4" fmla="*/ 0 w 2622925"/>
              <a:gd name="connsiteY4" fmla="*/ 0 h 2394011"/>
              <a:gd name="connsiteX0" fmla="*/ 0 w 2636730"/>
              <a:gd name="connsiteY0" fmla="*/ 469395 h 2394011"/>
              <a:gd name="connsiteX1" fmla="*/ 2636730 w 2636730"/>
              <a:gd name="connsiteY1" fmla="*/ 0 h 2394011"/>
              <a:gd name="connsiteX2" fmla="*/ 2636730 w 2636730"/>
              <a:gd name="connsiteY2" fmla="*/ 2394011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3805 w 2636730"/>
              <a:gd name="connsiteY3" fmla="*/ 2394011 h 2394011"/>
              <a:gd name="connsiteX4" fmla="*/ 0 w 2636730"/>
              <a:gd name="connsiteY4" fmla="*/ 469395 h 2394011"/>
              <a:gd name="connsiteX0" fmla="*/ 0 w 2636730"/>
              <a:gd name="connsiteY0" fmla="*/ 469395 h 2394011"/>
              <a:gd name="connsiteX1" fmla="*/ 2636730 w 2636730"/>
              <a:gd name="connsiteY1" fmla="*/ 0 h 2394011"/>
              <a:gd name="connsiteX2" fmla="*/ 2512486 w 2636730"/>
              <a:gd name="connsiteY2" fmla="*/ 1634696 h 2394011"/>
              <a:gd name="connsiteX3" fmla="*/ 124244 w 2636730"/>
              <a:gd name="connsiteY3" fmla="*/ 2394011 h 2394011"/>
              <a:gd name="connsiteX4" fmla="*/ 0 w 2636730"/>
              <a:gd name="connsiteY4" fmla="*/ 469395 h 2394011"/>
              <a:gd name="connsiteX0" fmla="*/ 0 w 2678144"/>
              <a:gd name="connsiteY0" fmla="*/ 469395 h 2394011"/>
              <a:gd name="connsiteX1" fmla="*/ 2636730 w 2678144"/>
              <a:gd name="connsiteY1" fmla="*/ 0 h 2394011"/>
              <a:gd name="connsiteX2" fmla="*/ 2678144 w 2678144"/>
              <a:gd name="connsiteY2" fmla="*/ 1579473 h 2394011"/>
              <a:gd name="connsiteX3" fmla="*/ 124244 w 2678144"/>
              <a:gd name="connsiteY3" fmla="*/ 2394011 h 2394011"/>
              <a:gd name="connsiteX4" fmla="*/ 0 w 2678144"/>
              <a:gd name="connsiteY4" fmla="*/ 469395 h 2394011"/>
              <a:gd name="connsiteX0" fmla="*/ 0 w 2678144"/>
              <a:gd name="connsiteY0" fmla="*/ 372755 h 2297371"/>
              <a:gd name="connsiteX1" fmla="*/ 2139755 w 2678144"/>
              <a:gd name="connsiteY1" fmla="*/ 0 h 2297371"/>
              <a:gd name="connsiteX2" fmla="*/ 2678144 w 2678144"/>
              <a:gd name="connsiteY2" fmla="*/ 1482833 h 2297371"/>
              <a:gd name="connsiteX3" fmla="*/ 124244 w 2678144"/>
              <a:gd name="connsiteY3" fmla="*/ 2297371 h 2297371"/>
              <a:gd name="connsiteX4" fmla="*/ 0 w 2678144"/>
              <a:gd name="connsiteY4" fmla="*/ 372755 h 2297371"/>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678144"/>
              <a:gd name="connsiteY0" fmla="*/ 372755 h 2145508"/>
              <a:gd name="connsiteX1" fmla="*/ 2139755 w 2678144"/>
              <a:gd name="connsiteY1" fmla="*/ 0 h 2145508"/>
              <a:gd name="connsiteX2" fmla="*/ 2678144 w 2678144"/>
              <a:gd name="connsiteY2" fmla="*/ 1482833 h 2145508"/>
              <a:gd name="connsiteX3" fmla="*/ 538390 w 2678144"/>
              <a:gd name="connsiteY3" fmla="*/ 2145508 h 2145508"/>
              <a:gd name="connsiteX4" fmla="*/ 0 w 2678144"/>
              <a:gd name="connsiteY4" fmla="*/ 372755 h 2145508"/>
              <a:gd name="connsiteX0" fmla="*/ 0 w 2912827"/>
              <a:gd name="connsiteY0" fmla="*/ 0 h 2476846"/>
              <a:gd name="connsiteX1" fmla="*/ 2374438 w 2912827"/>
              <a:gd name="connsiteY1" fmla="*/ 331338 h 2476846"/>
              <a:gd name="connsiteX2" fmla="*/ 2912827 w 2912827"/>
              <a:gd name="connsiteY2" fmla="*/ 1814171 h 2476846"/>
              <a:gd name="connsiteX3" fmla="*/ 773073 w 2912827"/>
              <a:gd name="connsiteY3" fmla="*/ 2476846 h 2476846"/>
              <a:gd name="connsiteX4" fmla="*/ 0 w 2912827"/>
              <a:gd name="connsiteY4" fmla="*/ 0 h 2476846"/>
              <a:gd name="connsiteX0" fmla="*/ 0 w 2912827"/>
              <a:gd name="connsiteY0" fmla="*/ 289920 h 2766766"/>
              <a:gd name="connsiteX1" fmla="*/ 2112145 w 2912827"/>
              <a:gd name="connsiteY1" fmla="*/ 0 h 2766766"/>
              <a:gd name="connsiteX2" fmla="*/ 2912827 w 2912827"/>
              <a:gd name="connsiteY2" fmla="*/ 2104091 h 2766766"/>
              <a:gd name="connsiteX3" fmla="*/ 773073 w 2912827"/>
              <a:gd name="connsiteY3" fmla="*/ 2766766 h 2766766"/>
              <a:gd name="connsiteX4" fmla="*/ 0 w 2912827"/>
              <a:gd name="connsiteY4" fmla="*/ 289920 h 2766766"/>
              <a:gd name="connsiteX0" fmla="*/ 0 w 2650535"/>
              <a:gd name="connsiteY0" fmla="*/ 151863 h 2766766"/>
              <a:gd name="connsiteX1" fmla="*/ 1849853 w 2650535"/>
              <a:gd name="connsiteY1" fmla="*/ 0 h 2766766"/>
              <a:gd name="connsiteX2" fmla="*/ 2650535 w 2650535"/>
              <a:gd name="connsiteY2" fmla="*/ 2104091 h 2766766"/>
              <a:gd name="connsiteX3" fmla="*/ 510781 w 2650535"/>
              <a:gd name="connsiteY3" fmla="*/ 2766766 h 2766766"/>
              <a:gd name="connsiteX4" fmla="*/ 0 w 2650535"/>
              <a:gd name="connsiteY4" fmla="*/ 151863 h 2766766"/>
              <a:gd name="connsiteX0" fmla="*/ 0 w 2650535"/>
              <a:gd name="connsiteY0" fmla="*/ 96640 h 2711543"/>
              <a:gd name="connsiteX1" fmla="*/ 2167365 w 2650535"/>
              <a:gd name="connsiteY1" fmla="*/ 0 h 2711543"/>
              <a:gd name="connsiteX2" fmla="*/ 2650535 w 2650535"/>
              <a:gd name="connsiteY2" fmla="*/ 2048868 h 2711543"/>
              <a:gd name="connsiteX3" fmla="*/ 510781 w 2650535"/>
              <a:gd name="connsiteY3" fmla="*/ 2711543 h 2711543"/>
              <a:gd name="connsiteX4" fmla="*/ 0 w 2650535"/>
              <a:gd name="connsiteY4" fmla="*/ 96640 h 2711543"/>
              <a:gd name="connsiteX0" fmla="*/ 0 w 2664340"/>
              <a:gd name="connsiteY0" fmla="*/ 0 h 2739155"/>
              <a:gd name="connsiteX1" fmla="*/ 2181170 w 2664340"/>
              <a:gd name="connsiteY1" fmla="*/ 27612 h 2739155"/>
              <a:gd name="connsiteX2" fmla="*/ 2664340 w 2664340"/>
              <a:gd name="connsiteY2" fmla="*/ 2076480 h 2739155"/>
              <a:gd name="connsiteX3" fmla="*/ 524586 w 2664340"/>
              <a:gd name="connsiteY3" fmla="*/ 2739155 h 2739155"/>
              <a:gd name="connsiteX4" fmla="*/ 0 w 2664340"/>
              <a:gd name="connsiteY4" fmla="*/ 0 h 2739155"/>
              <a:gd name="connsiteX0" fmla="*/ 0 w 2664340"/>
              <a:gd name="connsiteY0" fmla="*/ 82834 h 2821989"/>
              <a:gd name="connsiteX1" fmla="*/ 2153561 w 2664340"/>
              <a:gd name="connsiteY1" fmla="*/ 0 h 2821989"/>
              <a:gd name="connsiteX2" fmla="*/ 2664340 w 2664340"/>
              <a:gd name="connsiteY2" fmla="*/ 2159314 h 2821989"/>
              <a:gd name="connsiteX3" fmla="*/ 524586 w 2664340"/>
              <a:gd name="connsiteY3" fmla="*/ 2821989 h 2821989"/>
              <a:gd name="connsiteX4" fmla="*/ 0 w 2664340"/>
              <a:gd name="connsiteY4" fmla="*/ 82834 h 2821989"/>
              <a:gd name="connsiteX0" fmla="*/ 0 w 2305413"/>
              <a:gd name="connsiteY0" fmla="*/ 0 h 2891018"/>
              <a:gd name="connsiteX1" fmla="*/ 1794634 w 2305413"/>
              <a:gd name="connsiteY1" fmla="*/ 69029 h 2891018"/>
              <a:gd name="connsiteX2" fmla="*/ 2305413 w 2305413"/>
              <a:gd name="connsiteY2" fmla="*/ 2228343 h 2891018"/>
              <a:gd name="connsiteX3" fmla="*/ 165659 w 2305413"/>
              <a:gd name="connsiteY3" fmla="*/ 2891018 h 2891018"/>
              <a:gd name="connsiteX4" fmla="*/ 0 w 2305413"/>
              <a:gd name="connsiteY4" fmla="*/ 0 h 2891018"/>
              <a:gd name="connsiteX0" fmla="*/ 0 w 2305413"/>
              <a:gd name="connsiteY0" fmla="*/ 110445 h 3001463"/>
              <a:gd name="connsiteX1" fmla="*/ 2181170 w 2305413"/>
              <a:gd name="connsiteY1" fmla="*/ 0 h 3001463"/>
              <a:gd name="connsiteX2" fmla="*/ 2305413 w 2305413"/>
              <a:gd name="connsiteY2" fmla="*/ 2338788 h 3001463"/>
              <a:gd name="connsiteX3" fmla="*/ 165659 w 2305413"/>
              <a:gd name="connsiteY3" fmla="*/ 3001463 h 3001463"/>
              <a:gd name="connsiteX4" fmla="*/ 0 w 2305413"/>
              <a:gd name="connsiteY4" fmla="*/ 110445 h 3001463"/>
              <a:gd name="connsiteX0" fmla="*/ 289901 w 2139754"/>
              <a:gd name="connsiteY0" fmla="*/ 0 h 3153327"/>
              <a:gd name="connsiteX1" fmla="*/ 2015511 w 2139754"/>
              <a:gd name="connsiteY1" fmla="*/ 151864 h 3153327"/>
              <a:gd name="connsiteX2" fmla="*/ 2139754 w 2139754"/>
              <a:gd name="connsiteY2" fmla="*/ 2490652 h 3153327"/>
              <a:gd name="connsiteX3" fmla="*/ 0 w 2139754"/>
              <a:gd name="connsiteY3" fmla="*/ 3153327 h 3153327"/>
              <a:gd name="connsiteX4" fmla="*/ 289901 w 2139754"/>
              <a:gd name="connsiteY4" fmla="*/ 0 h 3153327"/>
              <a:gd name="connsiteX0" fmla="*/ 289901 w 2526292"/>
              <a:gd name="connsiteY0" fmla="*/ 0 h 3153327"/>
              <a:gd name="connsiteX1" fmla="*/ 2526292 w 2526292"/>
              <a:gd name="connsiteY1" fmla="*/ 151864 h 3153327"/>
              <a:gd name="connsiteX2" fmla="*/ 2139754 w 2526292"/>
              <a:gd name="connsiteY2" fmla="*/ 2490652 h 3153327"/>
              <a:gd name="connsiteX3" fmla="*/ 0 w 2526292"/>
              <a:gd name="connsiteY3" fmla="*/ 3153327 h 3153327"/>
              <a:gd name="connsiteX4" fmla="*/ 289901 w 2526292"/>
              <a:gd name="connsiteY4" fmla="*/ 0 h 3153327"/>
              <a:gd name="connsiteX0" fmla="*/ 289901 w 2484878"/>
              <a:gd name="connsiteY0" fmla="*/ 27610 h 3180937"/>
              <a:gd name="connsiteX1" fmla="*/ 2484878 w 2484878"/>
              <a:gd name="connsiteY1" fmla="*/ 0 h 3180937"/>
              <a:gd name="connsiteX2" fmla="*/ 2139754 w 2484878"/>
              <a:gd name="connsiteY2" fmla="*/ 2518262 h 3180937"/>
              <a:gd name="connsiteX3" fmla="*/ 0 w 2484878"/>
              <a:gd name="connsiteY3" fmla="*/ 3180937 h 3180937"/>
              <a:gd name="connsiteX4" fmla="*/ 289901 w 2484878"/>
              <a:gd name="connsiteY4" fmla="*/ 27610 h 3180937"/>
              <a:gd name="connsiteX0" fmla="*/ 289901 w 2484878"/>
              <a:gd name="connsiteY0" fmla="*/ 27610 h 3180937"/>
              <a:gd name="connsiteX1" fmla="*/ 2484878 w 2484878"/>
              <a:gd name="connsiteY1" fmla="*/ 0 h 3180937"/>
              <a:gd name="connsiteX2" fmla="*/ 2236388 w 2484878"/>
              <a:gd name="connsiteY2" fmla="*/ 2090284 h 3180937"/>
              <a:gd name="connsiteX3" fmla="*/ 0 w 2484878"/>
              <a:gd name="connsiteY3" fmla="*/ 3180937 h 3180937"/>
              <a:gd name="connsiteX4" fmla="*/ 289901 w 2484878"/>
              <a:gd name="connsiteY4" fmla="*/ 27610 h 3180937"/>
              <a:gd name="connsiteX0" fmla="*/ 276096 w 2471073"/>
              <a:gd name="connsiteY0" fmla="*/ 27610 h 2849599"/>
              <a:gd name="connsiteX1" fmla="*/ 2471073 w 2471073"/>
              <a:gd name="connsiteY1" fmla="*/ 0 h 2849599"/>
              <a:gd name="connsiteX2" fmla="*/ 2222583 w 2471073"/>
              <a:gd name="connsiteY2" fmla="*/ 2090284 h 2849599"/>
              <a:gd name="connsiteX3" fmla="*/ 0 w 2471073"/>
              <a:gd name="connsiteY3" fmla="*/ 2849599 h 2849599"/>
              <a:gd name="connsiteX4" fmla="*/ 276096 w 2471073"/>
              <a:gd name="connsiteY4" fmla="*/ 27610 h 2849599"/>
              <a:gd name="connsiteX0" fmla="*/ 276096 w 2471073"/>
              <a:gd name="connsiteY0" fmla="*/ 0 h 2821989"/>
              <a:gd name="connsiteX1" fmla="*/ 2471073 w 2471073"/>
              <a:gd name="connsiteY1" fmla="*/ 82836 h 2821989"/>
              <a:gd name="connsiteX2" fmla="*/ 2222583 w 2471073"/>
              <a:gd name="connsiteY2" fmla="*/ 2062674 h 2821989"/>
              <a:gd name="connsiteX3" fmla="*/ 0 w 2471073"/>
              <a:gd name="connsiteY3" fmla="*/ 2821989 h 2821989"/>
              <a:gd name="connsiteX4" fmla="*/ 276096 w 2471073"/>
              <a:gd name="connsiteY4" fmla="*/ 0 h 2821989"/>
              <a:gd name="connsiteX0" fmla="*/ 317510 w 2512487"/>
              <a:gd name="connsiteY0" fmla="*/ 0 h 2283565"/>
              <a:gd name="connsiteX1" fmla="*/ 2512487 w 2512487"/>
              <a:gd name="connsiteY1" fmla="*/ 82836 h 2283565"/>
              <a:gd name="connsiteX2" fmla="*/ 2263997 w 2512487"/>
              <a:gd name="connsiteY2" fmla="*/ 2062674 h 2283565"/>
              <a:gd name="connsiteX3" fmla="*/ 0 w 2512487"/>
              <a:gd name="connsiteY3" fmla="*/ 2283565 h 2283565"/>
              <a:gd name="connsiteX4" fmla="*/ 317510 w 2512487"/>
              <a:gd name="connsiteY4" fmla="*/ 0 h 2283565"/>
              <a:gd name="connsiteX0" fmla="*/ 317510 w 2512487"/>
              <a:gd name="connsiteY0" fmla="*/ 0 h 2283565"/>
              <a:gd name="connsiteX1" fmla="*/ 2512487 w 2512487"/>
              <a:gd name="connsiteY1" fmla="*/ 82836 h 2283565"/>
              <a:gd name="connsiteX2" fmla="*/ 2319217 w 2512487"/>
              <a:gd name="connsiteY2" fmla="*/ 1731336 h 2283565"/>
              <a:gd name="connsiteX3" fmla="*/ 0 w 2512487"/>
              <a:gd name="connsiteY3" fmla="*/ 2283565 h 2283565"/>
              <a:gd name="connsiteX4" fmla="*/ 317510 w 2512487"/>
              <a:gd name="connsiteY4" fmla="*/ 0 h 2283565"/>
              <a:gd name="connsiteX0" fmla="*/ 317510 w 2581511"/>
              <a:gd name="connsiteY0" fmla="*/ 110444 h 2394009"/>
              <a:gd name="connsiteX1" fmla="*/ 2581511 w 2581511"/>
              <a:gd name="connsiteY1" fmla="*/ 0 h 2394009"/>
              <a:gd name="connsiteX2" fmla="*/ 2319217 w 2581511"/>
              <a:gd name="connsiteY2" fmla="*/ 1841780 h 2394009"/>
              <a:gd name="connsiteX3" fmla="*/ 0 w 2581511"/>
              <a:gd name="connsiteY3" fmla="*/ 2394009 h 2394009"/>
              <a:gd name="connsiteX4" fmla="*/ 317510 w 2581511"/>
              <a:gd name="connsiteY4" fmla="*/ 110444 h 2394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511" h="2394009">
                <a:moveTo>
                  <a:pt x="317510" y="110444"/>
                </a:moveTo>
                <a:lnTo>
                  <a:pt x="2581511" y="0"/>
                </a:lnTo>
                <a:lnTo>
                  <a:pt x="2319217" y="1841780"/>
                </a:lnTo>
                <a:lnTo>
                  <a:pt x="0" y="2394009"/>
                </a:lnTo>
                <a:lnTo>
                  <a:pt x="317510" y="110444"/>
                </a:lnTo>
                <a:close/>
              </a:path>
            </a:pathLst>
          </a:custGeom>
          <a:gradFill>
            <a:gsLst>
              <a:gs pos="100000">
                <a:schemeClr val="bg1">
                  <a:lumMod val="95000"/>
                </a:schemeClr>
              </a:gs>
              <a:gs pos="100000">
                <a:schemeClr val="bg1">
                  <a:lumMod val="95000"/>
                </a:schemeClr>
              </a:gs>
            </a:gsLst>
          </a:gradFill>
          <a:ln w="317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Rectangle 3"/>
          <p:cNvSpPr>
            <a:spLocks noGrp="1" noSelect="1" noRot="1" noMove="1" noResize="1" noEditPoints="1" noAdjustHandles="1" noChangeArrowheads="1" noChangeShapeType="1" noTextEdit="1"/>
          </p:cNvSpPr>
          <p:nvPr>
            <p:custDataLst>
              <p:tags r:id="rId8"/>
            </p:custDataLst>
          </p:nvPr>
        </p:nvSpPr>
        <p:spPr bwMode="auto">
          <a:xfrm>
            <a:off x="1255890" y="4786007"/>
            <a:ext cx="2852789" cy="1864030"/>
          </a:xfrm>
          <a:custGeom>
            <a:avLst/>
            <a:gdLst>
              <a:gd name="connsiteX0" fmla="*/ 0 w 6540938"/>
              <a:gd name="connsiteY0" fmla="*/ 0 h 4451384"/>
              <a:gd name="connsiteX1" fmla="*/ 6540938 w 6540938"/>
              <a:gd name="connsiteY1" fmla="*/ 0 h 4451384"/>
              <a:gd name="connsiteX2" fmla="*/ 6540938 w 6540938"/>
              <a:gd name="connsiteY2" fmla="*/ 4451384 h 4451384"/>
              <a:gd name="connsiteX3" fmla="*/ 0 w 6540938"/>
              <a:gd name="connsiteY3" fmla="*/ 4451384 h 4451384"/>
              <a:gd name="connsiteX4" fmla="*/ 0 w 6540938"/>
              <a:gd name="connsiteY4" fmla="*/ 0 h 4451384"/>
              <a:gd name="connsiteX0" fmla="*/ 0 w 6540938"/>
              <a:gd name="connsiteY0" fmla="*/ 0 h 4451384"/>
              <a:gd name="connsiteX1" fmla="*/ 573527 w 6540938"/>
              <a:gd name="connsiteY1" fmla="*/ 0 h 4451384"/>
              <a:gd name="connsiteX2" fmla="*/ 6540938 w 6540938"/>
              <a:gd name="connsiteY2" fmla="*/ 0 h 4451384"/>
              <a:gd name="connsiteX3" fmla="*/ 6540938 w 6540938"/>
              <a:gd name="connsiteY3" fmla="*/ 4451384 h 4451384"/>
              <a:gd name="connsiteX4" fmla="*/ 0 w 6540938"/>
              <a:gd name="connsiteY4" fmla="*/ 4451384 h 4451384"/>
              <a:gd name="connsiteX5" fmla="*/ 0 w 6540938"/>
              <a:gd name="connsiteY5" fmla="*/ 0 h 4451384"/>
              <a:gd name="connsiteX0" fmla="*/ 0 w 6540938"/>
              <a:gd name="connsiteY0" fmla="*/ 0 h 4451384"/>
              <a:gd name="connsiteX1" fmla="*/ 573527 w 6540938"/>
              <a:gd name="connsiteY1" fmla="*/ 0 h 4451384"/>
              <a:gd name="connsiteX2" fmla="*/ 2444317 w 6540938"/>
              <a:gd name="connsiteY2" fmla="*/ 0 h 4451384"/>
              <a:gd name="connsiteX3" fmla="*/ 6540938 w 6540938"/>
              <a:gd name="connsiteY3" fmla="*/ 0 h 4451384"/>
              <a:gd name="connsiteX4" fmla="*/ 6540938 w 6540938"/>
              <a:gd name="connsiteY4" fmla="*/ 4451384 h 4451384"/>
              <a:gd name="connsiteX5" fmla="*/ 0 w 6540938"/>
              <a:gd name="connsiteY5" fmla="*/ 4451384 h 4451384"/>
              <a:gd name="connsiteX6" fmla="*/ 0 w 6540938"/>
              <a:gd name="connsiteY6" fmla="*/ 0 h 4451384"/>
              <a:gd name="connsiteX0" fmla="*/ 0 w 6540938"/>
              <a:gd name="connsiteY0" fmla="*/ 13655 h 4465039"/>
              <a:gd name="connsiteX1" fmla="*/ 573527 w 6540938"/>
              <a:gd name="connsiteY1" fmla="*/ 13655 h 4465039"/>
              <a:gd name="connsiteX2" fmla="*/ 1024155 w 6540938"/>
              <a:gd name="connsiteY2" fmla="*/ 0 h 4465039"/>
              <a:gd name="connsiteX3" fmla="*/ 2444317 w 6540938"/>
              <a:gd name="connsiteY3" fmla="*/ 13655 h 4465039"/>
              <a:gd name="connsiteX4" fmla="*/ 6540938 w 6540938"/>
              <a:gd name="connsiteY4" fmla="*/ 13655 h 4465039"/>
              <a:gd name="connsiteX5" fmla="*/ 6540938 w 6540938"/>
              <a:gd name="connsiteY5" fmla="*/ 4465039 h 4465039"/>
              <a:gd name="connsiteX6" fmla="*/ 0 w 6540938"/>
              <a:gd name="connsiteY6" fmla="*/ 4465039 h 4465039"/>
              <a:gd name="connsiteX7" fmla="*/ 0 w 6540938"/>
              <a:gd name="connsiteY7" fmla="*/ 13655 h 4465039"/>
              <a:gd name="connsiteX0" fmla="*/ 0 w 6540938"/>
              <a:gd name="connsiteY0" fmla="*/ 300451 h 4751835"/>
              <a:gd name="connsiteX1" fmla="*/ 573527 w 6540938"/>
              <a:gd name="connsiteY1" fmla="*/ 300451 h 4751835"/>
              <a:gd name="connsiteX2" fmla="*/ 1024155 w 6540938"/>
              <a:gd name="connsiteY2" fmla="*/ 286796 h 4751835"/>
              <a:gd name="connsiteX3" fmla="*/ 2171209 w 6540938"/>
              <a:gd name="connsiteY3" fmla="*/ 51 h 4751835"/>
              <a:gd name="connsiteX4" fmla="*/ 2444317 w 6540938"/>
              <a:gd name="connsiteY4" fmla="*/ 300451 h 4751835"/>
              <a:gd name="connsiteX5" fmla="*/ 6540938 w 6540938"/>
              <a:gd name="connsiteY5" fmla="*/ 300451 h 4751835"/>
              <a:gd name="connsiteX6" fmla="*/ 6540938 w 6540938"/>
              <a:gd name="connsiteY6" fmla="*/ 4751835 h 4751835"/>
              <a:gd name="connsiteX7" fmla="*/ 0 w 6540938"/>
              <a:gd name="connsiteY7" fmla="*/ 4751835 h 4751835"/>
              <a:gd name="connsiteX8" fmla="*/ 0 w 6540938"/>
              <a:gd name="connsiteY8" fmla="*/ 300451 h 4751835"/>
              <a:gd name="connsiteX0" fmla="*/ 0 w 6540938"/>
              <a:gd name="connsiteY0" fmla="*/ 301714 h 4753098"/>
              <a:gd name="connsiteX1" fmla="*/ 573527 w 6540938"/>
              <a:gd name="connsiteY1" fmla="*/ 301714 h 4753098"/>
              <a:gd name="connsiteX2" fmla="*/ 887601 w 6540938"/>
              <a:gd name="connsiteY2" fmla="*/ 1313 h 4753098"/>
              <a:gd name="connsiteX3" fmla="*/ 2171209 w 6540938"/>
              <a:gd name="connsiteY3" fmla="*/ 1314 h 4753098"/>
              <a:gd name="connsiteX4" fmla="*/ 2444317 w 6540938"/>
              <a:gd name="connsiteY4" fmla="*/ 301714 h 4753098"/>
              <a:gd name="connsiteX5" fmla="*/ 6540938 w 6540938"/>
              <a:gd name="connsiteY5" fmla="*/ 301714 h 4753098"/>
              <a:gd name="connsiteX6" fmla="*/ 6540938 w 6540938"/>
              <a:gd name="connsiteY6" fmla="*/ 4753098 h 4753098"/>
              <a:gd name="connsiteX7" fmla="*/ 0 w 6540938"/>
              <a:gd name="connsiteY7" fmla="*/ 4753098 h 4753098"/>
              <a:gd name="connsiteX8" fmla="*/ 0 w 6540938"/>
              <a:gd name="connsiteY8" fmla="*/ 301714 h 4753098"/>
              <a:gd name="connsiteX0" fmla="*/ 0 w 6540938"/>
              <a:gd name="connsiteY0" fmla="*/ 301714 h 4753098"/>
              <a:gd name="connsiteX1" fmla="*/ 887601 w 6540938"/>
              <a:gd name="connsiteY1" fmla="*/ 1313 h 4753098"/>
              <a:gd name="connsiteX2" fmla="*/ 2171209 w 6540938"/>
              <a:gd name="connsiteY2" fmla="*/ 1314 h 4753098"/>
              <a:gd name="connsiteX3" fmla="*/ 2444317 w 6540938"/>
              <a:gd name="connsiteY3" fmla="*/ 301714 h 4753098"/>
              <a:gd name="connsiteX4" fmla="*/ 6540938 w 6540938"/>
              <a:gd name="connsiteY4" fmla="*/ 301714 h 4753098"/>
              <a:gd name="connsiteX5" fmla="*/ 6540938 w 6540938"/>
              <a:gd name="connsiteY5" fmla="*/ 4753098 h 4753098"/>
              <a:gd name="connsiteX6" fmla="*/ 0 w 6540938"/>
              <a:gd name="connsiteY6" fmla="*/ 4753098 h 4753098"/>
              <a:gd name="connsiteX7" fmla="*/ 0 w 6540938"/>
              <a:gd name="connsiteY7" fmla="*/ 301714 h 4753098"/>
              <a:gd name="connsiteX0" fmla="*/ 0 w 6540938"/>
              <a:gd name="connsiteY0" fmla="*/ 301714 h 4753098"/>
              <a:gd name="connsiteX1" fmla="*/ 307730 w 6540938"/>
              <a:gd name="connsiteY1" fmla="*/ 1312 h 4753098"/>
              <a:gd name="connsiteX2" fmla="*/ 2171209 w 6540938"/>
              <a:gd name="connsiteY2" fmla="*/ 1314 h 4753098"/>
              <a:gd name="connsiteX3" fmla="*/ 2444317 w 6540938"/>
              <a:gd name="connsiteY3" fmla="*/ 301714 h 4753098"/>
              <a:gd name="connsiteX4" fmla="*/ 6540938 w 6540938"/>
              <a:gd name="connsiteY4" fmla="*/ 301714 h 4753098"/>
              <a:gd name="connsiteX5" fmla="*/ 6540938 w 6540938"/>
              <a:gd name="connsiteY5" fmla="*/ 4753098 h 4753098"/>
              <a:gd name="connsiteX6" fmla="*/ 0 w 6540938"/>
              <a:gd name="connsiteY6" fmla="*/ 4753098 h 4753098"/>
              <a:gd name="connsiteX7" fmla="*/ 0 w 6540938"/>
              <a:gd name="connsiteY7" fmla="*/ 301714 h 475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0938" h="4753098">
                <a:moveTo>
                  <a:pt x="0" y="301714"/>
                </a:moveTo>
                <a:lnTo>
                  <a:pt x="307730" y="1312"/>
                </a:lnTo>
                <a:cubicBezTo>
                  <a:pt x="589942" y="5864"/>
                  <a:pt x="1888997" y="-3238"/>
                  <a:pt x="2171209" y="1314"/>
                </a:cubicBezTo>
                <a:lnTo>
                  <a:pt x="2444317" y="301714"/>
                </a:lnTo>
                <a:lnTo>
                  <a:pt x="6540938" y="301714"/>
                </a:lnTo>
                <a:lnTo>
                  <a:pt x="6540938" y="4753098"/>
                </a:lnTo>
                <a:lnTo>
                  <a:pt x="0" y="4753098"/>
                </a:lnTo>
                <a:lnTo>
                  <a:pt x="0" y="301714"/>
                </a:lnTo>
                <a:close/>
              </a:path>
            </a:pathLst>
          </a:custGeom>
          <a:gradFill>
            <a:gsLst>
              <a:gs pos="0">
                <a:schemeClr val="accent1">
                  <a:lumMod val="75000"/>
                </a:schemeClr>
              </a:gs>
              <a:gs pos="100000">
                <a:schemeClr val="accent1">
                  <a:lumMod val="40000"/>
                  <a:lumOff val="60000"/>
                </a:schemeClr>
              </a:gs>
            </a:gsLst>
          </a:gradFill>
          <a:ln w="3175">
            <a:solidFill>
              <a:schemeClr val="accent1">
                <a:lumMod val="75000"/>
                <a:alpha val="72000"/>
              </a:schemeClr>
            </a:solidFill>
          </a:ln>
          <a:scene3d>
            <a:camera prst="perspectiveFront" fov="3900000">
              <a:rot lat="1614000" lon="18780000" rev="20814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Folded Corner 92"/>
          <p:cNvSpPr>
            <a:spLocks noGrp="1" noSelect="1" noRot="1" noMove="1" noResize="1" noEditPoints="1" noAdjustHandles="1" noChangeArrowheads="1" noChangeShapeType="1" noTextEdit="1"/>
          </p:cNvSpPr>
          <p:nvPr>
            <p:custDataLst>
              <p:tags r:id="rId9"/>
            </p:custDataLst>
          </p:nvPr>
        </p:nvSpPr>
        <p:spPr bwMode="auto">
          <a:xfrm>
            <a:off x="5118329" y="846137"/>
            <a:ext cx="1585912" cy="2003425"/>
          </a:xfrm>
          <a:prstGeom prst="foldedCorner">
            <a:avLst/>
          </a:prstGeom>
          <a:gradFill flip="none" rotWithShape="1">
            <a:gsLst>
              <a:gs pos="0">
                <a:schemeClr val="bg1">
                  <a:lumMod val="85000"/>
                </a:schemeClr>
              </a:gs>
              <a:gs pos="100000">
                <a:schemeClr val="bg1"/>
              </a:gs>
            </a:gsLst>
            <a:lin ang="1350000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4" name="Straight Connector 93"/>
          <p:cNvCxnSpPr>
            <a:cxnSpLocks noGrp="1" noSelect="1" noRot="1" noMove="1" noResize="1" noEditPoints="1" noAdjustHandles="1" noChangeArrowheads="1" noChangeShapeType="1"/>
          </p:cNvCxnSpPr>
          <p:nvPr>
            <p:custDataLst>
              <p:tags r:id="rId10"/>
            </p:custDataLst>
          </p:nvPr>
        </p:nvCxnSpPr>
        <p:spPr bwMode="auto">
          <a:xfrm rot="5400000">
            <a:off x="4453959" y="1888331"/>
            <a:ext cx="1662113"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cxnSpLocks noGrp="1" noSelect="1" noRot="1" noMove="1" noResize="1" noEditPoints="1" noAdjustHandles="1" noChangeArrowheads="1" noChangeShapeType="1"/>
          </p:cNvCxnSpPr>
          <p:nvPr>
            <p:custDataLst>
              <p:tags r:id="rId11"/>
            </p:custDataLst>
          </p:nvPr>
        </p:nvCxnSpPr>
        <p:spPr bwMode="auto">
          <a:xfrm>
            <a:off x="5285016" y="10572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cxnSpLocks noGrp="1" noSelect="1" noRot="1" noMove="1" noResize="1" noEditPoints="1" noAdjustHandles="1" noChangeArrowheads="1" noChangeShapeType="1"/>
          </p:cNvCxnSpPr>
          <p:nvPr>
            <p:custDataLst>
              <p:tags r:id="rId12"/>
            </p:custDataLst>
          </p:nvPr>
        </p:nvCxnSpPr>
        <p:spPr bwMode="auto">
          <a:xfrm>
            <a:off x="5285016" y="119538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cxnSpLocks noGrp="1" noSelect="1" noRot="1" noMove="1" noResize="1" noEditPoints="1" noAdjustHandles="1" noChangeArrowheads="1" noChangeShapeType="1"/>
          </p:cNvCxnSpPr>
          <p:nvPr>
            <p:custDataLst>
              <p:tags r:id="rId13"/>
            </p:custDataLst>
          </p:nvPr>
        </p:nvCxnSpPr>
        <p:spPr bwMode="auto">
          <a:xfrm>
            <a:off x="5285016" y="135731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cxnSpLocks noGrp="1" noSelect="1" noRot="1" noMove="1" noResize="1" noEditPoints="1" noAdjustHandles="1" noChangeArrowheads="1" noChangeShapeType="1"/>
          </p:cNvCxnSpPr>
          <p:nvPr>
            <p:custDataLst>
              <p:tags r:id="rId14"/>
            </p:custDataLst>
          </p:nvPr>
        </p:nvCxnSpPr>
        <p:spPr bwMode="auto">
          <a:xfrm>
            <a:off x="5285016" y="15906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cxnSpLocks noGrp="1" noSelect="1" noRot="1" noMove="1" noResize="1" noEditPoints="1" noAdjustHandles="1" noChangeArrowheads="1" noChangeShapeType="1"/>
          </p:cNvCxnSpPr>
          <p:nvPr>
            <p:custDataLst>
              <p:tags r:id="rId15"/>
            </p:custDataLst>
          </p:nvPr>
        </p:nvCxnSpPr>
        <p:spPr bwMode="auto">
          <a:xfrm>
            <a:off x="5285016" y="148272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cxnSpLocks noGrp="1" noSelect="1" noRot="1" noMove="1" noResize="1" noEditPoints="1" noAdjustHandles="1" noChangeArrowheads="1" noChangeShapeType="1"/>
          </p:cNvCxnSpPr>
          <p:nvPr>
            <p:custDataLst>
              <p:tags r:id="rId16"/>
            </p:custDataLst>
          </p:nvPr>
        </p:nvCxnSpPr>
        <p:spPr bwMode="auto">
          <a:xfrm>
            <a:off x="5285016" y="171291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cxnSpLocks noGrp="1" noSelect="1" noRot="1" noMove="1" noResize="1" noEditPoints="1" noAdjustHandles="1" noChangeArrowheads="1" noChangeShapeType="1"/>
          </p:cNvCxnSpPr>
          <p:nvPr>
            <p:custDataLst>
              <p:tags r:id="rId17"/>
            </p:custDataLst>
          </p:nvPr>
        </p:nvCxnSpPr>
        <p:spPr bwMode="auto">
          <a:xfrm>
            <a:off x="5285016" y="187166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cxnSpLocks noGrp="1" noSelect="1" noRot="1" noMove="1" noResize="1" noEditPoints="1" noAdjustHandles="1" noChangeArrowheads="1" noChangeShapeType="1"/>
          </p:cNvCxnSpPr>
          <p:nvPr>
            <p:custDataLst>
              <p:tags r:id="rId18"/>
            </p:custDataLst>
          </p:nvPr>
        </p:nvCxnSpPr>
        <p:spPr bwMode="auto">
          <a:xfrm>
            <a:off x="5285016" y="19716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cxnSpLocks noGrp="1" noSelect="1" noRot="1" noMove="1" noResize="1" noEditPoints="1" noAdjustHandles="1" noChangeArrowheads="1" noChangeShapeType="1"/>
          </p:cNvCxnSpPr>
          <p:nvPr>
            <p:custDataLst>
              <p:tags r:id="rId19"/>
            </p:custDataLst>
          </p:nvPr>
        </p:nvCxnSpPr>
        <p:spPr bwMode="auto">
          <a:xfrm>
            <a:off x="5285016" y="20859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a:cxnSpLocks noGrp="1" noSelect="1" noRot="1" noMove="1" noResize="1" noEditPoints="1" noAdjustHandles="1" noChangeArrowheads="1" noChangeShapeType="1"/>
          </p:cNvCxnSpPr>
          <p:nvPr>
            <p:custDataLst>
              <p:tags r:id="rId20"/>
            </p:custDataLst>
          </p:nvPr>
        </p:nvCxnSpPr>
        <p:spPr bwMode="auto">
          <a:xfrm>
            <a:off x="5285016" y="2184399"/>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cxnSpLocks noGrp="1" noSelect="1" noRot="1" noMove="1" noResize="1" noEditPoints="1" noAdjustHandles="1" noChangeArrowheads="1" noChangeShapeType="1"/>
          </p:cNvCxnSpPr>
          <p:nvPr>
            <p:custDataLst>
              <p:tags r:id="rId21"/>
            </p:custDataLst>
          </p:nvPr>
        </p:nvCxnSpPr>
        <p:spPr bwMode="auto">
          <a:xfrm>
            <a:off x="5285016" y="23780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cxnSpLocks noGrp="1" noSelect="1" noRot="1" noMove="1" noResize="1" noEditPoints="1" noAdjustHandles="1" noChangeArrowheads="1" noChangeShapeType="1"/>
          </p:cNvCxnSpPr>
          <p:nvPr>
            <p:custDataLst>
              <p:tags r:id="rId22"/>
            </p:custDataLst>
          </p:nvPr>
        </p:nvCxnSpPr>
        <p:spPr bwMode="auto">
          <a:xfrm>
            <a:off x="5285016" y="228282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cxnSpLocks noGrp="1" noSelect="1" noRot="1" noMove="1" noResize="1" noEditPoints="1" noAdjustHandles="1" noChangeArrowheads="1" noChangeShapeType="1"/>
          </p:cNvCxnSpPr>
          <p:nvPr>
            <p:custDataLst>
              <p:tags r:id="rId23"/>
            </p:custDataLst>
          </p:nvPr>
        </p:nvCxnSpPr>
        <p:spPr bwMode="auto">
          <a:xfrm>
            <a:off x="5285016" y="249713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cxnSpLocks noGrp="1" noSelect="1" noRot="1" noMove="1" noResize="1" noEditPoints="1" noAdjustHandles="1" noChangeArrowheads="1" noChangeShapeType="1"/>
          </p:cNvCxnSpPr>
          <p:nvPr>
            <p:custDataLst>
              <p:tags r:id="rId24"/>
            </p:custDataLst>
          </p:nvPr>
        </p:nvCxnSpPr>
        <p:spPr bwMode="auto">
          <a:xfrm>
            <a:off x="5285016" y="260826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1" name="Folded Corner 70"/>
          <p:cNvSpPr>
            <a:spLocks noGrp="1" noSelect="1" noRot="1" noMove="1" noResize="1" noEditPoints="1" noAdjustHandles="1" noChangeArrowheads="1" noChangeShapeType="1" noTextEdit="1"/>
          </p:cNvSpPr>
          <p:nvPr>
            <p:custDataLst>
              <p:tags r:id="rId25"/>
            </p:custDataLst>
          </p:nvPr>
        </p:nvSpPr>
        <p:spPr bwMode="auto">
          <a:xfrm>
            <a:off x="5369154" y="1127124"/>
            <a:ext cx="1585912" cy="2005013"/>
          </a:xfrm>
          <a:prstGeom prst="foldedCorner">
            <a:avLst/>
          </a:prstGeom>
          <a:gradFill flip="none" rotWithShape="1">
            <a:gsLst>
              <a:gs pos="0">
                <a:schemeClr val="bg1">
                  <a:lumMod val="85000"/>
                </a:schemeClr>
              </a:gs>
              <a:gs pos="100000">
                <a:schemeClr val="bg1"/>
              </a:gs>
            </a:gsLst>
            <a:lin ang="1350000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2" name="Straight Connector 71"/>
          <p:cNvCxnSpPr>
            <a:cxnSpLocks noGrp="1" noSelect="1" noRot="1" noMove="1" noResize="1" noEditPoints="1" noAdjustHandles="1" noChangeArrowheads="1" noChangeShapeType="1"/>
          </p:cNvCxnSpPr>
          <p:nvPr>
            <p:custDataLst>
              <p:tags r:id="rId26"/>
            </p:custDataLst>
          </p:nvPr>
        </p:nvCxnSpPr>
        <p:spPr bwMode="auto">
          <a:xfrm rot="5400000">
            <a:off x="4703991" y="2170112"/>
            <a:ext cx="16637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cxnSpLocks noGrp="1" noSelect="1" noRot="1" noMove="1" noResize="1" noEditPoints="1" noAdjustHandles="1" noChangeArrowheads="1" noChangeShapeType="1"/>
          </p:cNvCxnSpPr>
          <p:nvPr>
            <p:custDataLst>
              <p:tags r:id="rId27"/>
            </p:custDataLst>
          </p:nvPr>
        </p:nvCxnSpPr>
        <p:spPr bwMode="auto">
          <a:xfrm>
            <a:off x="5535841" y="133826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cxnSpLocks noGrp="1" noSelect="1" noRot="1" noMove="1" noResize="1" noEditPoints="1" noAdjustHandles="1" noChangeArrowheads="1" noChangeShapeType="1"/>
          </p:cNvCxnSpPr>
          <p:nvPr>
            <p:custDataLst>
              <p:tags r:id="rId28"/>
            </p:custDataLst>
          </p:nvPr>
        </p:nvCxnSpPr>
        <p:spPr bwMode="auto">
          <a:xfrm>
            <a:off x="5535841" y="14763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cxnSpLocks noGrp="1" noSelect="1" noRot="1" noMove="1" noResize="1" noEditPoints="1" noAdjustHandles="1" noChangeArrowheads="1" noChangeShapeType="1"/>
          </p:cNvCxnSpPr>
          <p:nvPr>
            <p:custDataLst>
              <p:tags r:id="rId29"/>
            </p:custDataLst>
          </p:nvPr>
        </p:nvCxnSpPr>
        <p:spPr bwMode="auto">
          <a:xfrm>
            <a:off x="5535841" y="1638299"/>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cxnSpLocks noGrp="1" noSelect="1" noRot="1" noMove="1" noResize="1" noEditPoints="1" noAdjustHandles="1" noChangeArrowheads="1" noChangeShapeType="1"/>
          </p:cNvCxnSpPr>
          <p:nvPr>
            <p:custDataLst>
              <p:tags r:id="rId30"/>
            </p:custDataLst>
          </p:nvPr>
        </p:nvCxnSpPr>
        <p:spPr bwMode="auto">
          <a:xfrm>
            <a:off x="5535841" y="187166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cxnSpLocks noGrp="1" noSelect="1" noRot="1" noMove="1" noResize="1" noEditPoints="1" noAdjustHandles="1" noChangeArrowheads="1" noChangeShapeType="1"/>
          </p:cNvCxnSpPr>
          <p:nvPr>
            <p:custDataLst>
              <p:tags r:id="rId31"/>
            </p:custDataLst>
          </p:nvPr>
        </p:nvCxnSpPr>
        <p:spPr bwMode="auto">
          <a:xfrm>
            <a:off x="5535841" y="176371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noGrp="1" noSelect="1" noRot="1" noMove="1" noResize="1" noEditPoints="1" noAdjustHandles="1" noChangeArrowheads="1" noChangeShapeType="1"/>
          </p:cNvCxnSpPr>
          <p:nvPr>
            <p:custDataLst>
              <p:tags r:id="rId32"/>
            </p:custDataLst>
          </p:nvPr>
        </p:nvCxnSpPr>
        <p:spPr bwMode="auto">
          <a:xfrm>
            <a:off x="5535841" y="1993899"/>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cxnSpLocks noGrp="1" noSelect="1" noRot="1" noMove="1" noResize="1" noEditPoints="1" noAdjustHandles="1" noChangeArrowheads="1" noChangeShapeType="1"/>
          </p:cNvCxnSpPr>
          <p:nvPr>
            <p:custDataLst>
              <p:tags r:id="rId33"/>
            </p:custDataLst>
          </p:nvPr>
        </p:nvCxnSpPr>
        <p:spPr bwMode="auto">
          <a:xfrm>
            <a:off x="5535841" y="215423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cxnSpLocks noGrp="1" noSelect="1" noRot="1" noMove="1" noResize="1" noEditPoints="1" noAdjustHandles="1" noChangeArrowheads="1" noChangeShapeType="1"/>
          </p:cNvCxnSpPr>
          <p:nvPr>
            <p:custDataLst>
              <p:tags r:id="rId34"/>
            </p:custDataLst>
          </p:nvPr>
        </p:nvCxnSpPr>
        <p:spPr bwMode="auto">
          <a:xfrm>
            <a:off x="5535841" y="225266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cxnSpLocks noGrp="1" noSelect="1" noRot="1" noMove="1" noResize="1" noEditPoints="1" noAdjustHandles="1" noChangeArrowheads="1" noChangeShapeType="1"/>
          </p:cNvCxnSpPr>
          <p:nvPr>
            <p:custDataLst>
              <p:tags r:id="rId35"/>
            </p:custDataLst>
          </p:nvPr>
        </p:nvCxnSpPr>
        <p:spPr bwMode="auto">
          <a:xfrm>
            <a:off x="5535841" y="236696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cxnSpLocks noGrp="1" noSelect="1" noRot="1" noMove="1" noResize="1" noEditPoints="1" noAdjustHandles="1" noChangeArrowheads="1" noChangeShapeType="1"/>
          </p:cNvCxnSpPr>
          <p:nvPr>
            <p:custDataLst>
              <p:tags r:id="rId36"/>
            </p:custDataLst>
          </p:nvPr>
        </p:nvCxnSpPr>
        <p:spPr bwMode="auto">
          <a:xfrm>
            <a:off x="5535841" y="24669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cxnSpLocks noGrp="1" noSelect="1" noRot="1" noMove="1" noResize="1" noEditPoints="1" noAdjustHandles="1" noChangeArrowheads="1" noChangeShapeType="1"/>
          </p:cNvCxnSpPr>
          <p:nvPr>
            <p:custDataLst>
              <p:tags r:id="rId37"/>
            </p:custDataLst>
          </p:nvPr>
        </p:nvCxnSpPr>
        <p:spPr bwMode="auto">
          <a:xfrm>
            <a:off x="5535841" y="2660649"/>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noGrp="1" noSelect="1" noRot="1" noMove="1" noResize="1" noEditPoints="1" noAdjustHandles="1" noChangeArrowheads="1" noChangeShapeType="1"/>
          </p:cNvCxnSpPr>
          <p:nvPr>
            <p:custDataLst>
              <p:tags r:id="rId38"/>
            </p:custDataLst>
          </p:nvPr>
        </p:nvCxnSpPr>
        <p:spPr bwMode="auto">
          <a:xfrm>
            <a:off x="5535841" y="2565399"/>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cxnSpLocks noGrp="1" noSelect="1" noRot="1" noMove="1" noResize="1" noEditPoints="1" noAdjustHandles="1" noChangeArrowheads="1" noChangeShapeType="1"/>
          </p:cNvCxnSpPr>
          <p:nvPr>
            <p:custDataLst>
              <p:tags r:id="rId39"/>
            </p:custDataLst>
          </p:nvPr>
        </p:nvCxnSpPr>
        <p:spPr bwMode="auto">
          <a:xfrm>
            <a:off x="5535841" y="277971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cxnSpLocks noGrp="1" noSelect="1" noRot="1" noMove="1" noResize="1" noEditPoints="1" noAdjustHandles="1" noChangeArrowheads="1" noChangeShapeType="1"/>
          </p:cNvCxnSpPr>
          <p:nvPr>
            <p:custDataLst>
              <p:tags r:id="rId40"/>
            </p:custDataLst>
          </p:nvPr>
        </p:nvCxnSpPr>
        <p:spPr bwMode="auto">
          <a:xfrm>
            <a:off x="5535841" y="289083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 name="Folded Corner 54"/>
          <p:cNvSpPr>
            <a:spLocks noGrp="1" noSelect="1" noRot="1" noMove="1" noResize="1" noEditPoints="1" noAdjustHandles="1" noChangeArrowheads="1" noChangeShapeType="1" noTextEdit="1"/>
          </p:cNvSpPr>
          <p:nvPr>
            <p:custDataLst>
              <p:tags r:id="rId41"/>
            </p:custDataLst>
          </p:nvPr>
        </p:nvSpPr>
        <p:spPr bwMode="auto">
          <a:xfrm>
            <a:off x="5621566" y="1396999"/>
            <a:ext cx="1585913" cy="2005013"/>
          </a:xfrm>
          <a:prstGeom prst="foldedCorner">
            <a:avLst/>
          </a:prstGeom>
          <a:gradFill flip="none" rotWithShape="1">
            <a:gsLst>
              <a:gs pos="0">
                <a:schemeClr val="bg1">
                  <a:lumMod val="85000"/>
                </a:schemeClr>
              </a:gs>
              <a:gs pos="100000">
                <a:schemeClr val="bg1"/>
              </a:gs>
            </a:gsLst>
            <a:lin ang="1350000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6" name="Straight Connector 55"/>
          <p:cNvCxnSpPr>
            <a:cxnSpLocks noGrp="1" noSelect="1" noRot="1" noMove="1" noResize="1" noEditPoints="1" noAdjustHandles="1" noChangeArrowheads="1" noChangeShapeType="1"/>
          </p:cNvCxnSpPr>
          <p:nvPr>
            <p:custDataLst>
              <p:tags r:id="rId42"/>
            </p:custDataLst>
          </p:nvPr>
        </p:nvCxnSpPr>
        <p:spPr bwMode="auto">
          <a:xfrm rot="5400000">
            <a:off x="4956404" y="2439987"/>
            <a:ext cx="16637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cxnSpLocks noGrp="1" noSelect="1" noRot="1" noMove="1" noResize="1" noEditPoints="1" noAdjustHandles="1" noChangeArrowheads="1" noChangeShapeType="1"/>
          </p:cNvCxnSpPr>
          <p:nvPr>
            <p:custDataLst>
              <p:tags r:id="rId43"/>
            </p:custDataLst>
          </p:nvPr>
        </p:nvCxnSpPr>
        <p:spPr bwMode="auto">
          <a:xfrm>
            <a:off x="5788254" y="160813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cxnSpLocks noGrp="1" noSelect="1" noRot="1" noMove="1" noResize="1" noEditPoints="1" noAdjustHandles="1" noChangeArrowheads="1" noChangeShapeType="1"/>
          </p:cNvCxnSpPr>
          <p:nvPr>
            <p:custDataLst>
              <p:tags r:id="rId44"/>
            </p:custDataLst>
          </p:nvPr>
        </p:nvCxnSpPr>
        <p:spPr bwMode="auto">
          <a:xfrm>
            <a:off x="5788254" y="1746249"/>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cxnSpLocks noGrp="1" noSelect="1" noRot="1" noMove="1" noResize="1" noEditPoints="1" noAdjustHandles="1" noChangeArrowheads="1" noChangeShapeType="1"/>
          </p:cNvCxnSpPr>
          <p:nvPr>
            <p:custDataLst>
              <p:tags r:id="rId45"/>
            </p:custDataLst>
          </p:nvPr>
        </p:nvCxnSpPr>
        <p:spPr bwMode="auto">
          <a:xfrm>
            <a:off x="5788254" y="19081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noGrp="1" noSelect="1" noRot="1" noMove="1" noResize="1" noEditPoints="1" noAdjustHandles="1" noChangeArrowheads="1" noChangeShapeType="1"/>
          </p:cNvCxnSpPr>
          <p:nvPr>
            <p:custDataLst>
              <p:tags r:id="rId46"/>
            </p:custDataLst>
          </p:nvPr>
        </p:nvCxnSpPr>
        <p:spPr bwMode="auto">
          <a:xfrm>
            <a:off x="5788254" y="214153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cxnSpLocks noGrp="1" noSelect="1" noRot="1" noMove="1" noResize="1" noEditPoints="1" noAdjustHandles="1" noChangeArrowheads="1" noChangeShapeType="1"/>
          </p:cNvCxnSpPr>
          <p:nvPr>
            <p:custDataLst>
              <p:tags r:id="rId47"/>
            </p:custDataLst>
          </p:nvPr>
        </p:nvCxnSpPr>
        <p:spPr bwMode="auto">
          <a:xfrm>
            <a:off x="5788254" y="203358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cxnSpLocks noGrp="1" noSelect="1" noRot="1" noMove="1" noResize="1" noEditPoints="1" noAdjustHandles="1" noChangeArrowheads="1" noChangeShapeType="1"/>
          </p:cNvCxnSpPr>
          <p:nvPr>
            <p:custDataLst>
              <p:tags r:id="rId48"/>
            </p:custDataLst>
          </p:nvPr>
        </p:nvCxnSpPr>
        <p:spPr bwMode="auto">
          <a:xfrm>
            <a:off x="5788254" y="22637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cxnSpLocks noGrp="1" noSelect="1" noRot="1" noMove="1" noResize="1" noEditPoints="1" noAdjustHandles="1" noChangeArrowheads="1" noChangeShapeType="1"/>
          </p:cNvCxnSpPr>
          <p:nvPr>
            <p:custDataLst>
              <p:tags r:id="rId49"/>
            </p:custDataLst>
          </p:nvPr>
        </p:nvCxnSpPr>
        <p:spPr bwMode="auto">
          <a:xfrm>
            <a:off x="5788254" y="242411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cxnSpLocks noGrp="1" noSelect="1" noRot="1" noMove="1" noResize="1" noEditPoints="1" noAdjustHandles="1" noChangeArrowheads="1" noChangeShapeType="1"/>
          </p:cNvCxnSpPr>
          <p:nvPr>
            <p:custDataLst>
              <p:tags r:id="rId50"/>
            </p:custDataLst>
          </p:nvPr>
        </p:nvCxnSpPr>
        <p:spPr bwMode="auto">
          <a:xfrm>
            <a:off x="5788254" y="252253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cxnSpLocks noGrp="1" noSelect="1" noRot="1" noMove="1" noResize="1" noEditPoints="1" noAdjustHandles="1" noChangeArrowheads="1" noChangeShapeType="1"/>
          </p:cNvCxnSpPr>
          <p:nvPr>
            <p:custDataLst>
              <p:tags r:id="rId51"/>
            </p:custDataLst>
          </p:nvPr>
        </p:nvCxnSpPr>
        <p:spPr bwMode="auto">
          <a:xfrm>
            <a:off x="5788254" y="263683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cxnSpLocks noGrp="1" noSelect="1" noRot="1" noMove="1" noResize="1" noEditPoints="1" noAdjustHandles="1" noChangeArrowheads="1" noChangeShapeType="1"/>
          </p:cNvCxnSpPr>
          <p:nvPr>
            <p:custDataLst>
              <p:tags r:id="rId52"/>
            </p:custDataLst>
          </p:nvPr>
        </p:nvCxnSpPr>
        <p:spPr bwMode="auto">
          <a:xfrm>
            <a:off x="5788254" y="2736849"/>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cxnSpLocks noGrp="1" noSelect="1" noRot="1" noMove="1" noResize="1" noEditPoints="1" noAdjustHandles="1" noChangeArrowheads="1" noChangeShapeType="1"/>
          </p:cNvCxnSpPr>
          <p:nvPr>
            <p:custDataLst>
              <p:tags r:id="rId53"/>
            </p:custDataLst>
          </p:nvPr>
        </p:nvCxnSpPr>
        <p:spPr bwMode="auto">
          <a:xfrm>
            <a:off x="5788254" y="293052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cxnSpLocks noGrp="1" noSelect="1" noRot="1" noMove="1" noResize="1" noEditPoints="1" noAdjustHandles="1" noChangeArrowheads="1" noChangeShapeType="1"/>
          </p:cNvCxnSpPr>
          <p:nvPr>
            <p:custDataLst>
              <p:tags r:id="rId54"/>
            </p:custDataLst>
          </p:nvPr>
        </p:nvCxnSpPr>
        <p:spPr bwMode="auto">
          <a:xfrm>
            <a:off x="5788254" y="2835274"/>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cxnSpLocks noGrp="1" noSelect="1" noRot="1" noMove="1" noResize="1" noEditPoints="1" noAdjustHandles="1" noChangeArrowheads="1" noChangeShapeType="1"/>
          </p:cNvCxnSpPr>
          <p:nvPr>
            <p:custDataLst>
              <p:tags r:id="rId55"/>
            </p:custDataLst>
          </p:nvPr>
        </p:nvCxnSpPr>
        <p:spPr bwMode="auto">
          <a:xfrm>
            <a:off x="5788254" y="3049587"/>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cxnSpLocks noGrp="1" noSelect="1" noRot="1" noMove="1" noResize="1" noEditPoints="1" noAdjustHandles="1" noChangeArrowheads="1" noChangeShapeType="1"/>
          </p:cNvCxnSpPr>
          <p:nvPr>
            <p:custDataLst>
              <p:tags r:id="rId56"/>
            </p:custDataLst>
          </p:nvPr>
        </p:nvCxnSpPr>
        <p:spPr bwMode="auto">
          <a:xfrm>
            <a:off x="5788254" y="3160712"/>
            <a:ext cx="132715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745429" y="5113656"/>
            <a:ext cx="1314450" cy="0"/>
          </a:xfrm>
          <a:prstGeom prst="line">
            <a:avLst/>
          </a:prstGeom>
          <a:ln>
            <a:solidFill>
              <a:schemeClr val="accent5">
                <a:lumMod val="50000"/>
              </a:schemeClr>
            </a:solidFill>
            <a:headEnd type="oval" w="lg" len="lg"/>
          </a:ln>
        </p:spPr>
        <p:style>
          <a:lnRef idx="2">
            <a:schemeClr val="accent1"/>
          </a:lnRef>
          <a:fillRef idx="0">
            <a:schemeClr val="accent1"/>
          </a:fillRef>
          <a:effectRef idx="1">
            <a:schemeClr val="accent1"/>
          </a:effectRef>
          <a:fontRef idx="minor">
            <a:schemeClr val="tx1"/>
          </a:fontRef>
        </p:style>
      </p:cxnSp>
      <p:sp>
        <p:nvSpPr>
          <p:cNvPr id="111" name="Rektangel 97"/>
          <p:cNvSpPr>
            <a:spLocks noChangeArrowheads="1"/>
          </p:cNvSpPr>
          <p:nvPr/>
        </p:nvSpPr>
        <p:spPr bwMode="auto">
          <a:xfrm>
            <a:off x="5169416" y="3789040"/>
            <a:ext cx="3795072" cy="3185487"/>
          </a:xfrm>
          <a:prstGeom prst="rect">
            <a:avLst/>
          </a:prstGeom>
          <a:noFill/>
          <a:ln>
            <a:noFill/>
          </a:ln>
          <a:extLst/>
        </p:spPr>
        <p:txBody>
          <a:bodyPr wrap="square">
            <a:spAutoFit/>
          </a:bodyPr>
          <a:lstStyle/>
          <a:p>
            <a:pPr marL="285750" indent="-285750" fontAlgn="auto">
              <a:spcBef>
                <a:spcPts val="0"/>
              </a:spcBef>
              <a:spcAft>
                <a:spcPts val="600"/>
              </a:spcAft>
              <a:buFont typeface="Arial" pitchFamily="34" charset="0"/>
              <a:buChar char="•"/>
              <a:defRPr/>
            </a:pPr>
            <a:r>
              <a:rPr lang="en-US" sz="1600" b="1" noProof="1">
                <a:solidFill>
                  <a:schemeClr val="accent5">
                    <a:lumMod val="50000"/>
                  </a:schemeClr>
                </a:solidFill>
                <a:latin typeface="Calibri" charset="0"/>
              </a:rPr>
              <a:t>Reduces the time spent by staff looking for information </a:t>
            </a:r>
          </a:p>
          <a:p>
            <a:pPr marL="285750" indent="-285750" fontAlgn="auto">
              <a:spcBef>
                <a:spcPts val="0"/>
              </a:spcBef>
              <a:spcAft>
                <a:spcPts val="600"/>
              </a:spcAft>
              <a:buFont typeface="Arial" pitchFamily="34" charset="0"/>
              <a:buChar char="•"/>
              <a:defRPr/>
            </a:pPr>
            <a:r>
              <a:rPr lang="en-US" sz="1600" b="1" noProof="1">
                <a:solidFill>
                  <a:schemeClr val="accent5">
                    <a:lumMod val="50000"/>
                  </a:schemeClr>
                </a:solidFill>
                <a:latin typeface="Calibri" charset="0"/>
              </a:rPr>
              <a:t>Facilitates the effective sharing of information </a:t>
            </a:r>
          </a:p>
          <a:p>
            <a:pPr marL="285750" indent="-285750" fontAlgn="auto">
              <a:spcBef>
                <a:spcPts val="0"/>
              </a:spcBef>
              <a:spcAft>
                <a:spcPts val="600"/>
              </a:spcAft>
              <a:buFont typeface="Arial" pitchFamily="34" charset="0"/>
              <a:buChar char="•"/>
              <a:defRPr/>
            </a:pPr>
            <a:r>
              <a:rPr lang="en-US" sz="1600" b="1" noProof="1">
                <a:solidFill>
                  <a:schemeClr val="accent5">
                    <a:lumMod val="50000"/>
                  </a:schemeClr>
                </a:solidFill>
                <a:latin typeface="Calibri" charset="0"/>
              </a:rPr>
              <a:t>Reduces the unnecessary duplication of information</a:t>
            </a:r>
          </a:p>
          <a:p>
            <a:pPr marL="285750" indent="-285750" fontAlgn="auto">
              <a:spcBef>
                <a:spcPts val="0"/>
              </a:spcBef>
              <a:spcAft>
                <a:spcPts val="600"/>
              </a:spcAft>
              <a:buFont typeface="Arial" pitchFamily="34" charset="0"/>
              <a:buChar char="•"/>
              <a:defRPr/>
            </a:pPr>
            <a:r>
              <a:rPr lang="en-US" sz="1600" b="1" noProof="1">
                <a:solidFill>
                  <a:schemeClr val="accent5">
                    <a:lumMod val="50000"/>
                  </a:schemeClr>
                </a:solidFill>
                <a:latin typeface="Calibri" charset="0"/>
              </a:rPr>
              <a:t>Identifies how long-term records need to be kept </a:t>
            </a:r>
          </a:p>
          <a:p>
            <a:pPr marL="285750" indent="-285750" fontAlgn="auto">
              <a:spcBef>
                <a:spcPts val="0"/>
              </a:spcBef>
              <a:spcAft>
                <a:spcPts val="600"/>
              </a:spcAft>
              <a:buFont typeface="Arial" pitchFamily="34" charset="0"/>
              <a:buChar char="•"/>
              <a:defRPr/>
            </a:pPr>
            <a:r>
              <a:rPr lang="en-US" sz="1600" b="1" noProof="1">
                <a:solidFill>
                  <a:schemeClr val="accent5">
                    <a:lumMod val="50000"/>
                  </a:schemeClr>
                </a:solidFill>
                <a:latin typeface="Calibri" charset="0"/>
              </a:rPr>
              <a:t>Supports risk management and business continuity process</a:t>
            </a:r>
          </a:p>
          <a:p>
            <a:pPr marL="285750" indent="-285750" fontAlgn="auto">
              <a:spcBef>
                <a:spcPts val="0"/>
              </a:spcBef>
              <a:spcAft>
                <a:spcPts val="600"/>
              </a:spcAft>
              <a:buFont typeface="Arial" pitchFamily="34" charset="0"/>
              <a:buChar char="•"/>
              <a:defRPr/>
            </a:pPr>
            <a:endParaRPr lang="en-US" sz="1600" b="1" noProof="1">
              <a:solidFill>
                <a:schemeClr val="accent5">
                  <a:lumMod val="50000"/>
                </a:schemeClr>
              </a:solidFill>
              <a:latin typeface="Calibri" charset="0"/>
            </a:endParaRPr>
          </a:p>
        </p:txBody>
      </p:sp>
    </p:spTree>
    <p:custDataLst>
      <p:tags r:id="rId1"/>
    </p:custDataLst>
    <p:extLst>
      <p:ext uri="{BB962C8B-B14F-4D97-AF65-F5344CB8AC3E}">
        <p14:creationId xmlns:p14="http://schemas.microsoft.com/office/powerpoint/2010/main" val="11188846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Designing a risk register</a:t>
              </a:r>
            </a:p>
          </p:txBody>
        </p:sp>
      </p:grpSp>
      <p:pic>
        <p:nvPicPr>
          <p:cNvPr id="35842"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43608" y="1052736"/>
            <a:ext cx="7272808" cy="528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ktangel 97"/>
          <p:cNvSpPr>
            <a:spLocks noChangeArrowheads="1"/>
          </p:cNvSpPr>
          <p:nvPr/>
        </p:nvSpPr>
        <p:spPr bwMode="auto">
          <a:xfrm>
            <a:off x="1979712" y="1556792"/>
            <a:ext cx="4829480" cy="2246769"/>
          </a:xfrm>
          <a:prstGeom prst="rect">
            <a:avLst/>
          </a:prstGeom>
          <a:noFill/>
          <a:ln>
            <a:noFill/>
          </a:ln>
          <a:extLst/>
        </p:spPr>
        <p:txBody>
          <a:bodyPr wrap="square">
            <a:spAutoFit/>
          </a:bodyPr>
          <a:lstStyle/>
          <a:p>
            <a:r>
              <a:rPr lang="en-US" sz="2000" dirty="0"/>
              <a:t>Risk register refers to the document which is kept for recording risk management processes for the risks identified. There are a few disadvantages like these risk registers would become a static record of risk status and the data recorded will not be used in a dynamic way</a:t>
            </a:r>
          </a:p>
        </p:txBody>
      </p:sp>
    </p:spTree>
    <p:custDataLst>
      <p:tags r:id="rId1"/>
    </p:custDataLst>
    <p:extLst>
      <p:ext uri="{BB962C8B-B14F-4D97-AF65-F5344CB8AC3E}">
        <p14:creationId xmlns:p14="http://schemas.microsoft.com/office/powerpoint/2010/main" val="18553183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Charities risk reporting</a:t>
              </a:r>
            </a:p>
          </p:txBody>
        </p:sp>
      </p:grpSp>
      <p:pic>
        <p:nvPicPr>
          <p:cNvPr id="11" name="Picture 10" descr="donate.jpg"/>
          <p:cNvPicPr>
            <a:picLocks noGrp="1" noSelect="1" noRot="1" noMove="1" noResize="1" noEditPoints="1" noAdjustHandles="1" noChangeArrowheads="1" noChangeShapeType="1"/>
          </p:cNvPicPr>
          <p:nvPr>
            <p:custDataLst>
              <p:tags r:id="rId2"/>
            </p:custDataLst>
          </p:nvPr>
        </p:nvPicPr>
        <p:blipFill>
          <a:blip r:embed="rId9" cstate="print"/>
          <a:stretch>
            <a:fillRect/>
          </a:stretch>
        </p:blipFill>
        <p:spPr>
          <a:xfrm>
            <a:off x="0" y="864095"/>
            <a:ext cx="4645510" cy="5733555"/>
          </a:xfrm>
          <a:prstGeom prst="rect">
            <a:avLst/>
          </a:prstGeom>
        </p:spPr>
      </p:pic>
      <p:sp>
        <p:nvSpPr>
          <p:cNvPr id="13" name="Rektangel 97"/>
          <p:cNvSpPr>
            <a:spLocks noChangeArrowheads="1"/>
          </p:cNvSpPr>
          <p:nvPr/>
        </p:nvSpPr>
        <p:spPr bwMode="auto">
          <a:xfrm>
            <a:off x="4394452" y="3284984"/>
            <a:ext cx="4829480" cy="1631216"/>
          </a:xfrm>
          <a:prstGeom prst="rect">
            <a:avLst/>
          </a:prstGeom>
          <a:noFill/>
          <a:ln>
            <a:noFill/>
          </a:ln>
          <a:extLst/>
        </p:spPr>
        <p:txBody>
          <a:bodyPr wrap="square">
            <a:spAutoFit/>
          </a:bodyPr>
          <a:lstStyle/>
          <a:p>
            <a:r>
              <a:rPr lang="en-US" sz="2000" dirty="0"/>
              <a:t>Risk reporting by charities is made compulsory in all the countries. Like other listed companies and government departments, charities should have risk management procedures with them</a:t>
            </a:r>
          </a:p>
        </p:txBody>
      </p:sp>
    </p:spTree>
    <p:custDataLst>
      <p:tags r:id="rId1"/>
    </p:custDataLst>
    <p:extLst>
      <p:ext uri="{BB962C8B-B14F-4D97-AF65-F5344CB8AC3E}">
        <p14:creationId xmlns:p14="http://schemas.microsoft.com/office/powerpoint/2010/main" val="6657174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Government risk reporting principles</a:t>
              </a:r>
            </a:p>
          </p:txBody>
        </p:sp>
      </p:grpSp>
      <p:sp>
        <p:nvSpPr>
          <p:cNvPr id="12" name="Rektangel 63"/>
          <p:cNvSpPr>
            <a:spLocks noChangeArrowheads="1"/>
          </p:cNvSpPr>
          <p:nvPr/>
        </p:nvSpPr>
        <p:spPr bwMode="auto">
          <a:xfrm>
            <a:off x="863588" y="4509120"/>
            <a:ext cx="3816424" cy="400110"/>
          </a:xfrm>
          <a:prstGeom prst="rect">
            <a:avLst/>
          </a:prstGeom>
          <a:noFill/>
          <a:ln w="9525">
            <a:noFill/>
            <a:miter lim="800000"/>
            <a:headEnd/>
            <a:tailEnd/>
          </a:ln>
        </p:spPr>
        <p:txBody>
          <a:bodyPr wrap="square">
            <a:spAutoFit/>
          </a:bodyPr>
          <a:lstStyle/>
          <a:p>
            <a:r>
              <a:rPr lang="en-US" sz="2000" dirty="0">
                <a:solidFill>
                  <a:prstClr val="black"/>
                </a:solidFill>
              </a:rPr>
              <a:t>Evidence</a:t>
            </a:r>
            <a:endParaRPr lang="en-US" sz="2000" noProof="1">
              <a:solidFill>
                <a:srgbClr val="080808"/>
              </a:solidFill>
              <a:cs typeface="Arial" charset="0"/>
            </a:endParaRPr>
          </a:p>
        </p:txBody>
      </p:sp>
      <p:sp>
        <p:nvSpPr>
          <p:cNvPr id="14" name="Rektangel 63"/>
          <p:cNvSpPr>
            <a:spLocks noChangeArrowheads="1"/>
          </p:cNvSpPr>
          <p:nvPr/>
        </p:nvSpPr>
        <p:spPr bwMode="auto">
          <a:xfrm>
            <a:off x="863588" y="3789040"/>
            <a:ext cx="4099545" cy="400110"/>
          </a:xfrm>
          <a:prstGeom prst="rect">
            <a:avLst/>
          </a:prstGeom>
          <a:noFill/>
          <a:ln w="9525">
            <a:noFill/>
            <a:miter lim="800000"/>
            <a:headEnd/>
            <a:tailEnd/>
          </a:ln>
        </p:spPr>
        <p:txBody>
          <a:bodyPr wrap="square">
            <a:spAutoFit/>
          </a:bodyPr>
          <a:lstStyle/>
          <a:p>
            <a:pPr lvl="0"/>
            <a:r>
              <a:rPr lang="en-US" sz="2000" dirty="0">
                <a:solidFill>
                  <a:prstClr val="black"/>
                </a:solidFill>
              </a:rPr>
              <a:t>Proportionality </a:t>
            </a:r>
          </a:p>
        </p:txBody>
      </p:sp>
      <p:sp>
        <p:nvSpPr>
          <p:cNvPr id="15" name="Rektangel 63"/>
          <p:cNvSpPr>
            <a:spLocks noChangeArrowheads="1"/>
          </p:cNvSpPr>
          <p:nvPr/>
        </p:nvSpPr>
        <p:spPr bwMode="auto">
          <a:xfrm>
            <a:off x="863588" y="3140968"/>
            <a:ext cx="4824000" cy="400110"/>
          </a:xfrm>
          <a:prstGeom prst="rect">
            <a:avLst/>
          </a:prstGeom>
          <a:noFill/>
          <a:ln w="9525">
            <a:noFill/>
            <a:miter lim="800000"/>
            <a:headEnd/>
            <a:tailEnd/>
          </a:ln>
        </p:spPr>
        <p:txBody>
          <a:bodyPr wrap="square">
            <a:spAutoFit/>
          </a:bodyPr>
          <a:lstStyle/>
          <a:p>
            <a:pPr lvl="0"/>
            <a:r>
              <a:rPr lang="en-US" sz="2000" dirty="0">
                <a:solidFill>
                  <a:prstClr val="black"/>
                </a:solidFill>
              </a:rPr>
              <a:t>Involvement </a:t>
            </a:r>
          </a:p>
        </p:txBody>
      </p:sp>
      <p:sp>
        <p:nvSpPr>
          <p:cNvPr id="16" name="Line 33"/>
          <p:cNvSpPr>
            <a:spLocks noChangeShapeType="1"/>
          </p:cNvSpPr>
          <p:nvPr/>
        </p:nvSpPr>
        <p:spPr bwMode="auto">
          <a:xfrm rot="5400000" flipV="1">
            <a:off x="3384144" y="8896"/>
            <a:ext cx="0" cy="4968000"/>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800" kern="0" dirty="0">
              <a:solidFill>
                <a:sysClr val="windowText" lastClr="000000"/>
              </a:solidFill>
              <a:latin typeface="Arial" pitchFamily="34" charset="0"/>
              <a:ea typeface="+mn-ea"/>
            </a:endParaRPr>
          </a:p>
        </p:txBody>
      </p:sp>
      <p:sp>
        <p:nvSpPr>
          <p:cNvPr id="17" name="Rektangel 63"/>
          <p:cNvSpPr>
            <a:spLocks noChangeArrowheads="1"/>
          </p:cNvSpPr>
          <p:nvPr/>
        </p:nvSpPr>
        <p:spPr bwMode="auto">
          <a:xfrm>
            <a:off x="863588" y="2060848"/>
            <a:ext cx="4675609" cy="400110"/>
          </a:xfrm>
          <a:prstGeom prst="rect">
            <a:avLst/>
          </a:prstGeom>
          <a:noFill/>
          <a:ln w="9525">
            <a:noFill/>
            <a:miter lim="800000"/>
            <a:headEnd/>
            <a:tailEnd/>
          </a:ln>
        </p:spPr>
        <p:txBody>
          <a:bodyPr wrap="square">
            <a:spAutoFit/>
          </a:bodyPr>
          <a:lstStyle/>
          <a:p>
            <a:pPr lvl="0"/>
            <a:r>
              <a:rPr lang="en-US" sz="2000" dirty="0">
                <a:solidFill>
                  <a:prstClr val="black"/>
                </a:solidFill>
              </a:rPr>
              <a:t>Openness and transparency </a:t>
            </a:r>
          </a:p>
        </p:txBody>
      </p:sp>
      <p:sp>
        <p:nvSpPr>
          <p:cNvPr id="18" name="Line 33"/>
          <p:cNvSpPr>
            <a:spLocks noChangeShapeType="1"/>
          </p:cNvSpPr>
          <p:nvPr/>
        </p:nvSpPr>
        <p:spPr bwMode="auto">
          <a:xfrm rot="5400000" flipV="1">
            <a:off x="3024064" y="2097088"/>
            <a:ext cx="0" cy="4248000"/>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800" kern="0" dirty="0">
              <a:solidFill>
                <a:sysClr val="windowText" lastClr="000000"/>
              </a:solidFill>
              <a:latin typeface="Arial" pitchFamily="34" charset="0"/>
              <a:ea typeface="+mn-ea"/>
            </a:endParaRPr>
          </a:p>
        </p:txBody>
      </p:sp>
      <p:sp>
        <p:nvSpPr>
          <p:cNvPr id="19" name="Rektangel 63"/>
          <p:cNvSpPr>
            <a:spLocks noChangeArrowheads="1"/>
          </p:cNvSpPr>
          <p:nvPr/>
        </p:nvSpPr>
        <p:spPr bwMode="auto">
          <a:xfrm>
            <a:off x="863588" y="5373216"/>
            <a:ext cx="3019425" cy="400110"/>
          </a:xfrm>
          <a:prstGeom prst="rect">
            <a:avLst/>
          </a:prstGeom>
          <a:noFill/>
          <a:ln w="9525">
            <a:noFill/>
            <a:miter lim="800000"/>
            <a:headEnd/>
            <a:tailEnd/>
          </a:ln>
        </p:spPr>
        <p:txBody>
          <a:bodyPr wrap="square">
            <a:spAutoFit/>
          </a:bodyPr>
          <a:lstStyle/>
          <a:p>
            <a:pPr lvl="0"/>
            <a:r>
              <a:rPr lang="en-US" sz="2000" dirty="0">
                <a:solidFill>
                  <a:prstClr val="black"/>
                </a:solidFill>
              </a:rPr>
              <a:t>Responsibility </a:t>
            </a:r>
          </a:p>
        </p:txBody>
      </p:sp>
      <p:sp>
        <p:nvSpPr>
          <p:cNvPr id="20" name="Line 33"/>
          <p:cNvSpPr>
            <a:spLocks noChangeShapeType="1"/>
          </p:cNvSpPr>
          <p:nvPr/>
        </p:nvSpPr>
        <p:spPr bwMode="auto">
          <a:xfrm rot="5400000" flipV="1">
            <a:off x="3168088" y="3537256"/>
            <a:ext cx="0" cy="4392000"/>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800" kern="0" dirty="0">
              <a:solidFill>
                <a:sysClr val="windowText" lastClr="000000"/>
              </a:solidFill>
              <a:latin typeface="Arial" pitchFamily="34" charset="0"/>
              <a:ea typeface="+mn-ea"/>
            </a:endParaRPr>
          </a:p>
        </p:txBody>
      </p:sp>
      <p:grpSp>
        <p:nvGrpSpPr>
          <p:cNvPr id="21" name="Group 47"/>
          <p:cNvGrpSpPr>
            <a:grpSpLocks/>
          </p:cNvGrpSpPr>
          <p:nvPr/>
        </p:nvGrpSpPr>
        <p:grpSpPr bwMode="auto">
          <a:xfrm>
            <a:off x="4318645" y="3751287"/>
            <a:ext cx="3711575" cy="1657350"/>
            <a:chOff x="4757738" y="3116263"/>
            <a:chExt cx="3711575" cy="1657350"/>
          </a:xfrm>
        </p:grpSpPr>
        <p:sp>
          <p:nvSpPr>
            <p:cNvPr id="22" name="TextBox 74"/>
            <p:cNvSpPr txBox="1">
              <a:spLocks noChangeArrowheads="1"/>
            </p:cNvSpPr>
            <p:nvPr/>
          </p:nvSpPr>
          <p:spPr bwMode="auto">
            <a:xfrm>
              <a:off x="7534275" y="4445000"/>
              <a:ext cx="165100" cy="328613"/>
            </a:xfrm>
            <a:prstGeom prst="rect">
              <a:avLst/>
            </a:prstGeom>
            <a:noFill/>
            <a:ln w="9525">
              <a:noFill/>
              <a:miter lim="800000"/>
              <a:headEnd/>
              <a:tailEnd/>
            </a:ln>
          </p:spPr>
          <p:txBody>
            <a:bodyPr wrap="none">
              <a:spAutoFit/>
            </a:bodyPr>
            <a:lstStyle/>
            <a:p>
              <a:endParaRPr lang="en-US" sz="1800" dirty="0"/>
            </a:p>
          </p:txBody>
        </p:sp>
        <p:sp>
          <p:nvSpPr>
            <p:cNvPr id="23" name="Freeform 63"/>
            <p:cNvSpPr>
              <a:spLocks/>
            </p:cNvSpPr>
            <p:nvPr/>
          </p:nvSpPr>
          <p:spPr bwMode="auto">
            <a:xfrm>
              <a:off x="6454775" y="3116263"/>
              <a:ext cx="2014538" cy="720725"/>
            </a:xfrm>
            <a:custGeom>
              <a:avLst/>
              <a:gdLst>
                <a:gd name="T0" fmla="*/ 2147483647 w 360"/>
                <a:gd name="T1" fmla="*/ 2147483647 h 129"/>
                <a:gd name="T2" fmla="*/ 2147483647 w 360"/>
                <a:gd name="T3" fmla="*/ 2147483647 h 129"/>
                <a:gd name="T4" fmla="*/ 2147483647 w 360"/>
                <a:gd name="T5" fmla="*/ 0 h 129"/>
                <a:gd name="T6" fmla="*/ 0 w 360"/>
                <a:gd name="T7" fmla="*/ 2147483647 h 129"/>
                <a:gd name="T8" fmla="*/ 2147483647 w 360"/>
                <a:gd name="T9" fmla="*/ 2147483647 h 129"/>
                <a:gd name="T10" fmla="*/ 0 60000 65536"/>
                <a:gd name="T11" fmla="*/ 0 60000 65536"/>
                <a:gd name="T12" fmla="*/ 0 60000 65536"/>
                <a:gd name="T13" fmla="*/ 0 60000 65536"/>
                <a:gd name="T14" fmla="*/ 0 60000 65536"/>
                <a:gd name="T15" fmla="*/ 0 w 360"/>
                <a:gd name="T16" fmla="*/ 0 h 129"/>
                <a:gd name="T17" fmla="*/ 360 w 360"/>
                <a:gd name="T18" fmla="*/ 129 h 129"/>
              </a:gdLst>
              <a:ahLst/>
              <a:cxnLst>
                <a:cxn ang="T10">
                  <a:pos x="T0" y="T1"/>
                </a:cxn>
                <a:cxn ang="T11">
                  <a:pos x="T2" y="T3"/>
                </a:cxn>
                <a:cxn ang="T12">
                  <a:pos x="T4" y="T5"/>
                </a:cxn>
                <a:cxn ang="T13">
                  <a:pos x="T6" y="T7"/>
                </a:cxn>
                <a:cxn ang="T14">
                  <a:pos x="T8" y="T9"/>
                </a:cxn>
              </a:cxnLst>
              <a:rect l="T15" t="T16" r="T17" b="T18"/>
              <a:pathLst>
                <a:path w="360" h="129">
                  <a:moveTo>
                    <a:pt x="360" y="129"/>
                  </a:moveTo>
                  <a:cubicBezTo>
                    <a:pt x="334" y="93"/>
                    <a:pt x="311" y="63"/>
                    <a:pt x="311" y="63"/>
                  </a:cubicBezTo>
                  <a:cubicBezTo>
                    <a:pt x="4" y="0"/>
                    <a:pt x="4" y="0"/>
                    <a:pt x="4" y="0"/>
                  </a:cubicBezTo>
                  <a:cubicBezTo>
                    <a:pt x="0" y="47"/>
                    <a:pt x="0" y="47"/>
                    <a:pt x="0" y="47"/>
                  </a:cubicBezTo>
                  <a:lnTo>
                    <a:pt x="360" y="129"/>
                  </a:lnTo>
                  <a:close/>
                </a:path>
              </a:pathLst>
            </a:custGeom>
            <a:solidFill>
              <a:srgbClr val="080324"/>
            </a:solidFill>
            <a:ln w="8" cap="rnd">
              <a:noFill/>
              <a:round/>
              <a:headEnd/>
              <a:tailEnd/>
            </a:ln>
          </p:spPr>
          <p:txBody>
            <a:bodyPr/>
            <a:lstStyle/>
            <a:p>
              <a:endParaRPr lang="en-IN" dirty="0"/>
            </a:p>
          </p:txBody>
        </p:sp>
        <p:sp>
          <p:nvSpPr>
            <p:cNvPr id="24" name="Freeform 59"/>
            <p:cNvSpPr>
              <a:spLocks/>
            </p:cNvSpPr>
            <p:nvPr/>
          </p:nvSpPr>
          <p:spPr bwMode="auto">
            <a:xfrm>
              <a:off x="4757738" y="3116263"/>
              <a:ext cx="1719262" cy="949325"/>
            </a:xfrm>
            <a:custGeom>
              <a:avLst/>
              <a:gdLst>
                <a:gd name="T0" fmla="*/ 0 w 307"/>
                <a:gd name="T1" fmla="*/ 2147483647 h 170"/>
                <a:gd name="T2" fmla="*/ 2147483647 w 307"/>
                <a:gd name="T3" fmla="*/ 2147483647 h 170"/>
                <a:gd name="T4" fmla="*/ 2147483647 w 307"/>
                <a:gd name="T5" fmla="*/ 0 h 170"/>
                <a:gd name="T6" fmla="*/ 2147483647 w 307"/>
                <a:gd name="T7" fmla="*/ 2147483647 h 170"/>
                <a:gd name="T8" fmla="*/ 0 w 307"/>
                <a:gd name="T9" fmla="*/ 2147483647 h 170"/>
                <a:gd name="T10" fmla="*/ 0 60000 65536"/>
                <a:gd name="T11" fmla="*/ 0 60000 65536"/>
                <a:gd name="T12" fmla="*/ 0 60000 65536"/>
                <a:gd name="T13" fmla="*/ 0 60000 65536"/>
                <a:gd name="T14" fmla="*/ 0 60000 65536"/>
                <a:gd name="T15" fmla="*/ 0 w 307"/>
                <a:gd name="T16" fmla="*/ 0 h 170"/>
                <a:gd name="T17" fmla="*/ 307 w 307"/>
                <a:gd name="T18" fmla="*/ 170 h 170"/>
              </a:gdLst>
              <a:ahLst/>
              <a:cxnLst>
                <a:cxn ang="T10">
                  <a:pos x="T0" y="T1"/>
                </a:cxn>
                <a:cxn ang="T11">
                  <a:pos x="T2" y="T3"/>
                </a:cxn>
                <a:cxn ang="T12">
                  <a:pos x="T4" y="T5"/>
                </a:cxn>
                <a:cxn ang="T13">
                  <a:pos x="T6" y="T7"/>
                </a:cxn>
                <a:cxn ang="T14">
                  <a:pos x="T8" y="T9"/>
                </a:cxn>
              </a:cxnLst>
              <a:rect l="T15" t="T16" r="T17" b="T18"/>
              <a:pathLst>
                <a:path w="307" h="170">
                  <a:moveTo>
                    <a:pt x="0" y="170"/>
                  </a:moveTo>
                  <a:cubicBezTo>
                    <a:pt x="13" y="150"/>
                    <a:pt x="31" y="122"/>
                    <a:pt x="47" y="99"/>
                  </a:cubicBezTo>
                  <a:cubicBezTo>
                    <a:pt x="307" y="0"/>
                    <a:pt x="307" y="0"/>
                    <a:pt x="307" y="0"/>
                  </a:cubicBezTo>
                  <a:cubicBezTo>
                    <a:pt x="303" y="47"/>
                    <a:pt x="303" y="47"/>
                    <a:pt x="303" y="47"/>
                  </a:cubicBezTo>
                  <a:lnTo>
                    <a:pt x="0" y="170"/>
                  </a:lnTo>
                  <a:close/>
                </a:path>
              </a:pathLst>
            </a:custGeom>
            <a:solidFill>
              <a:srgbClr val="080324"/>
            </a:solidFill>
            <a:ln w="8" cap="rnd">
              <a:noFill/>
              <a:round/>
              <a:headEnd/>
              <a:tailEnd/>
            </a:ln>
          </p:spPr>
          <p:txBody>
            <a:bodyPr/>
            <a:lstStyle/>
            <a:p>
              <a:endParaRPr lang="en-IN" dirty="0"/>
            </a:p>
          </p:txBody>
        </p:sp>
        <p:sp>
          <p:nvSpPr>
            <p:cNvPr id="25" name="Freeform 16"/>
            <p:cNvSpPr>
              <a:spLocks/>
            </p:cNvSpPr>
            <p:nvPr/>
          </p:nvSpPr>
          <p:spPr bwMode="auto">
            <a:xfrm>
              <a:off x="4757738" y="3378200"/>
              <a:ext cx="3711575" cy="1352550"/>
            </a:xfrm>
            <a:custGeom>
              <a:avLst/>
              <a:gdLst>
                <a:gd name="T0" fmla="*/ 0 w 1328"/>
                <a:gd name="T1" fmla="*/ 2147483647 h 484"/>
                <a:gd name="T2" fmla="*/ 2147483647 w 1328"/>
                <a:gd name="T3" fmla="*/ 0 h 484"/>
                <a:gd name="T4" fmla="*/ 2147483647 w 1328"/>
                <a:gd name="T5" fmla="*/ 2147483647 h 484"/>
                <a:gd name="T6" fmla="*/ 2147483647 w 1328"/>
                <a:gd name="T7" fmla="*/ 2147483647 h 484"/>
                <a:gd name="T8" fmla="*/ 0 w 1328"/>
                <a:gd name="T9" fmla="*/ 2147483647 h 484"/>
                <a:gd name="T10" fmla="*/ 0 60000 65536"/>
                <a:gd name="T11" fmla="*/ 0 60000 65536"/>
                <a:gd name="T12" fmla="*/ 0 60000 65536"/>
                <a:gd name="T13" fmla="*/ 0 60000 65536"/>
                <a:gd name="T14" fmla="*/ 0 60000 65536"/>
                <a:gd name="T15" fmla="*/ 0 w 1328"/>
                <a:gd name="T16" fmla="*/ 0 h 484"/>
                <a:gd name="T17" fmla="*/ 1328 w 1328"/>
                <a:gd name="T18" fmla="*/ 484 h 484"/>
              </a:gdLst>
              <a:ahLst/>
              <a:cxnLst>
                <a:cxn ang="T10">
                  <a:pos x="T0" y="T1"/>
                </a:cxn>
                <a:cxn ang="T11">
                  <a:pos x="T2" y="T3"/>
                </a:cxn>
                <a:cxn ang="T12">
                  <a:pos x="T4" y="T5"/>
                </a:cxn>
                <a:cxn ang="T13">
                  <a:pos x="T6" y="T7"/>
                </a:cxn>
                <a:cxn ang="T14">
                  <a:pos x="T8" y="T9"/>
                </a:cxn>
              </a:cxnLst>
              <a:rect l="T15" t="T16" r="T17" b="T18"/>
              <a:pathLst>
                <a:path w="1328" h="484">
                  <a:moveTo>
                    <a:pt x="0" y="246"/>
                  </a:moveTo>
                  <a:lnTo>
                    <a:pt x="607" y="0"/>
                  </a:lnTo>
                  <a:lnTo>
                    <a:pt x="1328" y="164"/>
                  </a:lnTo>
                  <a:lnTo>
                    <a:pt x="765" y="484"/>
                  </a:lnTo>
                  <a:lnTo>
                    <a:pt x="0" y="246"/>
                  </a:lnTo>
                  <a:close/>
                </a:path>
              </a:pathLst>
            </a:custGeom>
            <a:solidFill>
              <a:srgbClr val="080324"/>
            </a:solidFill>
            <a:ln w="8" cap="rnd">
              <a:noFill/>
              <a:round/>
              <a:headEnd/>
              <a:tailEnd/>
            </a:ln>
          </p:spPr>
          <p:txBody>
            <a:bodyPr/>
            <a:lstStyle/>
            <a:p>
              <a:endParaRPr lang="en-IN" dirty="0"/>
            </a:p>
          </p:txBody>
        </p:sp>
        <p:sp>
          <p:nvSpPr>
            <p:cNvPr id="26" name="Freeform 49"/>
            <p:cNvSpPr>
              <a:spLocks/>
            </p:cNvSpPr>
            <p:nvPr/>
          </p:nvSpPr>
          <p:spPr bwMode="auto">
            <a:xfrm>
              <a:off x="4757738" y="3668713"/>
              <a:ext cx="2138362" cy="1062037"/>
            </a:xfrm>
            <a:custGeom>
              <a:avLst/>
              <a:gdLst>
                <a:gd name="T0" fmla="*/ 0 w 382"/>
                <a:gd name="T1" fmla="*/ 2147483647 h 190"/>
                <a:gd name="T2" fmla="*/ 2147483647 w 382"/>
                <a:gd name="T3" fmla="*/ 0 h 190"/>
                <a:gd name="T4" fmla="*/ 2147483647 w 382"/>
                <a:gd name="T5" fmla="*/ 2147483647 h 190"/>
                <a:gd name="T6" fmla="*/ 2147483647 w 382"/>
                <a:gd name="T7" fmla="*/ 2147483647 h 190"/>
                <a:gd name="T8" fmla="*/ 0 w 382"/>
                <a:gd name="T9" fmla="*/ 2147483647 h 190"/>
                <a:gd name="T10" fmla="*/ 0 60000 65536"/>
                <a:gd name="T11" fmla="*/ 0 60000 65536"/>
                <a:gd name="T12" fmla="*/ 0 60000 65536"/>
                <a:gd name="T13" fmla="*/ 0 60000 65536"/>
                <a:gd name="T14" fmla="*/ 0 60000 65536"/>
                <a:gd name="T15" fmla="*/ 0 w 382"/>
                <a:gd name="T16" fmla="*/ 0 h 190"/>
                <a:gd name="T17" fmla="*/ 382 w 382"/>
                <a:gd name="T18" fmla="*/ 190 h 190"/>
              </a:gdLst>
              <a:ahLst/>
              <a:cxnLst>
                <a:cxn ang="T10">
                  <a:pos x="T0" y="T1"/>
                </a:cxn>
                <a:cxn ang="T11">
                  <a:pos x="T2" y="T3"/>
                </a:cxn>
                <a:cxn ang="T12">
                  <a:pos x="T4" y="T5"/>
                </a:cxn>
                <a:cxn ang="T13">
                  <a:pos x="T6" y="T7"/>
                </a:cxn>
                <a:cxn ang="T14">
                  <a:pos x="T8" y="T9"/>
                </a:cxn>
              </a:cxnLst>
              <a:rect l="T15" t="T16" r="T17" b="T18"/>
              <a:pathLst>
                <a:path w="382" h="190">
                  <a:moveTo>
                    <a:pt x="0" y="71"/>
                  </a:moveTo>
                  <a:cubicBezTo>
                    <a:pt x="23" y="36"/>
                    <a:pt x="47" y="0"/>
                    <a:pt x="47" y="0"/>
                  </a:cubicBezTo>
                  <a:cubicBezTo>
                    <a:pt x="373" y="88"/>
                    <a:pt x="373" y="88"/>
                    <a:pt x="373" y="88"/>
                  </a:cubicBezTo>
                  <a:cubicBezTo>
                    <a:pt x="375" y="112"/>
                    <a:pt x="378" y="150"/>
                    <a:pt x="382" y="190"/>
                  </a:cubicBezTo>
                  <a:lnTo>
                    <a:pt x="0" y="71"/>
                  </a:lnTo>
                  <a:close/>
                </a:path>
              </a:pathLst>
            </a:custGeom>
            <a:solidFill>
              <a:srgbClr val="030632"/>
            </a:solidFill>
            <a:ln w="8" cap="rnd">
              <a:noFill/>
              <a:round/>
              <a:headEnd/>
              <a:tailEnd/>
            </a:ln>
          </p:spPr>
          <p:txBody>
            <a:bodyPr/>
            <a:lstStyle/>
            <a:p>
              <a:endParaRPr lang="en-IN" dirty="0"/>
            </a:p>
          </p:txBody>
        </p:sp>
        <p:sp>
          <p:nvSpPr>
            <p:cNvPr id="27" name="Freeform 53"/>
            <p:cNvSpPr>
              <a:spLocks/>
            </p:cNvSpPr>
            <p:nvPr/>
          </p:nvSpPr>
          <p:spPr bwMode="auto">
            <a:xfrm>
              <a:off x="6845300" y="3468688"/>
              <a:ext cx="1624013" cy="1262062"/>
            </a:xfrm>
            <a:custGeom>
              <a:avLst/>
              <a:gdLst>
                <a:gd name="T0" fmla="*/ 2147483647 w 290"/>
                <a:gd name="T1" fmla="*/ 2147483647 h 226"/>
                <a:gd name="T2" fmla="*/ 0 w 290"/>
                <a:gd name="T3" fmla="*/ 2147483647 h 226"/>
                <a:gd name="T4" fmla="*/ 2147483647 w 290"/>
                <a:gd name="T5" fmla="*/ 0 h 226"/>
                <a:gd name="T6" fmla="*/ 2147483647 w 290"/>
                <a:gd name="T7" fmla="*/ 2147483647 h 226"/>
                <a:gd name="T8" fmla="*/ 2147483647 w 290"/>
                <a:gd name="T9" fmla="*/ 2147483647 h 226"/>
                <a:gd name="T10" fmla="*/ 0 60000 65536"/>
                <a:gd name="T11" fmla="*/ 0 60000 65536"/>
                <a:gd name="T12" fmla="*/ 0 60000 65536"/>
                <a:gd name="T13" fmla="*/ 0 60000 65536"/>
                <a:gd name="T14" fmla="*/ 0 60000 65536"/>
                <a:gd name="T15" fmla="*/ 0 w 290"/>
                <a:gd name="T16" fmla="*/ 0 h 226"/>
                <a:gd name="T17" fmla="*/ 290 w 290"/>
                <a:gd name="T18" fmla="*/ 226 h 226"/>
              </a:gdLst>
              <a:ahLst/>
              <a:cxnLst>
                <a:cxn ang="T10">
                  <a:pos x="T0" y="T1"/>
                </a:cxn>
                <a:cxn ang="T11">
                  <a:pos x="T2" y="T3"/>
                </a:cxn>
                <a:cxn ang="T12">
                  <a:pos x="T4" y="T5"/>
                </a:cxn>
                <a:cxn ang="T13">
                  <a:pos x="T6" y="T7"/>
                </a:cxn>
                <a:cxn ang="T14">
                  <a:pos x="T8" y="T9"/>
                </a:cxn>
              </a:cxnLst>
              <a:rect l="T15" t="T16" r="T17" b="T18"/>
              <a:pathLst>
                <a:path w="290" h="226">
                  <a:moveTo>
                    <a:pt x="9" y="226"/>
                  </a:moveTo>
                  <a:cubicBezTo>
                    <a:pt x="0" y="124"/>
                    <a:pt x="0" y="124"/>
                    <a:pt x="0" y="124"/>
                  </a:cubicBezTo>
                  <a:cubicBezTo>
                    <a:pt x="241" y="0"/>
                    <a:pt x="241" y="0"/>
                    <a:pt x="241" y="0"/>
                  </a:cubicBezTo>
                  <a:cubicBezTo>
                    <a:pt x="241" y="0"/>
                    <a:pt x="264" y="30"/>
                    <a:pt x="290" y="66"/>
                  </a:cubicBezTo>
                  <a:lnTo>
                    <a:pt x="9" y="226"/>
                  </a:lnTo>
                  <a:close/>
                </a:path>
              </a:pathLst>
            </a:custGeom>
            <a:solidFill>
              <a:srgbClr val="01031C"/>
            </a:solidFill>
            <a:ln w="8" cap="rnd">
              <a:noFill/>
              <a:round/>
              <a:headEnd/>
              <a:tailEnd/>
            </a:ln>
          </p:spPr>
          <p:txBody>
            <a:bodyPr/>
            <a:lstStyle/>
            <a:p>
              <a:endParaRPr lang="en-IN" dirty="0"/>
            </a:p>
          </p:txBody>
        </p:sp>
      </p:grpSp>
      <p:grpSp>
        <p:nvGrpSpPr>
          <p:cNvPr id="28" name="Group 50"/>
          <p:cNvGrpSpPr>
            <a:grpSpLocks/>
          </p:cNvGrpSpPr>
          <p:nvPr/>
        </p:nvGrpSpPr>
        <p:grpSpPr bwMode="auto">
          <a:xfrm>
            <a:off x="3945582" y="4086249"/>
            <a:ext cx="4514850" cy="2151063"/>
            <a:chOff x="4384675" y="3451225"/>
            <a:chExt cx="4514850" cy="2151063"/>
          </a:xfrm>
        </p:grpSpPr>
        <p:sp>
          <p:nvSpPr>
            <p:cNvPr id="29" name="Freeform 47"/>
            <p:cNvSpPr>
              <a:spLocks/>
            </p:cNvSpPr>
            <p:nvPr/>
          </p:nvSpPr>
          <p:spPr bwMode="auto">
            <a:xfrm>
              <a:off x="4384675" y="3719513"/>
              <a:ext cx="4514850" cy="1882775"/>
            </a:xfrm>
            <a:custGeom>
              <a:avLst/>
              <a:gdLst>
                <a:gd name="T0" fmla="*/ 0 w 1616"/>
                <a:gd name="T1" fmla="*/ 2147483647 h 674"/>
                <a:gd name="T2" fmla="*/ 2147483647 w 1616"/>
                <a:gd name="T3" fmla="*/ 2147483647 h 674"/>
                <a:gd name="T4" fmla="*/ 2147483647 w 1616"/>
                <a:gd name="T5" fmla="*/ 2147483647 h 674"/>
                <a:gd name="T6" fmla="*/ 2147483647 w 1616"/>
                <a:gd name="T7" fmla="*/ 0 h 674"/>
                <a:gd name="T8" fmla="*/ 0 w 1616"/>
                <a:gd name="T9" fmla="*/ 2147483647 h 674"/>
                <a:gd name="T10" fmla="*/ 0 60000 65536"/>
                <a:gd name="T11" fmla="*/ 0 60000 65536"/>
                <a:gd name="T12" fmla="*/ 0 60000 65536"/>
                <a:gd name="T13" fmla="*/ 0 60000 65536"/>
                <a:gd name="T14" fmla="*/ 0 60000 65536"/>
                <a:gd name="T15" fmla="*/ 0 w 1616"/>
                <a:gd name="T16" fmla="*/ 0 h 674"/>
                <a:gd name="T17" fmla="*/ 1616 w 1616"/>
                <a:gd name="T18" fmla="*/ 674 h 674"/>
              </a:gdLst>
              <a:ahLst/>
              <a:cxnLst>
                <a:cxn ang="T10">
                  <a:pos x="T0" y="T1"/>
                </a:cxn>
                <a:cxn ang="T11">
                  <a:pos x="T2" y="T3"/>
                </a:cxn>
                <a:cxn ang="T12">
                  <a:pos x="T4" y="T5"/>
                </a:cxn>
                <a:cxn ang="T13">
                  <a:pos x="T6" y="T7"/>
                </a:cxn>
                <a:cxn ang="T14">
                  <a:pos x="T8" y="T9"/>
                </a:cxn>
              </a:cxnLst>
              <a:rect l="T15" t="T16" r="T17" b="T18"/>
              <a:pathLst>
                <a:path w="1616" h="674">
                  <a:moveTo>
                    <a:pt x="0" y="316"/>
                  </a:moveTo>
                  <a:lnTo>
                    <a:pt x="923" y="674"/>
                  </a:lnTo>
                  <a:lnTo>
                    <a:pt x="1616" y="250"/>
                  </a:lnTo>
                  <a:lnTo>
                    <a:pt x="731" y="0"/>
                  </a:lnTo>
                  <a:lnTo>
                    <a:pt x="0" y="316"/>
                  </a:lnTo>
                  <a:close/>
                </a:path>
              </a:pathLst>
            </a:custGeom>
            <a:solidFill>
              <a:srgbClr val="080324"/>
            </a:solidFill>
            <a:ln w="8" cap="rnd">
              <a:noFill/>
              <a:round/>
              <a:headEnd/>
              <a:tailEnd/>
            </a:ln>
          </p:spPr>
          <p:txBody>
            <a:bodyPr/>
            <a:lstStyle/>
            <a:p>
              <a:endParaRPr lang="en-IN" dirty="0"/>
            </a:p>
          </p:txBody>
        </p:sp>
        <p:sp>
          <p:nvSpPr>
            <p:cNvPr id="30" name="Freeform 64"/>
            <p:cNvSpPr>
              <a:spLocks/>
            </p:cNvSpPr>
            <p:nvPr/>
          </p:nvSpPr>
          <p:spPr bwMode="auto">
            <a:xfrm>
              <a:off x="6426200" y="3451225"/>
              <a:ext cx="2473325" cy="966788"/>
            </a:xfrm>
            <a:custGeom>
              <a:avLst/>
              <a:gdLst>
                <a:gd name="T0" fmla="*/ 2147483647 w 442"/>
                <a:gd name="T1" fmla="*/ 0 h 173"/>
                <a:gd name="T2" fmla="*/ 0 w 442"/>
                <a:gd name="T3" fmla="*/ 2147483647 h 173"/>
                <a:gd name="T4" fmla="*/ 2147483647 w 442"/>
                <a:gd name="T5" fmla="*/ 2147483647 h 173"/>
                <a:gd name="T6" fmla="*/ 2147483647 w 442"/>
                <a:gd name="T7" fmla="*/ 2147483647 h 173"/>
                <a:gd name="T8" fmla="*/ 2147483647 w 442"/>
                <a:gd name="T9" fmla="*/ 0 h 173"/>
                <a:gd name="T10" fmla="*/ 0 60000 65536"/>
                <a:gd name="T11" fmla="*/ 0 60000 65536"/>
                <a:gd name="T12" fmla="*/ 0 60000 65536"/>
                <a:gd name="T13" fmla="*/ 0 60000 65536"/>
                <a:gd name="T14" fmla="*/ 0 60000 65536"/>
                <a:gd name="T15" fmla="*/ 0 w 442"/>
                <a:gd name="T16" fmla="*/ 0 h 173"/>
                <a:gd name="T17" fmla="*/ 442 w 442"/>
                <a:gd name="T18" fmla="*/ 173 h 173"/>
              </a:gdLst>
              <a:ahLst/>
              <a:cxnLst>
                <a:cxn ang="T10">
                  <a:pos x="T0" y="T1"/>
                </a:cxn>
                <a:cxn ang="T11">
                  <a:pos x="T2" y="T3"/>
                </a:cxn>
                <a:cxn ang="T12">
                  <a:pos x="T4" y="T5"/>
                </a:cxn>
                <a:cxn ang="T13">
                  <a:pos x="T6" y="T7"/>
                </a:cxn>
                <a:cxn ang="T14">
                  <a:pos x="T8" y="T9"/>
                </a:cxn>
              </a:cxnLst>
              <a:rect l="T15" t="T16" r="T17" b="T18"/>
              <a:pathLst>
                <a:path w="442" h="173">
                  <a:moveTo>
                    <a:pt x="4" y="0"/>
                  </a:moveTo>
                  <a:cubicBezTo>
                    <a:pt x="0" y="48"/>
                    <a:pt x="0" y="48"/>
                    <a:pt x="0" y="48"/>
                  </a:cubicBezTo>
                  <a:cubicBezTo>
                    <a:pt x="442" y="173"/>
                    <a:pt x="442" y="173"/>
                    <a:pt x="442" y="173"/>
                  </a:cubicBezTo>
                  <a:cubicBezTo>
                    <a:pt x="442" y="173"/>
                    <a:pt x="410" y="129"/>
                    <a:pt x="378" y="86"/>
                  </a:cubicBezTo>
                  <a:lnTo>
                    <a:pt x="4" y="0"/>
                  </a:lnTo>
                  <a:close/>
                </a:path>
              </a:pathLst>
            </a:custGeom>
            <a:solidFill>
              <a:srgbClr val="080324"/>
            </a:solidFill>
            <a:ln w="8" cap="rnd">
              <a:noFill/>
              <a:round/>
              <a:headEnd/>
              <a:tailEnd/>
            </a:ln>
          </p:spPr>
          <p:txBody>
            <a:bodyPr/>
            <a:lstStyle/>
            <a:p>
              <a:endParaRPr lang="en-IN" dirty="0"/>
            </a:p>
          </p:txBody>
        </p:sp>
        <p:sp>
          <p:nvSpPr>
            <p:cNvPr id="31" name="Freeform 58"/>
            <p:cNvSpPr>
              <a:spLocks/>
            </p:cNvSpPr>
            <p:nvPr/>
          </p:nvSpPr>
          <p:spPr bwMode="auto">
            <a:xfrm>
              <a:off x="4384675" y="3451225"/>
              <a:ext cx="2063750" cy="1150938"/>
            </a:xfrm>
            <a:custGeom>
              <a:avLst/>
              <a:gdLst>
                <a:gd name="T0" fmla="*/ 2147483647 w 369"/>
                <a:gd name="T1" fmla="*/ 0 h 206"/>
                <a:gd name="T2" fmla="*/ 2147483647 w 369"/>
                <a:gd name="T3" fmla="*/ 2147483647 h 206"/>
                <a:gd name="T4" fmla="*/ 0 w 369"/>
                <a:gd name="T5" fmla="*/ 2147483647 h 206"/>
                <a:gd name="T6" fmla="*/ 2147483647 w 369"/>
                <a:gd name="T7" fmla="*/ 2147483647 h 206"/>
                <a:gd name="T8" fmla="*/ 2147483647 w 369"/>
                <a:gd name="T9" fmla="*/ 0 h 206"/>
                <a:gd name="T10" fmla="*/ 0 60000 65536"/>
                <a:gd name="T11" fmla="*/ 0 60000 65536"/>
                <a:gd name="T12" fmla="*/ 0 60000 65536"/>
                <a:gd name="T13" fmla="*/ 0 60000 65536"/>
                <a:gd name="T14" fmla="*/ 0 60000 65536"/>
                <a:gd name="T15" fmla="*/ 0 w 369"/>
                <a:gd name="T16" fmla="*/ 0 h 206"/>
                <a:gd name="T17" fmla="*/ 369 w 369"/>
                <a:gd name="T18" fmla="*/ 206 h 206"/>
              </a:gdLst>
              <a:ahLst/>
              <a:cxnLst>
                <a:cxn ang="T10">
                  <a:pos x="T0" y="T1"/>
                </a:cxn>
                <a:cxn ang="T11">
                  <a:pos x="T2" y="T3"/>
                </a:cxn>
                <a:cxn ang="T12">
                  <a:pos x="T4" y="T5"/>
                </a:cxn>
                <a:cxn ang="T13">
                  <a:pos x="T6" y="T7"/>
                </a:cxn>
                <a:cxn ang="T14">
                  <a:pos x="T8" y="T9"/>
                </a:cxn>
              </a:cxnLst>
              <a:rect l="T15" t="T16" r="T17" b="T18"/>
              <a:pathLst>
                <a:path w="369" h="206">
                  <a:moveTo>
                    <a:pt x="369" y="0"/>
                  </a:moveTo>
                  <a:cubicBezTo>
                    <a:pt x="365" y="48"/>
                    <a:pt x="365" y="48"/>
                    <a:pt x="365" y="48"/>
                  </a:cubicBezTo>
                  <a:cubicBezTo>
                    <a:pt x="0" y="206"/>
                    <a:pt x="0" y="206"/>
                    <a:pt x="0" y="206"/>
                  </a:cubicBezTo>
                  <a:cubicBezTo>
                    <a:pt x="0" y="206"/>
                    <a:pt x="18" y="180"/>
                    <a:pt x="52" y="132"/>
                  </a:cubicBezTo>
                  <a:lnTo>
                    <a:pt x="369" y="0"/>
                  </a:lnTo>
                  <a:close/>
                </a:path>
              </a:pathLst>
            </a:custGeom>
            <a:solidFill>
              <a:srgbClr val="080324"/>
            </a:solidFill>
            <a:ln w="8" cap="rnd">
              <a:noFill/>
              <a:round/>
              <a:headEnd/>
              <a:tailEnd/>
            </a:ln>
          </p:spPr>
          <p:txBody>
            <a:bodyPr/>
            <a:lstStyle/>
            <a:p>
              <a:endParaRPr lang="en-IN" dirty="0"/>
            </a:p>
          </p:txBody>
        </p:sp>
        <p:sp>
          <p:nvSpPr>
            <p:cNvPr id="32" name="Freeform 48"/>
            <p:cNvSpPr>
              <a:spLocks/>
            </p:cNvSpPr>
            <p:nvPr/>
          </p:nvSpPr>
          <p:spPr bwMode="auto">
            <a:xfrm>
              <a:off x="4384675" y="4189413"/>
              <a:ext cx="2578100" cy="1412875"/>
            </a:xfrm>
            <a:custGeom>
              <a:avLst/>
              <a:gdLst>
                <a:gd name="T0" fmla="*/ 2147483647 w 461"/>
                <a:gd name="T1" fmla="*/ 2147483647 h 253"/>
                <a:gd name="T2" fmla="*/ 2147483647 w 461"/>
                <a:gd name="T3" fmla="*/ 2147483647 h 253"/>
                <a:gd name="T4" fmla="*/ 0 w 461"/>
                <a:gd name="T5" fmla="*/ 2147483647 h 253"/>
                <a:gd name="T6" fmla="*/ 2147483647 w 461"/>
                <a:gd name="T7" fmla="*/ 0 h 253"/>
                <a:gd name="T8" fmla="*/ 2147483647 w 461"/>
                <a:gd name="T9" fmla="*/ 2147483647 h 253"/>
                <a:gd name="T10" fmla="*/ 0 60000 65536"/>
                <a:gd name="T11" fmla="*/ 0 60000 65536"/>
                <a:gd name="T12" fmla="*/ 0 60000 65536"/>
                <a:gd name="T13" fmla="*/ 0 60000 65536"/>
                <a:gd name="T14" fmla="*/ 0 60000 65536"/>
                <a:gd name="T15" fmla="*/ 0 w 461"/>
                <a:gd name="T16" fmla="*/ 0 h 253"/>
                <a:gd name="T17" fmla="*/ 461 w 461"/>
                <a:gd name="T18" fmla="*/ 253 h 253"/>
              </a:gdLst>
              <a:ahLst/>
              <a:cxnLst>
                <a:cxn ang="T10">
                  <a:pos x="T0" y="T1"/>
                </a:cxn>
                <a:cxn ang="T11">
                  <a:pos x="T2" y="T3"/>
                </a:cxn>
                <a:cxn ang="T12">
                  <a:pos x="T4" y="T5"/>
                </a:cxn>
                <a:cxn ang="T13">
                  <a:pos x="T6" y="T7"/>
                </a:cxn>
                <a:cxn ang="T14">
                  <a:pos x="T8" y="T9"/>
                </a:cxn>
              </a:cxnLst>
              <a:rect l="T15" t="T16" r="T17" b="T18"/>
              <a:pathLst>
                <a:path w="461" h="253">
                  <a:moveTo>
                    <a:pt x="451" y="124"/>
                  </a:moveTo>
                  <a:cubicBezTo>
                    <a:pt x="456" y="190"/>
                    <a:pt x="461" y="253"/>
                    <a:pt x="461" y="253"/>
                  </a:cubicBezTo>
                  <a:cubicBezTo>
                    <a:pt x="0" y="74"/>
                    <a:pt x="0" y="74"/>
                    <a:pt x="0" y="74"/>
                  </a:cubicBezTo>
                  <a:cubicBezTo>
                    <a:pt x="0" y="74"/>
                    <a:pt x="25" y="38"/>
                    <a:pt x="52" y="0"/>
                  </a:cubicBezTo>
                  <a:lnTo>
                    <a:pt x="451" y="124"/>
                  </a:lnTo>
                  <a:close/>
                </a:path>
              </a:pathLst>
            </a:custGeom>
            <a:solidFill>
              <a:schemeClr val="tx1"/>
            </a:solidFill>
            <a:ln w="8" cap="rnd">
              <a:noFill/>
              <a:round/>
              <a:headEnd/>
              <a:tailEnd/>
            </a:ln>
          </p:spPr>
          <p:txBody>
            <a:bodyPr/>
            <a:lstStyle/>
            <a:p>
              <a:endParaRPr lang="en-IN" dirty="0"/>
            </a:p>
          </p:txBody>
        </p:sp>
        <p:sp>
          <p:nvSpPr>
            <p:cNvPr id="33" name="Freeform 54"/>
            <p:cNvSpPr>
              <a:spLocks/>
            </p:cNvSpPr>
            <p:nvPr/>
          </p:nvSpPr>
          <p:spPr bwMode="auto">
            <a:xfrm>
              <a:off x="6907213" y="3932238"/>
              <a:ext cx="1992312" cy="1670050"/>
            </a:xfrm>
            <a:custGeom>
              <a:avLst/>
              <a:gdLst>
                <a:gd name="T0" fmla="*/ 2147483647 w 356"/>
                <a:gd name="T1" fmla="*/ 0 h 299"/>
                <a:gd name="T2" fmla="*/ 2147483647 w 356"/>
                <a:gd name="T3" fmla="*/ 2147483647 h 299"/>
                <a:gd name="T4" fmla="*/ 2147483647 w 356"/>
                <a:gd name="T5" fmla="*/ 2147483647 h 299"/>
                <a:gd name="T6" fmla="*/ 0 w 356"/>
                <a:gd name="T7" fmla="*/ 2147483647 h 299"/>
                <a:gd name="T8" fmla="*/ 2147483647 w 356"/>
                <a:gd name="T9" fmla="*/ 0 h 299"/>
                <a:gd name="T10" fmla="*/ 0 60000 65536"/>
                <a:gd name="T11" fmla="*/ 0 60000 65536"/>
                <a:gd name="T12" fmla="*/ 0 60000 65536"/>
                <a:gd name="T13" fmla="*/ 0 60000 65536"/>
                <a:gd name="T14" fmla="*/ 0 60000 65536"/>
                <a:gd name="T15" fmla="*/ 0 w 356"/>
                <a:gd name="T16" fmla="*/ 0 h 299"/>
                <a:gd name="T17" fmla="*/ 356 w 356"/>
                <a:gd name="T18" fmla="*/ 299 h 299"/>
              </a:gdLst>
              <a:ahLst/>
              <a:cxnLst>
                <a:cxn ang="T10">
                  <a:pos x="T0" y="T1"/>
                </a:cxn>
                <a:cxn ang="T11">
                  <a:pos x="T2" y="T3"/>
                </a:cxn>
                <a:cxn ang="T12">
                  <a:pos x="T4" y="T5"/>
                </a:cxn>
                <a:cxn ang="T13">
                  <a:pos x="T6" y="T7"/>
                </a:cxn>
                <a:cxn ang="T14">
                  <a:pos x="T8" y="T9"/>
                </a:cxn>
              </a:cxnLst>
              <a:rect l="T15" t="T16" r="T17" b="T18"/>
              <a:pathLst>
                <a:path w="356" h="299">
                  <a:moveTo>
                    <a:pt x="292" y="0"/>
                  </a:moveTo>
                  <a:cubicBezTo>
                    <a:pt x="324" y="43"/>
                    <a:pt x="356" y="87"/>
                    <a:pt x="356" y="87"/>
                  </a:cubicBezTo>
                  <a:cubicBezTo>
                    <a:pt x="10" y="299"/>
                    <a:pt x="10" y="299"/>
                    <a:pt x="10" y="299"/>
                  </a:cubicBezTo>
                  <a:cubicBezTo>
                    <a:pt x="0" y="170"/>
                    <a:pt x="0" y="170"/>
                    <a:pt x="0" y="170"/>
                  </a:cubicBezTo>
                  <a:lnTo>
                    <a:pt x="292" y="0"/>
                  </a:lnTo>
                  <a:close/>
                </a:path>
              </a:pathLst>
            </a:custGeom>
            <a:solidFill>
              <a:schemeClr val="tx1"/>
            </a:solidFill>
            <a:ln w="8" cap="rnd">
              <a:noFill/>
              <a:round/>
              <a:headEnd/>
              <a:tailEnd/>
            </a:ln>
          </p:spPr>
          <p:txBody>
            <a:bodyPr/>
            <a:lstStyle/>
            <a:p>
              <a:endParaRPr lang="en-IN" dirty="0"/>
            </a:p>
          </p:txBody>
        </p:sp>
      </p:grpSp>
      <p:grpSp>
        <p:nvGrpSpPr>
          <p:cNvPr id="34" name="Group 46"/>
          <p:cNvGrpSpPr>
            <a:grpSpLocks/>
          </p:cNvGrpSpPr>
          <p:nvPr/>
        </p:nvGrpSpPr>
        <p:grpSpPr bwMode="auto">
          <a:xfrm>
            <a:off x="4671070" y="3454424"/>
            <a:ext cx="2998787" cy="1157288"/>
            <a:chOff x="5110163" y="2819400"/>
            <a:chExt cx="2998787" cy="1157288"/>
          </a:xfrm>
        </p:grpSpPr>
        <p:sp>
          <p:nvSpPr>
            <p:cNvPr id="35" name="Freeform 61"/>
            <p:cNvSpPr>
              <a:spLocks/>
            </p:cNvSpPr>
            <p:nvPr/>
          </p:nvSpPr>
          <p:spPr bwMode="auto">
            <a:xfrm>
              <a:off x="5110163" y="2819400"/>
              <a:ext cx="1395412" cy="720725"/>
            </a:xfrm>
            <a:custGeom>
              <a:avLst/>
              <a:gdLst>
                <a:gd name="T0" fmla="*/ 2147483647 w 249"/>
                <a:gd name="T1" fmla="*/ 0 h 129"/>
                <a:gd name="T2" fmla="*/ 2147483647 w 249"/>
                <a:gd name="T3" fmla="*/ 2147483647 h 129"/>
                <a:gd name="T4" fmla="*/ 0 w 249"/>
                <a:gd name="T5" fmla="*/ 2147483647 h 129"/>
                <a:gd name="T6" fmla="*/ 2147483647 w 249"/>
                <a:gd name="T7" fmla="*/ 2147483647 h 129"/>
                <a:gd name="T8" fmla="*/ 2147483647 w 249"/>
                <a:gd name="T9" fmla="*/ 0 h 129"/>
                <a:gd name="T10" fmla="*/ 0 60000 65536"/>
                <a:gd name="T11" fmla="*/ 0 60000 65536"/>
                <a:gd name="T12" fmla="*/ 0 60000 65536"/>
                <a:gd name="T13" fmla="*/ 0 60000 65536"/>
                <a:gd name="T14" fmla="*/ 0 60000 65536"/>
                <a:gd name="T15" fmla="*/ 0 w 249"/>
                <a:gd name="T16" fmla="*/ 0 h 129"/>
                <a:gd name="T17" fmla="*/ 249 w 249"/>
                <a:gd name="T18" fmla="*/ 129 h 129"/>
              </a:gdLst>
              <a:ahLst/>
              <a:cxnLst>
                <a:cxn ang="T10">
                  <a:pos x="T0" y="T1"/>
                </a:cxn>
                <a:cxn ang="T11">
                  <a:pos x="T2" y="T3"/>
                </a:cxn>
                <a:cxn ang="T12">
                  <a:pos x="T4" y="T5"/>
                </a:cxn>
                <a:cxn ang="T13">
                  <a:pos x="T6" y="T7"/>
                </a:cxn>
                <a:cxn ang="T14">
                  <a:pos x="T8" y="T9"/>
                </a:cxn>
              </a:cxnLst>
              <a:rect l="T15" t="T16" r="T17" b="T18"/>
              <a:pathLst>
                <a:path w="249" h="129">
                  <a:moveTo>
                    <a:pt x="249" y="0"/>
                  </a:moveTo>
                  <a:cubicBezTo>
                    <a:pt x="246" y="33"/>
                    <a:pt x="246" y="33"/>
                    <a:pt x="246" y="33"/>
                  </a:cubicBezTo>
                  <a:cubicBezTo>
                    <a:pt x="0" y="129"/>
                    <a:pt x="0" y="129"/>
                    <a:pt x="0" y="129"/>
                  </a:cubicBezTo>
                  <a:cubicBezTo>
                    <a:pt x="20" y="100"/>
                    <a:pt x="36" y="76"/>
                    <a:pt x="54" y="51"/>
                  </a:cubicBezTo>
                  <a:lnTo>
                    <a:pt x="249" y="0"/>
                  </a:lnTo>
                  <a:close/>
                </a:path>
              </a:pathLst>
            </a:custGeom>
            <a:solidFill>
              <a:srgbClr val="080324"/>
            </a:solidFill>
            <a:ln w="8" cap="rnd">
              <a:noFill/>
              <a:round/>
              <a:headEnd/>
              <a:tailEnd/>
            </a:ln>
          </p:spPr>
          <p:txBody>
            <a:bodyPr/>
            <a:lstStyle/>
            <a:p>
              <a:endParaRPr lang="en-IN" dirty="0"/>
            </a:p>
          </p:txBody>
        </p:sp>
        <p:sp>
          <p:nvSpPr>
            <p:cNvPr id="36" name="Freeform 67"/>
            <p:cNvSpPr>
              <a:spLocks/>
            </p:cNvSpPr>
            <p:nvPr/>
          </p:nvSpPr>
          <p:spPr bwMode="auto">
            <a:xfrm>
              <a:off x="6488113" y="2819400"/>
              <a:ext cx="1620837" cy="536575"/>
            </a:xfrm>
            <a:custGeom>
              <a:avLst/>
              <a:gdLst>
                <a:gd name="T0" fmla="*/ 2147483647 w 580"/>
                <a:gd name="T1" fmla="*/ 2147483647 h 192"/>
                <a:gd name="T2" fmla="*/ 2147483647 w 580"/>
                <a:gd name="T3" fmla="*/ 2147483647 h 192"/>
                <a:gd name="T4" fmla="*/ 0 w 580"/>
                <a:gd name="T5" fmla="*/ 2147483647 h 192"/>
                <a:gd name="T6" fmla="*/ 2147483647 w 580"/>
                <a:gd name="T7" fmla="*/ 0 h 192"/>
                <a:gd name="T8" fmla="*/ 2147483647 w 580"/>
                <a:gd name="T9" fmla="*/ 2147483647 h 192"/>
                <a:gd name="T10" fmla="*/ 0 60000 65536"/>
                <a:gd name="T11" fmla="*/ 0 60000 65536"/>
                <a:gd name="T12" fmla="*/ 0 60000 65536"/>
                <a:gd name="T13" fmla="*/ 0 60000 65536"/>
                <a:gd name="T14" fmla="*/ 0 60000 65536"/>
                <a:gd name="T15" fmla="*/ 0 w 580"/>
                <a:gd name="T16" fmla="*/ 0 h 192"/>
                <a:gd name="T17" fmla="*/ 580 w 580"/>
                <a:gd name="T18" fmla="*/ 192 h 192"/>
              </a:gdLst>
              <a:ahLst/>
              <a:cxnLst>
                <a:cxn ang="T10">
                  <a:pos x="T0" y="T1"/>
                </a:cxn>
                <a:cxn ang="T11">
                  <a:pos x="T2" y="T3"/>
                </a:cxn>
                <a:cxn ang="T12">
                  <a:pos x="T4" y="T5"/>
                </a:cxn>
                <a:cxn ang="T13">
                  <a:pos x="T6" y="T7"/>
                </a:cxn>
                <a:cxn ang="T14">
                  <a:pos x="T8" y="T9"/>
                </a:cxn>
              </a:cxnLst>
              <a:rect l="T15" t="T16" r="T17" b="T18"/>
              <a:pathLst>
                <a:path w="580" h="192">
                  <a:moveTo>
                    <a:pt x="476" y="54"/>
                  </a:moveTo>
                  <a:lnTo>
                    <a:pt x="580" y="192"/>
                  </a:lnTo>
                  <a:lnTo>
                    <a:pt x="0" y="66"/>
                  </a:lnTo>
                  <a:lnTo>
                    <a:pt x="6" y="0"/>
                  </a:lnTo>
                  <a:lnTo>
                    <a:pt x="476" y="54"/>
                  </a:lnTo>
                  <a:close/>
                </a:path>
              </a:pathLst>
            </a:custGeom>
            <a:solidFill>
              <a:srgbClr val="080324"/>
            </a:solidFill>
            <a:ln w="8" cap="rnd">
              <a:noFill/>
              <a:round/>
              <a:headEnd/>
              <a:tailEnd/>
            </a:ln>
          </p:spPr>
          <p:txBody>
            <a:bodyPr/>
            <a:lstStyle/>
            <a:p>
              <a:endParaRPr lang="en-IN" dirty="0"/>
            </a:p>
          </p:txBody>
        </p:sp>
        <p:sp>
          <p:nvSpPr>
            <p:cNvPr id="37" name="Freeform 17"/>
            <p:cNvSpPr>
              <a:spLocks/>
            </p:cNvSpPr>
            <p:nvPr/>
          </p:nvSpPr>
          <p:spPr bwMode="auto">
            <a:xfrm>
              <a:off x="5110163" y="3003550"/>
              <a:ext cx="2998787" cy="973138"/>
            </a:xfrm>
            <a:custGeom>
              <a:avLst/>
              <a:gdLst>
                <a:gd name="T0" fmla="*/ 0 w 1073"/>
                <a:gd name="T1" fmla="*/ 2147483647 h 348"/>
                <a:gd name="T2" fmla="*/ 2147483647 w 1073"/>
                <a:gd name="T3" fmla="*/ 0 h 348"/>
                <a:gd name="T4" fmla="*/ 2147483647 w 1073"/>
                <a:gd name="T5" fmla="*/ 2147483647 h 348"/>
                <a:gd name="T6" fmla="*/ 2147483647 w 1073"/>
                <a:gd name="T7" fmla="*/ 2147483647 h 348"/>
                <a:gd name="T8" fmla="*/ 0 w 1073"/>
                <a:gd name="T9" fmla="*/ 2147483647 h 348"/>
                <a:gd name="T10" fmla="*/ 0 60000 65536"/>
                <a:gd name="T11" fmla="*/ 0 60000 65536"/>
                <a:gd name="T12" fmla="*/ 0 60000 65536"/>
                <a:gd name="T13" fmla="*/ 0 60000 65536"/>
                <a:gd name="T14" fmla="*/ 0 60000 65536"/>
                <a:gd name="T15" fmla="*/ 0 w 1073"/>
                <a:gd name="T16" fmla="*/ 0 h 348"/>
                <a:gd name="T17" fmla="*/ 1073 w 1073"/>
                <a:gd name="T18" fmla="*/ 348 h 348"/>
              </a:gdLst>
              <a:ahLst/>
              <a:cxnLst>
                <a:cxn ang="T10">
                  <a:pos x="T0" y="T1"/>
                </a:cxn>
                <a:cxn ang="T11">
                  <a:pos x="T2" y="T3"/>
                </a:cxn>
                <a:cxn ang="T12">
                  <a:pos x="T4" y="T5"/>
                </a:cxn>
                <a:cxn ang="T13">
                  <a:pos x="T6" y="T7"/>
                </a:cxn>
                <a:cxn ang="T14">
                  <a:pos x="T8" y="T9"/>
                </a:cxn>
              </a:cxnLst>
              <a:rect l="T15" t="T16" r="T17" b="T18"/>
              <a:pathLst>
                <a:path w="1073" h="348">
                  <a:moveTo>
                    <a:pt x="0" y="192"/>
                  </a:moveTo>
                  <a:lnTo>
                    <a:pt x="493" y="0"/>
                  </a:lnTo>
                  <a:lnTo>
                    <a:pt x="1073" y="126"/>
                  </a:lnTo>
                  <a:lnTo>
                    <a:pt x="617" y="348"/>
                  </a:lnTo>
                  <a:lnTo>
                    <a:pt x="0" y="192"/>
                  </a:lnTo>
                  <a:close/>
                </a:path>
              </a:pathLst>
            </a:custGeom>
            <a:solidFill>
              <a:srgbClr val="080324"/>
            </a:solidFill>
            <a:ln w="8" cap="rnd">
              <a:noFill/>
              <a:round/>
              <a:headEnd/>
              <a:tailEnd/>
            </a:ln>
          </p:spPr>
          <p:txBody>
            <a:bodyPr/>
            <a:lstStyle/>
            <a:p>
              <a:endParaRPr lang="en-IN" dirty="0"/>
            </a:p>
          </p:txBody>
        </p:sp>
        <p:sp>
          <p:nvSpPr>
            <p:cNvPr id="38" name="Freeform 51"/>
            <p:cNvSpPr>
              <a:spLocks/>
            </p:cNvSpPr>
            <p:nvPr/>
          </p:nvSpPr>
          <p:spPr bwMode="auto">
            <a:xfrm>
              <a:off x="5110163" y="3105150"/>
              <a:ext cx="1724025" cy="871538"/>
            </a:xfrm>
            <a:custGeom>
              <a:avLst/>
              <a:gdLst>
                <a:gd name="T0" fmla="*/ 2147483647 w 617"/>
                <a:gd name="T1" fmla="*/ 2147483647 h 312"/>
                <a:gd name="T2" fmla="*/ 2147483647 w 617"/>
                <a:gd name="T3" fmla="*/ 2147483647 h 312"/>
                <a:gd name="T4" fmla="*/ 0 w 617"/>
                <a:gd name="T5" fmla="*/ 2147483647 h 312"/>
                <a:gd name="T6" fmla="*/ 2147483647 w 617"/>
                <a:gd name="T7" fmla="*/ 0 h 312"/>
                <a:gd name="T8" fmla="*/ 2147483647 w 617"/>
                <a:gd name="T9" fmla="*/ 2147483647 h 312"/>
                <a:gd name="T10" fmla="*/ 0 60000 65536"/>
                <a:gd name="T11" fmla="*/ 0 60000 65536"/>
                <a:gd name="T12" fmla="*/ 0 60000 65536"/>
                <a:gd name="T13" fmla="*/ 0 60000 65536"/>
                <a:gd name="T14" fmla="*/ 0 60000 65536"/>
                <a:gd name="T15" fmla="*/ 0 w 617"/>
                <a:gd name="T16" fmla="*/ 0 h 312"/>
                <a:gd name="T17" fmla="*/ 617 w 617"/>
                <a:gd name="T18" fmla="*/ 312 h 312"/>
              </a:gdLst>
              <a:ahLst/>
              <a:cxnLst>
                <a:cxn ang="T10">
                  <a:pos x="T0" y="T1"/>
                </a:cxn>
                <a:cxn ang="T11">
                  <a:pos x="T2" y="T3"/>
                </a:cxn>
                <a:cxn ang="T12">
                  <a:pos x="T4" y="T5"/>
                </a:cxn>
                <a:cxn ang="T13">
                  <a:pos x="T6" y="T7"/>
                </a:cxn>
                <a:cxn ang="T14">
                  <a:pos x="T8" y="T9"/>
                </a:cxn>
              </a:cxnLst>
              <a:rect l="T15" t="T16" r="T17" b="T18"/>
              <a:pathLst>
                <a:path w="617" h="312">
                  <a:moveTo>
                    <a:pt x="597" y="76"/>
                  </a:moveTo>
                  <a:lnTo>
                    <a:pt x="617" y="312"/>
                  </a:lnTo>
                  <a:lnTo>
                    <a:pt x="0" y="156"/>
                  </a:lnTo>
                  <a:lnTo>
                    <a:pt x="108" y="0"/>
                  </a:lnTo>
                  <a:lnTo>
                    <a:pt x="597" y="76"/>
                  </a:lnTo>
                  <a:close/>
                </a:path>
              </a:pathLst>
            </a:custGeom>
            <a:solidFill>
              <a:srgbClr val="10286C"/>
            </a:solidFill>
            <a:ln w="8" cap="rnd">
              <a:noFill/>
              <a:round/>
              <a:headEnd/>
              <a:tailEnd/>
            </a:ln>
          </p:spPr>
          <p:txBody>
            <a:bodyPr/>
            <a:lstStyle/>
            <a:p>
              <a:endParaRPr lang="en-IN" dirty="0"/>
            </a:p>
          </p:txBody>
        </p:sp>
        <p:sp>
          <p:nvSpPr>
            <p:cNvPr id="39" name="Freeform 56"/>
            <p:cNvSpPr>
              <a:spLocks/>
            </p:cNvSpPr>
            <p:nvPr/>
          </p:nvSpPr>
          <p:spPr bwMode="auto">
            <a:xfrm>
              <a:off x="6778625" y="2970213"/>
              <a:ext cx="1330325" cy="1006475"/>
            </a:xfrm>
            <a:custGeom>
              <a:avLst/>
              <a:gdLst>
                <a:gd name="T0" fmla="*/ 0 w 476"/>
                <a:gd name="T1" fmla="*/ 2147483647 h 360"/>
                <a:gd name="T2" fmla="*/ 2147483647 w 476"/>
                <a:gd name="T3" fmla="*/ 2147483647 h 360"/>
                <a:gd name="T4" fmla="*/ 2147483647 w 476"/>
                <a:gd name="T5" fmla="*/ 2147483647 h 360"/>
                <a:gd name="T6" fmla="*/ 2147483647 w 476"/>
                <a:gd name="T7" fmla="*/ 0 h 360"/>
                <a:gd name="T8" fmla="*/ 0 w 476"/>
                <a:gd name="T9" fmla="*/ 2147483647 h 360"/>
                <a:gd name="T10" fmla="*/ 0 60000 65536"/>
                <a:gd name="T11" fmla="*/ 0 60000 65536"/>
                <a:gd name="T12" fmla="*/ 0 60000 65536"/>
                <a:gd name="T13" fmla="*/ 0 60000 65536"/>
                <a:gd name="T14" fmla="*/ 0 60000 65536"/>
                <a:gd name="T15" fmla="*/ 0 w 476"/>
                <a:gd name="T16" fmla="*/ 0 h 360"/>
                <a:gd name="T17" fmla="*/ 476 w 476"/>
                <a:gd name="T18" fmla="*/ 360 h 360"/>
              </a:gdLst>
              <a:ahLst/>
              <a:cxnLst>
                <a:cxn ang="T10">
                  <a:pos x="T0" y="T1"/>
                </a:cxn>
                <a:cxn ang="T11">
                  <a:pos x="T2" y="T3"/>
                </a:cxn>
                <a:cxn ang="T12">
                  <a:pos x="T4" y="T5"/>
                </a:cxn>
                <a:cxn ang="T13">
                  <a:pos x="T6" y="T7"/>
                </a:cxn>
                <a:cxn ang="T14">
                  <a:pos x="T8" y="T9"/>
                </a:cxn>
              </a:cxnLst>
              <a:rect l="T15" t="T16" r="T17" b="T18"/>
              <a:pathLst>
                <a:path w="476" h="360">
                  <a:moveTo>
                    <a:pt x="0" y="124"/>
                  </a:moveTo>
                  <a:lnTo>
                    <a:pt x="20" y="360"/>
                  </a:lnTo>
                  <a:lnTo>
                    <a:pt x="476" y="138"/>
                  </a:lnTo>
                  <a:lnTo>
                    <a:pt x="372" y="0"/>
                  </a:lnTo>
                  <a:lnTo>
                    <a:pt x="0" y="124"/>
                  </a:lnTo>
                  <a:close/>
                </a:path>
              </a:pathLst>
            </a:custGeom>
            <a:solidFill>
              <a:srgbClr val="0C2059"/>
            </a:solidFill>
            <a:ln w="8" cap="rnd">
              <a:noFill/>
              <a:round/>
              <a:headEnd/>
              <a:tailEnd/>
            </a:ln>
          </p:spPr>
          <p:txBody>
            <a:bodyPr/>
            <a:lstStyle/>
            <a:p>
              <a:endParaRPr lang="en-IN" dirty="0"/>
            </a:p>
          </p:txBody>
        </p:sp>
      </p:grpSp>
      <p:sp>
        <p:nvSpPr>
          <p:cNvPr id="40" name="Line 33"/>
          <p:cNvSpPr>
            <a:spLocks noChangeShapeType="1"/>
          </p:cNvSpPr>
          <p:nvPr/>
        </p:nvSpPr>
        <p:spPr bwMode="auto">
          <a:xfrm rot="5400000" flipV="1">
            <a:off x="3060072" y="1341007"/>
            <a:ext cx="0" cy="4320000"/>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800" kern="0" dirty="0">
              <a:solidFill>
                <a:sysClr val="windowText" lastClr="000000"/>
              </a:solidFill>
              <a:latin typeface="Arial" pitchFamily="34" charset="0"/>
              <a:ea typeface="+mn-ea"/>
            </a:endParaRPr>
          </a:p>
        </p:txBody>
      </p:sp>
      <p:grpSp>
        <p:nvGrpSpPr>
          <p:cNvPr id="41" name="Group 44"/>
          <p:cNvGrpSpPr>
            <a:grpSpLocks/>
          </p:cNvGrpSpPr>
          <p:nvPr/>
        </p:nvGrpSpPr>
        <p:grpSpPr bwMode="auto">
          <a:xfrm>
            <a:off x="5048895" y="3090887"/>
            <a:ext cx="2266950" cy="744537"/>
            <a:chOff x="5473700" y="2455863"/>
            <a:chExt cx="2266950" cy="744537"/>
          </a:xfrm>
        </p:grpSpPr>
        <p:sp>
          <p:nvSpPr>
            <p:cNvPr id="42" name="Freeform 66"/>
            <p:cNvSpPr>
              <a:spLocks/>
            </p:cNvSpPr>
            <p:nvPr/>
          </p:nvSpPr>
          <p:spPr bwMode="auto">
            <a:xfrm>
              <a:off x="6510338" y="2455863"/>
              <a:ext cx="1230312" cy="419100"/>
            </a:xfrm>
            <a:custGeom>
              <a:avLst/>
              <a:gdLst>
                <a:gd name="T0" fmla="*/ 0 w 440"/>
                <a:gd name="T1" fmla="*/ 2147483647 h 150"/>
                <a:gd name="T2" fmla="*/ 2147483647 w 440"/>
                <a:gd name="T3" fmla="*/ 0 h 150"/>
                <a:gd name="T4" fmla="*/ 2147483647 w 440"/>
                <a:gd name="T5" fmla="*/ 2147483647 h 150"/>
                <a:gd name="T6" fmla="*/ 2147483647 w 440"/>
                <a:gd name="T7" fmla="*/ 2147483647 h 150"/>
                <a:gd name="T8" fmla="*/ 0 w 440"/>
                <a:gd name="T9" fmla="*/ 2147483647 h 150"/>
                <a:gd name="T10" fmla="*/ 0 60000 65536"/>
                <a:gd name="T11" fmla="*/ 0 60000 65536"/>
                <a:gd name="T12" fmla="*/ 0 60000 65536"/>
                <a:gd name="T13" fmla="*/ 0 60000 65536"/>
                <a:gd name="T14" fmla="*/ 0 60000 65536"/>
                <a:gd name="T15" fmla="*/ 0 w 440"/>
                <a:gd name="T16" fmla="*/ 0 h 150"/>
                <a:gd name="T17" fmla="*/ 440 w 440"/>
                <a:gd name="T18" fmla="*/ 150 h 150"/>
              </a:gdLst>
              <a:ahLst/>
              <a:cxnLst>
                <a:cxn ang="T10">
                  <a:pos x="T0" y="T1"/>
                </a:cxn>
                <a:cxn ang="T11">
                  <a:pos x="T2" y="T3"/>
                </a:cxn>
                <a:cxn ang="T12">
                  <a:pos x="T4" y="T5"/>
                </a:cxn>
                <a:cxn ang="T13">
                  <a:pos x="T6" y="T7"/>
                </a:cxn>
                <a:cxn ang="T14">
                  <a:pos x="T8" y="T9"/>
                </a:cxn>
              </a:cxnLst>
              <a:rect l="T15" t="T16" r="T17" b="T18"/>
              <a:pathLst>
                <a:path w="440" h="150">
                  <a:moveTo>
                    <a:pt x="0" y="94"/>
                  </a:moveTo>
                  <a:lnTo>
                    <a:pt x="8" y="0"/>
                  </a:lnTo>
                  <a:lnTo>
                    <a:pt x="356" y="34"/>
                  </a:lnTo>
                  <a:lnTo>
                    <a:pt x="440" y="150"/>
                  </a:lnTo>
                  <a:lnTo>
                    <a:pt x="0" y="94"/>
                  </a:lnTo>
                  <a:close/>
                </a:path>
              </a:pathLst>
            </a:custGeom>
            <a:solidFill>
              <a:srgbClr val="080324"/>
            </a:solidFill>
            <a:ln w="8" cap="rnd">
              <a:noFill/>
              <a:round/>
              <a:headEnd/>
              <a:tailEnd/>
            </a:ln>
          </p:spPr>
          <p:txBody>
            <a:bodyPr/>
            <a:lstStyle/>
            <a:p>
              <a:endParaRPr lang="en-IN" dirty="0"/>
            </a:p>
          </p:txBody>
        </p:sp>
        <p:sp>
          <p:nvSpPr>
            <p:cNvPr id="43" name="Freeform 60"/>
            <p:cNvSpPr>
              <a:spLocks/>
            </p:cNvSpPr>
            <p:nvPr/>
          </p:nvSpPr>
          <p:spPr bwMode="auto">
            <a:xfrm>
              <a:off x="5480050" y="2455863"/>
              <a:ext cx="1052513" cy="554037"/>
            </a:xfrm>
            <a:custGeom>
              <a:avLst/>
              <a:gdLst>
                <a:gd name="T0" fmla="*/ 2147483647 w 188"/>
                <a:gd name="T1" fmla="*/ 2147483647 h 99"/>
                <a:gd name="T2" fmla="*/ 2147483647 w 188"/>
                <a:gd name="T3" fmla="*/ 0 h 99"/>
                <a:gd name="T4" fmla="*/ 2147483647 w 188"/>
                <a:gd name="T5" fmla="*/ 2147483647 h 99"/>
                <a:gd name="T6" fmla="*/ 0 w 188"/>
                <a:gd name="T7" fmla="*/ 2147483647 h 99"/>
                <a:gd name="T8" fmla="*/ 2147483647 w 188"/>
                <a:gd name="T9" fmla="*/ 2147483647 h 99"/>
                <a:gd name="T10" fmla="*/ 0 60000 65536"/>
                <a:gd name="T11" fmla="*/ 0 60000 65536"/>
                <a:gd name="T12" fmla="*/ 0 60000 65536"/>
                <a:gd name="T13" fmla="*/ 0 60000 65536"/>
                <a:gd name="T14" fmla="*/ 0 60000 65536"/>
                <a:gd name="T15" fmla="*/ 0 w 188"/>
                <a:gd name="T16" fmla="*/ 0 h 99"/>
                <a:gd name="T17" fmla="*/ 188 w 188"/>
                <a:gd name="T18" fmla="*/ 99 h 99"/>
              </a:gdLst>
              <a:ahLst/>
              <a:cxnLst>
                <a:cxn ang="T10">
                  <a:pos x="T0" y="T1"/>
                </a:cxn>
                <a:cxn ang="T11">
                  <a:pos x="T2" y="T3"/>
                </a:cxn>
                <a:cxn ang="T12">
                  <a:pos x="T4" y="T5"/>
                </a:cxn>
                <a:cxn ang="T13">
                  <a:pos x="T6" y="T7"/>
                </a:cxn>
                <a:cxn ang="T14">
                  <a:pos x="T8" y="T9"/>
                </a:cxn>
              </a:cxnLst>
              <a:rect l="T15" t="T16" r="T17" b="T18"/>
              <a:pathLst>
                <a:path w="188" h="99">
                  <a:moveTo>
                    <a:pt x="184" y="47"/>
                  </a:moveTo>
                  <a:cubicBezTo>
                    <a:pt x="188" y="0"/>
                    <a:pt x="188" y="0"/>
                    <a:pt x="188" y="0"/>
                  </a:cubicBezTo>
                  <a:cubicBezTo>
                    <a:pt x="49" y="28"/>
                    <a:pt x="49" y="28"/>
                    <a:pt x="49" y="28"/>
                  </a:cubicBezTo>
                  <a:cubicBezTo>
                    <a:pt x="39" y="44"/>
                    <a:pt x="21" y="69"/>
                    <a:pt x="0" y="99"/>
                  </a:cubicBezTo>
                  <a:lnTo>
                    <a:pt x="184" y="47"/>
                  </a:lnTo>
                  <a:close/>
                </a:path>
              </a:pathLst>
            </a:custGeom>
            <a:solidFill>
              <a:srgbClr val="080324"/>
            </a:solidFill>
            <a:ln w="8" cap="rnd">
              <a:noFill/>
              <a:round/>
              <a:headEnd/>
              <a:tailEnd/>
            </a:ln>
          </p:spPr>
          <p:txBody>
            <a:bodyPr/>
            <a:lstStyle/>
            <a:p>
              <a:endParaRPr lang="en-IN" dirty="0"/>
            </a:p>
          </p:txBody>
        </p:sp>
        <p:sp>
          <p:nvSpPr>
            <p:cNvPr id="44" name="Freeform 18"/>
            <p:cNvSpPr>
              <a:spLocks/>
            </p:cNvSpPr>
            <p:nvPr/>
          </p:nvSpPr>
          <p:spPr bwMode="auto">
            <a:xfrm>
              <a:off x="5479489" y="2718949"/>
              <a:ext cx="2260717" cy="480676"/>
            </a:xfrm>
            <a:custGeom>
              <a:avLst/>
              <a:gdLst>
                <a:gd name="T0" fmla="*/ 0 w 809"/>
                <a:gd name="T1" fmla="*/ 104 h 172"/>
                <a:gd name="T2" fmla="*/ 369 w 809"/>
                <a:gd name="T3" fmla="*/ 0 h 172"/>
                <a:gd name="T4" fmla="*/ 809 w 809"/>
                <a:gd name="T5" fmla="*/ 56 h 172"/>
                <a:gd name="T6" fmla="*/ 463 w 809"/>
                <a:gd name="T7" fmla="*/ 172 h 172"/>
                <a:gd name="T8" fmla="*/ 0 w 809"/>
                <a:gd name="T9" fmla="*/ 104 h 172"/>
                <a:gd name="T10" fmla="*/ 0 60000 65536"/>
                <a:gd name="T11" fmla="*/ 0 60000 65536"/>
                <a:gd name="T12" fmla="*/ 0 60000 65536"/>
                <a:gd name="T13" fmla="*/ 0 60000 65536"/>
                <a:gd name="T14" fmla="*/ 0 60000 65536"/>
                <a:gd name="T15" fmla="*/ 0 w 809"/>
                <a:gd name="T16" fmla="*/ 0 h 172"/>
                <a:gd name="T17" fmla="*/ 809 w 809"/>
                <a:gd name="T18" fmla="*/ 172 h 172"/>
              </a:gdLst>
              <a:ahLst/>
              <a:cxnLst>
                <a:cxn ang="T10">
                  <a:pos x="T0" y="T1"/>
                </a:cxn>
                <a:cxn ang="T11">
                  <a:pos x="T2" y="T3"/>
                </a:cxn>
                <a:cxn ang="T12">
                  <a:pos x="T4" y="T5"/>
                </a:cxn>
                <a:cxn ang="T13">
                  <a:pos x="T6" y="T7"/>
                </a:cxn>
                <a:cxn ang="T14">
                  <a:pos x="T8" y="T9"/>
                </a:cxn>
              </a:cxnLst>
              <a:rect l="T15" t="T16" r="T17" b="T18"/>
              <a:pathLst>
                <a:path w="809" h="172">
                  <a:moveTo>
                    <a:pt x="0" y="104"/>
                  </a:moveTo>
                  <a:lnTo>
                    <a:pt x="369" y="0"/>
                  </a:lnTo>
                  <a:lnTo>
                    <a:pt x="809" y="56"/>
                  </a:lnTo>
                  <a:lnTo>
                    <a:pt x="463" y="172"/>
                  </a:lnTo>
                  <a:lnTo>
                    <a:pt x="0" y="104"/>
                  </a:lnTo>
                  <a:close/>
                </a:path>
              </a:pathLst>
            </a:custGeom>
            <a:gradFill flip="none" rotWithShape="1">
              <a:gsLst>
                <a:gs pos="0">
                  <a:srgbClr val="009245"/>
                </a:gs>
                <a:gs pos="100000">
                  <a:srgbClr val="FFFFFF"/>
                </a:gs>
              </a:gsLst>
              <a:path path="circle">
                <a:fillToRect l="100000" t="100000"/>
              </a:path>
              <a:tileRect r="-100000" b="-100000"/>
            </a:gradFill>
            <a:ln w="8" cap="rnd">
              <a:solidFill>
                <a:srgbClr val="004D86"/>
              </a:solidFill>
              <a:round/>
              <a:headEnd/>
              <a:tailEnd/>
            </a:ln>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sz="1800" dirty="0"/>
            </a:p>
          </p:txBody>
        </p:sp>
        <p:sp>
          <p:nvSpPr>
            <p:cNvPr id="45" name="Freeform 52"/>
            <p:cNvSpPr>
              <a:spLocks/>
            </p:cNvSpPr>
            <p:nvPr/>
          </p:nvSpPr>
          <p:spPr bwMode="auto">
            <a:xfrm>
              <a:off x="5473700" y="2613025"/>
              <a:ext cx="1300163" cy="587375"/>
            </a:xfrm>
            <a:custGeom>
              <a:avLst/>
              <a:gdLst>
                <a:gd name="T0" fmla="*/ 0 w 465"/>
                <a:gd name="T1" fmla="*/ 2147483647 h 210"/>
                <a:gd name="T2" fmla="*/ 2147483647 w 465"/>
                <a:gd name="T3" fmla="*/ 0 h 210"/>
                <a:gd name="T4" fmla="*/ 2147483647 w 465"/>
                <a:gd name="T5" fmla="*/ 2147483647 h 210"/>
                <a:gd name="T6" fmla="*/ 2147483647 w 465"/>
                <a:gd name="T7" fmla="*/ 2147483647 h 210"/>
                <a:gd name="T8" fmla="*/ 0 w 465"/>
                <a:gd name="T9" fmla="*/ 2147483647 h 210"/>
                <a:gd name="T10" fmla="*/ 0 60000 65536"/>
                <a:gd name="T11" fmla="*/ 0 60000 65536"/>
                <a:gd name="T12" fmla="*/ 0 60000 65536"/>
                <a:gd name="T13" fmla="*/ 0 60000 65536"/>
                <a:gd name="T14" fmla="*/ 0 60000 65536"/>
                <a:gd name="T15" fmla="*/ 0 w 465"/>
                <a:gd name="T16" fmla="*/ 0 h 210"/>
                <a:gd name="T17" fmla="*/ 465 w 465"/>
                <a:gd name="T18" fmla="*/ 210 h 210"/>
              </a:gdLst>
              <a:ahLst/>
              <a:cxnLst>
                <a:cxn ang="T10">
                  <a:pos x="T0" y="T1"/>
                </a:cxn>
                <a:cxn ang="T11">
                  <a:pos x="T2" y="T3"/>
                </a:cxn>
                <a:cxn ang="T12">
                  <a:pos x="T4" y="T5"/>
                </a:cxn>
                <a:cxn ang="T13">
                  <a:pos x="T6" y="T7"/>
                </a:cxn>
                <a:cxn ang="T14">
                  <a:pos x="T8" y="T9"/>
                </a:cxn>
              </a:cxnLst>
              <a:rect l="T15" t="T16" r="T17" b="T18"/>
              <a:pathLst>
                <a:path w="465" h="210">
                  <a:moveTo>
                    <a:pt x="0" y="144"/>
                  </a:moveTo>
                  <a:lnTo>
                    <a:pt x="101" y="0"/>
                  </a:lnTo>
                  <a:lnTo>
                    <a:pt x="451" y="34"/>
                  </a:lnTo>
                  <a:lnTo>
                    <a:pt x="465" y="210"/>
                  </a:lnTo>
                  <a:lnTo>
                    <a:pt x="0" y="144"/>
                  </a:lnTo>
                  <a:close/>
                </a:path>
              </a:pathLst>
            </a:custGeom>
            <a:solidFill>
              <a:srgbClr val="284DA6"/>
            </a:solidFill>
            <a:ln w="8" cap="rnd">
              <a:noFill/>
              <a:round/>
              <a:headEnd/>
              <a:tailEnd/>
            </a:ln>
          </p:spPr>
          <p:txBody>
            <a:bodyPr/>
            <a:lstStyle/>
            <a:p>
              <a:endParaRPr lang="en-IN" dirty="0"/>
            </a:p>
          </p:txBody>
        </p:sp>
        <p:sp>
          <p:nvSpPr>
            <p:cNvPr id="46" name="Freeform 55"/>
            <p:cNvSpPr>
              <a:spLocks/>
            </p:cNvSpPr>
            <p:nvPr/>
          </p:nvSpPr>
          <p:spPr bwMode="auto">
            <a:xfrm>
              <a:off x="6734175" y="2551113"/>
              <a:ext cx="1006475" cy="649287"/>
            </a:xfrm>
            <a:custGeom>
              <a:avLst/>
              <a:gdLst>
                <a:gd name="T0" fmla="*/ 2147483647 w 360"/>
                <a:gd name="T1" fmla="*/ 2147483647 h 232"/>
                <a:gd name="T2" fmla="*/ 2147483647 w 360"/>
                <a:gd name="T3" fmla="*/ 0 h 232"/>
                <a:gd name="T4" fmla="*/ 0 w 360"/>
                <a:gd name="T5" fmla="*/ 2147483647 h 232"/>
                <a:gd name="T6" fmla="*/ 2147483647 w 360"/>
                <a:gd name="T7" fmla="*/ 2147483647 h 232"/>
                <a:gd name="T8" fmla="*/ 2147483647 w 360"/>
                <a:gd name="T9" fmla="*/ 2147483647 h 232"/>
                <a:gd name="T10" fmla="*/ 0 60000 65536"/>
                <a:gd name="T11" fmla="*/ 0 60000 65536"/>
                <a:gd name="T12" fmla="*/ 0 60000 65536"/>
                <a:gd name="T13" fmla="*/ 0 60000 65536"/>
                <a:gd name="T14" fmla="*/ 0 60000 65536"/>
                <a:gd name="T15" fmla="*/ 0 w 360"/>
                <a:gd name="T16" fmla="*/ 0 h 232"/>
                <a:gd name="T17" fmla="*/ 360 w 360"/>
                <a:gd name="T18" fmla="*/ 232 h 232"/>
              </a:gdLst>
              <a:ahLst/>
              <a:cxnLst>
                <a:cxn ang="T10">
                  <a:pos x="T0" y="T1"/>
                </a:cxn>
                <a:cxn ang="T11">
                  <a:pos x="T2" y="T3"/>
                </a:cxn>
                <a:cxn ang="T12">
                  <a:pos x="T4" y="T5"/>
                </a:cxn>
                <a:cxn ang="T13">
                  <a:pos x="T6" y="T7"/>
                </a:cxn>
                <a:cxn ang="T14">
                  <a:pos x="T8" y="T9"/>
                </a:cxn>
              </a:cxnLst>
              <a:rect l="T15" t="T16" r="T17" b="T18"/>
              <a:pathLst>
                <a:path w="360" h="232">
                  <a:moveTo>
                    <a:pt x="360" y="116"/>
                  </a:moveTo>
                  <a:lnTo>
                    <a:pt x="276" y="0"/>
                  </a:lnTo>
                  <a:lnTo>
                    <a:pt x="0" y="56"/>
                  </a:lnTo>
                  <a:lnTo>
                    <a:pt x="14" y="232"/>
                  </a:lnTo>
                  <a:lnTo>
                    <a:pt x="360" y="116"/>
                  </a:lnTo>
                  <a:close/>
                </a:path>
              </a:pathLst>
            </a:custGeom>
            <a:solidFill>
              <a:srgbClr val="1A3574"/>
            </a:solidFill>
            <a:ln w="8" cap="rnd">
              <a:noFill/>
              <a:round/>
              <a:headEnd/>
              <a:tailEnd/>
            </a:ln>
          </p:spPr>
          <p:txBody>
            <a:bodyPr/>
            <a:lstStyle/>
            <a:p>
              <a:endParaRPr lang="en-IN" dirty="0"/>
            </a:p>
          </p:txBody>
        </p:sp>
      </p:grpSp>
      <p:grpSp>
        <p:nvGrpSpPr>
          <p:cNvPr id="47" name="Group 43"/>
          <p:cNvGrpSpPr>
            <a:grpSpLocks/>
          </p:cNvGrpSpPr>
          <p:nvPr/>
        </p:nvGrpSpPr>
        <p:grpSpPr bwMode="auto">
          <a:xfrm>
            <a:off x="5394970" y="1995512"/>
            <a:ext cx="1598612" cy="1219200"/>
            <a:chOff x="5834063" y="1360488"/>
            <a:chExt cx="1598612" cy="1219200"/>
          </a:xfrm>
        </p:grpSpPr>
        <p:sp>
          <p:nvSpPr>
            <p:cNvPr id="48" name="Freeform 50"/>
            <p:cNvSpPr>
              <a:spLocks/>
            </p:cNvSpPr>
            <p:nvPr/>
          </p:nvSpPr>
          <p:spPr bwMode="auto">
            <a:xfrm>
              <a:off x="5834063" y="1360488"/>
              <a:ext cx="889000" cy="1219200"/>
            </a:xfrm>
            <a:custGeom>
              <a:avLst/>
              <a:gdLst>
                <a:gd name="T0" fmla="*/ 2147483647 w 159"/>
                <a:gd name="T1" fmla="*/ 2147483647 h 218"/>
                <a:gd name="T2" fmla="*/ 2147483647 w 159"/>
                <a:gd name="T3" fmla="*/ 0 h 218"/>
                <a:gd name="T4" fmla="*/ 0 w 159"/>
                <a:gd name="T5" fmla="*/ 2147483647 h 218"/>
                <a:gd name="T6" fmla="*/ 2147483647 w 159"/>
                <a:gd name="T7" fmla="*/ 2147483647 h 218"/>
                <a:gd name="T8" fmla="*/ 0 60000 65536"/>
                <a:gd name="T9" fmla="*/ 0 60000 65536"/>
                <a:gd name="T10" fmla="*/ 0 60000 65536"/>
                <a:gd name="T11" fmla="*/ 0 60000 65536"/>
                <a:gd name="T12" fmla="*/ 0 w 159"/>
                <a:gd name="T13" fmla="*/ 0 h 218"/>
                <a:gd name="T14" fmla="*/ 159 w 159"/>
                <a:gd name="T15" fmla="*/ 218 h 218"/>
              </a:gdLst>
              <a:ahLst/>
              <a:cxnLst>
                <a:cxn ang="T8">
                  <a:pos x="T0" y="T1"/>
                </a:cxn>
                <a:cxn ang="T9">
                  <a:pos x="T2" y="T3"/>
                </a:cxn>
                <a:cxn ang="T10">
                  <a:pos x="T4" y="T5"/>
                </a:cxn>
                <a:cxn ang="T11">
                  <a:pos x="T6" y="T7"/>
                </a:cxn>
              </a:cxnLst>
              <a:rect l="T12" t="T13" r="T14" b="T15"/>
              <a:pathLst>
                <a:path w="159" h="218">
                  <a:moveTo>
                    <a:pt x="159" y="218"/>
                  </a:moveTo>
                  <a:cubicBezTo>
                    <a:pt x="159" y="218"/>
                    <a:pt x="141" y="0"/>
                    <a:pt x="141" y="0"/>
                  </a:cubicBezTo>
                  <a:cubicBezTo>
                    <a:pt x="141" y="0"/>
                    <a:pt x="70" y="103"/>
                    <a:pt x="0" y="205"/>
                  </a:cubicBezTo>
                  <a:lnTo>
                    <a:pt x="159" y="218"/>
                  </a:lnTo>
                  <a:close/>
                </a:path>
              </a:pathLst>
            </a:custGeom>
            <a:solidFill>
              <a:schemeClr val="tx2">
                <a:lumMod val="60000"/>
                <a:lumOff val="40000"/>
              </a:schemeClr>
            </a:solidFill>
            <a:ln w="8" cap="rnd">
              <a:noFill/>
              <a:round/>
              <a:headEnd/>
              <a:tailEnd/>
            </a:ln>
          </p:spPr>
          <p:txBody>
            <a:bodyPr/>
            <a:lstStyle/>
            <a:p>
              <a:pPr>
                <a:defRPr/>
              </a:pPr>
              <a:endParaRPr lang="en-US" sz="1800" dirty="0">
                <a:ea typeface="MS PGothic" pitchFamily="34" charset="-128"/>
              </a:endParaRPr>
            </a:p>
          </p:txBody>
        </p:sp>
        <p:sp>
          <p:nvSpPr>
            <p:cNvPr id="49" name="Freeform 57"/>
            <p:cNvSpPr>
              <a:spLocks/>
            </p:cNvSpPr>
            <p:nvPr/>
          </p:nvSpPr>
          <p:spPr bwMode="auto">
            <a:xfrm>
              <a:off x="6623050" y="1360488"/>
              <a:ext cx="809625" cy="1219200"/>
            </a:xfrm>
            <a:custGeom>
              <a:avLst/>
              <a:gdLst>
                <a:gd name="T0" fmla="*/ 2147483647 w 290"/>
                <a:gd name="T1" fmla="*/ 2147483647 h 436"/>
                <a:gd name="T2" fmla="*/ 0 w 290"/>
                <a:gd name="T3" fmla="*/ 0 h 436"/>
                <a:gd name="T4" fmla="*/ 2147483647 w 290"/>
                <a:gd name="T5" fmla="*/ 2147483647 h 436"/>
                <a:gd name="T6" fmla="*/ 2147483647 w 290"/>
                <a:gd name="T7" fmla="*/ 2147483647 h 436"/>
                <a:gd name="T8" fmla="*/ 0 60000 65536"/>
                <a:gd name="T9" fmla="*/ 0 60000 65536"/>
                <a:gd name="T10" fmla="*/ 0 60000 65536"/>
                <a:gd name="T11" fmla="*/ 0 60000 65536"/>
                <a:gd name="T12" fmla="*/ 0 w 290"/>
                <a:gd name="T13" fmla="*/ 0 h 436"/>
                <a:gd name="T14" fmla="*/ 290 w 290"/>
                <a:gd name="T15" fmla="*/ 436 h 436"/>
              </a:gdLst>
              <a:ahLst/>
              <a:cxnLst>
                <a:cxn ang="T8">
                  <a:pos x="T0" y="T1"/>
                </a:cxn>
                <a:cxn ang="T9">
                  <a:pos x="T2" y="T3"/>
                </a:cxn>
                <a:cxn ang="T10">
                  <a:pos x="T4" y="T5"/>
                </a:cxn>
                <a:cxn ang="T11">
                  <a:pos x="T6" y="T7"/>
                </a:cxn>
              </a:cxnLst>
              <a:rect l="T12" t="T13" r="T14" b="T15"/>
              <a:pathLst>
                <a:path w="290" h="436">
                  <a:moveTo>
                    <a:pt x="36" y="436"/>
                  </a:moveTo>
                  <a:lnTo>
                    <a:pt x="0" y="0"/>
                  </a:lnTo>
                  <a:lnTo>
                    <a:pt x="290" y="390"/>
                  </a:lnTo>
                  <a:lnTo>
                    <a:pt x="36" y="436"/>
                  </a:lnTo>
                  <a:close/>
                </a:path>
              </a:pathLst>
            </a:custGeom>
            <a:solidFill>
              <a:schemeClr val="tx2"/>
            </a:solidFill>
            <a:ln w="8" cap="rnd">
              <a:noFill/>
              <a:round/>
              <a:headEnd/>
              <a:tailEnd/>
            </a:ln>
          </p:spPr>
          <p:txBody>
            <a:bodyPr/>
            <a:lstStyle/>
            <a:p>
              <a:endParaRPr lang="en-IN" dirty="0"/>
            </a:p>
          </p:txBody>
        </p:sp>
      </p:grpSp>
      <p:sp>
        <p:nvSpPr>
          <p:cNvPr id="50" name="Line 33"/>
          <p:cNvSpPr>
            <a:spLocks noChangeShapeType="1"/>
          </p:cNvSpPr>
          <p:nvPr/>
        </p:nvSpPr>
        <p:spPr bwMode="auto">
          <a:xfrm rot="5400000" flipV="1">
            <a:off x="3168096" y="2673168"/>
            <a:ext cx="0" cy="4536000"/>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800" kern="0" dirty="0">
              <a:solidFill>
                <a:sysClr val="windowText" lastClr="000000"/>
              </a:solidFill>
              <a:latin typeface="Arial" pitchFamily="34" charset="0"/>
              <a:ea typeface="+mn-ea"/>
            </a:endParaRPr>
          </a:p>
        </p:txBody>
      </p:sp>
    </p:spTree>
    <p:custDataLst>
      <p:tags r:id="rId1"/>
    </p:custDataLst>
    <p:extLst>
      <p:ext uri="{BB962C8B-B14F-4D97-AF65-F5344CB8AC3E}">
        <p14:creationId xmlns:p14="http://schemas.microsoft.com/office/powerpoint/2010/main" val="15804859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Government risk reporting principles</a:t>
              </a:r>
            </a:p>
          </p:txBody>
        </p:sp>
      </p:grpSp>
      <p:grpSp>
        <p:nvGrpSpPr>
          <p:cNvPr id="12" name="Group 42"/>
          <p:cNvGrpSpPr>
            <a:grpSpLocks/>
          </p:cNvGrpSpPr>
          <p:nvPr/>
        </p:nvGrpSpPr>
        <p:grpSpPr bwMode="auto">
          <a:xfrm>
            <a:off x="4384675" y="3792438"/>
            <a:ext cx="4514850" cy="2151063"/>
            <a:chOff x="4384675" y="3450650"/>
            <a:chExt cx="4514850" cy="2151638"/>
          </a:xfrm>
        </p:grpSpPr>
        <p:sp>
          <p:nvSpPr>
            <p:cNvPr id="14" name="Freeform 47"/>
            <p:cNvSpPr>
              <a:spLocks/>
            </p:cNvSpPr>
            <p:nvPr/>
          </p:nvSpPr>
          <p:spPr bwMode="auto">
            <a:xfrm>
              <a:off x="4384675" y="3718906"/>
              <a:ext cx="4514850" cy="1883382"/>
            </a:xfrm>
            <a:custGeom>
              <a:avLst/>
              <a:gdLst>
                <a:gd name="T0" fmla="*/ 0 w 1616"/>
                <a:gd name="T1" fmla="*/ 2147483647 h 674"/>
                <a:gd name="T2" fmla="*/ 2147483647 w 1616"/>
                <a:gd name="T3" fmla="*/ 2147483647 h 674"/>
                <a:gd name="T4" fmla="*/ 2147483647 w 1616"/>
                <a:gd name="T5" fmla="*/ 2147483647 h 674"/>
                <a:gd name="T6" fmla="*/ 2147483647 w 1616"/>
                <a:gd name="T7" fmla="*/ 0 h 674"/>
                <a:gd name="T8" fmla="*/ 0 w 1616"/>
                <a:gd name="T9" fmla="*/ 2147483647 h 674"/>
                <a:gd name="T10" fmla="*/ 0 60000 65536"/>
                <a:gd name="T11" fmla="*/ 0 60000 65536"/>
                <a:gd name="T12" fmla="*/ 0 60000 65536"/>
                <a:gd name="T13" fmla="*/ 0 60000 65536"/>
                <a:gd name="T14" fmla="*/ 0 60000 65536"/>
                <a:gd name="T15" fmla="*/ 0 w 1616"/>
                <a:gd name="T16" fmla="*/ 0 h 674"/>
                <a:gd name="T17" fmla="*/ 1616 w 1616"/>
                <a:gd name="T18" fmla="*/ 674 h 674"/>
              </a:gdLst>
              <a:ahLst/>
              <a:cxnLst>
                <a:cxn ang="T10">
                  <a:pos x="T0" y="T1"/>
                </a:cxn>
                <a:cxn ang="T11">
                  <a:pos x="T2" y="T3"/>
                </a:cxn>
                <a:cxn ang="T12">
                  <a:pos x="T4" y="T5"/>
                </a:cxn>
                <a:cxn ang="T13">
                  <a:pos x="T6" y="T7"/>
                </a:cxn>
                <a:cxn ang="T14">
                  <a:pos x="T8" y="T9"/>
                </a:cxn>
              </a:cxnLst>
              <a:rect l="T15" t="T16" r="T17" b="T18"/>
              <a:pathLst>
                <a:path w="1616" h="674">
                  <a:moveTo>
                    <a:pt x="0" y="316"/>
                  </a:moveTo>
                  <a:lnTo>
                    <a:pt x="923" y="674"/>
                  </a:lnTo>
                  <a:lnTo>
                    <a:pt x="1616" y="250"/>
                  </a:lnTo>
                  <a:lnTo>
                    <a:pt x="731" y="0"/>
                  </a:lnTo>
                  <a:lnTo>
                    <a:pt x="0" y="316"/>
                  </a:lnTo>
                  <a:close/>
                </a:path>
              </a:pathLst>
            </a:custGeom>
            <a:solidFill>
              <a:srgbClr val="080324"/>
            </a:solidFill>
            <a:ln w="8" cap="rnd">
              <a:noFill/>
              <a:round/>
              <a:headEnd/>
              <a:tailEnd/>
            </a:ln>
          </p:spPr>
          <p:txBody>
            <a:bodyPr/>
            <a:lstStyle/>
            <a:p>
              <a:endParaRPr lang="en-IN" dirty="0"/>
            </a:p>
          </p:txBody>
        </p:sp>
        <p:sp>
          <p:nvSpPr>
            <p:cNvPr id="15" name="Freeform 64"/>
            <p:cNvSpPr>
              <a:spLocks/>
            </p:cNvSpPr>
            <p:nvPr/>
          </p:nvSpPr>
          <p:spPr bwMode="auto">
            <a:xfrm>
              <a:off x="6426973" y="3450650"/>
              <a:ext cx="2472552" cy="966839"/>
            </a:xfrm>
            <a:custGeom>
              <a:avLst/>
              <a:gdLst>
                <a:gd name="T0" fmla="*/ 2147483647 w 442"/>
                <a:gd name="T1" fmla="*/ 0 h 173"/>
                <a:gd name="T2" fmla="*/ 0 w 442"/>
                <a:gd name="T3" fmla="*/ 2147483647 h 173"/>
                <a:gd name="T4" fmla="*/ 2147483647 w 442"/>
                <a:gd name="T5" fmla="*/ 2147483647 h 173"/>
                <a:gd name="T6" fmla="*/ 2147483647 w 442"/>
                <a:gd name="T7" fmla="*/ 2147483647 h 173"/>
                <a:gd name="T8" fmla="*/ 2147483647 w 442"/>
                <a:gd name="T9" fmla="*/ 0 h 173"/>
                <a:gd name="T10" fmla="*/ 0 60000 65536"/>
                <a:gd name="T11" fmla="*/ 0 60000 65536"/>
                <a:gd name="T12" fmla="*/ 0 60000 65536"/>
                <a:gd name="T13" fmla="*/ 0 60000 65536"/>
                <a:gd name="T14" fmla="*/ 0 60000 65536"/>
                <a:gd name="T15" fmla="*/ 0 w 442"/>
                <a:gd name="T16" fmla="*/ 0 h 173"/>
                <a:gd name="T17" fmla="*/ 442 w 442"/>
                <a:gd name="T18" fmla="*/ 173 h 173"/>
              </a:gdLst>
              <a:ahLst/>
              <a:cxnLst>
                <a:cxn ang="T10">
                  <a:pos x="T0" y="T1"/>
                </a:cxn>
                <a:cxn ang="T11">
                  <a:pos x="T2" y="T3"/>
                </a:cxn>
                <a:cxn ang="T12">
                  <a:pos x="T4" y="T5"/>
                </a:cxn>
                <a:cxn ang="T13">
                  <a:pos x="T6" y="T7"/>
                </a:cxn>
                <a:cxn ang="T14">
                  <a:pos x="T8" y="T9"/>
                </a:cxn>
              </a:cxnLst>
              <a:rect l="T15" t="T16" r="T17" b="T18"/>
              <a:pathLst>
                <a:path w="442" h="173">
                  <a:moveTo>
                    <a:pt x="4" y="0"/>
                  </a:moveTo>
                  <a:cubicBezTo>
                    <a:pt x="0" y="48"/>
                    <a:pt x="0" y="48"/>
                    <a:pt x="0" y="48"/>
                  </a:cubicBezTo>
                  <a:cubicBezTo>
                    <a:pt x="442" y="173"/>
                    <a:pt x="442" y="173"/>
                    <a:pt x="442" y="173"/>
                  </a:cubicBezTo>
                  <a:cubicBezTo>
                    <a:pt x="442" y="173"/>
                    <a:pt x="410" y="129"/>
                    <a:pt x="378" y="86"/>
                  </a:cubicBezTo>
                  <a:lnTo>
                    <a:pt x="4" y="0"/>
                  </a:lnTo>
                  <a:close/>
                </a:path>
              </a:pathLst>
            </a:custGeom>
            <a:solidFill>
              <a:srgbClr val="080324"/>
            </a:solidFill>
            <a:ln w="8" cap="rnd">
              <a:noFill/>
              <a:round/>
              <a:headEnd/>
              <a:tailEnd/>
            </a:ln>
          </p:spPr>
          <p:txBody>
            <a:bodyPr/>
            <a:lstStyle/>
            <a:p>
              <a:endParaRPr lang="en-IN" dirty="0"/>
            </a:p>
          </p:txBody>
        </p:sp>
        <p:sp>
          <p:nvSpPr>
            <p:cNvPr id="16" name="Freeform 58"/>
            <p:cNvSpPr>
              <a:spLocks/>
            </p:cNvSpPr>
            <p:nvPr/>
          </p:nvSpPr>
          <p:spPr bwMode="auto">
            <a:xfrm>
              <a:off x="4384675" y="3450650"/>
              <a:ext cx="2064649" cy="1151266"/>
            </a:xfrm>
            <a:custGeom>
              <a:avLst/>
              <a:gdLst>
                <a:gd name="T0" fmla="*/ 2147483647 w 369"/>
                <a:gd name="T1" fmla="*/ 0 h 206"/>
                <a:gd name="T2" fmla="*/ 2147483647 w 369"/>
                <a:gd name="T3" fmla="*/ 2147483647 h 206"/>
                <a:gd name="T4" fmla="*/ 0 w 369"/>
                <a:gd name="T5" fmla="*/ 2147483647 h 206"/>
                <a:gd name="T6" fmla="*/ 2147483647 w 369"/>
                <a:gd name="T7" fmla="*/ 2147483647 h 206"/>
                <a:gd name="T8" fmla="*/ 2147483647 w 369"/>
                <a:gd name="T9" fmla="*/ 0 h 206"/>
                <a:gd name="T10" fmla="*/ 0 60000 65536"/>
                <a:gd name="T11" fmla="*/ 0 60000 65536"/>
                <a:gd name="T12" fmla="*/ 0 60000 65536"/>
                <a:gd name="T13" fmla="*/ 0 60000 65536"/>
                <a:gd name="T14" fmla="*/ 0 60000 65536"/>
                <a:gd name="T15" fmla="*/ 0 w 369"/>
                <a:gd name="T16" fmla="*/ 0 h 206"/>
                <a:gd name="T17" fmla="*/ 369 w 369"/>
                <a:gd name="T18" fmla="*/ 206 h 206"/>
              </a:gdLst>
              <a:ahLst/>
              <a:cxnLst>
                <a:cxn ang="T10">
                  <a:pos x="T0" y="T1"/>
                </a:cxn>
                <a:cxn ang="T11">
                  <a:pos x="T2" y="T3"/>
                </a:cxn>
                <a:cxn ang="T12">
                  <a:pos x="T4" y="T5"/>
                </a:cxn>
                <a:cxn ang="T13">
                  <a:pos x="T6" y="T7"/>
                </a:cxn>
                <a:cxn ang="T14">
                  <a:pos x="T8" y="T9"/>
                </a:cxn>
              </a:cxnLst>
              <a:rect l="T15" t="T16" r="T17" b="T18"/>
              <a:pathLst>
                <a:path w="369" h="206">
                  <a:moveTo>
                    <a:pt x="369" y="0"/>
                  </a:moveTo>
                  <a:cubicBezTo>
                    <a:pt x="365" y="48"/>
                    <a:pt x="365" y="48"/>
                    <a:pt x="365" y="48"/>
                  </a:cubicBezTo>
                  <a:cubicBezTo>
                    <a:pt x="0" y="206"/>
                    <a:pt x="0" y="206"/>
                    <a:pt x="0" y="206"/>
                  </a:cubicBezTo>
                  <a:cubicBezTo>
                    <a:pt x="0" y="206"/>
                    <a:pt x="18" y="180"/>
                    <a:pt x="52" y="132"/>
                  </a:cubicBezTo>
                  <a:lnTo>
                    <a:pt x="369" y="0"/>
                  </a:lnTo>
                  <a:close/>
                </a:path>
              </a:pathLst>
            </a:custGeom>
            <a:solidFill>
              <a:srgbClr val="080324"/>
            </a:solidFill>
            <a:ln w="8" cap="rnd">
              <a:noFill/>
              <a:round/>
              <a:headEnd/>
              <a:tailEnd/>
            </a:ln>
          </p:spPr>
          <p:txBody>
            <a:bodyPr/>
            <a:lstStyle/>
            <a:p>
              <a:endParaRPr lang="en-IN" dirty="0"/>
            </a:p>
          </p:txBody>
        </p:sp>
        <p:sp>
          <p:nvSpPr>
            <p:cNvPr id="17" name="Freeform 48"/>
            <p:cNvSpPr>
              <a:spLocks/>
            </p:cNvSpPr>
            <p:nvPr/>
          </p:nvSpPr>
          <p:spPr bwMode="auto">
            <a:xfrm>
              <a:off x="4384675" y="4187447"/>
              <a:ext cx="2578100" cy="1414841"/>
            </a:xfrm>
            <a:custGeom>
              <a:avLst/>
              <a:gdLst>
                <a:gd name="T0" fmla="*/ 2147483647 w 461"/>
                <a:gd name="T1" fmla="*/ 2147483647 h 253"/>
                <a:gd name="T2" fmla="*/ 2147483647 w 461"/>
                <a:gd name="T3" fmla="*/ 2147483647 h 253"/>
                <a:gd name="T4" fmla="*/ 0 w 461"/>
                <a:gd name="T5" fmla="*/ 2147483647 h 253"/>
                <a:gd name="T6" fmla="*/ 2147483647 w 461"/>
                <a:gd name="T7" fmla="*/ 0 h 253"/>
                <a:gd name="T8" fmla="*/ 2147483647 w 461"/>
                <a:gd name="T9" fmla="*/ 2147483647 h 253"/>
                <a:gd name="T10" fmla="*/ 0 60000 65536"/>
                <a:gd name="T11" fmla="*/ 0 60000 65536"/>
                <a:gd name="T12" fmla="*/ 0 60000 65536"/>
                <a:gd name="T13" fmla="*/ 0 60000 65536"/>
                <a:gd name="T14" fmla="*/ 0 60000 65536"/>
                <a:gd name="T15" fmla="*/ 0 w 461"/>
                <a:gd name="T16" fmla="*/ 0 h 253"/>
                <a:gd name="T17" fmla="*/ 461 w 461"/>
                <a:gd name="T18" fmla="*/ 253 h 253"/>
              </a:gdLst>
              <a:ahLst/>
              <a:cxnLst>
                <a:cxn ang="T10">
                  <a:pos x="T0" y="T1"/>
                </a:cxn>
                <a:cxn ang="T11">
                  <a:pos x="T2" y="T3"/>
                </a:cxn>
                <a:cxn ang="T12">
                  <a:pos x="T4" y="T5"/>
                </a:cxn>
                <a:cxn ang="T13">
                  <a:pos x="T6" y="T7"/>
                </a:cxn>
                <a:cxn ang="T14">
                  <a:pos x="T8" y="T9"/>
                </a:cxn>
              </a:cxnLst>
              <a:rect l="T15" t="T16" r="T17" b="T18"/>
              <a:pathLst>
                <a:path w="461" h="253">
                  <a:moveTo>
                    <a:pt x="451" y="124"/>
                  </a:moveTo>
                  <a:cubicBezTo>
                    <a:pt x="456" y="190"/>
                    <a:pt x="461" y="253"/>
                    <a:pt x="461" y="253"/>
                  </a:cubicBezTo>
                  <a:cubicBezTo>
                    <a:pt x="0" y="74"/>
                    <a:pt x="0" y="74"/>
                    <a:pt x="0" y="74"/>
                  </a:cubicBezTo>
                  <a:cubicBezTo>
                    <a:pt x="0" y="74"/>
                    <a:pt x="25" y="38"/>
                    <a:pt x="52" y="0"/>
                  </a:cubicBezTo>
                  <a:lnTo>
                    <a:pt x="451" y="124"/>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18" name="Freeform 54"/>
            <p:cNvSpPr>
              <a:spLocks/>
            </p:cNvSpPr>
            <p:nvPr/>
          </p:nvSpPr>
          <p:spPr bwMode="auto">
            <a:xfrm>
              <a:off x="6907514" y="3931276"/>
              <a:ext cx="1992011" cy="1671012"/>
            </a:xfrm>
            <a:custGeom>
              <a:avLst/>
              <a:gdLst>
                <a:gd name="T0" fmla="*/ 2147483647 w 356"/>
                <a:gd name="T1" fmla="*/ 0 h 299"/>
                <a:gd name="T2" fmla="*/ 2147483647 w 356"/>
                <a:gd name="T3" fmla="*/ 2147483647 h 299"/>
                <a:gd name="T4" fmla="*/ 2147483647 w 356"/>
                <a:gd name="T5" fmla="*/ 2147483647 h 299"/>
                <a:gd name="T6" fmla="*/ 0 w 356"/>
                <a:gd name="T7" fmla="*/ 2147483647 h 299"/>
                <a:gd name="T8" fmla="*/ 2147483647 w 356"/>
                <a:gd name="T9" fmla="*/ 0 h 299"/>
                <a:gd name="T10" fmla="*/ 0 60000 65536"/>
                <a:gd name="T11" fmla="*/ 0 60000 65536"/>
                <a:gd name="T12" fmla="*/ 0 60000 65536"/>
                <a:gd name="T13" fmla="*/ 0 60000 65536"/>
                <a:gd name="T14" fmla="*/ 0 60000 65536"/>
                <a:gd name="T15" fmla="*/ 0 w 356"/>
                <a:gd name="T16" fmla="*/ 0 h 299"/>
                <a:gd name="T17" fmla="*/ 356 w 356"/>
                <a:gd name="T18" fmla="*/ 299 h 299"/>
              </a:gdLst>
              <a:ahLst/>
              <a:cxnLst>
                <a:cxn ang="T10">
                  <a:pos x="T0" y="T1"/>
                </a:cxn>
                <a:cxn ang="T11">
                  <a:pos x="T2" y="T3"/>
                </a:cxn>
                <a:cxn ang="T12">
                  <a:pos x="T4" y="T5"/>
                </a:cxn>
                <a:cxn ang="T13">
                  <a:pos x="T6" y="T7"/>
                </a:cxn>
                <a:cxn ang="T14">
                  <a:pos x="T8" y="T9"/>
                </a:cxn>
              </a:cxnLst>
              <a:rect l="T15" t="T16" r="T17" b="T18"/>
              <a:pathLst>
                <a:path w="356" h="299">
                  <a:moveTo>
                    <a:pt x="292" y="0"/>
                  </a:moveTo>
                  <a:cubicBezTo>
                    <a:pt x="324" y="43"/>
                    <a:pt x="356" y="87"/>
                    <a:pt x="356" y="87"/>
                  </a:cubicBezTo>
                  <a:cubicBezTo>
                    <a:pt x="10" y="299"/>
                    <a:pt x="10" y="299"/>
                    <a:pt x="10" y="299"/>
                  </a:cubicBezTo>
                  <a:cubicBezTo>
                    <a:pt x="0" y="170"/>
                    <a:pt x="0" y="170"/>
                    <a:pt x="0" y="170"/>
                  </a:cubicBezTo>
                  <a:lnTo>
                    <a:pt x="292" y="0"/>
                  </a:lnTo>
                  <a:close/>
                </a:path>
              </a:pathLst>
            </a:custGeom>
            <a:solidFill>
              <a:schemeClr val="tx1"/>
            </a:solidFill>
            <a:ln w="8" cap="rnd">
              <a:noFill/>
              <a:round/>
              <a:headEnd/>
              <a:tailEnd/>
            </a:ln>
          </p:spPr>
          <p:txBody>
            <a:bodyPr/>
            <a:lstStyle/>
            <a:p>
              <a:endParaRPr lang="en-IN" dirty="0"/>
            </a:p>
          </p:txBody>
        </p:sp>
      </p:grpSp>
      <p:grpSp>
        <p:nvGrpSpPr>
          <p:cNvPr id="19" name="Group 40"/>
          <p:cNvGrpSpPr>
            <a:grpSpLocks/>
          </p:cNvGrpSpPr>
          <p:nvPr/>
        </p:nvGrpSpPr>
        <p:grpSpPr bwMode="auto">
          <a:xfrm>
            <a:off x="4759325" y="3455888"/>
            <a:ext cx="3709988" cy="1658938"/>
            <a:chOff x="4759050" y="3115330"/>
            <a:chExt cx="3710224" cy="1657678"/>
          </a:xfrm>
        </p:grpSpPr>
        <p:sp>
          <p:nvSpPr>
            <p:cNvPr id="20" name="TextBox 67"/>
            <p:cNvSpPr txBox="1">
              <a:spLocks noChangeArrowheads="1"/>
            </p:cNvSpPr>
            <p:nvPr/>
          </p:nvSpPr>
          <p:spPr bwMode="auto">
            <a:xfrm>
              <a:off x="7534885" y="4444931"/>
              <a:ext cx="164019" cy="328077"/>
            </a:xfrm>
            <a:prstGeom prst="rect">
              <a:avLst/>
            </a:prstGeom>
            <a:noFill/>
            <a:ln w="9525">
              <a:noFill/>
              <a:miter lim="800000"/>
              <a:headEnd/>
              <a:tailEnd/>
            </a:ln>
          </p:spPr>
          <p:txBody>
            <a:bodyPr wrap="none">
              <a:spAutoFit/>
            </a:bodyPr>
            <a:lstStyle/>
            <a:p>
              <a:endParaRPr lang="en-US" sz="1800" dirty="0"/>
            </a:p>
          </p:txBody>
        </p:sp>
        <p:sp>
          <p:nvSpPr>
            <p:cNvPr id="21" name="Freeform 63"/>
            <p:cNvSpPr>
              <a:spLocks/>
            </p:cNvSpPr>
            <p:nvPr/>
          </p:nvSpPr>
          <p:spPr bwMode="auto">
            <a:xfrm>
              <a:off x="6454912" y="3115330"/>
              <a:ext cx="2014362" cy="720938"/>
            </a:xfrm>
            <a:custGeom>
              <a:avLst/>
              <a:gdLst>
                <a:gd name="T0" fmla="*/ 2147483647 w 360"/>
                <a:gd name="T1" fmla="*/ 2147483647 h 129"/>
                <a:gd name="T2" fmla="*/ 2147483647 w 360"/>
                <a:gd name="T3" fmla="*/ 2147483647 h 129"/>
                <a:gd name="T4" fmla="*/ 2147483647 w 360"/>
                <a:gd name="T5" fmla="*/ 0 h 129"/>
                <a:gd name="T6" fmla="*/ 0 w 360"/>
                <a:gd name="T7" fmla="*/ 2147483647 h 129"/>
                <a:gd name="T8" fmla="*/ 2147483647 w 360"/>
                <a:gd name="T9" fmla="*/ 2147483647 h 129"/>
                <a:gd name="T10" fmla="*/ 0 60000 65536"/>
                <a:gd name="T11" fmla="*/ 0 60000 65536"/>
                <a:gd name="T12" fmla="*/ 0 60000 65536"/>
                <a:gd name="T13" fmla="*/ 0 60000 65536"/>
                <a:gd name="T14" fmla="*/ 0 60000 65536"/>
                <a:gd name="T15" fmla="*/ 0 w 360"/>
                <a:gd name="T16" fmla="*/ 0 h 129"/>
                <a:gd name="T17" fmla="*/ 360 w 360"/>
                <a:gd name="T18" fmla="*/ 129 h 129"/>
              </a:gdLst>
              <a:ahLst/>
              <a:cxnLst>
                <a:cxn ang="T10">
                  <a:pos x="T0" y="T1"/>
                </a:cxn>
                <a:cxn ang="T11">
                  <a:pos x="T2" y="T3"/>
                </a:cxn>
                <a:cxn ang="T12">
                  <a:pos x="T4" y="T5"/>
                </a:cxn>
                <a:cxn ang="T13">
                  <a:pos x="T6" y="T7"/>
                </a:cxn>
                <a:cxn ang="T14">
                  <a:pos x="T8" y="T9"/>
                </a:cxn>
              </a:cxnLst>
              <a:rect l="T15" t="T16" r="T17" b="T18"/>
              <a:pathLst>
                <a:path w="360" h="129">
                  <a:moveTo>
                    <a:pt x="360" y="129"/>
                  </a:moveTo>
                  <a:cubicBezTo>
                    <a:pt x="334" y="93"/>
                    <a:pt x="311" y="63"/>
                    <a:pt x="311" y="63"/>
                  </a:cubicBezTo>
                  <a:cubicBezTo>
                    <a:pt x="4" y="0"/>
                    <a:pt x="4" y="0"/>
                    <a:pt x="4" y="0"/>
                  </a:cubicBezTo>
                  <a:cubicBezTo>
                    <a:pt x="0" y="47"/>
                    <a:pt x="0" y="47"/>
                    <a:pt x="0" y="47"/>
                  </a:cubicBezTo>
                  <a:lnTo>
                    <a:pt x="360" y="129"/>
                  </a:lnTo>
                  <a:close/>
                </a:path>
              </a:pathLst>
            </a:custGeom>
            <a:solidFill>
              <a:srgbClr val="080324"/>
            </a:solidFill>
            <a:ln w="8" cap="rnd">
              <a:noFill/>
              <a:round/>
              <a:headEnd/>
              <a:tailEnd/>
            </a:ln>
          </p:spPr>
          <p:txBody>
            <a:bodyPr/>
            <a:lstStyle/>
            <a:p>
              <a:endParaRPr lang="en-IN" dirty="0"/>
            </a:p>
          </p:txBody>
        </p:sp>
        <p:sp>
          <p:nvSpPr>
            <p:cNvPr id="22" name="Freeform 59"/>
            <p:cNvSpPr>
              <a:spLocks/>
            </p:cNvSpPr>
            <p:nvPr/>
          </p:nvSpPr>
          <p:spPr bwMode="auto">
            <a:xfrm>
              <a:off x="4759050" y="3115330"/>
              <a:ext cx="1718213" cy="950074"/>
            </a:xfrm>
            <a:custGeom>
              <a:avLst/>
              <a:gdLst>
                <a:gd name="T0" fmla="*/ 0 w 307"/>
                <a:gd name="T1" fmla="*/ 2147483647 h 170"/>
                <a:gd name="T2" fmla="*/ 2147483647 w 307"/>
                <a:gd name="T3" fmla="*/ 2147483647 h 170"/>
                <a:gd name="T4" fmla="*/ 2147483647 w 307"/>
                <a:gd name="T5" fmla="*/ 0 h 170"/>
                <a:gd name="T6" fmla="*/ 2147483647 w 307"/>
                <a:gd name="T7" fmla="*/ 2147483647 h 170"/>
                <a:gd name="T8" fmla="*/ 0 w 307"/>
                <a:gd name="T9" fmla="*/ 2147483647 h 170"/>
                <a:gd name="T10" fmla="*/ 0 60000 65536"/>
                <a:gd name="T11" fmla="*/ 0 60000 65536"/>
                <a:gd name="T12" fmla="*/ 0 60000 65536"/>
                <a:gd name="T13" fmla="*/ 0 60000 65536"/>
                <a:gd name="T14" fmla="*/ 0 60000 65536"/>
                <a:gd name="T15" fmla="*/ 0 w 307"/>
                <a:gd name="T16" fmla="*/ 0 h 170"/>
                <a:gd name="T17" fmla="*/ 307 w 307"/>
                <a:gd name="T18" fmla="*/ 170 h 170"/>
              </a:gdLst>
              <a:ahLst/>
              <a:cxnLst>
                <a:cxn ang="T10">
                  <a:pos x="T0" y="T1"/>
                </a:cxn>
                <a:cxn ang="T11">
                  <a:pos x="T2" y="T3"/>
                </a:cxn>
                <a:cxn ang="T12">
                  <a:pos x="T4" y="T5"/>
                </a:cxn>
                <a:cxn ang="T13">
                  <a:pos x="T6" y="T7"/>
                </a:cxn>
                <a:cxn ang="T14">
                  <a:pos x="T8" y="T9"/>
                </a:cxn>
              </a:cxnLst>
              <a:rect l="T15" t="T16" r="T17" b="T18"/>
              <a:pathLst>
                <a:path w="307" h="170">
                  <a:moveTo>
                    <a:pt x="0" y="170"/>
                  </a:moveTo>
                  <a:cubicBezTo>
                    <a:pt x="13" y="150"/>
                    <a:pt x="31" y="122"/>
                    <a:pt x="47" y="99"/>
                  </a:cubicBezTo>
                  <a:cubicBezTo>
                    <a:pt x="307" y="0"/>
                    <a:pt x="307" y="0"/>
                    <a:pt x="307" y="0"/>
                  </a:cubicBezTo>
                  <a:cubicBezTo>
                    <a:pt x="303" y="47"/>
                    <a:pt x="303" y="47"/>
                    <a:pt x="303" y="47"/>
                  </a:cubicBezTo>
                  <a:lnTo>
                    <a:pt x="0" y="170"/>
                  </a:lnTo>
                  <a:close/>
                </a:path>
              </a:pathLst>
            </a:custGeom>
            <a:solidFill>
              <a:srgbClr val="080324"/>
            </a:solidFill>
            <a:ln w="8" cap="rnd">
              <a:noFill/>
              <a:round/>
              <a:headEnd/>
              <a:tailEnd/>
            </a:ln>
          </p:spPr>
          <p:txBody>
            <a:bodyPr/>
            <a:lstStyle/>
            <a:p>
              <a:endParaRPr lang="en-IN" dirty="0"/>
            </a:p>
          </p:txBody>
        </p:sp>
        <p:sp>
          <p:nvSpPr>
            <p:cNvPr id="23" name="Freeform 16"/>
            <p:cNvSpPr>
              <a:spLocks/>
            </p:cNvSpPr>
            <p:nvPr/>
          </p:nvSpPr>
          <p:spPr bwMode="auto">
            <a:xfrm>
              <a:off x="4759050" y="3377997"/>
              <a:ext cx="3710224" cy="1352458"/>
            </a:xfrm>
            <a:custGeom>
              <a:avLst/>
              <a:gdLst>
                <a:gd name="T0" fmla="*/ 0 w 1328"/>
                <a:gd name="T1" fmla="*/ 2147483647 h 484"/>
                <a:gd name="T2" fmla="*/ 2147483647 w 1328"/>
                <a:gd name="T3" fmla="*/ 0 h 484"/>
                <a:gd name="T4" fmla="*/ 2147483647 w 1328"/>
                <a:gd name="T5" fmla="*/ 2147483647 h 484"/>
                <a:gd name="T6" fmla="*/ 2147483647 w 1328"/>
                <a:gd name="T7" fmla="*/ 2147483647 h 484"/>
                <a:gd name="T8" fmla="*/ 0 w 1328"/>
                <a:gd name="T9" fmla="*/ 2147483647 h 484"/>
                <a:gd name="T10" fmla="*/ 0 60000 65536"/>
                <a:gd name="T11" fmla="*/ 0 60000 65536"/>
                <a:gd name="T12" fmla="*/ 0 60000 65536"/>
                <a:gd name="T13" fmla="*/ 0 60000 65536"/>
                <a:gd name="T14" fmla="*/ 0 60000 65536"/>
                <a:gd name="T15" fmla="*/ 0 w 1328"/>
                <a:gd name="T16" fmla="*/ 0 h 484"/>
                <a:gd name="T17" fmla="*/ 1328 w 1328"/>
                <a:gd name="T18" fmla="*/ 484 h 484"/>
              </a:gdLst>
              <a:ahLst/>
              <a:cxnLst>
                <a:cxn ang="T10">
                  <a:pos x="T0" y="T1"/>
                </a:cxn>
                <a:cxn ang="T11">
                  <a:pos x="T2" y="T3"/>
                </a:cxn>
                <a:cxn ang="T12">
                  <a:pos x="T4" y="T5"/>
                </a:cxn>
                <a:cxn ang="T13">
                  <a:pos x="T6" y="T7"/>
                </a:cxn>
                <a:cxn ang="T14">
                  <a:pos x="T8" y="T9"/>
                </a:cxn>
              </a:cxnLst>
              <a:rect l="T15" t="T16" r="T17" b="T18"/>
              <a:pathLst>
                <a:path w="1328" h="484">
                  <a:moveTo>
                    <a:pt x="0" y="246"/>
                  </a:moveTo>
                  <a:lnTo>
                    <a:pt x="607" y="0"/>
                  </a:lnTo>
                  <a:lnTo>
                    <a:pt x="1328" y="164"/>
                  </a:lnTo>
                  <a:lnTo>
                    <a:pt x="765" y="484"/>
                  </a:lnTo>
                  <a:lnTo>
                    <a:pt x="0" y="246"/>
                  </a:lnTo>
                  <a:close/>
                </a:path>
              </a:pathLst>
            </a:custGeom>
            <a:solidFill>
              <a:srgbClr val="080324"/>
            </a:solidFill>
            <a:ln w="8" cap="rnd">
              <a:noFill/>
              <a:round/>
              <a:headEnd/>
              <a:tailEnd/>
            </a:ln>
          </p:spPr>
          <p:txBody>
            <a:bodyPr/>
            <a:lstStyle/>
            <a:p>
              <a:endParaRPr lang="en-IN" dirty="0"/>
            </a:p>
          </p:txBody>
        </p:sp>
        <p:sp>
          <p:nvSpPr>
            <p:cNvPr id="24" name="Freeform 49"/>
            <p:cNvSpPr>
              <a:spLocks/>
            </p:cNvSpPr>
            <p:nvPr/>
          </p:nvSpPr>
          <p:spPr bwMode="auto">
            <a:xfrm>
              <a:off x="4759050" y="3668947"/>
              <a:ext cx="2136911" cy="1061230"/>
            </a:xfrm>
            <a:custGeom>
              <a:avLst/>
              <a:gdLst>
                <a:gd name="T0" fmla="*/ 0 w 382"/>
                <a:gd name="T1" fmla="*/ 2147483647 h 190"/>
                <a:gd name="T2" fmla="*/ 2147483647 w 382"/>
                <a:gd name="T3" fmla="*/ 0 h 190"/>
                <a:gd name="T4" fmla="*/ 2147483647 w 382"/>
                <a:gd name="T5" fmla="*/ 2147483647 h 190"/>
                <a:gd name="T6" fmla="*/ 2147483647 w 382"/>
                <a:gd name="T7" fmla="*/ 2147483647 h 190"/>
                <a:gd name="T8" fmla="*/ 0 w 382"/>
                <a:gd name="T9" fmla="*/ 2147483647 h 190"/>
                <a:gd name="T10" fmla="*/ 0 60000 65536"/>
                <a:gd name="T11" fmla="*/ 0 60000 65536"/>
                <a:gd name="T12" fmla="*/ 0 60000 65536"/>
                <a:gd name="T13" fmla="*/ 0 60000 65536"/>
                <a:gd name="T14" fmla="*/ 0 60000 65536"/>
                <a:gd name="T15" fmla="*/ 0 w 382"/>
                <a:gd name="T16" fmla="*/ 0 h 190"/>
                <a:gd name="T17" fmla="*/ 382 w 382"/>
                <a:gd name="T18" fmla="*/ 190 h 190"/>
              </a:gdLst>
              <a:ahLst/>
              <a:cxnLst>
                <a:cxn ang="T10">
                  <a:pos x="T0" y="T1"/>
                </a:cxn>
                <a:cxn ang="T11">
                  <a:pos x="T2" y="T3"/>
                </a:cxn>
                <a:cxn ang="T12">
                  <a:pos x="T4" y="T5"/>
                </a:cxn>
                <a:cxn ang="T13">
                  <a:pos x="T6" y="T7"/>
                </a:cxn>
                <a:cxn ang="T14">
                  <a:pos x="T8" y="T9"/>
                </a:cxn>
              </a:cxnLst>
              <a:rect l="T15" t="T16" r="T17" b="T18"/>
              <a:pathLst>
                <a:path w="382" h="190">
                  <a:moveTo>
                    <a:pt x="0" y="71"/>
                  </a:moveTo>
                  <a:cubicBezTo>
                    <a:pt x="23" y="36"/>
                    <a:pt x="47" y="0"/>
                    <a:pt x="47" y="0"/>
                  </a:cubicBezTo>
                  <a:cubicBezTo>
                    <a:pt x="373" y="88"/>
                    <a:pt x="373" y="88"/>
                    <a:pt x="373" y="88"/>
                  </a:cubicBezTo>
                  <a:cubicBezTo>
                    <a:pt x="375" y="112"/>
                    <a:pt x="378" y="150"/>
                    <a:pt x="382" y="190"/>
                  </a:cubicBezTo>
                  <a:lnTo>
                    <a:pt x="0" y="71"/>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25" name="Freeform 53"/>
            <p:cNvSpPr>
              <a:spLocks/>
            </p:cNvSpPr>
            <p:nvPr/>
          </p:nvSpPr>
          <p:spPr bwMode="auto">
            <a:xfrm>
              <a:off x="6846050" y="3467416"/>
              <a:ext cx="1623223" cy="1263040"/>
            </a:xfrm>
            <a:custGeom>
              <a:avLst/>
              <a:gdLst>
                <a:gd name="T0" fmla="*/ 2147483647 w 290"/>
                <a:gd name="T1" fmla="*/ 2147483647 h 226"/>
                <a:gd name="T2" fmla="*/ 0 w 290"/>
                <a:gd name="T3" fmla="*/ 2147483647 h 226"/>
                <a:gd name="T4" fmla="*/ 2147483647 w 290"/>
                <a:gd name="T5" fmla="*/ 0 h 226"/>
                <a:gd name="T6" fmla="*/ 2147483647 w 290"/>
                <a:gd name="T7" fmla="*/ 2147483647 h 226"/>
                <a:gd name="T8" fmla="*/ 2147483647 w 290"/>
                <a:gd name="T9" fmla="*/ 2147483647 h 226"/>
                <a:gd name="T10" fmla="*/ 0 60000 65536"/>
                <a:gd name="T11" fmla="*/ 0 60000 65536"/>
                <a:gd name="T12" fmla="*/ 0 60000 65536"/>
                <a:gd name="T13" fmla="*/ 0 60000 65536"/>
                <a:gd name="T14" fmla="*/ 0 60000 65536"/>
                <a:gd name="T15" fmla="*/ 0 w 290"/>
                <a:gd name="T16" fmla="*/ 0 h 226"/>
                <a:gd name="T17" fmla="*/ 290 w 290"/>
                <a:gd name="T18" fmla="*/ 226 h 226"/>
              </a:gdLst>
              <a:ahLst/>
              <a:cxnLst>
                <a:cxn ang="T10">
                  <a:pos x="T0" y="T1"/>
                </a:cxn>
                <a:cxn ang="T11">
                  <a:pos x="T2" y="T3"/>
                </a:cxn>
                <a:cxn ang="T12">
                  <a:pos x="T4" y="T5"/>
                </a:cxn>
                <a:cxn ang="T13">
                  <a:pos x="T6" y="T7"/>
                </a:cxn>
                <a:cxn ang="T14">
                  <a:pos x="T8" y="T9"/>
                </a:cxn>
              </a:cxnLst>
              <a:rect l="T15" t="T16" r="T17" b="T18"/>
              <a:pathLst>
                <a:path w="290" h="226">
                  <a:moveTo>
                    <a:pt x="9" y="226"/>
                  </a:moveTo>
                  <a:cubicBezTo>
                    <a:pt x="0" y="124"/>
                    <a:pt x="0" y="124"/>
                    <a:pt x="0" y="124"/>
                  </a:cubicBezTo>
                  <a:cubicBezTo>
                    <a:pt x="241" y="0"/>
                    <a:pt x="241" y="0"/>
                    <a:pt x="241" y="0"/>
                  </a:cubicBezTo>
                  <a:cubicBezTo>
                    <a:pt x="241" y="0"/>
                    <a:pt x="264" y="30"/>
                    <a:pt x="290" y="66"/>
                  </a:cubicBezTo>
                  <a:lnTo>
                    <a:pt x="9" y="226"/>
                  </a:lnTo>
                  <a:close/>
                </a:path>
              </a:pathLst>
            </a:custGeom>
            <a:solidFill>
              <a:schemeClr val="tx1"/>
            </a:solidFill>
            <a:ln w="8" cap="rnd">
              <a:noFill/>
              <a:round/>
              <a:headEnd/>
              <a:tailEnd/>
            </a:ln>
          </p:spPr>
          <p:txBody>
            <a:bodyPr/>
            <a:lstStyle/>
            <a:p>
              <a:endParaRPr lang="en-IN" dirty="0"/>
            </a:p>
          </p:txBody>
        </p:sp>
      </p:grpSp>
      <p:grpSp>
        <p:nvGrpSpPr>
          <p:cNvPr id="26" name="Group 37"/>
          <p:cNvGrpSpPr>
            <a:grpSpLocks/>
          </p:cNvGrpSpPr>
          <p:nvPr/>
        </p:nvGrpSpPr>
        <p:grpSpPr bwMode="auto">
          <a:xfrm>
            <a:off x="5111750" y="3160613"/>
            <a:ext cx="2997200" cy="1157288"/>
            <a:chOff x="5111074" y="2819131"/>
            <a:chExt cx="2997793" cy="1157557"/>
          </a:xfrm>
        </p:grpSpPr>
        <p:sp>
          <p:nvSpPr>
            <p:cNvPr id="27" name="Freeform 61"/>
            <p:cNvSpPr>
              <a:spLocks/>
            </p:cNvSpPr>
            <p:nvPr/>
          </p:nvSpPr>
          <p:spPr bwMode="auto">
            <a:xfrm>
              <a:off x="5111074" y="2819131"/>
              <a:ext cx="1394127" cy="720938"/>
            </a:xfrm>
            <a:custGeom>
              <a:avLst/>
              <a:gdLst>
                <a:gd name="T0" fmla="*/ 2147483647 w 249"/>
                <a:gd name="T1" fmla="*/ 0 h 129"/>
                <a:gd name="T2" fmla="*/ 2147483647 w 249"/>
                <a:gd name="T3" fmla="*/ 2147483647 h 129"/>
                <a:gd name="T4" fmla="*/ 0 w 249"/>
                <a:gd name="T5" fmla="*/ 2147483647 h 129"/>
                <a:gd name="T6" fmla="*/ 2147483647 w 249"/>
                <a:gd name="T7" fmla="*/ 2147483647 h 129"/>
                <a:gd name="T8" fmla="*/ 2147483647 w 249"/>
                <a:gd name="T9" fmla="*/ 0 h 129"/>
                <a:gd name="T10" fmla="*/ 0 60000 65536"/>
                <a:gd name="T11" fmla="*/ 0 60000 65536"/>
                <a:gd name="T12" fmla="*/ 0 60000 65536"/>
                <a:gd name="T13" fmla="*/ 0 60000 65536"/>
                <a:gd name="T14" fmla="*/ 0 60000 65536"/>
                <a:gd name="T15" fmla="*/ 0 w 249"/>
                <a:gd name="T16" fmla="*/ 0 h 129"/>
                <a:gd name="T17" fmla="*/ 249 w 249"/>
                <a:gd name="T18" fmla="*/ 129 h 129"/>
              </a:gdLst>
              <a:ahLst/>
              <a:cxnLst>
                <a:cxn ang="T10">
                  <a:pos x="T0" y="T1"/>
                </a:cxn>
                <a:cxn ang="T11">
                  <a:pos x="T2" y="T3"/>
                </a:cxn>
                <a:cxn ang="T12">
                  <a:pos x="T4" y="T5"/>
                </a:cxn>
                <a:cxn ang="T13">
                  <a:pos x="T6" y="T7"/>
                </a:cxn>
                <a:cxn ang="T14">
                  <a:pos x="T8" y="T9"/>
                </a:cxn>
              </a:cxnLst>
              <a:rect l="T15" t="T16" r="T17" b="T18"/>
              <a:pathLst>
                <a:path w="249" h="129">
                  <a:moveTo>
                    <a:pt x="249" y="0"/>
                  </a:moveTo>
                  <a:cubicBezTo>
                    <a:pt x="246" y="33"/>
                    <a:pt x="246" y="33"/>
                    <a:pt x="246" y="33"/>
                  </a:cubicBezTo>
                  <a:cubicBezTo>
                    <a:pt x="0" y="129"/>
                    <a:pt x="0" y="129"/>
                    <a:pt x="0" y="129"/>
                  </a:cubicBezTo>
                  <a:cubicBezTo>
                    <a:pt x="20" y="100"/>
                    <a:pt x="36" y="76"/>
                    <a:pt x="54" y="51"/>
                  </a:cubicBezTo>
                  <a:lnTo>
                    <a:pt x="249" y="0"/>
                  </a:lnTo>
                  <a:close/>
                </a:path>
              </a:pathLst>
            </a:custGeom>
            <a:solidFill>
              <a:srgbClr val="080324"/>
            </a:solidFill>
            <a:ln w="8" cap="rnd">
              <a:noFill/>
              <a:round/>
              <a:headEnd/>
              <a:tailEnd/>
            </a:ln>
          </p:spPr>
          <p:txBody>
            <a:bodyPr/>
            <a:lstStyle/>
            <a:p>
              <a:endParaRPr lang="en-IN" dirty="0"/>
            </a:p>
          </p:txBody>
        </p:sp>
        <p:sp>
          <p:nvSpPr>
            <p:cNvPr id="28" name="Freeform 67"/>
            <p:cNvSpPr>
              <a:spLocks/>
            </p:cNvSpPr>
            <p:nvPr/>
          </p:nvSpPr>
          <p:spPr bwMode="auto">
            <a:xfrm>
              <a:off x="6488438" y="2819131"/>
              <a:ext cx="1620429" cy="536512"/>
            </a:xfrm>
            <a:custGeom>
              <a:avLst/>
              <a:gdLst>
                <a:gd name="T0" fmla="*/ 2147483647 w 580"/>
                <a:gd name="T1" fmla="*/ 2147483647 h 192"/>
                <a:gd name="T2" fmla="*/ 2147483647 w 580"/>
                <a:gd name="T3" fmla="*/ 2147483647 h 192"/>
                <a:gd name="T4" fmla="*/ 0 w 580"/>
                <a:gd name="T5" fmla="*/ 2147483647 h 192"/>
                <a:gd name="T6" fmla="*/ 2147483647 w 580"/>
                <a:gd name="T7" fmla="*/ 0 h 192"/>
                <a:gd name="T8" fmla="*/ 2147483647 w 580"/>
                <a:gd name="T9" fmla="*/ 2147483647 h 192"/>
                <a:gd name="T10" fmla="*/ 0 60000 65536"/>
                <a:gd name="T11" fmla="*/ 0 60000 65536"/>
                <a:gd name="T12" fmla="*/ 0 60000 65536"/>
                <a:gd name="T13" fmla="*/ 0 60000 65536"/>
                <a:gd name="T14" fmla="*/ 0 60000 65536"/>
                <a:gd name="T15" fmla="*/ 0 w 580"/>
                <a:gd name="T16" fmla="*/ 0 h 192"/>
                <a:gd name="T17" fmla="*/ 580 w 580"/>
                <a:gd name="T18" fmla="*/ 192 h 192"/>
              </a:gdLst>
              <a:ahLst/>
              <a:cxnLst>
                <a:cxn ang="T10">
                  <a:pos x="T0" y="T1"/>
                </a:cxn>
                <a:cxn ang="T11">
                  <a:pos x="T2" y="T3"/>
                </a:cxn>
                <a:cxn ang="T12">
                  <a:pos x="T4" y="T5"/>
                </a:cxn>
                <a:cxn ang="T13">
                  <a:pos x="T6" y="T7"/>
                </a:cxn>
                <a:cxn ang="T14">
                  <a:pos x="T8" y="T9"/>
                </a:cxn>
              </a:cxnLst>
              <a:rect l="T15" t="T16" r="T17" b="T18"/>
              <a:pathLst>
                <a:path w="580" h="192">
                  <a:moveTo>
                    <a:pt x="476" y="54"/>
                  </a:moveTo>
                  <a:lnTo>
                    <a:pt x="580" y="192"/>
                  </a:lnTo>
                  <a:lnTo>
                    <a:pt x="0" y="66"/>
                  </a:lnTo>
                  <a:lnTo>
                    <a:pt x="6" y="0"/>
                  </a:lnTo>
                  <a:lnTo>
                    <a:pt x="476" y="54"/>
                  </a:lnTo>
                  <a:close/>
                </a:path>
              </a:pathLst>
            </a:custGeom>
            <a:solidFill>
              <a:srgbClr val="080324"/>
            </a:solidFill>
            <a:ln w="8" cap="rnd">
              <a:noFill/>
              <a:round/>
              <a:headEnd/>
              <a:tailEnd/>
            </a:ln>
          </p:spPr>
          <p:txBody>
            <a:bodyPr/>
            <a:lstStyle/>
            <a:p>
              <a:endParaRPr lang="en-IN" dirty="0"/>
            </a:p>
          </p:txBody>
        </p:sp>
        <p:sp>
          <p:nvSpPr>
            <p:cNvPr id="29" name="Freeform 17"/>
            <p:cNvSpPr>
              <a:spLocks/>
            </p:cNvSpPr>
            <p:nvPr/>
          </p:nvSpPr>
          <p:spPr bwMode="auto">
            <a:xfrm>
              <a:off x="5111074" y="3003557"/>
              <a:ext cx="2997793" cy="972429"/>
            </a:xfrm>
            <a:custGeom>
              <a:avLst/>
              <a:gdLst>
                <a:gd name="T0" fmla="*/ 0 w 1073"/>
                <a:gd name="T1" fmla="*/ 2147483647 h 348"/>
                <a:gd name="T2" fmla="*/ 2147483647 w 1073"/>
                <a:gd name="T3" fmla="*/ 0 h 348"/>
                <a:gd name="T4" fmla="*/ 2147483647 w 1073"/>
                <a:gd name="T5" fmla="*/ 2147483647 h 348"/>
                <a:gd name="T6" fmla="*/ 2147483647 w 1073"/>
                <a:gd name="T7" fmla="*/ 2147483647 h 348"/>
                <a:gd name="T8" fmla="*/ 0 w 1073"/>
                <a:gd name="T9" fmla="*/ 2147483647 h 348"/>
                <a:gd name="T10" fmla="*/ 0 60000 65536"/>
                <a:gd name="T11" fmla="*/ 0 60000 65536"/>
                <a:gd name="T12" fmla="*/ 0 60000 65536"/>
                <a:gd name="T13" fmla="*/ 0 60000 65536"/>
                <a:gd name="T14" fmla="*/ 0 60000 65536"/>
                <a:gd name="T15" fmla="*/ 0 w 1073"/>
                <a:gd name="T16" fmla="*/ 0 h 348"/>
                <a:gd name="T17" fmla="*/ 1073 w 1073"/>
                <a:gd name="T18" fmla="*/ 348 h 348"/>
              </a:gdLst>
              <a:ahLst/>
              <a:cxnLst>
                <a:cxn ang="T10">
                  <a:pos x="T0" y="T1"/>
                </a:cxn>
                <a:cxn ang="T11">
                  <a:pos x="T2" y="T3"/>
                </a:cxn>
                <a:cxn ang="T12">
                  <a:pos x="T4" y="T5"/>
                </a:cxn>
                <a:cxn ang="T13">
                  <a:pos x="T6" y="T7"/>
                </a:cxn>
                <a:cxn ang="T14">
                  <a:pos x="T8" y="T9"/>
                </a:cxn>
              </a:cxnLst>
              <a:rect l="T15" t="T16" r="T17" b="T18"/>
              <a:pathLst>
                <a:path w="1073" h="348">
                  <a:moveTo>
                    <a:pt x="0" y="192"/>
                  </a:moveTo>
                  <a:lnTo>
                    <a:pt x="493" y="0"/>
                  </a:lnTo>
                  <a:lnTo>
                    <a:pt x="1073" y="126"/>
                  </a:lnTo>
                  <a:lnTo>
                    <a:pt x="617" y="348"/>
                  </a:lnTo>
                  <a:lnTo>
                    <a:pt x="0" y="192"/>
                  </a:lnTo>
                  <a:close/>
                </a:path>
              </a:pathLst>
            </a:custGeom>
            <a:solidFill>
              <a:srgbClr val="080324"/>
            </a:solidFill>
            <a:ln w="8" cap="rnd">
              <a:noFill/>
              <a:round/>
              <a:headEnd/>
              <a:tailEnd/>
            </a:ln>
          </p:spPr>
          <p:txBody>
            <a:bodyPr/>
            <a:lstStyle/>
            <a:p>
              <a:endParaRPr lang="en-IN" dirty="0"/>
            </a:p>
          </p:txBody>
        </p:sp>
        <p:sp>
          <p:nvSpPr>
            <p:cNvPr id="30" name="Freeform 51"/>
            <p:cNvSpPr>
              <a:spLocks/>
            </p:cNvSpPr>
            <p:nvPr/>
          </p:nvSpPr>
          <p:spPr bwMode="auto">
            <a:xfrm>
              <a:off x="5111074" y="3103360"/>
              <a:ext cx="1722779" cy="873328"/>
            </a:xfrm>
            <a:custGeom>
              <a:avLst/>
              <a:gdLst>
                <a:gd name="T0" fmla="*/ 2147483647 w 617"/>
                <a:gd name="T1" fmla="*/ 2147483647 h 312"/>
                <a:gd name="T2" fmla="*/ 2147483647 w 617"/>
                <a:gd name="T3" fmla="*/ 2147483647 h 312"/>
                <a:gd name="T4" fmla="*/ 0 w 617"/>
                <a:gd name="T5" fmla="*/ 2147483647 h 312"/>
                <a:gd name="T6" fmla="*/ 2147483647 w 617"/>
                <a:gd name="T7" fmla="*/ 0 h 312"/>
                <a:gd name="T8" fmla="*/ 2147483647 w 617"/>
                <a:gd name="T9" fmla="*/ 2147483647 h 312"/>
                <a:gd name="T10" fmla="*/ 0 60000 65536"/>
                <a:gd name="T11" fmla="*/ 0 60000 65536"/>
                <a:gd name="T12" fmla="*/ 0 60000 65536"/>
                <a:gd name="T13" fmla="*/ 0 60000 65536"/>
                <a:gd name="T14" fmla="*/ 0 60000 65536"/>
                <a:gd name="T15" fmla="*/ 0 w 617"/>
                <a:gd name="T16" fmla="*/ 0 h 312"/>
                <a:gd name="T17" fmla="*/ 617 w 617"/>
                <a:gd name="T18" fmla="*/ 312 h 312"/>
              </a:gdLst>
              <a:ahLst/>
              <a:cxnLst>
                <a:cxn ang="T10">
                  <a:pos x="T0" y="T1"/>
                </a:cxn>
                <a:cxn ang="T11">
                  <a:pos x="T2" y="T3"/>
                </a:cxn>
                <a:cxn ang="T12">
                  <a:pos x="T4" y="T5"/>
                </a:cxn>
                <a:cxn ang="T13">
                  <a:pos x="T6" y="T7"/>
                </a:cxn>
                <a:cxn ang="T14">
                  <a:pos x="T8" y="T9"/>
                </a:cxn>
              </a:cxnLst>
              <a:rect l="T15" t="T16" r="T17" b="T18"/>
              <a:pathLst>
                <a:path w="617" h="312">
                  <a:moveTo>
                    <a:pt x="597" y="76"/>
                  </a:moveTo>
                  <a:lnTo>
                    <a:pt x="617" y="312"/>
                  </a:lnTo>
                  <a:lnTo>
                    <a:pt x="0" y="156"/>
                  </a:lnTo>
                  <a:lnTo>
                    <a:pt x="108" y="0"/>
                  </a:lnTo>
                  <a:lnTo>
                    <a:pt x="597" y="76"/>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31" name="Freeform 56"/>
            <p:cNvSpPr>
              <a:spLocks/>
            </p:cNvSpPr>
            <p:nvPr/>
          </p:nvSpPr>
          <p:spPr bwMode="auto">
            <a:xfrm>
              <a:off x="6778997" y="2970025"/>
              <a:ext cx="1329869" cy="1005960"/>
            </a:xfrm>
            <a:custGeom>
              <a:avLst/>
              <a:gdLst>
                <a:gd name="T0" fmla="*/ 0 w 476"/>
                <a:gd name="T1" fmla="*/ 2147483647 h 360"/>
                <a:gd name="T2" fmla="*/ 2147483647 w 476"/>
                <a:gd name="T3" fmla="*/ 2147483647 h 360"/>
                <a:gd name="T4" fmla="*/ 2147483647 w 476"/>
                <a:gd name="T5" fmla="*/ 2147483647 h 360"/>
                <a:gd name="T6" fmla="*/ 2147483647 w 476"/>
                <a:gd name="T7" fmla="*/ 0 h 360"/>
                <a:gd name="T8" fmla="*/ 0 w 476"/>
                <a:gd name="T9" fmla="*/ 2147483647 h 360"/>
                <a:gd name="T10" fmla="*/ 0 60000 65536"/>
                <a:gd name="T11" fmla="*/ 0 60000 65536"/>
                <a:gd name="T12" fmla="*/ 0 60000 65536"/>
                <a:gd name="T13" fmla="*/ 0 60000 65536"/>
                <a:gd name="T14" fmla="*/ 0 60000 65536"/>
                <a:gd name="T15" fmla="*/ 0 w 476"/>
                <a:gd name="T16" fmla="*/ 0 h 360"/>
                <a:gd name="T17" fmla="*/ 476 w 476"/>
                <a:gd name="T18" fmla="*/ 360 h 360"/>
              </a:gdLst>
              <a:ahLst/>
              <a:cxnLst>
                <a:cxn ang="T10">
                  <a:pos x="T0" y="T1"/>
                </a:cxn>
                <a:cxn ang="T11">
                  <a:pos x="T2" y="T3"/>
                </a:cxn>
                <a:cxn ang="T12">
                  <a:pos x="T4" y="T5"/>
                </a:cxn>
                <a:cxn ang="T13">
                  <a:pos x="T6" y="T7"/>
                </a:cxn>
                <a:cxn ang="T14">
                  <a:pos x="T8" y="T9"/>
                </a:cxn>
              </a:cxnLst>
              <a:rect l="T15" t="T16" r="T17" b="T18"/>
              <a:pathLst>
                <a:path w="476" h="360">
                  <a:moveTo>
                    <a:pt x="0" y="124"/>
                  </a:moveTo>
                  <a:lnTo>
                    <a:pt x="20" y="360"/>
                  </a:lnTo>
                  <a:lnTo>
                    <a:pt x="476" y="138"/>
                  </a:lnTo>
                  <a:lnTo>
                    <a:pt x="372" y="0"/>
                  </a:lnTo>
                  <a:lnTo>
                    <a:pt x="0" y="124"/>
                  </a:lnTo>
                  <a:close/>
                </a:path>
              </a:pathLst>
            </a:custGeom>
            <a:solidFill>
              <a:schemeClr val="tx1"/>
            </a:solidFill>
            <a:ln w="8" cap="rnd">
              <a:noFill/>
              <a:round/>
              <a:headEnd/>
              <a:tailEnd/>
            </a:ln>
          </p:spPr>
          <p:txBody>
            <a:bodyPr/>
            <a:lstStyle/>
            <a:p>
              <a:endParaRPr lang="en-IN" dirty="0"/>
            </a:p>
          </p:txBody>
        </p:sp>
      </p:grpSp>
      <p:grpSp>
        <p:nvGrpSpPr>
          <p:cNvPr id="32" name="Group 35"/>
          <p:cNvGrpSpPr>
            <a:grpSpLocks/>
          </p:cNvGrpSpPr>
          <p:nvPr/>
        </p:nvGrpSpPr>
        <p:grpSpPr bwMode="auto">
          <a:xfrm>
            <a:off x="5473700" y="2797076"/>
            <a:ext cx="2266950" cy="742950"/>
            <a:chOff x="5473700" y="2455867"/>
            <a:chExt cx="2266380" cy="743294"/>
          </a:xfrm>
        </p:grpSpPr>
        <p:sp>
          <p:nvSpPr>
            <p:cNvPr id="33" name="Freeform 66"/>
            <p:cNvSpPr>
              <a:spLocks/>
            </p:cNvSpPr>
            <p:nvPr/>
          </p:nvSpPr>
          <p:spPr bwMode="auto">
            <a:xfrm>
              <a:off x="6510789" y="2455867"/>
              <a:ext cx="1229291" cy="419150"/>
            </a:xfrm>
            <a:custGeom>
              <a:avLst/>
              <a:gdLst>
                <a:gd name="T0" fmla="*/ 0 w 440"/>
                <a:gd name="T1" fmla="*/ 2147483647 h 150"/>
                <a:gd name="T2" fmla="*/ 2147483647 w 440"/>
                <a:gd name="T3" fmla="*/ 0 h 150"/>
                <a:gd name="T4" fmla="*/ 2147483647 w 440"/>
                <a:gd name="T5" fmla="*/ 2147483647 h 150"/>
                <a:gd name="T6" fmla="*/ 2147483647 w 440"/>
                <a:gd name="T7" fmla="*/ 2147483647 h 150"/>
                <a:gd name="T8" fmla="*/ 0 w 440"/>
                <a:gd name="T9" fmla="*/ 2147483647 h 150"/>
                <a:gd name="T10" fmla="*/ 0 60000 65536"/>
                <a:gd name="T11" fmla="*/ 0 60000 65536"/>
                <a:gd name="T12" fmla="*/ 0 60000 65536"/>
                <a:gd name="T13" fmla="*/ 0 60000 65536"/>
                <a:gd name="T14" fmla="*/ 0 60000 65536"/>
                <a:gd name="T15" fmla="*/ 0 w 440"/>
                <a:gd name="T16" fmla="*/ 0 h 150"/>
                <a:gd name="T17" fmla="*/ 440 w 440"/>
                <a:gd name="T18" fmla="*/ 150 h 150"/>
              </a:gdLst>
              <a:ahLst/>
              <a:cxnLst>
                <a:cxn ang="T10">
                  <a:pos x="T0" y="T1"/>
                </a:cxn>
                <a:cxn ang="T11">
                  <a:pos x="T2" y="T3"/>
                </a:cxn>
                <a:cxn ang="T12">
                  <a:pos x="T4" y="T5"/>
                </a:cxn>
                <a:cxn ang="T13">
                  <a:pos x="T6" y="T7"/>
                </a:cxn>
                <a:cxn ang="T14">
                  <a:pos x="T8" y="T9"/>
                </a:cxn>
              </a:cxnLst>
              <a:rect l="T15" t="T16" r="T17" b="T18"/>
              <a:pathLst>
                <a:path w="440" h="150">
                  <a:moveTo>
                    <a:pt x="0" y="94"/>
                  </a:moveTo>
                  <a:lnTo>
                    <a:pt x="8" y="0"/>
                  </a:lnTo>
                  <a:lnTo>
                    <a:pt x="356" y="34"/>
                  </a:lnTo>
                  <a:lnTo>
                    <a:pt x="440" y="150"/>
                  </a:lnTo>
                  <a:lnTo>
                    <a:pt x="0" y="94"/>
                  </a:lnTo>
                  <a:close/>
                </a:path>
              </a:pathLst>
            </a:custGeom>
            <a:solidFill>
              <a:srgbClr val="080324"/>
            </a:solidFill>
            <a:ln w="8" cap="rnd">
              <a:noFill/>
              <a:round/>
              <a:headEnd/>
              <a:tailEnd/>
            </a:ln>
          </p:spPr>
          <p:txBody>
            <a:bodyPr/>
            <a:lstStyle/>
            <a:p>
              <a:endParaRPr lang="en-IN" dirty="0"/>
            </a:p>
          </p:txBody>
        </p:sp>
        <p:sp>
          <p:nvSpPr>
            <p:cNvPr id="34" name="Freeform 60"/>
            <p:cNvSpPr>
              <a:spLocks/>
            </p:cNvSpPr>
            <p:nvPr/>
          </p:nvSpPr>
          <p:spPr bwMode="auto">
            <a:xfrm>
              <a:off x="5479862" y="2455867"/>
              <a:ext cx="1053278" cy="553278"/>
            </a:xfrm>
            <a:custGeom>
              <a:avLst/>
              <a:gdLst>
                <a:gd name="T0" fmla="*/ 2147483647 w 188"/>
                <a:gd name="T1" fmla="*/ 2147483647 h 99"/>
                <a:gd name="T2" fmla="*/ 2147483647 w 188"/>
                <a:gd name="T3" fmla="*/ 0 h 99"/>
                <a:gd name="T4" fmla="*/ 2147483647 w 188"/>
                <a:gd name="T5" fmla="*/ 2147483647 h 99"/>
                <a:gd name="T6" fmla="*/ 0 w 188"/>
                <a:gd name="T7" fmla="*/ 2147483647 h 99"/>
                <a:gd name="T8" fmla="*/ 2147483647 w 188"/>
                <a:gd name="T9" fmla="*/ 2147483647 h 99"/>
                <a:gd name="T10" fmla="*/ 0 60000 65536"/>
                <a:gd name="T11" fmla="*/ 0 60000 65536"/>
                <a:gd name="T12" fmla="*/ 0 60000 65536"/>
                <a:gd name="T13" fmla="*/ 0 60000 65536"/>
                <a:gd name="T14" fmla="*/ 0 60000 65536"/>
                <a:gd name="T15" fmla="*/ 0 w 188"/>
                <a:gd name="T16" fmla="*/ 0 h 99"/>
                <a:gd name="T17" fmla="*/ 188 w 188"/>
                <a:gd name="T18" fmla="*/ 99 h 99"/>
              </a:gdLst>
              <a:ahLst/>
              <a:cxnLst>
                <a:cxn ang="T10">
                  <a:pos x="T0" y="T1"/>
                </a:cxn>
                <a:cxn ang="T11">
                  <a:pos x="T2" y="T3"/>
                </a:cxn>
                <a:cxn ang="T12">
                  <a:pos x="T4" y="T5"/>
                </a:cxn>
                <a:cxn ang="T13">
                  <a:pos x="T6" y="T7"/>
                </a:cxn>
                <a:cxn ang="T14">
                  <a:pos x="T8" y="T9"/>
                </a:cxn>
              </a:cxnLst>
              <a:rect l="T15" t="T16" r="T17" b="T18"/>
              <a:pathLst>
                <a:path w="188" h="99">
                  <a:moveTo>
                    <a:pt x="184" y="47"/>
                  </a:moveTo>
                  <a:cubicBezTo>
                    <a:pt x="188" y="0"/>
                    <a:pt x="188" y="0"/>
                    <a:pt x="188" y="0"/>
                  </a:cubicBezTo>
                  <a:cubicBezTo>
                    <a:pt x="49" y="28"/>
                    <a:pt x="49" y="28"/>
                    <a:pt x="49" y="28"/>
                  </a:cubicBezTo>
                  <a:cubicBezTo>
                    <a:pt x="39" y="44"/>
                    <a:pt x="21" y="69"/>
                    <a:pt x="0" y="99"/>
                  </a:cubicBezTo>
                  <a:lnTo>
                    <a:pt x="184" y="47"/>
                  </a:lnTo>
                  <a:close/>
                </a:path>
              </a:pathLst>
            </a:custGeom>
            <a:solidFill>
              <a:srgbClr val="080324"/>
            </a:solidFill>
            <a:ln w="8" cap="rnd">
              <a:noFill/>
              <a:round/>
              <a:headEnd/>
              <a:tailEnd/>
            </a:ln>
          </p:spPr>
          <p:txBody>
            <a:bodyPr/>
            <a:lstStyle/>
            <a:p>
              <a:endParaRPr lang="en-IN" dirty="0"/>
            </a:p>
          </p:txBody>
        </p:sp>
        <p:sp>
          <p:nvSpPr>
            <p:cNvPr id="35" name="Freeform 18"/>
            <p:cNvSpPr>
              <a:spLocks/>
            </p:cNvSpPr>
            <p:nvPr/>
          </p:nvSpPr>
          <p:spPr bwMode="auto">
            <a:xfrm>
              <a:off x="5479862" y="2718535"/>
              <a:ext cx="2260218" cy="480626"/>
            </a:xfrm>
            <a:custGeom>
              <a:avLst/>
              <a:gdLst>
                <a:gd name="T0" fmla="*/ 0 w 809"/>
                <a:gd name="T1" fmla="*/ 104 h 172"/>
                <a:gd name="T2" fmla="*/ 369 w 809"/>
                <a:gd name="T3" fmla="*/ 0 h 172"/>
                <a:gd name="T4" fmla="*/ 809 w 809"/>
                <a:gd name="T5" fmla="*/ 56 h 172"/>
                <a:gd name="T6" fmla="*/ 463 w 809"/>
                <a:gd name="T7" fmla="*/ 172 h 172"/>
                <a:gd name="T8" fmla="*/ 0 w 809"/>
                <a:gd name="T9" fmla="*/ 104 h 172"/>
                <a:gd name="T10" fmla="*/ 0 60000 65536"/>
                <a:gd name="T11" fmla="*/ 0 60000 65536"/>
                <a:gd name="T12" fmla="*/ 0 60000 65536"/>
                <a:gd name="T13" fmla="*/ 0 60000 65536"/>
                <a:gd name="T14" fmla="*/ 0 60000 65536"/>
                <a:gd name="T15" fmla="*/ 0 w 809"/>
                <a:gd name="T16" fmla="*/ 0 h 172"/>
                <a:gd name="T17" fmla="*/ 809 w 809"/>
                <a:gd name="T18" fmla="*/ 172 h 172"/>
              </a:gdLst>
              <a:ahLst/>
              <a:cxnLst>
                <a:cxn ang="T10">
                  <a:pos x="T0" y="T1"/>
                </a:cxn>
                <a:cxn ang="T11">
                  <a:pos x="T2" y="T3"/>
                </a:cxn>
                <a:cxn ang="T12">
                  <a:pos x="T4" y="T5"/>
                </a:cxn>
                <a:cxn ang="T13">
                  <a:pos x="T6" y="T7"/>
                </a:cxn>
                <a:cxn ang="T14">
                  <a:pos x="T8" y="T9"/>
                </a:cxn>
              </a:cxnLst>
              <a:rect l="T15" t="T16" r="T17" b="T18"/>
              <a:pathLst>
                <a:path w="809" h="172">
                  <a:moveTo>
                    <a:pt x="0" y="104"/>
                  </a:moveTo>
                  <a:lnTo>
                    <a:pt x="369" y="0"/>
                  </a:lnTo>
                  <a:lnTo>
                    <a:pt x="809" y="56"/>
                  </a:lnTo>
                  <a:lnTo>
                    <a:pt x="463" y="172"/>
                  </a:lnTo>
                  <a:lnTo>
                    <a:pt x="0" y="104"/>
                  </a:lnTo>
                  <a:close/>
                </a:path>
              </a:pathLst>
            </a:custGeom>
            <a:gradFill flip="none" rotWithShape="1">
              <a:gsLst>
                <a:gs pos="0">
                  <a:srgbClr val="009245"/>
                </a:gs>
                <a:gs pos="100000">
                  <a:srgbClr val="FFFFFF"/>
                </a:gs>
              </a:gsLst>
              <a:path path="circle">
                <a:fillToRect l="100000" t="100000"/>
              </a:path>
              <a:tileRect r="-100000" b="-100000"/>
            </a:gradFill>
            <a:ln w="8" cap="rnd">
              <a:solidFill>
                <a:srgbClr val="004D86"/>
              </a:solidFill>
              <a:round/>
              <a:headEnd/>
              <a:tailEnd/>
            </a:ln>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sz="1800" dirty="0"/>
            </a:p>
          </p:txBody>
        </p:sp>
        <p:sp>
          <p:nvSpPr>
            <p:cNvPr id="36" name="Freeform 52"/>
            <p:cNvSpPr>
              <a:spLocks/>
            </p:cNvSpPr>
            <p:nvPr/>
          </p:nvSpPr>
          <p:spPr bwMode="auto">
            <a:xfrm>
              <a:off x="5473700" y="2613102"/>
              <a:ext cx="1299836" cy="586059"/>
            </a:xfrm>
            <a:custGeom>
              <a:avLst/>
              <a:gdLst>
                <a:gd name="T0" fmla="*/ 0 w 465"/>
                <a:gd name="T1" fmla="*/ 2147483647 h 210"/>
                <a:gd name="T2" fmla="*/ 2147483647 w 465"/>
                <a:gd name="T3" fmla="*/ 0 h 210"/>
                <a:gd name="T4" fmla="*/ 2147483647 w 465"/>
                <a:gd name="T5" fmla="*/ 2147483647 h 210"/>
                <a:gd name="T6" fmla="*/ 2147483647 w 465"/>
                <a:gd name="T7" fmla="*/ 2147483647 h 210"/>
                <a:gd name="T8" fmla="*/ 0 w 465"/>
                <a:gd name="T9" fmla="*/ 2147483647 h 210"/>
                <a:gd name="T10" fmla="*/ 0 60000 65536"/>
                <a:gd name="T11" fmla="*/ 0 60000 65536"/>
                <a:gd name="T12" fmla="*/ 0 60000 65536"/>
                <a:gd name="T13" fmla="*/ 0 60000 65536"/>
                <a:gd name="T14" fmla="*/ 0 60000 65536"/>
                <a:gd name="T15" fmla="*/ 0 w 465"/>
                <a:gd name="T16" fmla="*/ 0 h 210"/>
                <a:gd name="T17" fmla="*/ 465 w 465"/>
                <a:gd name="T18" fmla="*/ 210 h 210"/>
              </a:gdLst>
              <a:ahLst/>
              <a:cxnLst>
                <a:cxn ang="T10">
                  <a:pos x="T0" y="T1"/>
                </a:cxn>
                <a:cxn ang="T11">
                  <a:pos x="T2" y="T3"/>
                </a:cxn>
                <a:cxn ang="T12">
                  <a:pos x="T4" y="T5"/>
                </a:cxn>
                <a:cxn ang="T13">
                  <a:pos x="T6" y="T7"/>
                </a:cxn>
                <a:cxn ang="T14">
                  <a:pos x="T8" y="T9"/>
                </a:cxn>
              </a:cxnLst>
              <a:rect l="T15" t="T16" r="T17" b="T18"/>
              <a:pathLst>
                <a:path w="465" h="210">
                  <a:moveTo>
                    <a:pt x="0" y="144"/>
                  </a:moveTo>
                  <a:lnTo>
                    <a:pt x="101" y="0"/>
                  </a:lnTo>
                  <a:lnTo>
                    <a:pt x="451" y="34"/>
                  </a:lnTo>
                  <a:lnTo>
                    <a:pt x="465" y="210"/>
                  </a:lnTo>
                  <a:lnTo>
                    <a:pt x="0" y="144"/>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37" name="Freeform 55"/>
            <p:cNvSpPr>
              <a:spLocks/>
            </p:cNvSpPr>
            <p:nvPr/>
          </p:nvSpPr>
          <p:spPr bwMode="auto">
            <a:xfrm>
              <a:off x="6734296" y="2550875"/>
              <a:ext cx="1005783" cy="648286"/>
            </a:xfrm>
            <a:custGeom>
              <a:avLst/>
              <a:gdLst>
                <a:gd name="T0" fmla="*/ 2147483647 w 360"/>
                <a:gd name="T1" fmla="*/ 2147483647 h 232"/>
                <a:gd name="T2" fmla="*/ 2147483647 w 360"/>
                <a:gd name="T3" fmla="*/ 0 h 232"/>
                <a:gd name="T4" fmla="*/ 0 w 360"/>
                <a:gd name="T5" fmla="*/ 2147483647 h 232"/>
                <a:gd name="T6" fmla="*/ 2147483647 w 360"/>
                <a:gd name="T7" fmla="*/ 2147483647 h 232"/>
                <a:gd name="T8" fmla="*/ 2147483647 w 360"/>
                <a:gd name="T9" fmla="*/ 2147483647 h 232"/>
                <a:gd name="T10" fmla="*/ 0 60000 65536"/>
                <a:gd name="T11" fmla="*/ 0 60000 65536"/>
                <a:gd name="T12" fmla="*/ 0 60000 65536"/>
                <a:gd name="T13" fmla="*/ 0 60000 65536"/>
                <a:gd name="T14" fmla="*/ 0 60000 65536"/>
                <a:gd name="T15" fmla="*/ 0 w 360"/>
                <a:gd name="T16" fmla="*/ 0 h 232"/>
                <a:gd name="T17" fmla="*/ 360 w 360"/>
                <a:gd name="T18" fmla="*/ 232 h 232"/>
              </a:gdLst>
              <a:ahLst/>
              <a:cxnLst>
                <a:cxn ang="T10">
                  <a:pos x="T0" y="T1"/>
                </a:cxn>
                <a:cxn ang="T11">
                  <a:pos x="T2" y="T3"/>
                </a:cxn>
                <a:cxn ang="T12">
                  <a:pos x="T4" y="T5"/>
                </a:cxn>
                <a:cxn ang="T13">
                  <a:pos x="T6" y="T7"/>
                </a:cxn>
                <a:cxn ang="T14">
                  <a:pos x="T8" y="T9"/>
                </a:cxn>
              </a:cxnLst>
              <a:rect l="T15" t="T16" r="T17" b="T18"/>
              <a:pathLst>
                <a:path w="360" h="232">
                  <a:moveTo>
                    <a:pt x="360" y="116"/>
                  </a:moveTo>
                  <a:lnTo>
                    <a:pt x="276" y="0"/>
                  </a:lnTo>
                  <a:lnTo>
                    <a:pt x="0" y="56"/>
                  </a:lnTo>
                  <a:lnTo>
                    <a:pt x="14" y="232"/>
                  </a:lnTo>
                  <a:lnTo>
                    <a:pt x="360" y="116"/>
                  </a:lnTo>
                  <a:close/>
                </a:path>
              </a:pathLst>
            </a:custGeom>
            <a:solidFill>
              <a:schemeClr val="tx1"/>
            </a:solidFill>
            <a:ln w="8" cap="rnd">
              <a:noFill/>
              <a:round/>
              <a:headEnd/>
              <a:tailEnd/>
            </a:ln>
          </p:spPr>
          <p:txBody>
            <a:bodyPr/>
            <a:lstStyle/>
            <a:p>
              <a:endParaRPr lang="en-IN" dirty="0"/>
            </a:p>
          </p:txBody>
        </p:sp>
      </p:grpSp>
      <p:grpSp>
        <p:nvGrpSpPr>
          <p:cNvPr id="38" name="Group 45"/>
          <p:cNvGrpSpPr>
            <a:grpSpLocks/>
          </p:cNvGrpSpPr>
          <p:nvPr/>
        </p:nvGrpSpPr>
        <p:grpSpPr bwMode="auto">
          <a:xfrm>
            <a:off x="5822950" y="1736626"/>
            <a:ext cx="1598613" cy="1217612"/>
            <a:chOff x="5849053" y="1394695"/>
            <a:chExt cx="1598694" cy="1218330"/>
          </a:xfrm>
        </p:grpSpPr>
        <p:sp>
          <p:nvSpPr>
            <p:cNvPr id="39" name="Freeform 50"/>
            <p:cNvSpPr>
              <a:spLocks/>
            </p:cNvSpPr>
            <p:nvPr/>
          </p:nvSpPr>
          <p:spPr bwMode="auto">
            <a:xfrm>
              <a:off x="5849053" y="1394695"/>
              <a:ext cx="889045" cy="1218330"/>
            </a:xfrm>
            <a:custGeom>
              <a:avLst/>
              <a:gdLst>
                <a:gd name="T0" fmla="*/ 2147483647 w 159"/>
                <a:gd name="T1" fmla="*/ 2147483647 h 218"/>
                <a:gd name="T2" fmla="*/ 2147483647 w 159"/>
                <a:gd name="T3" fmla="*/ 0 h 218"/>
                <a:gd name="T4" fmla="*/ 0 w 159"/>
                <a:gd name="T5" fmla="*/ 2147483647 h 218"/>
                <a:gd name="T6" fmla="*/ 2147483647 w 159"/>
                <a:gd name="T7" fmla="*/ 2147483647 h 218"/>
                <a:gd name="T8" fmla="*/ 0 60000 65536"/>
                <a:gd name="T9" fmla="*/ 0 60000 65536"/>
                <a:gd name="T10" fmla="*/ 0 60000 65536"/>
                <a:gd name="T11" fmla="*/ 0 60000 65536"/>
                <a:gd name="T12" fmla="*/ 0 w 159"/>
                <a:gd name="T13" fmla="*/ 0 h 218"/>
                <a:gd name="T14" fmla="*/ 159 w 159"/>
                <a:gd name="T15" fmla="*/ 218 h 218"/>
              </a:gdLst>
              <a:ahLst/>
              <a:cxnLst>
                <a:cxn ang="T8">
                  <a:pos x="T0" y="T1"/>
                </a:cxn>
                <a:cxn ang="T9">
                  <a:pos x="T2" y="T3"/>
                </a:cxn>
                <a:cxn ang="T10">
                  <a:pos x="T4" y="T5"/>
                </a:cxn>
                <a:cxn ang="T11">
                  <a:pos x="T6" y="T7"/>
                </a:cxn>
              </a:cxnLst>
              <a:rect l="T12" t="T13" r="T14" b="T15"/>
              <a:pathLst>
                <a:path w="159" h="218">
                  <a:moveTo>
                    <a:pt x="159" y="218"/>
                  </a:moveTo>
                  <a:cubicBezTo>
                    <a:pt x="159" y="218"/>
                    <a:pt x="141" y="0"/>
                    <a:pt x="141" y="0"/>
                  </a:cubicBezTo>
                  <a:cubicBezTo>
                    <a:pt x="141" y="0"/>
                    <a:pt x="70" y="103"/>
                    <a:pt x="0" y="205"/>
                  </a:cubicBezTo>
                  <a:lnTo>
                    <a:pt x="159" y="218"/>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40" name="Freeform 57"/>
            <p:cNvSpPr>
              <a:spLocks/>
            </p:cNvSpPr>
            <p:nvPr/>
          </p:nvSpPr>
          <p:spPr bwMode="auto">
            <a:xfrm>
              <a:off x="6637532" y="1394695"/>
              <a:ext cx="810215" cy="1218330"/>
            </a:xfrm>
            <a:custGeom>
              <a:avLst/>
              <a:gdLst>
                <a:gd name="T0" fmla="*/ 2147483647 w 290"/>
                <a:gd name="T1" fmla="*/ 2147483647 h 436"/>
                <a:gd name="T2" fmla="*/ 0 w 290"/>
                <a:gd name="T3" fmla="*/ 0 h 436"/>
                <a:gd name="T4" fmla="*/ 2147483647 w 290"/>
                <a:gd name="T5" fmla="*/ 2147483647 h 436"/>
                <a:gd name="T6" fmla="*/ 2147483647 w 290"/>
                <a:gd name="T7" fmla="*/ 2147483647 h 436"/>
                <a:gd name="T8" fmla="*/ 0 60000 65536"/>
                <a:gd name="T9" fmla="*/ 0 60000 65536"/>
                <a:gd name="T10" fmla="*/ 0 60000 65536"/>
                <a:gd name="T11" fmla="*/ 0 60000 65536"/>
                <a:gd name="T12" fmla="*/ 0 w 290"/>
                <a:gd name="T13" fmla="*/ 0 h 436"/>
                <a:gd name="T14" fmla="*/ 290 w 290"/>
                <a:gd name="T15" fmla="*/ 436 h 436"/>
              </a:gdLst>
              <a:ahLst/>
              <a:cxnLst>
                <a:cxn ang="T8">
                  <a:pos x="T0" y="T1"/>
                </a:cxn>
                <a:cxn ang="T9">
                  <a:pos x="T2" y="T3"/>
                </a:cxn>
                <a:cxn ang="T10">
                  <a:pos x="T4" y="T5"/>
                </a:cxn>
                <a:cxn ang="T11">
                  <a:pos x="T6" y="T7"/>
                </a:cxn>
              </a:cxnLst>
              <a:rect l="T12" t="T13" r="T14" b="T15"/>
              <a:pathLst>
                <a:path w="290" h="436">
                  <a:moveTo>
                    <a:pt x="36" y="436"/>
                  </a:moveTo>
                  <a:lnTo>
                    <a:pt x="0" y="0"/>
                  </a:lnTo>
                  <a:lnTo>
                    <a:pt x="290" y="390"/>
                  </a:lnTo>
                  <a:lnTo>
                    <a:pt x="36" y="436"/>
                  </a:lnTo>
                  <a:close/>
                </a:path>
              </a:pathLst>
            </a:custGeom>
            <a:solidFill>
              <a:schemeClr val="tx1"/>
            </a:solidFill>
            <a:ln w="8" cap="rnd">
              <a:noFill/>
              <a:round/>
              <a:headEnd/>
              <a:tailEnd/>
            </a:ln>
          </p:spPr>
          <p:txBody>
            <a:bodyPr/>
            <a:lstStyle/>
            <a:p>
              <a:endParaRPr lang="en-IN" dirty="0"/>
            </a:p>
          </p:txBody>
        </p:sp>
      </p:grpSp>
      <p:grpSp>
        <p:nvGrpSpPr>
          <p:cNvPr id="41" name="Group 51"/>
          <p:cNvGrpSpPr/>
          <p:nvPr/>
        </p:nvGrpSpPr>
        <p:grpSpPr>
          <a:xfrm>
            <a:off x="4750445" y="3821184"/>
            <a:ext cx="3709987" cy="1264000"/>
            <a:chOff x="1187624" y="2507236"/>
            <a:chExt cx="3709987" cy="1264000"/>
          </a:xfrm>
        </p:grpSpPr>
        <p:sp>
          <p:nvSpPr>
            <p:cNvPr id="42" name="Freeform 41"/>
            <p:cNvSpPr>
              <a:spLocks/>
            </p:cNvSpPr>
            <p:nvPr/>
          </p:nvSpPr>
          <p:spPr bwMode="auto">
            <a:xfrm>
              <a:off x="1187624" y="2708920"/>
              <a:ext cx="2136775" cy="1062037"/>
            </a:xfrm>
            <a:custGeom>
              <a:avLst/>
              <a:gdLst>
                <a:gd name="T0" fmla="*/ 0 w 382"/>
                <a:gd name="T1" fmla="*/ 2147483647 h 190"/>
                <a:gd name="T2" fmla="*/ 2147483647 w 382"/>
                <a:gd name="T3" fmla="*/ 0 h 190"/>
                <a:gd name="T4" fmla="*/ 2147483647 w 382"/>
                <a:gd name="T5" fmla="*/ 2147483647 h 190"/>
                <a:gd name="T6" fmla="*/ 2147483647 w 382"/>
                <a:gd name="T7" fmla="*/ 2147483647 h 190"/>
                <a:gd name="T8" fmla="*/ 0 w 382"/>
                <a:gd name="T9" fmla="*/ 2147483647 h 190"/>
                <a:gd name="T10" fmla="*/ 0 60000 65536"/>
                <a:gd name="T11" fmla="*/ 0 60000 65536"/>
                <a:gd name="T12" fmla="*/ 0 60000 65536"/>
                <a:gd name="T13" fmla="*/ 0 60000 65536"/>
                <a:gd name="T14" fmla="*/ 0 60000 65536"/>
                <a:gd name="T15" fmla="*/ 0 w 382"/>
                <a:gd name="T16" fmla="*/ 0 h 190"/>
                <a:gd name="T17" fmla="*/ 382 w 382"/>
                <a:gd name="T18" fmla="*/ 190 h 190"/>
              </a:gdLst>
              <a:ahLst/>
              <a:cxnLst>
                <a:cxn ang="T10">
                  <a:pos x="T0" y="T1"/>
                </a:cxn>
                <a:cxn ang="T11">
                  <a:pos x="T2" y="T3"/>
                </a:cxn>
                <a:cxn ang="T12">
                  <a:pos x="T4" y="T5"/>
                </a:cxn>
                <a:cxn ang="T13">
                  <a:pos x="T6" y="T7"/>
                </a:cxn>
                <a:cxn ang="T14">
                  <a:pos x="T8" y="T9"/>
                </a:cxn>
              </a:cxnLst>
              <a:rect l="T15" t="T16" r="T17" b="T18"/>
              <a:pathLst>
                <a:path w="382" h="190">
                  <a:moveTo>
                    <a:pt x="0" y="71"/>
                  </a:moveTo>
                  <a:cubicBezTo>
                    <a:pt x="23" y="36"/>
                    <a:pt x="47" y="0"/>
                    <a:pt x="47" y="0"/>
                  </a:cubicBezTo>
                  <a:cubicBezTo>
                    <a:pt x="373" y="88"/>
                    <a:pt x="373" y="88"/>
                    <a:pt x="373" y="88"/>
                  </a:cubicBezTo>
                  <a:cubicBezTo>
                    <a:pt x="375" y="112"/>
                    <a:pt x="378" y="150"/>
                    <a:pt x="382" y="190"/>
                  </a:cubicBezTo>
                  <a:lnTo>
                    <a:pt x="0" y="71"/>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43" name="Freeform 53"/>
            <p:cNvSpPr>
              <a:spLocks/>
            </p:cNvSpPr>
            <p:nvPr/>
          </p:nvSpPr>
          <p:spPr bwMode="auto">
            <a:xfrm>
              <a:off x="3274491" y="2507236"/>
              <a:ext cx="1623120" cy="1264000"/>
            </a:xfrm>
            <a:custGeom>
              <a:avLst/>
              <a:gdLst>
                <a:gd name="T0" fmla="*/ 2147483647 w 290"/>
                <a:gd name="T1" fmla="*/ 2147483647 h 226"/>
                <a:gd name="T2" fmla="*/ 0 w 290"/>
                <a:gd name="T3" fmla="*/ 2147483647 h 226"/>
                <a:gd name="T4" fmla="*/ 2147483647 w 290"/>
                <a:gd name="T5" fmla="*/ 0 h 226"/>
                <a:gd name="T6" fmla="*/ 2147483647 w 290"/>
                <a:gd name="T7" fmla="*/ 2147483647 h 226"/>
                <a:gd name="T8" fmla="*/ 2147483647 w 290"/>
                <a:gd name="T9" fmla="*/ 2147483647 h 226"/>
                <a:gd name="T10" fmla="*/ 0 60000 65536"/>
                <a:gd name="T11" fmla="*/ 0 60000 65536"/>
                <a:gd name="T12" fmla="*/ 0 60000 65536"/>
                <a:gd name="T13" fmla="*/ 0 60000 65536"/>
                <a:gd name="T14" fmla="*/ 0 60000 65536"/>
                <a:gd name="T15" fmla="*/ 0 w 290"/>
                <a:gd name="T16" fmla="*/ 0 h 226"/>
                <a:gd name="T17" fmla="*/ 290 w 290"/>
                <a:gd name="T18" fmla="*/ 226 h 226"/>
              </a:gdLst>
              <a:ahLst/>
              <a:cxnLst>
                <a:cxn ang="T10">
                  <a:pos x="T0" y="T1"/>
                </a:cxn>
                <a:cxn ang="T11">
                  <a:pos x="T2" y="T3"/>
                </a:cxn>
                <a:cxn ang="T12">
                  <a:pos x="T4" y="T5"/>
                </a:cxn>
                <a:cxn ang="T13">
                  <a:pos x="T6" y="T7"/>
                </a:cxn>
                <a:cxn ang="T14">
                  <a:pos x="T8" y="T9"/>
                </a:cxn>
              </a:cxnLst>
              <a:rect l="T15" t="T16" r="T17" b="T18"/>
              <a:pathLst>
                <a:path w="290" h="226">
                  <a:moveTo>
                    <a:pt x="9" y="226"/>
                  </a:moveTo>
                  <a:cubicBezTo>
                    <a:pt x="0" y="124"/>
                    <a:pt x="0" y="124"/>
                    <a:pt x="0" y="124"/>
                  </a:cubicBezTo>
                  <a:cubicBezTo>
                    <a:pt x="241" y="0"/>
                    <a:pt x="241" y="0"/>
                    <a:pt x="241" y="0"/>
                  </a:cubicBezTo>
                  <a:cubicBezTo>
                    <a:pt x="241" y="0"/>
                    <a:pt x="264" y="30"/>
                    <a:pt x="290" y="66"/>
                  </a:cubicBezTo>
                  <a:lnTo>
                    <a:pt x="9" y="226"/>
                  </a:lnTo>
                  <a:close/>
                </a:path>
              </a:pathLst>
            </a:custGeom>
            <a:solidFill>
              <a:schemeClr val="tx1"/>
            </a:solidFill>
            <a:ln w="8" cap="rnd">
              <a:noFill/>
              <a:round/>
              <a:headEnd/>
              <a:tailEnd/>
            </a:ln>
          </p:spPr>
          <p:txBody>
            <a:bodyPr/>
            <a:lstStyle/>
            <a:p>
              <a:endParaRPr lang="en-IN" dirty="0"/>
            </a:p>
          </p:txBody>
        </p:sp>
      </p:grpSp>
      <p:grpSp>
        <p:nvGrpSpPr>
          <p:cNvPr id="65" name="Group 64"/>
          <p:cNvGrpSpPr/>
          <p:nvPr/>
        </p:nvGrpSpPr>
        <p:grpSpPr>
          <a:xfrm>
            <a:off x="5796136" y="1700808"/>
            <a:ext cx="1598613" cy="1217612"/>
            <a:chOff x="3059832" y="1700808"/>
            <a:chExt cx="1598613" cy="1217612"/>
          </a:xfrm>
          <a:solidFill>
            <a:srgbClr val="FFC000"/>
          </a:solidFill>
        </p:grpSpPr>
        <p:sp>
          <p:nvSpPr>
            <p:cNvPr id="66" name="Freeform 50"/>
            <p:cNvSpPr>
              <a:spLocks/>
            </p:cNvSpPr>
            <p:nvPr/>
          </p:nvSpPr>
          <p:spPr bwMode="auto">
            <a:xfrm>
              <a:off x="3059832" y="1700808"/>
              <a:ext cx="889000" cy="1217612"/>
            </a:xfrm>
            <a:custGeom>
              <a:avLst/>
              <a:gdLst>
                <a:gd name="T0" fmla="*/ 2147483647 w 159"/>
                <a:gd name="T1" fmla="*/ 2147483647 h 218"/>
                <a:gd name="T2" fmla="*/ 2147483647 w 159"/>
                <a:gd name="T3" fmla="*/ 0 h 218"/>
                <a:gd name="T4" fmla="*/ 0 w 159"/>
                <a:gd name="T5" fmla="*/ 2147483647 h 218"/>
                <a:gd name="T6" fmla="*/ 2147483647 w 159"/>
                <a:gd name="T7" fmla="*/ 2147483647 h 218"/>
                <a:gd name="T8" fmla="*/ 0 60000 65536"/>
                <a:gd name="T9" fmla="*/ 0 60000 65536"/>
                <a:gd name="T10" fmla="*/ 0 60000 65536"/>
                <a:gd name="T11" fmla="*/ 0 60000 65536"/>
                <a:gd name="T12" fmla="*/ 0 w 159"/>
                <a:gd name="T13" fmla="*/ 0 h 218"/>
                <a:gd name="T14" fmla="*/ 159 w 159"/>
                <a:gd name="T15" fmla="*/ 218 h 218"/>
              </a:gdLst>
              <a:ahLst/>
              <a:cxnLst>
                <a:cxn ang="T8">
                  <a:pos x="T0" y="T1"/>
                </a:cxn>
                <a:cxn ang="T9">
                  <a:pos x="T2" y="T3"/>
                </a:cxn>
                <a:cxn ang="T10">
                  <a:pos x="T4" y="T5"/>
                </a:cxn>
                <a:cxn ang="T11">
                  <a:pos x="T6" y="T7"/>
                </a:cxn>
              </a:cxnLst>
              <a:rect l="T12" t="T13" r="T14" b="T15"/>
              <a:pathLst>
                <a:path w="159" h="218">
                  <a:moveTo>
                    <a:pt x="159" y="218"/>
                  </a:moveTo>
                  <a:cubicBezTo>
                    <a:pt x="159" y="218"/>
                    <a:pt x="141" y="0"/>
                    <a:pt x="141" y="0"/>
                  </a:cubicBezTo>
                  <a:cubicBezTo>
                    <a:pt x="141" y="0"/>
                    <a:pt x="70" y="103"/>
                    <a:pt x="0" y="205"/>
                  </a:cubicBezTo>
                  <a:lnTo>
                    <a:pt x="159" y="218"/>
                  </a:lnTo>
                  <a:close/>
                </a:path>
              </a:pathLst>
            </a:custGeom>
            <a:grpFill/>
            <a:ln w="8" cap="rnd">
              <a:noFill/>
              <a:round/>
              <a:headEnd/>
              <a:tailEnd/>
            </a:ln>
          </p:spPr>
          <p:txBody>
            <a:bodyPr/>
            <a:lstStyle/>
            <a:p>
              <a:pPr>
                <a:defRPr/>
              </a:pPr>
              <a:endParaRPr lang="en-US" sz="1800" dirty="0">
                <a:ea typeface="MS PGothic" pitchFamily="34" charset="-128"/>
              </a:endParaRPr>
            </a:p>
          </p:txBody>
        </p:sp>
        <p:sp>
          <p:nvSpPr>
            <p:cNvPr id="67" name="Freeform 57"/>
            <p:cNvSpPr>
              <a:spLocks/>
            </p:cNvSpPr>
            <p:nvPr/>
          </p:nvSpPr>
          <p:spPr bwMode="auto">
            <a:xfrm>
              <a:off x="3848271" y="1700808"/>
              <a:ext cx="810174" cy="1217612"/>
            </a:xfrm>
            <a:custGeom>
              <a:avLst/>
              <a:gdLst>
                <a:gd name="T0" fmla="*/ 2147483647 w 290"/>
                <a:gd name="T1" fmla="*/ 2147483647 h 436"/>
                <a:gd name="T2" fmla="*/ 0 w 290"/>
                <a:gd name="T3" fmla="*/ 0 h 436"/>
                <a:gd name="T4" fmla="*/ 2147483647 w 290"/>
                <a:gd name="T5" fmla="*/ 2147483647 h 436"/>
                <a:gd name="T6" fmla="*/ 2147483647 w 290"/>
                <a:gd name="T7" fmla="*/ 2147483647 h 436"/>
                <a:gd name="T8" fmla="*/ 0 60000 65536"/>
                <a:gd name="T9" fmla="*/ 0 60000 65536"/>
                <a:gd name="T10" fmla="*/ 0 60000 65536"/>
                <a:gd name="T11" fmla="*/ 0 60000 65536"/>
                <a:gd name="T12" fmla="*/ 0 w 290"/>
                <a:gd name="T13" fmla="*/ 0 h 436"/>
                <a:gd name="T14" fmla="*/ 290 w 290"/>
                <a:gd name="T15" fmla="*/ 436 h 436"/>
              </a:gdLst>
              <a:ahLst/>
              <a:cxnLst>
                <a:cxn ang="T8">
                  <a:pos x="T0" y="T1"/>
                </a:cxn>
                <a:cxn ang="T9">
                  <a:pos x="T2" y="T3"/>
                </a:cxn>
                <a:cxn ang="T10">
                  <a:pos x="T4" y="T5"/>
                </a:cxn>
                <a:cxn ang="T11">
                  <a:pos x="T6" y="T7"/>
                </a:cxn>
              </a:cxnLst>
              <a:rect l="T12" t="T13" r="T14" b="T15"/>
              <a:pathLst>
                <a:path w="290" h="436">
                  <a:moveTo>
                    <a:pt x="36" y="436"/>
                  </a:moveTo>
                  <a:lnTo>
                    <a:pt x="0" y="0"/>
                  </a:lnTo>
                  <a:lnTo>
                    <a:pt x="290" y="390"/>
                  </a:lnTo>
                  <a:lnTo>
                    <a:pt x="36" y="436"/>
                  </a:lnTo>
                  <a:close/>
                </a:path>
              </a:pathLst>
            </a:custGeom>
            <a:grpFill/>
            <a:ln w="8" cap="rnd">
              <a:noFill/>
              <a:round/>
              <a:headEnd/>
              <a:tailEnd/>
            </a:ln>
          </p:spPr>
          <p:txBody>
            <a:bodyPr/>
            <a:lstStyle/>
            <a:p>
              <a:endParaRPr lang="en-IN" dirty="0"/>
            </a:p>
          </p:txBody>
        </p:sp>
      </p:grpSp>
      <p:sp>
        <p:nvSpPr>
          <p:cNvPr id="75" name="Line 33"/>
          <p:cNvSpPr>
            <a:spLocks noChangeShapeType="1"/>
          </p:cNvSpPr>
          <p:nvPr/>
        </p:nvSpPr>
        <p:spPr bwMode="auto">
          <a:xfrm rot="5400000" flipV="1">
            <a:off x="3473847" y="102171"/>
            <a:ext cx="0" cy="4932610"/>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2000" kern="0" dirty="0">
              <a:solidFill>
                <a:sysClr val="windowText" lastClr="000000"/>
              </a:solidFill>
              <a:latin typeface="Arial" pitchFamily="34" charset="0"/>
              <a:ea typeface="+mn-ea"/>
            </a:endParaRPr>
          </a:p>
        </p:txBody>
      </p:sp>
      <p:sp>
        <p:nvSpPr>
          <p:cNvPr id="76" name="Rektangel 63"/>
          <p:cNvSpPr>
            <a:spLocks noChangeArrowheads="1"/>
          </p:cNvSpPr>
          <p:nvPr/>
        </p:nvSpPr>
        <p:spPr bwMode="auto">
          <a:xfrm>
            <a:off x="899592" y="2230338"/>
            <a:ext cx="3732460" cy="400110"/>
          </a:xfrm>
          <a:prstGeom prst="rect">
            <a:avLst/>
          </a:prstGeom>
          <a:noFill/>
          <a:ln w="9525">
            <a:noFill/>
            <a:miter lim="800000"/>
            <a:headEnd/>
            <a:tailEnd/>
          </a:ln>
        </p:spPr>
        <p:txBody>
          <a:bodyPr wrap="square">
            <a:spAutoFit/>
          </a:bodyPr>
          <a:lstStyle/>
          <a:p>
            <a:r>
              <a:rPr lang="en-US" sz="2000" b="1" dirty="0"/>
              <a:t>Openness and transparency </a:t>
            </a:r>
          </a:p>
        </p:txBody>
      </p:sp>
      <p:sp>
        <p:nvSpPr>
          <p:cNvPr id="77" name="Rectangle 1"/>
          <p:cNvSpPr>
            <a:spLocks noChangeArrowheads="1"/>
          </p:cNvSpPr>
          <p:nvPr/>
        </p:nvSpPr>
        <p:spPr bwMode="auto">
          <a:xfrm>
            <a:off x="959644" y="2790726"/>
            <a:ext cx="3540348" cy="1938992"/>
          </a:xfrm>
          <a:prstGeom prst="rect">
            <a:avLst/>
          </a:prstGeom>
          <a:noFill/>
          <a:ln w="9525">
            <a:noFill/>
            <a:miter lim="800000"/>
            <a:headEnd/>
            <a:tailEnd/>
          </a:ln>
        </p:spPr>
        <p:txBody>
          <a:bodyPr wrap="square">
            <a:spAutoFit/>
          </a:bodyPr>
          <a:lstStyle/>
          <a:p>
            <a:r>
              <a:rPr lang="en-US" sz="2000" dirty="0"/>
              <a:t>Government will be open and transparent about its understanding of the nature of risks to the public and about the process it is following in handling them</a:t>
            </a:r>
          </a:p>
        </p:txBody>
      </p:sp>
    </p:spTree>
    <p:custDataLst>
      <p:tags r:id="rId1"/>
    </p:custDataLst>
    <p:extLst>
      <p:ext uri="{BB962C8B-B14F-4D97-AF65-F5344CB8AC3E}">
        <p14:creationId xmlns:p14="http://schemas.microsoft.com/office/powerpoint/2010/main" val="21012058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Government risk reporting principles</a:t>
              </a:r>
            </a:p>
          </p:txBody>
        </p:sp>
      </p:grpSp>
      <p:grpSp>
        <p:nvGrpSpPr>
          <p:cNvPr id="12" name="Group 42"/>
          <p:cNvGrpSpPr>
            <a:grpSpLocks/>
          </p:cNvGrpSpPr>
          <p:nvPr/>
        </p:nvGrpSpPr>
        <p:grpSpPr bwMode="auto">
          <a:xfrm>
            <a:off x="4384675" y="3792438"/>
            <a:ext cx="4514850" cy="2151063"/>
            <a:chOff x="4384675" y="3450650"/>
            <a:chExt cx="4514850" cy="2151638"/>
          </a:xfrm>
        </p:grpSpPr>
        <p:sp>
          <p:nvSpPr>
            <p:cNvPr id="14" name="Freeform 47"/>
            <p:cNvSpPr>
              <a:spLocks/>
            </p:cNvSpPr>
            <p:nvPr/>
          </p:nvSpPr>
          <p:spPr bwMode="auto">
            <a:xfrm>
              <a:off x="4384675" y="3718906"/>
              <a:ext cx="4514850" cy="1883382"/>
            </a:xfrm>
            <a:custGeom>
              <a:avLst/>
              <a:gdLst>
                <a:gd name="T0" fmla="*/ 0 w 1616"/>
                <a:gd name="T1" fmla="*/ 2147483647 h 674"/>
                <a:gd name="T2" fmla="*/ 2147483647 w 1616"/>
                <a:gd name="T3" fmla="*/ 2147483647 h 674"/>
                <a:gd name="T4" fmla="*/ 2147483647 w 1616"/>
                <a:gd name="T5" fmla="*/ 2147483647 h 674"/>
                <a:gd name="T6" fmla="*/ 2147483647 w 1616"/>
                <a:gd name="T7" fmla="*/ 0 h 674"/>
                <a:gd name="T8" fmla="*/ 0 w 1616"/>
                <a:gd name="T9" fmla="*/ 2147483647 h 674"/>
                <a:gd name="T10" fmla="*/ 0 60000 65536"/>
                <a:gd name="T11" fmla="*/ 0 60000 65536"/>
                <a:gd name="T12" fmla="*/ 0 60000 65536"/>
                <a:gd name="T13" fmla="*/ 0 60000 65536"/>
                <a:gd name="T14" fmla="*/ 0 60000 65536"/>
                <a:gd name="T15" fmla="*/ 0 w 1616"/>
                <a:gd name="T16" fmla="*/ 0 h 674"/>
                <a:gd name="T17" fmla="*/ 1616 w 1616"/>
                <a:gd name="T18" fmla="*/ 674 h 674"/>
              </a:gdLst>
              <a:ahLst/>
              <a:cxnLst>
                <a:cxn ang="T10">
                  <a:pos x="T0" y="T1"/>
                </a:cxn>
                <a:cxn ang="T11">
                  <a:pos x="T2" y="T3"/>
                </a:cxn>
                <a:cxn ang="T12">
                  <a:pos x="T4" y="T5"/>
                </a:cxn>
                <a:cxn ang="T13">
                  <a:pos x="T6" y="T7"/>
                </a:cxn>
                <a:cxn ang="T14">
                  <a:pos x="T8" y="T9"/>
                </a:cxn>
              </a:cxnLst>
              <a:rect l="T15" t="T16" r="T17" b="T18"/>
              <a:pathLst>
                <a:path w="1616" h="674">
                  <a:moveTo>
                    <a:pt x="0" y="316"/>
                  </a:moveTo>
                  <a:lnTo>
                    <a:pt x="923" y="674"/>
                  </a:lnTo>
                  <a:lnTo>
                    <a:pt x="1616" y="250"/>
                  </a:lnTo>
                  <a:lnTo>
                    <a:pt x="731" y="0"/>
                  </a:lnTo>
                  <a:lnTo>
                    <a:pt x="0" y="316"/>
                  </a:lnTo>
                  <a:close/>
                </a:path>
              </a:pathLst>
            </a:custGeom>
            <a:solidFill>
              <a:srgbClr val="080324"/>
            </a:solidFill>
            <a:ln w="8" cap="rnd">
              <a:noFill/>
              <a:round/>
              <a:headEnd/>
              <a:tailEnd/>
            </a:ln>
          </p:spPr>
          <p:txBody>
            <a:bodyPr/>
            <a:lstStyle/>
            <a:p>
              <a:endParaRPr lang="en-IN" dirty="0"/>
            </a:p>
          </p:txBody>
        </p:sp>
        <p:sp>
          <p:nvSpPr>
            <p:cNvPr id="15" name="Freeform 64"/>
            <p:cNvSpPr>
              <a:spLocks/>
            </p:cNvSpPr>
            <p:nvPr/>
          </p:nvSpPr>
          <p:spPr bwMode="auto">
            <a:xfrm>
              <a:off x="6426973" y="3450650"/>
              <a:ext cx="2472552" cy="966839"/>
            </a:xfrm>
            <a:custGeom>
              <a:avLst/>
              <a:gdLst>
                <a:gd name="T0" fmla="*/ 2147483647 w 442"/>
                <a:gd name="T1" fmla="*/ 0 h 173"/>
                <a:gd name="T2" fmla="*/ 0 w 442"/>
                <a:gd name="T3" fmla="*/ 2147483647 h 173"/>
                <a:gd name="T4" fmla="*/ 2147483647 w 442"/>
                <a:gd name="T5" fmla="*/ 2147483647 h 173"/>
                <a:gd name="T6" fmla="*/ 2147483647 w 442"/>
                <a:gd name="T7" fmla="*/ 2147483647 h 173"/>
                <a:gd name="T8" fmla="*/ 2147483647 w 442"/>
                <a:gd name="T9" fmla="*/ 0 h 173"/>
                <a:gd name="T10" fmla="*/ 0 60000 65536"/>
                <a:gd name="T11" fmla="*/ 0 60000 65536"/>
                <a:gd name="T12" fmla="*/ 0 60000 65536"/>
                <a:gd name="T13" fmla="*/ 0 60000 65536"/>
                <a:gd name="T14" fmla="*/ 0 60000 65536"/>
                <a:gd name="T15" fmla="*/ 0 w 442"/>
                <a:gd name="T16" fmla="*/ 0 h 173"/>
                <a:gd name="T17" fmla="*/ 442 w 442"/>
                <a:gd name="T18" fmla="*/ 173 h 173"/>
              </a:gdLst>
              <a:ahLst/>
              <a:cxnLst>
                <a:cxn ang="T10">
                  <a:pos x="T0" y="T1"/>
                </a:cxn>
                <a:cxn ang="T11">
                  <a:pos x="T2" y="T3"/>
                </a:cxn>
                <a:cxn ang="T12">
                  <a:pos x="T4" y="T5"/>
                </a:cxn>
                <a:cxn ang="T13">
                  <a:pos x="T6" y="T7"/>
                </a:cxn>
                <a:cxn ang="T14">
                  <a:pos x="T8" y="T9"/>
                </a:cxn>
              </a:cxnLst>
              <a:rect l="T15" t="T16" r="T17" b="T18"/>
              <a:pathLst>
                <a:path w="442" h="173">
                  <a:moveTo>
                    <a:pt x="4" y="0"/>
                  </a:moveTo>
                  <a:cubicBezTo>
                    <a:pt x="0" y="48"/>
                    <a:pt x="0" y="48"/>
                    <a:pt x="0" y="48"/>
                  </a:cubicBezTo>
                  <a:cubicBezTo>
                    <a:pt x="442" y="173"/>
                    <a:pt x="442" y="173"/>
                    <a:pt x="442" y="173"/>
                  </a:cubicBezTo>
                  <a:cubicBezTo>
                    <a:pt x="442" y="173"/>
                    <a:pt x="410" y="129"/>
                    <a:pt x="378" y="86"/>
                  </a:cubicBezTo>
                  <a:lnTo>
                    <a:pt x="4" y="0"/>
                  </a:lnTo>
                  <a:close/>
                </a:path>
              </a:pathLst>
            </a:custGeom>
            <a:solidFill>
              <a:srgbClr val="080324"/>
            </a:solidFill>
            <a:ln w="8" cap="rnd">
              <a:noFill/>
              <a:round/>
              <a:headEnd/>
              <a:tailEnd/>
            </a:ln>
          </p:spPr>
          <p:txBody>
            <a:bodyPr/>
            <a:lstStyle/>
            <a:p>
              <a:endParaRPr lang="en-IN" dirty="0"/>
            </a:p>
          </p:txBody>
        </p:sp>
        <p:sp>
          <p:nvSpPr>
            <p:cNvPr id="16" name="Freeform 58"/>
            <p:cNvSpPr>
              <a:spLocks/>
            </p:cNvSpPr>
            <p:nvPr/>
          </p:nvSpPr>
          <p:spPr bwMode="auto">
            <a:xfrm>
              <a:off x="4384675" y="3450650"/>
              <a:ext cx="2064649" cy="1151266"/>
            </a:xfrm>
            <a:custGeom>
              <a:avLst/>
              <a:gdLst>
                <a:gd name="T0" fmla="*/ 2147483647 w 369"/>
                <a:gd name="T1" fmla="*/ 0 h 206"/>
                <a:gd name="T2" fmla="*/ 2147483647 w 369"/>
                <a:gd name="T3" fmla="*/ 2147483647 h 206"/>
                <a:gd name="T4" fmla="*/ 0 w 369"/>
                <a:gd name="T5" fmla="*/ 2147483647 h 206"/>
                <a:gd name="T6" fmla="*/ 2147483647 w 369"/>
                <a:gd name="T7" fmla="*/ 2147483647 h 206"/>
                <a:gd name="T8" fmla="*/ 2147483647 w 369"/>
                <a:gd name="T9" fmla="*/ 0 h 206"/>
                <a:gd name="T10" fmla="*/ 0 60000 65536"/>
                <a:gd name="T11" fmla="*/ 0 60000 65536"/>
                <a:gd name="T12" fmla="*/ 0 60000 65536"/>
                <a:gd name="T13" fmla="*/ 0 60000 65536"/>
                <a:gd name="T14" fmla="*/ 0 60000 65536"/>
                <a:gd name="T15" fmla="*/ 0 w 369"/>
                <a:gd name="T16" fmla="*/ 0 h 206"/>
                <a:gd name="T17" fmla="*/ 369 w 369"/>
                <a:gd name="T18" fmla="*/ 206 h 206"/>
              </a:gdLst>
              <a:ahLst/>
              <a:cxnLst>
                <a:cxn ang="T10">
                  <a:pos x="T0" y="T1"/>
                </a:cxn>
                <a:cxn ang="T11">
                  <a:pos x="T2" y="T3"/>
                </a:cxn>
                <a:cxn ang="T12">
                  <a:pos x="T4" y="T5"/>
                </a:cxn>
                <a:cxn ang="T13">
                  <a:pos x="T6" y="T7"/>
                </a:cxn>
                <a:cxn ang="T14">
                  <a:pos x="T8" y="T9"/>
                </a:cxn>
              </a:cxnLst>
              <a:rect l="T15" t="T16" r="T17" b="T18"/>
              <a:pathLst>
                <a:path w="369" h="206">
                  <a:moveTo>
                    <a:pt x="369" y="0"/>
                  </a:moveTo>
                  <a:cubicBezTo>
                    <a:pt x="365" y="48"/>
                    <a:pt x="365" y="48"/>
                    <a:pt x="365" y="48"/>
                  </a:cubicBezTo>
                  <a:cubicBezTo>
                    <a:pt x="0" y="206"/>
                    <a:pt x="0" y="206"/>
                    <a:pt x="0" y="206"/>
                  </a:cubicBezTo>
                  <a:cubicBezTo>
                    <a:pt x="0" y="206"/>
                    <a:pt x="18" y="180"/>
                    <a:pt x="52" y="132"/>
                  </a:cubicBezTo>
                  <a:lnTo>
                    <a:pt x="369" y="0"/>
                  </a:lnTo>
                  <a:close/>
                </a:path>
              </a:pathLst>
            </a:custGeom>
            <a:solidFill>
              <a:srgbClr val="080324"/>
            </a:solidFill>
            <a:ln w="8" cap="rnd">
              <a:noFill/>
              <a:round/>
              <a:headEnd/>
              <a:tailEnd/>
            </a:ln>
          </p:spPr>
          <p:txBody>
            <a:bodyPr/>
            <a:lstStyle/>
            <a:p>
              <a:endParaRPr lang="en-IN" dirty="0"/>
            </a:p>
          </p:txBody>
        </p:sp>
        <p:sp>
          <p:nvSpPr>
            <p:cNvPr id="17" name="Freeform 48"/>
            <p:cNvSpPr>
              <a:spLocks/>
            </p:cNvSpPr>
            <p:nvPr/>
          </p:nvSpPr>
          <p:spPr bwMode="auto">
            <a:xfrm>
              <a:off x="4384675" y="4187447"/>
              <a:ext cx="2578100" cy="1414841"/>
            </a:xfrm>
            <a:custGeom>
              <a:avLst/>
              <a:gdLst>
                <a:gd name="T0" fmla="*/ 2147483647 w 461"/>
                <a:gd name="T1" fmla="*/ 2147483647 h 253"/>
                <a:gd name="T2" fmla="*/ 2147483647 w 461"/>
                <a:gd name="T3" fmla="*/ 2147483647 h 253"/>
                <a:gd name="T4" fmla="*/ 0 w 461"/>
                <a:gd name="T5" fmla="*/ 2147483647 h 253"/>
                <a:gd name="T6" fmla="*/ 2147483647 w 461"/>
                <a:gd name="T7" fmla="*/ 0 h 253"/>
                <a:gd name="T8" fmla="*/ 2147483647 w 461"/>
                <a:gd name="T9" fmla="*/ 2147483647 h 253"/>
                <a:gd name="T10" fmla="*/ 0 60000 65536"/>
                <a:gd name="T11" fmla="*/ 0 60000 65536"/>
                <a:gd name="T12" fmla="*/ 0 60000 65536"/>
                <a:gd name="T13" fmla="*/ 0 60000 65536"/>
                <a:gd name="T14" fmla="*/ 0 60000 65536"/>
                <a:gd name="T15" fmla="*/ 0 w 461"/>
                <a:gd name="T16" fmla="*/ 0 h 253"/>
                <a:gd name="T17" fmla="*/ 461 w 461"/>
                <a:gd name="T18" fmla="*/ 253 h 253"/>
              </a:gdLst>
              <a:ahLst/>
              <a:cxnLst>
                <a:cxn ang="T10">
                  <a:pos x="T0" y="T1"/>
                </a:cxn>
                <a:cxn ang="T11">
                  <a:pos x="T2" y="T3"/>
                </a:cxn>
                <a:cxn ang="T12">
                  <a:pos x="T4" y="T5"/>
                </a:cxn>
                <a:cxn ang="T13">
                  <a:pos x="T6" y="T7"/>
                </a:cxn>
                <a:cxn ang="T14">
                  <a:pos x="T8" y="T9"/>
                </a:cxn>
              </a:cxnLst>
              <a:rect l="T15" t="T16" r="T17" b="T18"/>
              <a:pathLst>
                <a:path w="461" h="253">
                  <a:moveTo>
                    <a:pt x="451" y="124"/>
                  </a:moveTo>
                  <a:cubicBezTo>
                    <a:pt x="456" y="190"/>
                    <a:pt x="461" y="253"/>
                    <a:pt x="461" y="253"/>
                  </a:cubicBezTo>
                  <a:cubicBezTo>
                    <a:pt x="0" y="74"/>
                    <a:pt x="0" y="74"/>
                    <a:pt x="0" y="74"/>
                  </a:cubicBezTo>
                  <a:cubicBezTo>
                    <a:pt x="0" y="74"/>
                    <a:pt x="25" y="38"/>
                    <a:pt x="52" y="0"/>
                  </a:cubicBezTo>
                  <a:lnTo>
                    <a:pt x="451" y="124"/>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18" name="Freeform 54"/>
            <p:cNvSpPr>
              <a:spLocks/>
            </p:cNvSpPr>
            <p:nvPr/>
          </p:nvSpPr>
          <p:spPr bwMode="auto">
            <a:xfrm>
              <a:off x="6907514" y="3931276"/>
              <a:ext cx="1992011" cy="1671012"/>
            </a:xfrm>
            <a:custGeom>
              <a:avLst/>
              <a:gdLst>
                <a:gd name="T0" fmla="*/ 2147483647 w 356"/>
                <a:gd name="T1" fmla="*/ 0 h 299"/>
                <a:gd name="T2" fmla="*/ 2147483647 w 356"/>
                <a:gd name="T3" fmla="*/ 2147483647 h 299"/>
                <a:gd name="T4" fmla="*/ 2147483647 w 356"/>
                <a:gd name="T5" fmla="*/ 2147483647 h 299"/>
                <a:gd name="T6" fmla="*/ 0 w 356"/>
                <a:gd name="T7" fmla="*/ 2147483647 h 299"/>
                <a:gd name="T8" fmla="*/ 2147483647 w 356"/>
                <a:gd name="T9" fmla="*/ 0 h 299"/>
                <a:gd name="T10" fmla="*/ 0 60000 65536"/>
                <a:gd name="T11" fmla="*/ 0 60000 65536"/>
                <a:gd name="T12" fmla="*/ 0 60000 65536"/>
                <a:gd name="T13" fmla="*/ 0 60000 65536"/>
                <a:gd name="T14" fmla="*/ 0 60000 65536"/>
                <a:gd name="T15" fmla="*/ 0 w 356"/>
                <a:gd name="T16" fmla="*/ 0 h 299"/>
                <a:gd name="T17" fmla="*/ 356 w 356"/>
                <a:gd name="T18" fmla="*/ 299 h 299"/>
              </a:gdLst>
              <a:ahLst/>
              <a:cxnLst>
                <a:cxn ang="T10">
                  <a:pos x="T0" y="T1"/>
                </a:cxn>
                <a:cxn ang="T11">
                  <a:pos x="T2" y="T3"/>
                </a:cxn>
                <a:cxn ang="T12">
                  <a:pos x="T4" y="T5"/>
                </a:cxn>
                <a:cxn ang="T13">
                  <a:pos x="T6" y="T7"/>
                </a:cxn>
                <a:cxn ang="T14">
                  <a:pos x="T8" y="T9"/>
                </a:cxn>
              </a:cxnLst>
              <a:rect l="T15" t="T16" r="T17" b="T18"/>
              <a:pathLst>
                <a:path w="356" h="299">
                  <a:moveTo>
                    <a:pt x="292" y="0"/>
                  </a:moveTo>
                  <a:cubicBezTo>
                    <a:pt x="324" y="43"/>
                    <a:pt x="356" y="87"/>
                    <a:pt x="356" y="87"/>
                  </a:cubicBezTo>
                  <a:cubicBezTo>
                    <a:pt x="10" y="299"/>
                    <a:pt x="10" y="299"/>
                    <a:pt x="10" y="299"/>
                  </a:cubicBezTo>
                  <a:cubicBezTo>
                    <a:pt x="0" y="170"/>
                    <a:pt x="0" y="170"/>
                    <a:pt x="0" y="170"/>
                  </a:cubicBezTo>
                  <a:lnTo>
                    <a:pt x="292" y="0"/>
                  </a:lnTo>
                  <a:close/>
                </a:path>
              </a:pathLst>
            </a:custGeom>
            <a:solidFill>
              <a:schemeClr val="tx1"/>
            </a:solidFill>
            <a:ln w="8" cap="rnd">
              <a:noFill/>
              <a:round/>
              <a:headEnd/>
              <a:tailEnd/>
            </a:ln>
          </p:spPr>
          <p:txBody>
            <a:bodyPr/>
            <a:lstStyle/>
            <a:p>
              <a:endParaRPr lang="en-IN" dirty="0"/>
            </a:p>
          </p:txBody>
        </p:sp>
      </p:grpSp>
      <p:grpSp>
        <p:nvGrpSpPr>
          <p:cNvPr id="19" name="Group 40"/>
          <p:cNvGrpSpPr>
            <a:grpSpLocks/>
          </p:cNvGrpSpPr>
          <p:nvPr/>
        </p:nvGrpSpPr>
        <p:grpSpPr bwMode="auto">
          <a:xfrm>
            <a:off x="4759325" y="3455888"/>
            <a:ext cx="3709988" cy="1658938"/>
            <a:chOff x="4759050" y="3115330"/>
            <a:chExt cx="3710224" cy="1657678"/>
          </a:xfrm>
        </p:grpSpPr>
        <p:sp>
          <p:nvSpPr>
            <p:cNvPr id="20" name="TextBox 67"/>
            <p:cNvSpPr txBox="1">
              <a:spLocks noChangeArrowheads="1"/>
            </p:cNvSpPr>
            <p:nvPr/>
          </p:nvSpPr>
          <p:spPr bwMode="auto">
            <a:xfrm>
              <a:off x="7534885" y="4444931"/>
              <a:ext cx="164019" cy="328077"/>
            </a:xfrm>
            <a:prstGeom prst="rect">
              <a:avLst/>
            </a:prstGeom>
            <a:noFill/>
            <a:ln w="9525">
              <a:noFill/>
              <a:miter lim="800000"/>
              <a:headEnd/>
              <a:tailEnd/>
            </a:ln>
          </p:spPr>
          <p:txBody>
            <a:bodyPr wrap="none">
              <a:spAutoFit/>
            </a:bodyPr>
            <a:lstStyle/>
            <a:p>
              <a:endParaRPr lang="en-US" sz="1800" dirty="0"/>
            </a:p>
          </p:txBody>
        </p:sp>
        <p:sp>
          <p:nvSpPr>
            <p:cNvPr id="21" name="Freeform 63"/>
            <p:cNvSpPr>
              <a:spLocks/>
            </p:cNvSpPr>
            <p:nvPr/>
          </p:nvSpPr>
          <p:spPr bwMode="auto">
            <a:xfrm>
              <a:off x="6454912" y="3115330"/>
              <a:ext cx="2014362" cy="720938"/>
            </a:xfrm>
            <a:custGeom>
              <a:avLst/>
              <a:gdLst>
                <a:gd name="T0" fmla="*/ 2147483647 w 360"/>
                <a:gd name="T1" fmla="*/ 2147483647 h 129"/>
                <a:gd name="T2" fmla="*/ 2147483647 w 360"/>
                <a:gd name="T3" fmla="*/ 2147483647 h 129"/>
                <a:gd name="T4" fmla="*/ 2147483647 w 360"/>
                <a:gd name="T5" fmla="*/ 0 h 129"/>
                <a:gd name="T6" fmla="*/ 0 w 360"/>
                <a:gd name="T7" fmla="*/ 2147483647 h 129"/>
                <a:gd name="T8" fmla="*/ 2147483647 w 360"/>
                <a:gd name="T9" fmla="*/ 2147483647 h 129"/>
                <a:gd name="T10" fmla="*/ 0 60000 65536"/>
                <a:gd name="T11" fmla="*/ 0 60000 65536"/>
                <a:gd name="T12" fmla="*/ 0 60000 65536"/>
                <a:gd name="T13" fmla="*/ 0 60000 65536"/>
                <a:gd name="T14" fmla="*/ 0 60000 65536"/>
                <a:gd name="T15" fmla="*/ 0 w 360"/>
                <a:gd name="T16" fmla="*/ 0 h 129"/>
                <a:gd name="T17" fmla="*/ 360 w 360"/>
                <a:gd name="T18" fmla="*/ 129 h 129"/>
              </a:gdLst>
              <a:ahLst/>
              <a:cxnLst>
                <a:cxn ang="T10">
                  <a:pos x="T0" y="T1"/>
                </a:cxn>
                <a:cxn ang="T11">
                  <a:pos x="T2" y="T3"/>
                </a:cxn>
                <a:cxn ang="T12">
                  <a:pos x="T4" y="T5"/>
                </a:cxn>
                <a:cxn ang="T13">
                  <a:pos x="T6" y="T7"/>
                </a:cxn>
                <a:cxn ang="T14">
                  <a:pos x="T8" y="T9"/>
                </a:cxn>
              </a:cxnLst>
              <a:rect l="T15" t="T16" r="T17" b="T18"/>
              <a:pathLst>
                <a:path w="360" h="129">
                  <a:moveTo>
                    <a:pt x="360" y="129"/>
                  </a:moveTo>
                  <a:cubicBezTo>
                    <a:pt x="334" y="93"/>
                    <a:pt x="311" y="63"/>
                    <a:pt x="311" y="63"/>
                  </a:cubicBezTo>
                  <a:cubicBezTo>
                    <a:pt x="4" y="0"/>
                    <a:pt x="4" y="0"/>
                    <a:pt x="4" y="0"/>
                  </a:cubicBezTo>
                  <a:cubicBezTo>
                    <a:pt x="0" y="47"/>
                    <a:pt x="0" y="47"/>
                    <a:pt x="0" y="47"/>
                  </a:cubicBezTo>
                  <a:lnTo>
                    <a:pt x="360" y="129"/>
                  </a:lnTo>
                  <a:close/>
                </a:path>
              </a:pathLst>
            </a:custGeom>
            <a:solidFill>
              <a:srgbClr val="080324"/>
            </a:solidFill>
            <a:ln w="8" cap="rnd">
              <a:noFill/>
              <a:round/>
              <a:headEnd/>
              <a:tailEnd/>
            </a:ln>
          </p:spPr>
          <p:txBody>
            <a:bodyPr/>
            <a:lstStyle/>
            <a:p>
              <a:endParaRPr lang="en-IN" dirty="0"/>
            </a:p>
          </p:txBody>
        </p:sp>
        <p:sp>
          <p:nvSpPr>
            <p:cNvPr id="22" name="Freeform 59"/>
            <p:cNvSpPr>
              <a:spLocks/>
            </p:cNvSpPr>
            <p:nvPr/>
          </p:nvSpPr>
          <p:spPr bwMode="auto">
            <a:xfrm>
              <a:off x="4759050" y="3115330"/>
              <a:ext cx="1718213" cy="950074"/>
            </a:xfrm>
            <a:custGeom>
              <a:avLst/>
              <a:gdLst>
                <a:gd name="T0" fmla="*/ 0 w 307"/>
                <a:gd name="T1" fmla="*/ 2147483647 h 170"/>
                <a:gd name="T2" fmla="*/ 2147483647 w 307"/>
                <a:gd name="T3" fmla="*/ 2147483647 h 170"/>
                <a:gd name="T4" fmla="*/ 2147483647 w 307"/>
                <a:gd name="T5" fmla="*/ 0 h 170"/>
                <a:gd name="T6" fmla="*/ 2147483647 w 307"/>
                <a:gd name="T7" fmla="*/ 2147483647 h 170"/>
                <a:gd name="T8" fmla="*/ 0 w 307"/>
                <a:gd name="T9" fmla="*/ 2147483647 h 170"/>
                <a:gd name="T10" fmla="*/ 0 60000 65536"/>
                <a:gd name="T11" fmla="*/ 0 60000 65536"/>
                <a:gd name="T12" fmla="*/ 0 60000 65536"/>
                <a:gd name="T13" fmla="*/ 0 60000 65536"/>
                <a:gd name="T14" fmla="*/ 0 60000 65536"/>
                <a:gd name="T15" fmla="*/ 0 w 307"/>
                <a:gd name="T16" fmla="*/ 0 h 170"/>
                <a:gd name="T17" fmla="*/ 307 w 307"/>
                <a:gd name="T18" fmla="*/ 170 h 170"/>
              </a:gdLst>
              <a:ahLst/>
              <a:cxnLst>
                <a:cxn ang="T10">
                  <a:pos x="T0" y="T1"/>
                </a:cxn>
                <a:cxn ang="T11">
                  <a:pos x="T2" y="T3"/>
                </a:cxn>
                <a:cxn ang="T12">
                  <a:pos x="T4" y="T5"/>
                </a:cxn>
                <a:cxn ang="T13">
                  <a:pos x="T6" y="T7"/>
                </a:cxn>
                <a:cxn ang="T14">
                  <a:pos x="T8" y="T9"/>
                </a:cxn>
              </a:cxnLst>
              <a:rect l="T15" t="T16" r="T17" b="T18"/>
              <a:pathLst>
                <a:path w="307" h="170">
                  <a:moveTo>
                    <a:pt x="0" y="170"/>
                  </a:moveTo>
                  <a:cubicBezTo>
                    <a:pt x="13" y="150"/>
                    <a:pt x="31" y="122"/>
                    <a:pt x="47" y="99"/>
                  </a:cubicBezTo>
                  <a:cubicBezTo>
                    <a:pt x="307" y="0"/>
                    <a:pt x="307" y="0"/>
                    <a:pt x="307" y="0"/>
                  </a:cubicBezTo>
                  <a:cubicBezTo>
                    <a:pt x="303" y="47"/>
                    <a:pt x="303" y="47"/>
                    <a:pt x="303" y="47"/>
                  </a:cubicBezTo>
                  <a:lnTo>
                    <a:pt x="0" y="170"/>
                  </a:lnTo>
                  <a:close/>
                </a:path>
              </a:pathLst>
            </a:custGeom>
            <a:solidFill>
              <a:srgbClr val="080324"/>
            </a:solidFill>
            <a:ln w="8" cap="rnd">
              <a:noFill/>
              <a:round/>
              <a:headEnd/>
              <a:tailEnd/>
            </a:ln>
          </p:spPr>
          <p:txBody>
            <a:bodyPr/>
            <a:lstStyle/>
            <a:p>
              <a:endParaRPr lang="en-IN" dirty="0"/>
            </a:p>
          </p:txBody>
        </p:sp>
        <p:sp>
          <p:nvSpPr>
            <p:cNvPr id="23" name="Freeform 16"/>
            <p:cNvSpPr>
              <a:spLocks/>
            </p:cNvSpPr>
            <p:nvPr/>
          </p:nvSpPr>
          <p:spPr bwMode="auto">
            <a:xfrm>
              <a:off x="4759050" y="3377997"/>
              <a:ext cx="3710224" cy="1352458"/>
            </a:xfrm>
            <a:custGeom>
              <a:avLst/>
              <a:gdLst>
                <a:gd name="T0" fmla="*/ 0 w 1328"/>
                <a:gd name="T1" fmla="*/ 2147483647 h 484"/>
                <a:gd name="T2" fmla="*/ 2147483647 w 1328"/>
                <a:gd name="T3" fmla="*/ 0 h 484"/>
                <a:gd name="T4" fmla="*/ 2147483647 w 1328"/>
                <a:gd name="T5" fmla="*/ 2147483647 h 484"/>
                <a:gd name="T6" fmla="*/ 2147483647 w 1328"/>
                <a:gd name="T7" fmla="*/ 2147483647 h 484"/>
                <a:gd name="T8" fmla="*/ 0 w 1328"/>
                <a:gd name="T9" fmla="*/ 2147483647 h 484"/>
                <a:gd name="T10" fmla="*/ 0 60000 65536"/>
                <a:gd name="T11" fmla="*/ 0 60000 65536"/>
                <a:gd name="T12" fmla="*/ 0 60000 65536"/>
                <a:gd name="T13" fmla="*/ 0 60000 65536"/>
                <a:gd name="T14" fmla="*/ 0 60000 65536"/>
                <a:gd name="T15" fmla="*/ 0 w 1328"/>
                <a:gd name="T16" fmla="*/ 0 h 484"/>
                <a:gd name="T17" fmla="*/ 1328 w 1328"/>
                <a:gd name="T18" fmla="*/ 484 h 484"/>
              </a:gdLst>
              <a:ahLst/>
              <a:cxnLst>
                <a:cxn ang="T10">
                  <a:pos x="T0" y="T1"/>
                </a:cxn>
                <a:cxn ang="T11">
                  <a:pos x="T2" y="T3"/>
                </a:cxn>
                <a:cxn ang="T12">
                  <a:pos x="T4" y="T5"/>
                </a:cxn>
                <a:cxn ang="T13">
                  <a:pos x="T6" y="T7"/>
                </a:cxn>
                <a:cxn ang="T14">
                  <a:pos x="T8" y="T9"/>
                </a:cxn>
              </a:cxnLst>
              <a:rect l="T15" t="T16" r="T17" b="T18"/>
              <a:pathLst>
                <a:path w="1328" h="484">
                  <a:moveTo>
                    <a:pt x="0" y="246"/>
                  </a:moveTo>
                  <a:lnTo>
                    <a:pt x="607" y="0"/>
                  </a:lnTo>
                  <a:lnTo>
                    <a:pt x="1328" y="164"/>
                  </a:lnTo>
                  <a:lnTo>
                    <a:pt x="765" y="484"/>
                  </a:lnTo>
                  <a:lnTo>
                    <a:pt x="0" y="246"/>
                  </a:lnTo>
                  <a:close/>
                </a:path>
              </a:pathLst>
            </a:custGeom>
            <a:solidFill>
              <a:srgbClr val="080324"/>
            </a:solidFill>
            <a:ln w="8" cap="rnd">
              <a:noFill/>
              <a:round/>
              <a:headEnd/>
              <a:tailEnd/>
            </a:ln>
          </p:spPr>
          <p:txBody>
            <a:bodyPr/>
            <a:lstStyle/>
            <a:p>
              <a:endParaRPr lang="en-IN" dirty="0"/>
            </a:p>
          </p:txBody>
        </p:sp>
        <p:sp>
          <p:nvSpPr>
            <p:cNvPr id="24" name="Freeform 49"/>
            <p:cNvSpPr>
              <a:spLocks/>
            </p:cNvSpPr>
            <p:nvPr/>
          </p:nvSpPr>
          <p:spPr bwMode="auto">
            <a:xfrm>
              <a:off x="4759050" y="3668947"/>
              <a:ext cx="2136911" cy="1061230"/>
            </a:xfrm>
            <a:custGeom>
              <a:avLst/>
              <a:gdLst>
                <a:gd name="T0" fmla="*/ 0 w 382"/>
                <a:gd name="T1" fmla="*/ 2147483647 h 190"/>
                <a:gd name="T2" fmla="*/ 2147483647 w 382"/>
                <a:gd name="T3" fmla="*/ 0 h 190"/>
                <a:gd name="T4" fmla="*/ 2147483647 w 382"/>
                <a:gd name="T5" fmla="*/ 2147483647 h 190"/>
                <a:gd name="T6" fmla="*/ 2147483647 w 382"/>
                <a:gd name="T7" fmla="*/ 2147483647 h 190"/>
                <a:gd name="T8" fmla="*/ 0 w 382"/>
                <a:gd name="T9" fmla="*/ 2147483647 h 190"/>
                <a:gd name="T10" fmla="*/ 0 60000 65536"/>
                <a:gd name="T11" fmla="*/ 0 60000 65536"/>
                <a:gd name="T12" fmla="*/ 0 60000 65536"/>
                <a:gd name="T13" fmla="*/ 0 60000 65536"/>
                <a:gd name="T14" fmla="*/ 0 60000 65536"/>
                <a:gd name="T15" fmla="*/ 0 w 382"/>
                <a:gd name="T16" fmla="*/ 0 h 190"/>
                <a:gd name="T17" fmla="*/ 382 w 382"/>
                <a:gd name="T18" fmla="*/ 190 h 190"/>
              </a:gdLst>
              <a:ahLst/>
              <a:cxnLst>
                <a:cxn ang="T10">
                  <a:pos x="T0" y="T1"/>
                </a:cxn>
                <a:cxn ang="T11">
                  <a:pos x="T2" y="T3"/>
                </a:cxn>
                <a:cxn ang="T12">
                  <a:pos x="T4" y="T5"/>
                </a:cxn>
                <a:cxn ang="T13">
                  <a:pos x="T6" y="T7"/>
                </a:cxn>
                <a:cxn ang="T14">
                  <a:pos x="T8" y="T9"/>
                </a:cxn>
              </a:cxnLst>
              <a:rect l="T15" t="T16" r="T17" b="T18"/>
              <a:pathLst>
                <a:path w="382" h="190">
                  <a:moveTo>
                    <a:pt x="0" y="71"/>
                  </a:moveTo>
                  <a:cubicBezTo>
                    <a:pt x="23" y="36"/>
                    <a:pt x="47" y="0"/>
                    <a:pt x="47" y="0"/>
                  </a:cubicBezTo>
                  <a:cubicBezTo>
                    <a:pt x="373" y="88"/>
                    <a:pt x="373" y="88"/>
                    <a:pt x="373" y="88"/>
                  </a:cubicBezTo>
                  <a:cubicBezTo>
                    <a:pt x="375" y="112"/>
                    <a:pt x="378" y="150"/>
                    <a:pt x="382" y="190"/>
                  </a:cubicBezTo>
                  <a:lnTo>
                    <a:pt x="0" y="71"/>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25" name="Freeform 53"/>
            <p:cNvSpPr>
              <a:spLocks/>
            </p:cNvSpPr>
            <p:nvPr/>
          </p:nvSpPr>
          <p:spPr bwMode="auto">
            <a:xfrm>
              <a:off x="6846050" y="3467416"/>
              <a:ext cx="1623223" cy="1263040"/>
            </a:xfrm>
            <a:custGeom>
              <a:avLst/>
              <a:gdLst>
                <a:gd name="T0" fmla="*/ 2147483647 w 290"/>
                <a:gd name="T1" fmla="*/ 2147483647 h 226"/>
                <a:gd name="T2" fmla="*/ 0 w 290"/>
                <a:gd name="T3" fmla="*/ 2147483647 h 226"/>
                <a:gd name="T4" fmla="*/ 2147483647 w 290"/>
                <a:gd name="T5" fmla="*/ 0 h 226"/>
                <a:gd name="T6" fmla="*/ 2147483647 w 290"/>
                <a:gd name="T7" fmla="*/ 2147483647 h 226"/>
                <a:gd name="T8" fmla="*/ 2147483647 w 290"/>
                <a:gd name="T9" fmla="*/ 2147483647 h 226"/>
                <a:gd name="T10" fmla="*/ 0 60000 65536"/>
                <a:gd name="T11" fmla="*/ 0 60000 65536"/>
                <a:gd name="T12" fmla="*/ 0 60000 65536"/>
                <a:gd name="T13" fmla="*/ 0 60000 65536"/>
                <a:gd name="T14" fmla="*/ 0 60000 65536"/>
                <a:gd name="T15" fmla="*/ 0 w 290"/>
                <a:gd name="T16" fmla="*/ 0 h 226"/>
                <a:gd name="T17" fmla="*/ 290 w 290"/>
                <a:gd name="T18" fmla="*/ 226 h 226"/>
              </a:gdLst>
              <a:ahLst/>
              <a:cxnLst>
                <a:cxn ang="T10">
                  <a:pos x="T0" y="T1"/>
                </a:cxn>
                <a:cxn ang="T11">
                  <a:pos x="T2" y="T3"/>
                </a:cxn>
                <a:cxn ang="T12">
                  <a:pos x="T4" y="T5"/>
                </a:cxn>
                <a:cxn ang="T13">
                  <a:pos x="T6" y="T7"/>
                </a:cxn>
                <a:cxn ang="T14">
                  <a:pos x="T8" y="T9"/>
                </a:cxn>
              </a:cxnLst>
              <a:rect l="T15" t="T16" r="T17" b="T18"/>
              <a:pathLst>
                <a:path w="290" h="226">
                  <a:moveTo>
                    <a:pt x="9" y="226"/>
                  </a:moveTo>
                  <a:cubicBezTo>
                    <a:pt x="0" y="124"/>
                    <a:pt x="0" y="124"/>
                    <a:pt x="0" y="124"/>
                  </a:cubicBezTo>
                  <a:cubicBezTo>
                    <a:pt x="241" y="0"/>
                    <a:pt x="241" y="0"/>
                    <a:pt x="241" y="0"/>
                  </a:cubicBezTo>
                  <a:cubicBezTo>
                    <a:pt x="241" y="0"/>
                    <a:pt x="264" y="30"/>
                    <a:pt x="290" y="66"/>
                  </a:cubicBezTo>
                  <a:lnTo>
                    <a:pt x="9" y="226"/>
                  </a:lnTo>
                  <a:close/>
                </a:path>
              </a:pathLst>
            </a:custGeom>
            <a:solidFill>
              <a:schemeClr val="tx1"/>
            </a:solidFill>
            <a:ln w="8" cap="rnd">
              <a:noFill/>
              <a:round/>
              <a:headEnd/>
              <a:tailEnd/>
            </a:ln>
          </p:spPr>
          <p:txBody>
            <a:bodyPr/>
            <a:lstStyle/>
            <a:p>
              <a:endParaRPr lang="en-IN" dirty="0"/>
            </a:p>
          </p:txBody>
        </p:sp>
      </p:grpSp>
      <p:grpSp>
        <p:nvGrpSpPr>
          <p:cNvPr id="26" name="Group 37"/>
          <p:cNvGrpSpPr>
            <a:grpSpLocks/>
          </p:cNvGrpSpPr>
          <p:nvPr/>
        </p:nvGrpSpPr>
        <p:grpSpPr bwMode="auto">
          <a:xfrm>
            <a:off x="5111750" y="3160613"/>
            <a:ext cx="2997200" cy="1157288"/>
            <a:chOff x="5111074" y="2819131"/>
            <a:chExt cx="2997793" cy="1157557"/>
          </a:xfrm>
        </p:grpSpPr>
        <p:sp>
          <p:nvSpPr>
            <p:cNvPr id="27" name="Freeform 61"/>
            <p:cNvSpPr>
              <a:spLocks/>
            </p:cNvSpPr>
            <p:nvPr/>
          </p:nvSpPr>
          <p:spPr bwMode="auto">
            <a:xfrm>
              <a:off x="5111074" y="2819131"/>
              <a:ext cx="1394127" cy="720938"/>
            </a:xfrm>
            <a:custGeom>
              <a:avLst/>
              <a:gdLst>
                <a:gd name="T0" fmla="*/ 2147483647 w 249"/>
                <a:gd name="T1" fmla="*/ 0 h 129"/>
                <a:gd name="T2" fmla="*/ 2147483647 w 249"/>
                <a:gd name="T3" fmla="*/ 2147483647 h 129"/>
                <a:gd name="T4" fmla="*/ 0 w 249"/>
                <a:gd name="T5" fmla="*/ 2147483647 h 129"/>
                <a:gd name="T6" fmla="*/ 2147483647 w 249"/>
                <a:gd name="T7" fmla="*/ 2147483647 h 129"/>
                <a:gd name="T8" fmla="*/ 2147483647 w 249"/>
                <a:gd name="T9" fmla="*/ 0 h 129"/>
                <a:gd name="T10" fmla="*/ 0 60000 65536"/>
                <a:gd name="T11" fmla="*/ 0 60000 65536"/>
                <a:gd name="T12" fmla="*/ 0 60000 65536"/>
                <a:gd name="T13" fmla="*/ 0 60000 65536"/>
                <a:gd name="T14" fmla="*/ 0 60000 65536"/>
                <a:gd name="T15" fmla="*/ 0 w 249"/>
                <a:gd name="T16" fmla="*/ 0 h 129"/>
                <a:gd name="T17" fmla="*/ 249 w 249"/>
                <a:gd name="T18" fmla="*/ 129 h 129"/>
              </a:gdLst>
              <a:ahLst/>
              <a:cxnLst>
                <a:cxn ang="T10">
                  <a:pos x="T0" y="T1"/>
                </a:cxn>
                <a:cxn ang="T11">
                  <a:pos x="T2" y="T3"/>
                </a:cxn>
                <a:cxn ang="T12">
                  <a:pos x="T4" y="T5"/>
                </a:cxn>
                <a:cxn ang="T13">
                  <a:pos x="T6" y="T7"/>
                </a:cxn>
                <a:cxn ang="T14">
                  <a:pos x="T8" y="T9"/>
                </a:cxn>
              </a:cxnLst>
              <a:rect l="T15" t="T16" r="T17" b="T18"/>
              <a:pathLst>
                <a:path w="249" h="129">
                  <a:moveTo>
                    <a:pt x="249" y="0"/>
                  </a:moveTo>
                  <a:cubicBezTo>
                    <a:pt x="246" y="33"/>
                    <a:pt x="246" y="33"/>
                    <a:pt x="246" y="33"/>
                  </a:cubicBezTo>
                  <a:cubicBezTo>
                    <a:pt x="0" y="129"/>
                    <a:pt x="0" y="129"/>
                    <a:pt x="0" y="129"/>
                  </a:cubicBezTo>
                  <a:cubicBezTo>
                    <a:pt x="20" y="100"/>
                    <a:pt x="36" y="76"/>
                    <a:pt x="54" y="51"/>
                  </a:cubicBezTo>
                  <a:lnTo>
                    <a:pt x="249" y="0"/>
                  </a:lnTo>
                  <a:close/>
                </a:path>
              </a:pathLst>
            </a:custGeom>
            <a:solidFill>
              <a:srgbClr val="080324"/>
            </a:solidFill>
            <a:ln w="8" cap="rnd">
              <a:noFill/>
              <a:round/>
              <a:headEnd/>
              <a:tailEnd/>
            </a:ln>
          </p:spPr>
          <p:txBody>
            <a:bodyPr/>
            <a:lstStyle/>
            <a:p>
              <a:endParaRPr lang="en-IN" dirty="0"/>
            </a:p>
          </p:txBody>
        </p:sp>
        <p:sp>
          <p:nvSpPr>
            <p:cNvPr id="28" name="Freeform 67"/>
            <p:cNvSpPr>
              <a:spLocks/>
            </p:cNvSpPr>
            <p:nvPr/>
          </p:nvSpPr>
          <p:spPr bwMode="auto">
            <a:xfrm>
              <a:off x="6488438" y="2819131"/>
              <a:ext cx="1620429" cy="536512"/>
            </a:xfrm>
            <a:custGeom>
              <a:avLst/>
              <a:gdLst>
                <a:gd name="T0" fmla="*/ 2147483647 w 580"/>
                <a:gd name="T1" fmla="*/ 2147483647 h 192"/>
                <a:gd name="T2" fmla="*/ 2147483647 w 580"/>
                <a:gd name="T3" fmla="*/ 2147483647 h 192"/>
                <a:gd name="T4" fmla="*/ 0 w 580"/>
                <a:gd name="T5" fmla="*/ 2147483647 h 192"/>
                <a:gd name="T6" fmla="*/ 2147483647 w 580"/>
                <a:gd name="T7" fmla="*/ 0 h 192"/>
                <a:gd name="T8" fmla="*/ 2147483647 w 580"/>
                <a:gd name="T9" fmla="*/ 2147483647 h 192"/>
                <a:gd name="T10" fmla="*/ 0 60000 65536"/>
                <a:gd name="T11" fmla="*/ 0 60000 65536"/>
                <a:gd name="T12" fmla="*/ 0 60000 65536"/>
                <a:gd name="T13" fmla="*/ 0 60000 65536"/>
                <a:gd name="T14" fmla="*/ 0 60000 65536"/>
                <a:gd name="T15" fmla="*/ 0 w 580"/>
                <a:gd name="T16" fmla="*/ 0 h 192"/>
                <a:gd name="T17" fmla="*/ 580 w 580"/>
                <a:gd name="T18" fmla="*/ 192 h 192"/>
              </a:gdLst>
              <a:ahLst/>
              <a:cxnLst>
                <a:cxn ang="T10">
                  <a:pos x="T0" y="T1"/>
                </a:cxn>
                <a:cxn ang="T11">
                  <a:pos x="T2" y="T3"/>
                </a:cxn>
                <a:cxn ang="T12">
                  <a:pos x="T4" y="T5"/>
                </a:cxn>
                <a:cxn ang="T13">
                  <a:pos x="T6" y="T7"/>
                </a:cxn>
                <a:cxn ang="T14">
                  <a:pos x="T8" y="T9"/>
                </a:cxn>
              </a:cxnLst>
              <a:rect l="T15" t="T16" r="T17" b="T18"/>
              <a:pathLst>
                <a:path w="580" h="192">
                  <a:moveTo>
                    <a:pt x="476" y="54"/>
                  </a:moveTo>
                  <a:lnTo>
                    <a:pt x="580" y="192"/>
                  </a:lnTo>
                  <a:lnTo>
                    <a:pt x="0" y="66"/>
                  </a:lnTo>
                  <a:lnTo>
                    <a:pt x="6" y="0"/>
                  </a:lnTo>
                  <a:lnTo>
                    <a:pt x="476" y="54"/>
                  </a:lnTo>
                  <a:close/>
                </a:path>
              </a:pathLst>
            </a:custGeom>
            <a:solidFill>
              <a:srgbClr val="080324"/>
            </a:solidFill>
            <a:ln w="8" cap="rnd">
              <a:noFill/>
              <a:round/>
              <a:headEnd/>
              <a:tailEnd/>
            </a:ln>
          </p:spPr>
          <p:txBody>
            <a:bodyPr/>
            <a:lstStyle/>
            <a:p>
              <a:endParaRPr lang="en-IN" dirty="0"/>
            </a:p>
          </p:txBody>
        </p:sp>
        <p:sp>
          <p:nvSpPr>
            <p:cNvPr id="29" name="Freeform 17"/>
            <p:cNvSpPr>
              <a:spLocks/>
            </p:cNvSpPr>
            <p:nvPr/>
          </p:nvSpPr>
          <p:spPr bwMode="auto">
            <a:xfrm>
              <a:off x="5111074" y="3003557"/>
              <a:ext cx="2997793" cy="972429"/>
            </a:xfrm>
            <a:custGeom>
              <a:avLst/>
              <a:gdLst>
                <a:gd name="T0" fmla="*/ 0 w 1073"/>
                <a:gd name="T1" fmla="*/ 2147483647 h 348"/>
                <a:gd name="T2" fmla="*/ 2147483647 w 1073"/>
                <a:gd name="T3" fmla="*/ 0 h 348"/>
                <a:gd name="T4" fmla="*/ 2147483647 w 1073"/>
                <a:gd name="T5" fmla="*/ 2147483647 h 348"/>
                <a:gd name="T6" fmla="*/ 2147483647 w 1073"/>
                <a:gd name="T7" fmla="*/ 2147483647 h 348"/>
                <a:gd name="T8" fmla="*/ 0 w 1073"/>
                <a:gd name="T9" fmla="*/ 2147483647 h 348"/>
                <a:gd name="T10" fmla="*/ 0 60000 65536"/>
                <a:gd name="T11" fmla="*/ 0 60000 65536"/>
                <a:gd name="T12" fmla="*/ 0 60000 65536"/>
                <a:gd name="T13" fmla="*/ 0 60000 65536"/>
                <a:gd name="T14" fmla="*/ 0 60000 65536"/>
                <a:gd name="T15" fmla="*/ 0 w 1073"/>
                <a:gd name="T16" fmla="*/ 0 h 348"/>
                <a:gd name="T17" fmla="*/ 1073 w 1073"/>
                <a:gd name="T18" fmla="*/ 348 h 348"/>
              </a:gdLst>
              <a:ahLst/>
              <a:cxnLst>
                <a:cxn ang="T10">
                  <a:pos x="T0" y="T1"/>
                </a:cxn>
                <a:cxn ang="T11">
                  <a:pos x="T2" y="T3"/>
                </a:cxn>
                <a:cxn ang="T12">
                  <a:pos x="T4" y="T5"/>
                </a:cxn>
                <a:cxn ang="T13">
                  <a:pos x="T6" y="T7"/>
                </a:cxn>
                <a:cxn ang="T14">
                  <a:pos x="T8" y="T9"/>
                </a:cxn>
              </a:cxnLst>
              <a:rect l="T15" t="T16" r="T17" b="T18"/>
              <a:pathLst>
                <a:path w="1073" h="348">
                  <a:moveTo>
                    <a:pt x="0" y="192"/>
                  </a:moveTo>
                  <a:lnTo>
                    <a:pt x="493" y="0"/>
                  </a:lnTo>
                  <a:lnTo>
                    <a:pt x="1073" y="126"/>
                  </a:lnTo>
                  <a:lnTo>
                    <a:pt x="617" y="348"/>
                  </a:lnTo>
                  <a:lnTo>
                    <a:pt x="0" y="192"/>
                  </a:lnTo>
                  <a:close/>
                </a:path>
              </a:pathLst>
            </a:custGeom>
            <a:solidFill>
              <a:srgbClr val="080324"/>
            </a:solidFill>
            <a:ln w="8" cap="rnd">
              <a:noFill/>
              <a:round/>
              <a:headEnd/>
              <a:tailEnd/>
            </a:ln>
          </p:spPr>
          <p:txBody>
            <a:bodyPr/>
            <a:lstStyle/>
            <a:p>
              <a:endParaRPr lang="en-IN" dirty="0"/>
            </a:p>
          </p:txBody>
        </p:sp>
        <p:sp>
          <p:nvSpPr>
            <p:cNvPr id="30" name="Freeform 51"/>
            <p:cNvSpPr>
              <a:spLocks/>
            </p:cNvSpPr>
            <p:nvPr/>
          </p:nvSpPr>
          <p:spPr bwMode="auto">
            <a:xfrm>
              <a:off x="5111074" y="3103360"/>
              <a:ext cx="1722779" cy="873328"/>
            </a:xfrm>
            <a:custGeom>
              <a:avLst/>
              <a:gdLst>
                <a:gd name="T0" fmla="*/ 2147483647 w 617"/>
                <a:gd name="T1" fmla="*/ 2147483647 h 312"/>
                <a:gd name="T2" fmla="*/ 2147483647 w 617"/>
                <a:gd name="T3" fmla="*/ 2147483647 h 312"/>
                <a:gd name="T4" fmla="*/ 0 w 617"/>
                <a:gd name="T5" fmla="*/ 2147483647 h 312"/>
                <a:gd name="T6" fmla="*/ 2147483647 w 617"/>
                <a:gd name="T7" fmla="*/ 0 h 312"/>
                <a:gd name="T8" fmla="*/ 2147483647 w 617"/>
                <a:gd name="T9" fmla="*/ 2147483647 h 312"/>
                <a:gd name="T10" fmla="*/ 0 60000 65536"/>
                <a:gd name="T11" fmla="*/ 0 60000 65536"/>
                <a:gd name="T12" fmla="*/ 0 60000 65536"/>
                <a:gd name="T13" fmla="*/ 0 60000 65536"/>
                <a:gd name="T14" fmla="*/ 0 60000 65536"/>
                <a:gd name="T15" fmla="*/ 0 w 617"/>
                <a:gd name="T16" fmla="*/ 0 h 312"/>
                <a:gd name="T17" fmla="*/ 617 w 617"/>
                <a:gd name="T18" fmla="*/ 312 h 312"/>
              </a:gdLst>
              <a:ahLst/>
              <a:cxnLst>
                <a:cxn ang="T10">
                  <a:pos x="T0" y="T1"/>
                </a:cxn>
                <a:cxn ang="T11">
                  <a:pos x="T2" y="T3"/>
                </a:cxn>
                <a:cxn ang="T12">
                  <a:pos x="T4" y="T5"/>
                </a:cxn>
                <a:cxn ang="T13">
                  <a:pos x="T6" y="T7"/>
                </a:cxn>
                <a:cxn ang="T14">
                  <a:pos x="T8" y="T9"/>
                </a:cxn>
              </a:cxnLst>
              <a:rect l="T15" t="T16" r="T17" b="T18"/>
              <a:pathLst>
                <a:path w="617" h="312">
                  <a:moveTo>
                    <a:pt x="597" y="76"/>
                  </a:moveTo>
                  <a:lnTo>
                    <a:pt x="617" y="312"/>
                  </a:lnTo>
                  <a:lnTo>
                    <a:pt x="0" y="156"/>
                  </a:lnTo>
                  <a:lnTo>
                    <a:pt x="108" y="0"/>
                  </a:lnTo>
                  <a:lnTo>
                    <a:pt x="597" y="76"/>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31" name="Freeform 56"/>
            <p:cNvSpPr>
              <a:spLocks/>
            </p:cNvSpPr>
            <p:nvPr/>
          </p:nvSpPr>
          <p:spPr bwMode="auto">
            <a:xfrm>
              <a:off x="6778997" y="2970025"/>
              <a:ext cx="1329869" cy="1005960"/>
            </a:xfrm>
            <a:custGeom>
              <a:avLst/>
              <a:gdLst>
                <a:gd name="T0" fmla="*/ 0 w 476"/>
                <a:gd name="T1" fmla="*/ 2147483647 h 360"/>
                <a:gd name="T2" fmla="*/ 2147483647 w 476"/>
                <a:gd name="T3" fmla="*/ 2147483647 h 360"/>
                <a:gd name="T4" fmla="*/ 2147483647 w 476"/>
                <a:gd name="T5" fmla="*/ 2147483647 h 360"/>
                <a:gd name="T6" fmla="*/ 2147483647 w 476"/>
                <a:gd name="T7" fmla="*/ 0 h 360"/>
                <a:gd name="T8" fmla="*/ 0 w 476"/>
                <a:gd name="T9" fmla="*/ 2147483647 h 360"/>
                <a:gd name="T10" fmla="*/ 0 60000 65536"/>
                <a:gd name="T11" fmla="*/ 0 60000 65536"/>
                <a:gd name="T12" fmla="*/ 0 60000 65536"/>
                <a:gd name="T13" fmla="*/ 0 60000 65536"/>
                <a:gd name="T14" fmla="*/ 0 60000 65536"/>
                <a:gd name="T15" fmla="*/ 0 w 476"/>
                <a:gd name="T16" fmla="*/ 0 h 360"/>
                <a:gd name="T17" fmla="*/ 476 w 476"/>
                <a:gd name="T18" fmla="*/ 360 h 360"/>
              </a:gdLst>
              <a:ahLst/>
              <a:cxnLst>
                <a:cxn ang="T10">
                  <a:pos x="T0" y="T1"/>
                </a:cxn>
                <a:cxn ang="T11">
                  <a:pos x="T2" y="T3"/>
                </a:cxn>
                <a:cxn ang="T12">
                  <a:pos x="T4" y="T5"/>
                </a:cxn>
                <a:cxn ang="T13">
                  <a:pos x="T6" y="T7"/>
                </a:cxn>
                <a:cxn ang="T14">
                  <a:pos x="T8" y="T9"/>
                </a:cxn>
              </a:cxnLst>
              <a:rect l="T15" t="T16" r="T17" b="T18"/>
              <a:pathLst>
                <a:path w="476" h="360">
                  <a:moveTo>
                    <a:pt x="0" y="124"/>
                  </a:moveTo>
                  <a:lnTo>
                    <a:pt x="20" y="360"/>
                  </a:lnTo>
                  <a:lnTo>
                    <a:pt x="476" y="138"/>
                  </a:lnTo>
                  <a:lnTo>
                    <a:pt x="372" y="0"/>
                  </a:lnTo>
                  <a:lnTo>
                    <a:pt x="0" y="124"/>
                  </a:lnTo>
                  <a:close/>
                </a:path>
              </a:pathLst>
            </a:custGeom>
            <a:solidFill>
              <a:schemeClr val="tx1"/>
            </a:solidFill>
            <a:ln w="8" cap="rnd">
              <a:noFill/>
              <a:round/>
              <a:headEnd/>
              <a:tailEnd/>
            </a:ln>
          </p:spPr>
          <p:txBody>
            <a:bodyPr/>
            <a:lstStyle/>
            <a:p>
              <a:endParaRPr lang="en-IN" dirty="0"/>
            </a:p>
          </p:txBody>
        </p:sp>
      </p:grpSp>
      <p:grpSp>
        <p:nvGrpSpPr>
          <p:cNvPr id="32" name="Group 35"/>
          <p:cNvGrpSpPr>
            <a:grpSpLocks/>
          </p:cNvGrpSpPr>
          <p:nvPr/>
        </p:nvGrpSpPr>
        <p:grpSpPr bwMode="auto">
          <a:xfrm>
            <a:off x="5473700" y="2797076"/>
            <a:ext cx="2266950" cy="742950"/>
            <a:chOff x="5473700" y="2455867"/>
            <a:chExt cx="2266380" cy="743294"/>
          </a:xfrm>
          <a:solidFill>
            <a:srgbClr val="FFC000"/>
          </a:solidFill>
        </p:grpSpPr>
        <p:sp>
          <p:nvSpPr>
            <p:cNvPr id="33" name="Freeform 66"/>
            <p:cNvSpPr>
              <a:spLocks/>
            </p:cNvSpPr>
            <p:nvPr/>
          </p:nvSpPr>
          <p:spPr bwMode="auto">
            <a:xfrm>
              <a:off x="6510789" y="2455867"/>
              <a:ext cx="1229291" cy="419150"/>
            </a:xfrm>
            <a:custGeom>
              <a:avLst/>
              <a:gdLst>
                <a:gd name="T0" fmla="*/ 0 w 440"/>
                <a:gd name="T1" fmla="*/ 2147483647 h 150"/>
                <a:gd name="T2" fmla="*/ 2147483647 w 440"/>
                <a:gd name="T3" fmla="*/ 0 h 150"/>
                <a:gd name="T4" fmla="*/ 2147483647 w 440"/>
                <a:gd name="T5" fmla="*/ 2147483647 h 150"/>
                <a:gd name="T6" fmla="*/ 2147483647 w 440"/>
                <a:gd name="T7" fmla="*/ 2147483647 h 150"/>
                <a:gd name="T8" fmla="*/ 0 w 440"/>
                <a:gd name="T9" fmla="*/ 2147483647 h 150"/>
                <a:gd name="T10" fmla="*/ 0 60000 65536"/>
                <a:gd name="T11" fmla="*/ 0 60000 65536"/>
                <a:gd name="T12" fmla="*/ 0 60000 65536"/>
                <a:gd name="T13" fmla="*/ 0 60000 65536"/>
                <a:gd name="T14" fmla="*/ 0 60000 65536"/>
                <a:gd name="T15" fmla="*/ 0 w 440"/>
                <a:gd name="T16" fmla="*/ 0 h 150"/>
                <a:gd name="T17" fmla="*/ 440 w 440"/>
                <a:gd name="T18" fmla="*/ 150 h 150"/>
              </a:gdLst>
              <a:ahLst/>
              <a:cxnLst>
                <a:cxn ang="T10">
                  <a:pos x="T0" y="T1"/>
                </a:cxn>
                <a:cxn ang="T11">
                  <a:pos x="T2" y="T3"/>
                </a:cxn>
                <a:cxn ang="T12">
                  <a:pos x="T4" y="T5"/>
                </a:cxn>
                <a:cxn ang="T13">
                  <a:pos x="T6" y="T7"/>
                </a:cxn>
                <a:cxn ang="T14">
                  <a:pos x="T8" y="T9"/>
                </a:cxn>
              </a:cxnLst>
              <a:rect l="T15" t="T16" r="T17" b="T18"/>
              <a:pathLst>
                <a:path w="440" h="150">
                  <a:moveTo>
                    <a:pt x="0" y="94"/>
                  </a:moveTo>
                  <a:lnTo>
                    <a:pt x="8" y="0"/>
                  </a:lnTo>
                  <a:lnTo>
                    <a:pt x="356" y="34"/>
                  </a:lnTo>
                  <a:lnTo>
                    <a:pt x="440" y="150"/>
                  </a:lnTo>
                  <a:lnTo>
                    <a:pt x="0" y="94"/>
                  </a:lnTo>
                  <a:close/>
                </a:path>
              </a:pathLst>
            </a:custGeom>
            <a:grpFill/>
            <a:ln w="8" cap="rnd">
              <a:noFill/>
              <a:round/>
              <a:headEnd/>
              <a:tailEnd/>
            </a:ln>
          </p:spPr>
          <p:txBody>
            <a:bodyPr/>
            <a:lstStyle/>
            <a:p>
              <a:endParaRPr lang="en-IN" dirty="0"/>
            </a:p>
          </p:txBody>
        </p:sp>
        <p:sp>
          <p:nvSpPr>
            <p:cNvPr id="34" name="Freeform 60"/>
            <p:cNvSpPr>
              <a:spLocks/>
            </p:cNvSpPr>
            <p:nvPr/>
          </p:nvSpPr>
          <p:spPr bwMode="auto">
            <a:xfrm>
              <a:off x="5479862" y="2455867"/>
              <a:ext cx="1053278" cy="553278"/>
            </a:xfrm>
            <a:custGeom>
              <a:avLst/>
              <a:gdLst>
                <a:gd name="T0" fmla="*/ 2147483647 w 188"/>
                <a:gd name="T1" fmla="*/ 2147483647 h 99"/>
                <a:gd name="T2" fmla="*/ 2147483647 w 188"/>
                <a:gd name="T3" fmla="*/ 0 h 99"/>
                <a:gd name="T4" fmla="*/ 2147483647 w 188"/>
                <a:gd name="T5" fmla="*/ 2147483647 h 99"/>
                <a:gd name="T6" fmla="*/ 0 w 188"/>
                <a:gd name="T7" fmla="*/ 2147483647 h 99"/>
                <a:gd name="T8" fmla="*/ 2147483647 w 188"/>
                <a:gd name="T9" fmla="*/ 2147483647 h 99"/>
                <a:gd name="T10" fmla="*/ 0 60000 65536"/>
                <a:gd name="T11" fmla="*/ 0 60000 65536"/>
                <a:gd name="T12" fmla="*/ 0 60000 65536"/>
                <a:gd name="T13" fmla="*/ 0 60000 65536"/>
                <a:gd name="T14" fmla="*/ 0 60000 65536"/>
                <a:gd name="T15" fmla="*/ 0 w 188"/>
                <a:gd name="T16" fmla="*/ 0 h 99"/>
                <a:gd name="T17" fmla="*/ 188 w 188"/>
                <a:gd name="T18" fmla="*/ 99 h 99"/>
              </a:gdLst>
              <a:ahLst/>
              <a:cxnLst>
                <a:cxn ang="T10">
                  <a:pos x="T0" y="T1"/>
                </a:cxn>
                <a:cxn ang="T11">
                  <a:pos x="T2" y="T3"/>
                </a:cxn>
                <a:cxn ang="T12">
                  <a:pos x="T4" y="T5"/>
                </a:cxn>
                <a:cxn ang="T13">
                  <a:pos x="T6" y="T7"/>
                </a:cxn>
                <a:cxn ang="T14">
                  <a:pos x="T8" y="T9"/>
                </a:cxn>
              </a:cxnLst>
              <a:rect l="T15" t="T16" r="T17" b="T18"/>
              <a:pathLst>
                <a:path w="188" h="99">
                  <a:moveTo>
                    <a:pt x="184" y="47"/>
                  </a:moveTo>
                  <a:cubicBezTo>
                    <a:pt x="188" y="0"/>
                    <a:pt x="188" y="0"/>
                    <a:pt x="188" y="0"/>
                  </a:cubicBezTo>
                  <a:cubicBezTo>
                    <a:pt x="49" y="28"/>
                    <a:pt x="49" y="28"/>
                    <a:pt x="49" y="28"/>
                  </a:cubicBezTo>
                  <a:cubicBezTo>
                    <a:pt x="39" y="44"/>
                    <a:pt x="21" y="69"/>
                    <a:pt x="0" y="99"/>
                  </a:cubicBezTo>
                  <a:lnTo>
                    <a:pt x="184" y="47"/>
                  </a:lnTo>
                  <a:close/>
                </a:path>
              </a:pathLst>
            </a:custGeom>
            <a:grpFill/>
            <a:ln w="8" cap="rnd">
              <a:noFill/>
              <a:round/>
              <a:headEnd/>
              <a:tailEnd/>
            </a:ln>
          </p:spPr>
          <p:txBody>
            <a:bodyPr/>
            <a:lstStyle/>
            <a:p>
              <a:endParaRPr lang="en-IN" dirty="0"/>
            </a:p>
          </p:txBody>
        </p:sp>
        <p:sp>
          <p:nvSpPr>
            <p:cNvPr id="35" name="Freeform 18"/>
            <p:cNvSpPr>
              <a:spLocks/>
            </p:cNvSpPr>
            <p:nvPr/>
          </p:nvSpPr>
          <p:spPr bwMode="auto">
            <a:xfrm>
              <a:off x="5479862" y="2718535"/>
              <a:ext cx="2260218" cy="480626"/>
            </a:xfrm>
            <a:custGeom>
              <a:avLst/>
              <a:gdLst>
                <a:gd name="T0" fmla="*/ 0 w 809"/>
                <a:gd name="T1" fmla="*/ 104 h 172"/>
                <a:gd name="T2" fmla="*/ 369 w 809"/>
                <a:gd name="T3" fmla="*/ 0 h 172"/>
                <a:gd name="T4" fmla="*/ 809 w 809"/>
                <a:gd name="T5" fmla="*/ 56 h 172"/>
                <a:gd name="T6" fmla="*/ 463 w 809"/>
                <a:gd name="T7" fmla="*/ 172 h 172"/>
                <a:gd name="T8" fmla="*/ 0 w 809"/>
                <a:gd name="T9" fmla="*/ 104 h 172"/>
                <a:gd name="T10" fmla="*/ 0 60000 65536"/>
                <a:gd name="T11" fmla="*/ 0 60000 65536"/>
                <a:gd name="T12" fmla="*/ 0 60000 65536"/>
                <a:gd name="T13" fmla="*/ 0 60000 65536"/>
                <a:gd name="T14" fmla="*/ 0 60000 65536"/>
                <a:gd name="T15" fmla="*/ 0 w 809"/>
                <a:gd name="T16" fmla="*/ 0 h 172"/>
                <a:gd name="T17" fmla="*/ 809 w 809"/>
                <a:gd name="T18" fmla="*/ 172 h 172"/>
              </a:gdLst>
              <a:ahLst/>
              <a:cxnLst>
                <a:cxn ang="T10">
                  <a:pos x="T0" y="T1"/>
                </a:cxn>
                <a:cxn ang="T11">
                  <a:pos x="T2" y="T3"/>
                </a:cxn>
                <a:cxn ang="T12">
                  <a:pos x="T4" y="T5"/>
                </a:cxn>
                <a:cxn ang="T13">
                  <a:pos x="T6" y="T7"/>
                </a:cxn>
                <a:cxn ang="T14">
                  <a:pos x="T8" y="T9"/>
                </a:cxn>
              </a:cxnLst>
              <a:rect l="T15" t="T16" r="T17" b="T18"/>
              <a:pathLst>
                <a:path w="809" h="172">
                  <a:moveTo>
                    <a:pt x="0" y="104"/>
                  </a:moveTo>
                  <a:lnTo>
                    <a:pt x="369" y="0"/>
                  </a:lnTo>
                  <a:lnTo>
                    <a:pt x="809" y="56"/>
                  </a:lnTo>
                  <a:lnTo>
                    <a:pt x="463" y="172"/>
                  </a:lnTo>
                  <a:lnTo>
                    <a:pt x="0" y="104"/>
                  </a:lnTo>
                  <a:close/>
                </a:path>
              </a:pathLst>
            </a:custGeom>
            <a:grpFill/>
            <a:ln w="8" cap="rnd">
              <a:solidFill>
                <a:srgbClr val="004D86"/>
              </a:solidFill>
              <a:round/>
              <a:headEnd/>
              <a:tailEnd/>
            </a:ln>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sz="1800" dirty="0"/>
            </a:p>
          </p:txBody>
        </p:sp>
        <p:sp>
          <p:nvSpPr>
            <p:cNvPr id="36" name="Freeform 52"/>
            <p:cNvSpPr>
              <a:spLocks/>
            </p:cNvSpPr>
            <p:nvPr/>
          </p:nvSpPr>
          <p:spPr bwMode="auto">
            <a:xfrm>
              <a:off x="5473700" y="2613102"/>
              <a:ext cx="1299836" cy="586059"/>
            </a:xfrm>
            <a:custGeom>
              <a:avLst/>
              <a:gdLst>
                <a:gd name="T0" fmla="*/ 0 w 465"/>
                <a:gd name="T1" fmla="*/ 2147483647 h 210"/>
                <a:gd name="T2" fmla="*/ 2147483647 w 465"/>
                <a:gd name="T3" fmla="*/ 0 h 210"/>
                <a:gd name="T4" fmla="*/ 2147483647 w 465"/>
                <a:gd name="T5" fmla="*/ 2147483647 h 210"/>
                <a:gd name="T6" fmla="*/ 2147483647 w 465"/>
                <a:gd name="T7" fmla="*/ 2147483647 h 210"/>
                <a:gd name="T8" fmla="*/ 0 w 465"/>
                <a:gd name="T9" fmla="*/ 2147483647 h 210"/>
                <a:gd name="T10" fmla="*/ 0 60000 65536"/>
                <a:gd name="T11" fmla="*/ 0 60000 65536"/>
                <a:gd name="T12" fmla="*/ 0 60000 65536"/>
                <a:gd name="T13" fmla="*/ 0 60000 65536"/>
                <a:gd name="T14" fmla="*/ 0 60000 65536"/>
                <a:gd name="T15" fmla="*/ 0 w 465"/>
                <a:gd name="T16" fmla="*/ 0 h 210"/>
                <a:gd name="T17" fmla="*/ 465 w 465"/>
                <a:gd name="T18" fmla="*/ 210 h 210"/>
              </a:gdLst>
              <a:ahLst/>
              <a:cxnLst>
                <a:cxn ang="T10">
                  <a:pos x="T0" y="T1"/>
                </a:cxn>
                <a:cxn ang="T11">
                  <a:pos x="T2" y="T3"/>
                </a:cxn>
                <a:cxn ang="T12">
                  <a:pos x="T4" y="T5"/>
                </a:cxn>
                <a:cxn ang="T13">
                  <a:pos x="T6" y="T7"/>
                </a:cxn>
                <a:cxn ang="T14">
                  <a:pos x="T8" y="T9"/>
                </a:cxn>
              </a:cxnLst>
              <a:rect l="T15" t="T16" r="T17" b="T18"/>
              <a:pathLst>
                <a:path w="465" h="210">
                  <a:moveTo>
                    <a:pt x="0" y="144"/>
                  </a:moveTo>
                  <a:lnTo>
                    <a:pt x="101" y="0"/>
                  </a:lnTo>
                  <a:lnTo>
                    <a:pt x="451" y="34"/>
                  </a:lnTo>
                  <a:lnTo>
                    <a:pt x="465" y="210"/>
                  </a:lnTo>
                  <a:lnTo>
                    <a:pt x="0" y="144"/>
                  </a:lnTo>
                  <a:close/>
                </a:path>
              </a:pathLst>
            </a:custGeom>
            <a:grpFill/>
            <a:ln w="8" cap="rnd">
              <a:noFill/>
              <a:round/>
              <a:headEnd/>
              <a:tailEnd/>
            </a:ln>
          </p:spPr>
          <p:txBody>
            <a:bodyPr/>
            <a:lstStyle/>
            <a:p>
              <a:pPr>
                <a:defRPr/>
              </a:pPr>
              <a:endParaRPr lang="en-US" sz="1800" dirty="0">
                <a:ea typeface="MS PGothic" pitchFamily="34" charset="-128"/>
              </a:endParaRPr>
            </a:p>
          </p:txBody>
        </p:sp>
        <p:sp>
          <p:nvSpPr>
            <p:cNvPr id="37" name="Freeform 55"/>
            <p:cNvSpPr>
              <a:spLocks/>
            </p:cNvSpPr>
            <p:nvPr/>
          </p:nvSpPr>
          <p:spPr bwMode="auto">
            <a:xfrm>
              <a:off x="6734296" y="2550875"/>
              <a:ext cx="1005783" cy="648286"/>
            </a:xfrm>
            <a:custGeom>
              <a:avLst/>
              <a:gdLst>
                <a:gd name="T0" fmla="*/ 2147483647 w 360"/>
                <a:gd name="T1" fmla="*/ 2147483647 h 232"/>
                <a:gd name="T2" fmla="*/ 2147483647 w 360"/>
                <a:gd name="T3" fmla="*/ 0 h 232"/>
                <a:gd name="T4" fmla="*/ 0 w 360"/>
                <a:gd name="T5" fmla="*/ 2147483647 h 232"/>
                <a:gd name="T6" fmla="*/ 2147483647 w 360"/>
                <a:gd name="T7" fmla="*/ 2147483647 h 232"/>
                <a:gd name="T8" fmla="*/ 2147483647 w 360"/>
                <a:gd name="T9" fmla="*/ 2147483647 h 232"/>
                <a:gd name="T10" fmla="*/ 0 60000 65536"/>
                <a:gd name="T11" fmla="*/ 0 60000 65536"/>
                <a:gd name="T12" fmla="*/ 0 60000 65536"/>
                <a:gd name="T13" fmla="*/ 0 60000 65536"/>
                <a:gd name="T14" fmla="*/ 0 60000 65536"/>
                <a:gd name="T15" fmla="*/ 0 w 360"/>
                <a:gd name="T16" fmla="*/ 0 h 232"/>
                <a:gd name="T17" fmla="*/ 360 w 360"/>
                <a:gd name="T18" fmla="*/ 232 h 232"/>
              </a:gdLst>
              <a:ahLst/>
              <a:cxnLst>
                <a:cxn ang="T10">
                  <a:pos x="T0" y="T1"/>
                </a:cxn>
                <a:cxn ang="T11">
                  <a:pos x="T2" y="T3"/>
                </a:cxn>
                <a:cxn ang="T12">
                  <a:pos x="T4" y="T5"/>
                </a:cxn>
                <a:cxn ang="T13">
                  <a:pos x="T6" y="T7"/>
                </a:cxn>
                <a:cxn ang="T14">
                  <a:pos x="T8" y="T9"/>
                </a:cxn>
              </a:cxnLst>
              <a:rect l="T15" t="T16" r="T17" b="T18"/>
              <a:pathLst>
                <a:path w="360" h="232">
                  <a:moveTo>
                    <a:pt x="360" y="116"/>
                  </a:moveTo>
                  <a:lnTo>
                    <a:pt x="276" y="0"/>
                  </a:lnTo>
                  <a:lnTo>
                    <a:pt x="0" y="56"/>
                  </a:lnTo>
                  <a:lnTo>
                    <a:pt x="14" y="232"/>
                  </a:lnTo>
                  <a:lnTo>
                    <a:pt x="360" y="116"/>
                  </a:lnTo>
                  <a:close/>
                </a:path>
              </a:pathLst>
            </a:custGeom>
            <a:grpFill/>
            <a:ln w="8" cap="rnd">
              <a:noFill/>
              <a:round/>
              <a:headEnd/>
              <a:tailEnd/>
            </a:ln>
          </p:spPr>
          <p:txBody>
            <a:bodyPr/>
            <a:lstStyle/>
            <a:p>
              <a:endParaRPr lang="en-IN" dirty="0"/>
            </a:p>
          </p:txBody>
        </p:sp>
      </p:grpSp>
      <p:grpSp>
        <p:nvGrpSpPr>
          <p:cNvPr id="38" name="Group 45"/>
          <p:cNvGrpSpPr>
            <a:grpSpLocks/>
          </p:cNvGrpSpPr>
          <p:nvPr/>
        </p:nvGrpSpPr>
        <p:grpSpPr bwMode="auto">
          <a:xfrm>
            <a:off x="5822950" y="1736626"/>
            <a:ext cx="1598613" cy="1217612"/>
            <a:chOff x="5849053" y="1394695"/>
            <a:chExt cx="1598694" cy="1218330"/>
          </a:xfrm>
        </p:grpSpPr>
        <p:sp>
          <p:nvSpPr>
            <p:cNvPr id="39" name="Freeform 50"/>
            <p:cNvSpPr>
              <a:spLocks/>
            </p:cNvSpPr>
            <p:nvPr/>
          </p:nvSpPr>
          <p:spPr bwMode="auto">
            <a:xfrm>
              <a:off x="5849053" y="1394695"/>
              <a:ext cx="889045" cy="1218330"/>
            </a:xfrm>
            <a:custGeom>
              <a:avLst/>
              <a:gdLst>
                <a:gd name="T0" fmla="*/ 2147483647 w 159"/>
                <a:gd name="T1" fmla="*/ 2147483647 h 218"/>
                <a:gd name="T2" fmla="*/ 2147483647 w 159"/>
                <a:gd name="T3" fmla="*/ 0 h 218"/>
                <a:gd name="T4" fmla="*/ 0 w 159"/>
                <a:gd name="T5" fmla="*/ 2147483647 h 218"/>
                <a:gd name="T6" fmla="*/ 2147483647 w 159"/>
                <a:gd name="T7" fmla="*/ 2147483647 h 218"/>
                <a:gd name="T8" fmla="*/ 0 60000 65536"/>
                <a:gd name="T9" fmla="*/ 0 60000 65536"/>
                <a:gd name="T10" fmla="*/ 0 60000 65536"/>
                <a:gd name="T11" fmla="*/ 0 60000 65536"/>
                <a:gd name="T12" fmla="*/ 0 w 159"/>
                <a:gd name="T13" fmla="*/ 0 h 218"/>
                <a:gd name="T14" fmla="*/ 159 w 159"/>
                <a:gd name="T15" fmla="*/ 218 h 218"/>
              </a:gdLst>
              <a:ahLst/>
              <a:cxnLst>
                <a:cxn ang="T8">
                  <a:pos x="T0" y="T1"/>
                </a:cxn>
                <a:cxn ang="T9">
                  <a:pos x="T2" y="T3"/>
                </a:cxn>
                <a:cxn ang="T10">
                  <a:pos x="T4" y="T5"/>
                </a:cxn>
                <a:cxn ang="T11">
                  <a:pos x="T6" y="T7"/>
                </a:cxn>
              </a:cxnLst>
              <a:rect l="T12" t="T13" r="T14" b="T15"/>
              <a:pathLst>
                <a:path w="159" h="218">
                  <a:moveTo>
                    <a:pt x="159" y="218"/>
                  </a:moveTo>
                  <a:cubicBezTo>
                    <a:pt x="159" y="218"/>
                    <a:pt x="141" y="0"/>
                    <a:pt x="141" y="0"/>
                  </a:cubicBezTo>
                  <a:cubicBezTo>
                    <a:pt x="141" y="0"/>
                    <a:pt x="70" y="103"/>
                    <a:pt x="0" y="205"/>
                  </a:cubicBezTo>
                  <a:lnTo>
                    <a:pt x="159" y="218"/>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40" name="Freeform 57"/>
            <p:cNvSpPr>
              <a:spLocks/>
            </p:cNvSpPr>
            <p:nvPr/>
          </p:nvSpPr>
          <p:spPr bwMode="auto">
            <a:xfrm>
              <a:off x="6637532" y="1394695"/>
              <a:ext cx="810215" cy="1218330"/>
            </a:xfrm>
            <a:custGeom>
              <a:avLst/>
              <a:gdLst>
                <a:gd name="T0" fmla="*/ 2147483647 w 290"/>
                <a:gd name="T1" fmla="*/ 2147483647 h 436"/>
                <a:gd name="T2" fmla="*/ 0 w 290"/>
                <a:gd name="T3" fmla="*/ 0 h 436"/>
                <a:gd name="T4" fmla="*/ 2147483647 w 290"/>
                <a:gd name="T5" fmla="*/ 2147483647 h 436"/>
                <a:gd name="T6" fmla="*/ 2147483647 w 290"/>
                <a:gd name="T7" fmla="*/ 2147483647 h 436"/>
                <a:gd name="T8" fmla="*/ 0 60000 65536"/>
                <a:gd name="T9" fmla="*/ 0 60000 65536"/>
                <a:gd name="T10" fmla="*/ 0 60000 65536"/>
                <a:gd name="T11" fmla="*/ 0 60000 65536"/>
                <a:gd name="T12" fmla="*/ 0 w 290"/>
                <a:gd name="T13" fmla="*/ 0 h 436"/>
                <a:gd name="T14" fmla="*/ 290 w 290"/>
                <a:gd name="T15" fmla="*/ 436 h 436"/>
              </a:gdLst>
              <a:ahLst/>
              <a:cxnLst>
                <a:cxn ang="T8">
                  <a:pos x="T0" y="T1"/>
                </a:cxn>
                <a:cxn ang="T9">
                  <a:pos x="T2" y="T3"/>
                </a:cxn>
                <a:cxn ang="T10">
                  <a:pos x="T4" y="T5"/>
                </a:cxn>
                <a:cxn ang="T11">
                  <a:pos x="T6" y="T7"/>
                </a:cxn>
              </a:cxnLst>
              <a:rect l="T12" t="T13" r="T14" b="T15"/>
              <a:pathLst>
                <a:path w="290" h="436">
                  <a:moveTo>
                    <a:pt x="36" y="436"/>
                  </a:moveTo>
                  <a:lnTo>
                    <a:pt x="0" y="0"/>
                  </a:lnTo>
                  <a:lnTo>
                    <a:pt x="290" y="390"/>
                  </a:lnTo>
                  <a:lnTo>
                    <a:pt x="36" y="436"/>
                  </a:lnTo>
                  <a:close/>
                </a:path>
              </a:pathLst>
            </a:custGeom>
            <a:solidFill>
              <a:schemeClr val="tx1"/>
            </a:solidFill>
            <a:ln w="8" cap="rnd">
              <a:noFill/>
              <a:round/>
              <a:headEnd/>
              <a:tailEnd/>
            </a:ln>
          </p:spPr>
          <p:txBody>
            <a:bodyPr/>
            <a:lstStyle/>
            <a:p>
              <a:endParaRPr lang="en-IN" dirty="0"/>
            </a:p>
          </p:txBody>
        </p:sp>
      </p:grpSp>
      <p:grpSp>
        <p:nvGrpSpPr>
          <p:cNvPr id="41" name="Group 51"/>
          <p:cNvGrpSpPr/>
          <p:nvPr/>
        </p:nvGrpSpPr>
        <p:grpSpPr>
          <a:xfrm>
            <a:off x="4750445" y="3821184"/>
            <a:ext cx="3709987" cy="1264000"/>
            <a:chOff x="1187624" y="2507236"/>
            <a:chExt cx="3709987" cy="1264000"/>
          </a:xfrm>
        </p:grpSpPr>
        <p:sp>
          <p:nvSpPr>
            <p:cNvPr id="42" name="Freeform 41"/>
            <p:cNvSpPr>
              <a:spLocks/>
            </p:cNvSpPr>
            <p:nvPr/>
          </p:nvSpPr>
          <p:spPr bwMode="auto">
            <a:xfrm>
              <a:off x="1187624" y="2708920"/>
              <a:ext cx="2136775" cy="1062037"/>
            </a:xfrm>
            <a:custGeom>
              <a:avLst/>
              <a:gdLst>
                <a:gd name="T0" fmla="*/ 0 w 382"/>
                <a:gd name="T1" fmla="*/ 2147483647 h 190"/>
                <a:gd name="T2" fmla="*/ 2147483647 w 382"/>
                <a:gd name="T3" fmla="*/ 0 h 190"/>
                <a:gd name="T4" fmla="*/ 2147483647 w 382"/>
                <a:gd name="T5" fmla="*/ 2147483647 h 190"/>
                <a:gd name="T6" fmla="*/ 2147483647 w 382"/>
                <a:gd name="T7" fmla="*/ 2147483647 h 190"/>
                <a:gd name="T8" fmla="*/ 0 w 382"/>
                <a:gd name="T9" fmla="*/ 2147483647 h 190"/>
                <a:gd name="T10" fmla="*/ 0 60000 65536"/>
                <a:gd name="T11" fmla="*/ 0 60000 65536"/>
                <a:gd name="T12" fmla="*/ 0 60000 65536"/>
                <a:gd name="T13" fmla="*/ 0 60000 65536"/>
                <a:gd name="T14" fmla="*/ 0 60000 65536"/>
                <a:gd name="T15" fmla="*/ 0 w 382"/>
                <a:gd name="T16" fmla="*/ 0 h 190"/>
                <a:gd name="T17" fmla="*/ 382 w 382"/>
                <a:gd name="T18" fmla="*/ 190 h 190"/>
              </a:gdLst>
              <a:ahLst/>
              <a:cxnLst>
                <a:cxn ang="T10">
                  <a:pos x="T0" y="T1"/>
                </a:cxn>
                <a:cxn ang="T11">
                  <a:pos x="T2" y="T3"/>
                </a:cxn>
                <a:cxn ang="T12">
                  <a:pos x="T4" y="T5"/>
                </a:cxn>
                <a:cxn ang="T13">
                  <a:pos x="T6" y="T7"/>
                </a:cxn>
                <a:cxn ang="T14">
                  <a:pos x="T8" y="T9"/>
                </a:cxn>
              </a:cxnLst>
              <a:rect l="T15" t="T16" r="T17" b="T18"/>
              <a:pathLst>
                <a:path w="382" h="190">
                  <a:moveTo>
                    <a:pt x="0" y="71"/>
                  </a:moveTo>
                  <a:cubicBezTo>
                    <a:pt x="23" y="36"/>
                    <a:pt x="47" y="0"/>
                    <a:pt x="47" y="0"/>
                  </a:cubicBezTo>
                  <a:cubicBezTo>
                    <a:pt x="373" y="88"/>
                    <a:pt x="373" y="88"/>
                    <a:pt x="373" y="88"/>
                  </a:cubicBezTo>
                  <a:cubicBezTo>
                    <a:pt x="375" y="112"/>
                    <a:pt x="378" y="150"/>
                    <a:pt x="382" y="190"/>
                  </a:cubicBezTo>
                  <a:lnTo>
                    <a:pt x="0" y="71"/>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43" name="Freeform 53"/>
            <p:cNvSpPr>
              <a:spLocks/>
            </p:cNvSpPr>
            <p:nvPr/>
          </p:nvSpPr>
          <p:spPr bwMode="auto">
            <a:xfrm>
              <a:off x="3274491" y="2507236"/>
              <a:ext cx="1623120" cy="1264000"/>
            </a:xfrm>
            <a:custGeom>
              <a:avLst/>
              <a:gdLst>
                <a:gd name="T0" fmla="*/ 2147483647 w 290"/>
                <a:gd name="T1" fmla="*/ 2147483647 h 226"/>
                <a:gd name="T2" fmla="*/ 0 w 290"/>
                <a:gd name="T3" fmla="*/ 2147483647 h 226"/>
                <a:gd name="T4" fmla="*/ 2147483647 w 290"/>
                <a:gd name="T5" fmla="*/ 0 h 226"/>
                <a:gd name="T6" fmla="*/ 2147483647 w 290"/>
                <a:gd name="T7" fmla="*/ 2147483647 h 226"/>
                <a:gd name="T8" fmla="*/ 2147483647 w 290"/>
                <a:gd name="T9" fmla="*/ 2147483647 h 226"/>
                <a:gd name="T10" fmla="*/ 0 60000 65536"/>
                <a:gd name="T11" fmla="*/ 0 60000 65536"/>
                <a:gd name="T12" fmla="*/ 0 60000 65536"/>
                <a:gd name="T13" fmla="*/ 0 60000 65536"/>
                <a:gd name="T14" fmla="*/ 0 60000 65536"/>
                <a:gd name="T15" fmla="*/ 0 w 290"/>
                <a:gd name="T16" fmla="*/ 0 h 226"/>
                <a:gd name="T17" fmla="*/ 290 w 290"/>
                <a:gd name="T18" fmla="*/ 226 h 226"/>
              </a:gdLst>
              <a:ahLst/>
              <a:cxnLst>
                <a:cxn ang="T10">
                  <a:pos x="T0" y="T1"/>
                </a:cxn>
                <a:cxn ang="T11">
                  <a:pos x="T2" y="T3"/>
                </a:cxn>
                <a:cxn ang="T12">
                  <a:pos x="T4" y="T5"/>
                </a:cxn>
                <a:cxn ang="T13">
                  <a:pos x="T6" y="T7"/>
                </a:cxn>
                <a:cxn ang="T14">
                  <a:pos x="T8" y="T9"/>
                </a:cxn>
              </a:cxnLst>
              <a:rect l="T15" t="T16" r="T17" b="T18"/>
              <a:pathLst>
                <a:path w="290" h="226">
                  <a:moveTo>
                    <a:pt x="9" y="226"/>
                  </a:moveTo>
                  <a:cubicBezTo>
                    <a:pt x="0" y="124"/>
                    <a:pt x="0" y="124"/>
                    <a:pt x="0" y="124"/>
                  </a:cubicBezTo>
                  <a:cubicBezTo>
                    <a:pt x="241" y="0"/>
                    <a:pt x="241" y="0"/>
                    <a:pt x="241" y="0"/>
                  </a:cubicBezTo>
                  <a:cubicBezTo>
                    <a:pt x="241" y="0"/>
                    <a:pt x="264" y="30"/>
                    <a:pt x="290" y="66"/>
                  </a:cubicBezTo>
                  <a:lnTo>
                    <a:pt x="9" y="226"/>
                  </a:lnTo>
                  <a:close/>
                </a:path>
              </a:pathLst>
            </a:custGeom>
            <a:solidFill>
              <a:schemeClr val="tx1"/>
            </a:solidFill>
            <a:ln w="8" cap="rnd">
              <a:noFill/>
              <a:round/>
              <a:headEnd/>
              <a:tailEnd/>
            </a:ln>
          </p:spPr>
          <p:txBody>
            <a:bodyPr/>
            <a:lstStyle/>
            <a:p>
              <a:endParaRPr lang="en-IN" dirty="0"/>
            </a:p>
          </p:txBody>
        </p:sp>
      </p:grpSp>
      <p:sp>
        <p:nvSpPr>
          <p:cNvPr id="50" name="Line 33"/>
          <p:cNvSpPr>
            <a:spLocks noChangeShapeType="1"/>
          </p:cNvSpPr>
          <p:nvPr/>
        </p:nvSpPr>
        <p:spPr bwMode="auto">
          <a:xfrm rot="5400000" flipV="1">
            <a:off x="3203850" y="766045"/>
            <a:ext cx="0" cy="4752526"/>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2000" kern="0" dirty="0">
              <a:solidFill>
                <a:sysClr val="windowText" lastClr="000000"/>
              </a:solidFill>
              <a:latin typeface="Arial" pitchFamily="34" charset="0"/>
              <a:ea typeface="+mn-ea"/>
            </a:endParaRPr>
          </a:p>
        </p:txBody>
      </p:sp>
      <p:sp>
        <p:nvSpPr>
          <p:cNvPr id="51" name="Rektangel 63"/>
          <p:cNvSpPr>
            <a:spLocks noChangeArrowheads="1"/>
          </p:cNvSpPr>
          <p:nvPr/>
        </p:nvSpPr>
        <p:spPr bwMode="auto">
          <a:xfrm>
            <a:off x="899592" y="2708920"/>
            <a:ext cx="2576512" cy="400110"/>
          </a:xfrm>
          <a:prstGeom prst="rect">
            <a:avLst/>
          </a:prstGeom>
          <a:noFill/>
          <a:ln w="9525">
            <a:noFill/>
            <a:miter lim="800000"/>
            <a:headEnd/>
            <a:tailEnd/>
          </a:ln>
        </p:spPr>
        <p:txBody>
          <a:bodyPr>
            <a:spAutoFit/>
          </a:bodyPr>
          <a:lstStyle/>
          <a:p>
            <a:r>
              <a:rPr lang="en-US" sz="2000" b="1" dirty="0"/>
              <a:t>Involvement</a:t>
            </a:r>
          </a:p>
        </p:txBody>
      </p:sp>
      <p:sp>
        <p:nvSpPr>
          <p:cNvPr id="52" name="Rectangle 1"/>
          <p:cNvSpPr>
            <a:spLocks noChangeArrowheads="1"/>
          </p:cNvSpPr>
          <p:nvPr/>
        </p:nvSpPr>
        <p:spPr bwMode="auto">
          <a:xfrm>
            <a:off x="899592" y="3212976"/>
            <a:ext cx="3528392" cy="1015663"/>
          </a:xfrm>
          <a:prstGeom prst="rect">
            <a:avLst/>
          </a:prstGeom>
          <a:noFill/>
          <a:ln w="9525">
            <a:noFill/>
            <a:miter lim="800000"/>
            <a:headEnd/>
            <a:tailEnd/>
          </a:ln>
        </p:spPr>
        <p:txBody>
          <a:bodyPr wrap="square">
            <a:spAutoFit/>
          </a:bodyPr>
          <a:lstStyle/>
          <a:p>
            <a:r>
              <a:rPr lang="en-US" sz="2000" dirty="0"/>
              <a:t>Government will seek wide involvement of those concerned in the decision process</a:t>
            </a:r>
          </a:p>
        </p:txBody>
      </p:sp>
    </p:spTree>
    <p:custDataLst>
      <p:tags r:id="rId1"/>
    </p:custDataLst>
    <p:extLst>
      <p:ext uri="{BB962C8B-B14F-4D97-AF65-F5344CB8AC3E}">
        <p14:creationId xmlns:p14="http://schemas.microsoft.com/office/powerpoint/2010/main" val="38212818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Government risk reporting principles</a:t>
              </a:r>
            </a:p>
          </p:txBody>
        </p:sp>
      </p:grpSp>
      <p:sp>
        <p:nvSpPr>
          <p:cNvPr id="12" name="TextBox 62"/>
          <p:cNvSpPr txBox="1">
            <a:spLocks noChangeArrowheads="1"/>
          </p:cNvSpPr>
          <p:nvPr/>
        </p:nvSpPr>
        <p:spPr bwMode="auto">
          <a:xfrm>
            <a:off x="-1665288" y="4887813"/>
            <a:ext cx="184150" cy="369888"/>
          </a:xfrm>
          <a:prstGeom prst="rect">
            <a:avLst/>
          </a:prstGeom>
          <a:noFill/>
          <a:ln w="9525">
            <a:noFill/>
            <a:miter lim="800000"/>
            <a:headEnd/>
            <a:tailEnd/>
          </a:ln>
        </p:spPr>
        <p:txBody>
          <a:bodyPr wrap="none">
            <a:spAutoFit/>
          </a:bodyPr>
          <a:lstStyle/>
          <a:p>
            <a:endParaRPr lang="en-US" sz="1800" dirty="0"/>
          </a:p>
        </p:txBody>
      </p:sp>
      <p:grpSp>
        <p:nvGrpSpPr>
          <p:cNvPr id="14" name="Group 42"/>
          <p:cNvGrpSpPr>
            <a:grpSpLocks/>
          </p:cNvGrpSpPr>
          <p:nvPr/>
        </p:nvGrpSpPr>
        <p:grpSpPr bwMode="auto">
          <a:xfrm>
            <a:off x="4384675" y="3792438"/>
            <a:ext cx="4514850" cy="2151063"/>
            <a:chOff x="4384675" y="3450650"/>
            <a:chExt cx="4514850" cy="2151638"/>
          </a:xfrm>
        </p:grpSpPr>
        <p:sp>
          <p:nvSpPr>
            <p:cNvPr id="15" name="Freeform 47"/>
            <p:cNvSpPr>
              <a:spLocks/>
            </p:cNvSpPr>
            <p:nvPr/>
          </p:nvSpPr>
          <p:spPr bwMode="auto">
            <a:xfrm>
              <a:off x="4384675" y="3718906"/>
              <a:ext cx="4514850" cy="1883382"/>
            </a:xfrm>
            <a:custGeom>
              <a:avLst/>
              <a:gdLst>
                <a:gd name="T0" fmla="*/ 0 w 1616"/>
                <a:gd name="T1" fmla="*/ 2147483647 h 674"/>
                <a:gd name="T2" fmla="*/ 2147483647 w 1616"/>
                <a:gd name="T3" fmla="*/ 2147483647 h 674"/>
                <a:gd name="T4" fmla="*/ 2147483647 w 1616"/>
                <a:gd name="T5" fmla="*/ 2147483647 h 674"/>
                <a:gd name="T6" fmla="*/ 2147483647 w 1616"/>
                <a:gd name="T7" fmla="*/ 0 h 674"/>
                <a:gd name="T8" fmla="*/ 0 w 1616"/>
                <a:gd name="T9" fmla="*/ 2147483647 h 674"/>
                <a:gd name="T10" fmla="*/ 0 60000 65536"/>
                <a:gd name="T11" fmla="*/ 0 60000 65536"/>
                <a:gd name="T12" fmla="*/ 0 60000 65536"/>
                <a:gd name="T13" fmla="*/ 0 60000 65536"/>
                <a:gd name="T14" fmla="*/ 0 60000 65536"/>
                <a:gd name="T15" fmla="*/ 0 w 1616"/>
                <a:gd name="T16" fmla="*/ 0 h 674"/>
                <a:gd name="T17" fmla="*/ 1616 w 1616"/>
                <a:gd name="T18" fmla="*/ 674 h 674"/>
              </a:gdLst>
              <a:ahLst/>
              <a:cxnLst>
                <a:cxn ang="T10">
                  <a:pos x="T0" y="T1"/>
                </a:cxn>
                <a:cxn ang="T11">
                  <a:pos x="T2" y="T3"/>
                </a:cxn>
                <a:cxn ang="T12">
                  <a:pos x="T4" y="T5"/>
                </a:cxn>
                <a:cxn ang="T13">
                  <a:pos x="T6" y="T7"/>
                </a:cxn>
                <a:cxn ang="T14">
                  <a:pos x="T8" y="T9"/>
                </a:cxn>
              </a:cxnLst>
              <a:rect l="T15" t="T16" r="T17" b="T18"/>
              <a:pathLst>
                <a:path w="1616" h="674">
                  <a:moveTo>
                    <a:pt x="0" y="316"/>
                  </a:moveTo>
                  <a:lnTo>
                    <a:pt x="923" y="674"/>
                  </a:lnTo>
                  <a:lnTo>
                    <a:pt x="1616" y="250"/>
                  </a:lnTo>
                  <a:lnTo>
                    <a:pt x="731" y="0"/>
                  </a:lnTo>
                  <a:lnTo>
                    <a:pt x="0" y="316"/>
                  </a:lnTo>
                  <a:close/>
                </a:path>
              </a:pathLst>
            </a:custGeom>
            <a:solidFill>
              <a:srgbClr val="080324"/>
            </a:solidFill>
            <a:ln w="8" cap="rnd">
              <a:noFill/>
              <a:round/>
              <a:headEnd/>
              <a:tailEnd/>
            </a:ln>
          </p:spPr>
          <p:txBody>
            <a:bodyPr/>
            <a:lstStyle/>
            <a:p>
              <a:endParaRPr lang="en-IN" dirty="0"/>
            </a:p>
          </p:txBody>
        </p:sp>
        <p:sp>
          <p:nvSpPr>
            <p:cNvPr id="16" name="Freeform 64"/>
            <p:cNvSpPr>
              <a:spLocks/>
            </p:cNvSpPr>
            <p:nvPr/>
          </p:nvSpPr>
          <p:spPr bwMode="auto">
            <a:xfrm>
              <a:off x="6426973" y="3450650"/>
              <a:ext cx="2472552" cy="966839"/>
            </a:xfrm>
            <a:custGeom>
              <a:avLst/>
              <a:gdLst>
                <a:gd name="T0" fmla="*/ 2147483647 w 442"/>
                <a:gd name="T1" fmla="*/ 0 h 173"/>
                <a:gd name="T2" fmla="*/ 0 w 442"/>
                <a:gd name="T3" fmla="*/ 2147483647 h 173"/>
                <a:gd name="T4" fmla="*/ 2147483647 w 442"/>
                <a:gd name="T5" fmla="*/ 2147483647 h 173"/>
                <a:gd name="T6" fmla="*/ 2147483647 w 442"/>
                <a:gd name="T7" fmla="*/ 2147483647 h 173"/>
                <a:gd name="T8" fmla="*/ 2147483647 w 442"/>
                <a:gd name="T9" fmla="*/ 0 h 173"/>
                <a:gd name="T10" fmla="*/ 0 60000 65536"/>
                <a:gd name="T11" fmla="*/ 0 60000 65536"/>
                <a:gd name="T12" fmla="*/ 0 60000 65536"/>
                <a:gd name="T13" fmla="*/ 0 60000 65536"/>
                <a:gd name="T14" fmla="*/ 0 60000 65536"/>
                <a:gd name="T15" fmla="*/ 0 w 442"/>
                <a:gd name="T16" fmla="*/ 0 h 173"/>
                <a:gd name="T17" fmla="*/ 442 w 442"/>
                <a:gd name="T18" fmla="*/ 173 h 173"/>
              </a:gdLst>
              <a:ahLst/>
              <a:cxnLst>
                <a:cxn ang="T10">
                  <a:pos x="T0" y="T1"/>
                </a:cxn>
                <a:cxn ang="T11">
                  <a:pos x="T2" y="T3"/>
                </a:cxn>
                <a:cxn ang="T12">
                  <a:pos x="T4" y="T5"/>
                </a:cxn>
                <a:cxn ang="T13">
                  <a:pos x="T6" y="T7"/>
                </a:cxn>
                <a:cxn ang="T14">
                  <a:pos x="T8" y="T9"/>
                </a:cxn>
              </a:cxnLst>
              <a:rect l="T15" t="T16" r="T17" b="T18"/>
              <a:pathLst>
                <a:path w="442" h="173">
                  <a:moveTo>
                    <a:pt x="4" y="0"/>
                  </a:moveTo>
                  <a:cubicBezTo>
                    <a:pt x="0" y="48"/>
                    <a:pt x="0" y="48"/>
                    <a:pt x="0" y="48"/>
                  </a:cubicBezTo>
                  <a:cubicBezTo>
                    <a:pt x="442" y="173"/>
                    <a:pt x="442" y="173"/>
                    <a:pt x="442" y="173"/>
                  </a:cubicBezTo>
                  <a:cubicBezTo>
                    <a:pt x="442" y="173"/>
                    <a:pt x="410" y="129"/>
                    <a:pt x="378" y="86"/>
                  </a:cubicBezTo>
                  <a:lnTo>
                    <a:pt x="4" y="0"/>
                  </a:lnTo>
                  <a:close/>
                </a:path>
              </a:pathLst>
            </a:custGeom>
            <a:solidFill>
              <a:srgbClr val="080324"/>
            </a:solidFill>
            <a:ln w="8" cap="rnd">
              <a:noFill/>
              <a:round/>
              <a:headEnd/>
              <a:tailEnd/>
            </a:ln>
          </p:spPr>
          <p:txBody>
            <a:bodyPr/>
            <a:lstStyle/>
            <a:p>
              <a:endParaRPr lang="en-IN" dirty="0"/>
            </a:p>
          </p:txBody>
        </p:sp>
        <p:sp>
          <p:nvSpPr>
            <p:cNvPr id="17" name="Freeform 58"/>
            <p:cNvSpPr>
              <a:spLocks/>
            </p:cNvSpPr>
            <p:nvPr/>
          </p:nvSpPr>
          <p:spPr bwMode="auto">
            <a:xfrm>
              <a:off x="4384675" y="3450650"/>
              <a:ext cx="2064649" cy="1151266"/>
            </a:xfrm>
            <a:custGeom>
              <a:avLst/>
              <a:gdLst>
                <a:gd name="T0" fmla="*/ 2147483647 w 369"/>
                <a:gd name="T1" fmla="*/ 0 h 206"/>
                <a:gd name="T2" fmla="*/ 2147483647 w 369"/>
                <a:gd name="T3" fmla="*/ 2147483647 h 206"/>
                <a:gd name="T4" fmla="*/ 0 w 369"/>
                <a:gd name="T5" fmla="*/ 2147483647 h 206"/>
                <a:gd name="T6" fmla="*/ 2147483647 w 369"/>
                <a:gd name="T7" fmla="*/ 2147483647 h 206"/>
                <a:gd name="T8" fmla="*/ 2147483647 w 369"/>
                <a:gd name="T9" fmla="*/ 0 h 206"/>
                <a:gd name="T10" fmla="*/ 0 60000 65536"/>
                <a:gd name="T11" fmla="*/ 0 60000 65536"/>
                <a:gd name="T12" fmla="*/ 0 60000 65536"/>
                <a:gd name="T13" fmla="*/ 0 60000 65536"/>
                <a:gd name="T14" fmla="*/ 0 60000 65536"/>
                <a:gd name="T15" fmla="*/ 0 w 369"/>
                <a:gd name="T16" fmla="*/ 0 h 206"/>
                <a:gd name="T17" fmla="*/ 369 w 369"/>
                <a:gd name="T18" fmla="*/ 206 h 206"/>
              </a:gdLst>
              <a:ahLst/>
              <a:cxnLst>
                <a:cxn ang="T10">
                  <a:pos x="T0" y="T1"/>
                </a:cxn>
                <a:cxn ang="T11">
                  <a:pos x="T2" y="T3"/>
                </a:cxn>
                <a:cxn ang="T12">
                  <a:pos x="T4" y="T5"/>
                </a:cxn>
                <a:cxn ang="T13">
                  <a:pos x="T6" y="T7"/>
                </a:cxn>
                <a:cxn ang="T14">
                  <a:pos x="T8" y="T9"/>
                </a:cxn>
              </a:cxnLst>
              <a:rect l="T15" t="T16" r="T17" b="T18"/>
              <a:pathLst>
                <a:path w="369" h="206">
                  <a:moveTo>
                    <a:pt x="369" y="0"/>
                  </a:moveTo>
                  <a:cubicBezTo>
                    <a:pt x="365" y="48"/>
                    <a:pt x="365" y="48"/>
                    <a:pt x="365" y="48"/>
                  </a:cubicBezTo>
                  <a:cubicBezTo>
                    <a:pt x="0" y="206"/>
                    <a:pt x="0" y="206"/>
                    <a:pt x="0" y="206"/>
                  </a:cubicBezTo>
                  <a:cubicBezTo>
                    <a:pt x="0" y="206"/>
                    <a:pt x="18" y="180"/>
                    <a:pt x="52" y="132"/>
                  </a:cubicBezTo>
                  <a:lnTo>
                    <a:pt x="369" y="0"/>
                  </a:lnTo>
                  <a:close/>
                </a:path>
              </a:pathLst>
            </a:custGeom>
            <a:solidFill>
              <a:srgbClr val="080324"/>
            </a:solidFill>
            <a:ln w="8" cap="rnd">
              <a:noFill/>
              <a:round/>
              <a:headEnd/>
              <a:tailEnd/>
            </a:ln>
          </p:spPr>
          <p:txBody>
            <a:bodyPr/>
            <a:lstStyle/>
            <a:p>
              <a:endParaRPr lang="en-IN" dirty="0"/>
            </a:p>
          </p:txBody>
        </p:sp>
        <p:sp>
          <p:nvSpPr>
            <p:cNvPr id="18" name="Freeform 48"/>
            <p:cNvSpPr>
              <a:spLocks/>
            </p:cNvSpPr>
            <p:nvPr/>
          </p:nvSpPr>
          <p:spPr bwMode="auto">
            <a:xfrm>
              <a:off x="4384675" y="4187447"/>
              <a:ext cx="2578100" cy="1414841"/>
            </a:xfrm>
            <a:custGeom>
              <a:avLst/>
              <a:gdLst>
                <a:gd name="T0" fmla="*/ 2147483647 w 461"/>
                <a:gd name="T1" fmla="*/ 2147483647 h 253"/>
                <a:gd name="T2" fmla="*/ 2147483647 w 461"/>
                <a:gd name="T3" fmla="*/ 2147483647 h 253"/>
                <a:gd name="T4" fmla="*/ 0 w 461"/>
                <a:gd name="T5" fmla="*/ 2147483647 h 253"/>
                <a:gd name="T6" fmla="*/ 2147483647 w 461"/>
                <a:gd name="T7" fmla="*/ 0 h 253"/>
                <a:gd name="T8" fmla="*/ 2147483647 w 461"/>
                <a:gd name="T9" fmla="*/ 2147483647 h 253"/>
                <a:gd name="T10" fmla="*/ 0 60000 65536"/>
                <a:gd name="T11" fmla="*/ 0 60000 65536"/>
                <a:gd name="T12" fmla="*/ 0 60000 65536"/>
                <a:gd name="T13" fmla="*/ 0 60000 65536"/>
                <a:gd name="T14" fmla="*/ 0 60000 65536"/>
                <a:gd name="T15" fmla="*/ 0 w 461"/>
                <a:gd name="T16" fmla="*/ 0 h 253"/>
                <a:gd name="T17" fmla="*/ 461 w 461"/>
                <a:gd name="T18" fmla="*/ 253 h 253"/>
              </a:gdLst>
              <a:ahLst/>
              <a:cxnLst>
                <a:cxn ang="T10">
                  <a:pos x="T0" y="T1"/>
                </a:cxn>
                <a:cxn ang="T11">
                  <a:pos x="T2" y="T3"/>
                </a:cxn>
                <a:cxn ang="T12">
                  <a:pos x="T4" y="T5"/>
                </a:cxn>
                <a:cxn ang="T13">
                  <a:pos x="T6" y="T7"/>
                </a:cxn>
                <a:cxn ang="T14">
                  <a:pos x="T8" y="T9"/>
                </a:cxn>
              </a:cxnLst>
              <a:rect l="T15" t="T16" r="T17" b="T18"/>
              <a:pathLst>
                <a:path w="461" h="253">
                  <a:moveTo>
                    <a:pt x="451" y="124"/>
                  </a:moveTo>
                  <a:cubicBezTo>
                    <a:pt x="456" y="190"/>
                    <a:pt x="461" y="253"/>
                    <a:pt x="461" y="253"/>
                  </a:cubicBezTo>
                  <a:cubicBezTo>
                    <a:pt x="0" y="74"/>
                    <a:pt x="0" y="74"/>
                    <a:pt x="0" y="74"/>
                  </a:cubicBezTo>
                  <a:cubicBezTo>
                    <a:pt x="0" y="74"/>
                    <a:pt x="25" y="38"/>
                    <a:pt x="52" y="0"/>
                  </a:cubicBezTo>
                  <a:lnTo>
                    <a:pt x="451" y="124"/>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19" name="Freeform 54"/>
            <p:cNvSpPr>
              <a:spLocks/>
            </p:cNvSpPr>
            <p:nvPr/>
          </p:nvSpPr>
          <p:spPr bwMode="auto">
            <a:xfrm>
              <a:off x="6907514" y="3931276"/>
              <a:ext cx="1992011" cy="1671012"/>
            </a:xfrm>
            <a:custGeom>
              <a:avLst/>
              <a:gdLst>
                <a:gd name="T0" fmla="*/ 2147483647 w 356"/>
                <a:gd name="T1" fmla="*/ 0 h 299"/>
                <a:gd name="T2" fmla="*/ 2147483647 w 356"/>
                <a:gd name="T3" fmla="*/ 2147483647 h 299"/>
                <a:gd name="T4" fmla="*/ 2147483647 w 356"/>
                <a:gd name="T5" fmla="*/ 2147483647 h 299"/>
                <a:gd name="T6" fmla="*/ 0 w 356"/>
                <a:gd name="T7" fmla="*/ 2147483647 h 299"/>
                <a:gd name="T8" fmla="*/ 2147483647 w 356"/>
                <a:gd name="T9" fmla="*/ 0 h 299"/>
                <a:gd name="T10" fmla="*/ 0 60000 65536"/>
                <a:gd name="T11" fmla="*/ 0 60000 65536"/>
                <a:gd name="T12" fmla="*/ 0 60000 65536"/>
                <a:gd name="T13" fmla="*/ 0 60000 65536"/>
                <a:gd name="T14" fmla="*/ 0 60000 65536"/>
                <a:gd name="T15" fmla="*/ 0 w 356"/>
                <a:gd name="T16" fmla="*/ 0 h 299"/>
                <a:gd name="T17" fmla="*/ 356 w 356"/>
                <a:gd name="T18" fmla="*/ 299 h 299"/>
              </a:gdLst>
              <a:ahLst/>
              <a:cxnLst>
                <a:cxn ang="T10">
                  <a:pos x="T0" y="T1"/>
                </a:cxn>
                <a:cxn ang="T11">
                  <a:pos x="T2" y="T3"/>
                </a:cxn>
                <a:cxn ang="T12">
                  <a:pos x="T4" y="T5"/>
                </a:cxn>
                <a:cxn ang="T13">
                  <a:pos x="T6" y="T7"/>
                </a:cxn>
                <a:cxn ang="T14">
                  <a:pos x="T8" y="T9"/>
                </a:cxn>
              </a:cxnLst>
              <a:rect l="T15" t="T16" r="T17" b="T18"/>
              <a:pathLst>
                <a:path w="356" h="299">
                  <a:moveTo>
                    <a:pt x="292" y="0"/>
                  </a:moveTo>
                  <a:cubicBezTo>
                    <a:pt x="324" y="43"/>
                    <a:pt x="356" y="87"/>
                    <a:pt x="356" y="87"/>
                  </a:cubicBezTo>
                  <a:cubicBezTo>
                    <a:pt x="10" y="299"/>
                    <a:pt x="10" y="299"/>
                    <a:pt x="10" y="299"/>
                  </a:cubicBezTo>
                  <a:cubicBezTo>
                    <a:pt x="0" y="170"/>
                    <a:pt x="0" y="170"/>
                    <a:pt x="0" y="170"/>
                  </a:cubicBezTo>
                  <a:lnTo>
                    <a:pt x="292" y="0"/>
                  </a:lnTo>
                  <a:close/>
                </a:path>
              </a:pathLst>
            </a:custGeom>
            <a:solidFill>
              <a:schemeClr val="tx1"/>
            </a:solidFill>
            <a:ln w="8" cap="rnd">
              <a:noFill/>
              <a:round/>
              <a:headEnd/>
              <a:tailEnd/>
            </a:ln>
          </p:spPr>
          <p:txBody>
            <a:bodyPr/>
            <a:lstStyle/>
            <a:p>
              <a:endParaRPr lang="en-IN" dirty="0"/>
            </a:p>
          </p:txBody>
        </p:sp>
      </p:grpSp>
      <p:grpSp>
        <p:nvGrpSpPr>
          <p:cNvPr id="20" name="Group 40"/>
          <p:cNvGrpSpPr>
            <a:grpSpLocks/>
          </p:cNvGrpSpPr>
          <p:nvPr/>
        </p:nvGrpSpPr>
        <p:grpSpPr bwMode="auto">
          <a:xfrm>
            <a:off x="4759325" y="3455888"/>
            <a:ext cx="3709988" cy="1658938"/>
            <a:chOff x="4759050" y="3115330"/>
            <a:chExt cx="3710224" cy="1657678"/>
          </a:xfrm>
        </p:grpSpPr>
        <p:sp>
          <p:nvSpPr>
            <p:cNvPr id="21" name="TextBox 67"/>
            <p:cNvSpPr txBox="1">
              <a:spLocks noChangeArrowheads="1"/>
            </p:cNvSpPr>
            <p:nvPr/>
          </p:nvSpPr>
          <p:spPr bwMode="auto">
            <a:xfrm>
              <a:off x="7534885" y="4444931"/>
              <a:ext cx="164019" cy="328077"/>
            </a:xfrm>
            <a:prstGeom prst="rect">
              <a:avLst/>
            </a:prstGeom>
            <a:noFill/>
            <a:ln w="9525">
              <a:noFill/>
              <a:miter lim="800000"/>
              <a:headEnd/>
              <a:tailEnd/>
            </a:ln>
          </p:spPr>
          <p:txBody>
            <a:bodyPr wrap="none">
              <a:spAutoFit/>
            </a:bodyPr>
            <a:lstStyle/>
            <a:p>
              <a:endParaRPr lang="en-US" sz="1800" dirty="0"/>
            </a:p>
          </p:txBody>
        </p:sp>
        <p:sp>
          <p:nvSpPr>
            <p:cNvPr id="22" name="Freeform 63"/>
            <p:cNvSpPr>
              <a:spLocks/>
            </p:cNvSpPr>
            <p:nvPr/>
          </p:nvSpPr>
          <p:spPr bwMode="auto">
            <a:xfrm>
              <a:off x="6454912" y="3115330"/>
              <a:ext cx="2014362" cy="720938"/>
            </a:xfrm>
            <a:custGeom>
              <a:avLst/>
              <a:gdLst>
                <a:gd name="T0" fmla="*/ 2147483647 w 360"/>
                <a:gd name="T1" fmla="*/ 2147483647 h 129"/>
                <a:gd name="T2" fmla="*/ 2147483647 w 360"/>
                <a:gd name="T3" fmla="*/ 2147483647 h 129"/>
                <a:gd name="T4" fmla="*/ 2147483647 w 360"/>
                <a:gd name="T5" fmla="*/ 0 h 129"/>
                <a:gd name="T6" fmla="*/ 0 w 360"/>
                <a:gd name="T7" fmla="*/ 2147483647 h 129"/>
                <a:gd name="T8" fmla="*/ 2147483647 w 360"/>
                <a:gd name="T9" fmla="*/ 2147483647 h 129"/>
                <a:gd name="T10" fmla="*/ 0 60000 65536"/>
                <a:gd name="T11" fmla="*/ 0 60000 65536"/>
                <a:gd name="T12" fmla="*/ 0 60000 65536"/>
                <a:gd name="T13" fmla="*/ 0 60000 65536"/>
                <a:gd name="T14" fmla="*/ 0 60000 65536"/>
                <a:gd name="T15" fmla="*/ 0 w 360"/>
                <a:gd name="T16" fmla="*/ 0 h 129"/>
                <a:gd name="T17" fmla="*/ 360 w 360"/>
                <a:gd name="T18" fmla="*/ 129 h 129"/>
              </a:gdLst>
              <a:ahLst/>
              <a:cxnLst>
                <a:cxn ang="T10">
                  <a:pos x="T0" y="T1"/>
                </a:cxn>
                <a:cxn ang="T11">
                  <a:pos x="T2" y="T3"/>
                </a:cxn>
                <a:cxn ang="T12">
                  <a:pos x="T4" y="T5"/>
                </a:cxn>
                <a:cxn ang="T13">
                  <a:pos x="T6" y="T7"/>
                </a:cxn>
                <a:cxn ang="T14">
                  <a:pos x="T8" y="T9"/>
                </a:cxn>
              </a:cxnLst>
              <a:rect l="T15" t="T16" r="T17" b="T18"/>
              <a:pathLst>
                <a:path w="360" h="129">
                  <a:moveTo>
                    <a:pt x="360" y="129"/>
                  </a:moveTo>
                  <a:cubicBezTo>
                    <a:pt x="334" y="93"/>
                    <a:pt x="311" y="63"/>
                    <a:pt x="311" y="63"/>
                  </a:cubicBezTo>
                  <a:cubicBezTo>
                    <a:pt x="4" y="0"/>
                    <a:pt x="4" y="0"/>
                    <a:pt x="4" y="0"/>
                  </a:cubicBezTo>
                  <a:cubicBezTo>
                    <a:pt x="0" y="47"/>
                    <a:pt x="0" y="47"/>
                    <a:pt x="0" y="47"/>
                  </a:cubicBezTo>
                  <a:lnTo>
                    <a:pt x="360" y="129"/>
                  </a:lnTo>
                  <a:close/>
                </a:path>
              </a:pathLst>
            </a:custGeom>
            <a:solidFill>
              <a:srgbClr val="080324"/>
            </a:solidFill>
            <a:ln w="8" cap="rnd">
              <a:noFill/>
              <a:round/>
              <a:headEnd/>
              <a:tailEnd/>
            </a:ln>
          </p:spPr>
          <p:txBody>
            <a:bodyPr/>
            <a:lstStyle/>
            <a:p>
              <a:endParaRPr lang="en-IN" dirty="0"/>
            </a:p>
          </p:txBody>
        </p:sp>
        <p:sp>
          <p:nvSpPr>
            <p:cNvPr id="23" name="Freeform 59"/>
            <p:cNvSpPr>
              <a:spLocks/>
            </p:cNvSpPr>
            <p:nvPr/>
          </p:nvSpPr>
          <p:spPr bwMode="auto">
            <a:xfrm>
              <a:off x="4759050" y="3115330"/>
              <a:ext cx="1718213" cy="950074"/>
            </a:xfrm>
            <a:custGeom>
              <a:avLst/>
              <a:gdLst>
                <a:gd name="T0" fmla="*/ 0 w 307"/>
                <a:gd name="T1" fmla="*/ 2147483647 h 170"/>
                <a:gd name="T2" fmla="*/ 2147483647 w 307"/>
                <a:gd name="T3" fmla="*/ 2147483647 h 170"/>
                <a:gd name="T4" fmla="*/ 2147483647 w 307"/>
                <a:gd name="T5" fmla="*/ 0 h 170"/>
                <a:gd name="T6" fmla="*/ 2147483647 w 307"/>
                <a:gd name="T7" fmla="*/ 2147483647 h 170"/>
                <a:gd name="T8" fmla="*/ 0 w 307"/>
                <a:gd name="T9" fmla="*/ 2147483647 h 170"/>
                <a:gd name="T10" fmla="*/ 0 60000 65536"/>
                <a:gd name="T11" fmla="*/ 0 60000 65536"/>
                <a:gd name="T12" fmla="*/ 0 60000 65536"/>
                <a:gd name="T13" fmla="*/ 0 60000 65536"/>
                <a:gd name="T14" fmla="*/ 0 60000 65536"/>
                <a:gd name="T15" fmla="*/ 0 w 307"/>
                <a:gd name="T16" fmla="*/ 0 h 170"/>
                <a:gd name="T17" fmla="*/ 307 w 307"/>
                <a:gd name="T18" fmla="*/ 170 h 170"/>
              </a:gdLst>
              <a:ahLst/>
              <a:cxnLst>
                <a:cxn ang="T10">
                  <a:pos x="T0" y="T1"/>
                </a:cxn>
                <a:cxn ang="T11">
                  <a:pos x="T2" y="T3"/>
                </a:cxn>
                <a:cxn ang="T12">
                  <a:pos x="T4" y="T5"/>
                </a:cxn>
                <a:cxn ang="T13">
                  <a:pos x="T6" y="T7"/>
                </a:cxn>
                <a:cxn ang="T14">
                  <a:pos x="T8" y="T9"/>
                </a:cxn>
              </a:cxnLst>
              <a:rect l="T15" t="T16" r="T17" b="T18"/>
              <a:pathLst>
                <a:path w="307" h="170">
                  <a:moveTo>
                    <a:pt x="0" y="170"/>
                  </a:moveTo>
                  <a:cubicBezTo>
                    <a:pt x="13" y="150"/>
                    <a:pt x="31" y="122"/>
                    <a:pt x="47" y="99"/>
                  </a:cubicBezTo>
                  <a:cubicBezTo>
                    <a:pt x="307" y="0"/>
                    <a:pt x="307" y="0"/>
                    <a:pt x="307" y="0"/>
                  </a:cubicBezTo>
                  <a:cubicBezTo>
                    <a:pt x="303" y="47"/>
                    <a:pt x="303" y="47"/>
                    <a:pt x="303" y="47"/>
                  </a:cubicBezTo>
                  <a:lnTo>
                    <a:pt x="0" y="170"/>
                  </a:lnTo>
                  <a:close/>
                </a:path>
              </a:pathLst>
            </a:custGeom>
            <a:solidFill>
              <a:srgbClr val="080324"/>
            </a:solidFill>
            <a:ln w="8" cap="rnd">
              <a:noFill/>
              <a:round/>
              <a:headEnd/>
              <a:tailEnd/>
            </a:ln>
          </p:spPr>
          <p:txBody>
            <a:bodyPr/>
            <a:lstStyle/>
            <a:p>
              <a:endParaRPr lang="en-IN" dirty="0"/>
            </a:p>
          </p:txBody>
        </p:sp>
        <p:sp>
          <p:nvSpPr>
            <p:cNvPr id="24" name="Freeform 16"/>
            <p:cNvSpPr>
              <a:spLocks/>
            </p:cNvSpPr>
            <p:nvPr/>
          </p:nvSpPr>
          <p:spPr bwMode="auto">
            <a:xfrm>
              <a:off x="4759050" y="3377997"/>
              <a:ext cx="3710224" cy="1352458"/>
            </a:xfrm>
            <a:custGeom>
              <a:avLst/>
              <a:gdLst>
                <a:gd name="T0" fmla="*/ 0 w 1328"/>
                <a:gd name="T1" fmla="*/ 2147483647 h 484"/>
                <a:gd name="T2" fmla="*/ 2147483647 w 1328"/>
                <a:gd name="T3" fmla="*/ 0 h 484"/>
                <a:gd name="T4" fmla="*/ 2147483647 w 1328"/>
                <a:gd name="T5" fmla="*/ 2147483647 h 484"/>
                <a:gd name="T6" fmla="*/ 2147483647 w 1328"/>
                <a:gd name="T7" fmla="*/ 2147483647 h 484"/>
                <a:gd name="T8" fmla="*/ 0 w 1328"/>
                <a:gd name="T9" fmla="*/ 2147483647 h 484"/>
                <a:gd name="T10" fmla="*/ 0 60000 65536"/>
                <a:gd name="T11" fmla="*/ 0 60000 65536"/>
                <a:gd name="T12" fmla="*/ 0 60000 65536"/>
                <a:gd name="T13" fmla="*/ 0 60000 65536"/>
                <a:gd name="T14" fmla="*/ 0 60000 65536"/>
                <a:gd name="T15" fmla="*/ 0 w 1328"/>
                <a:gd name="T16" fmla="*/ 0 h 484"/>
                <a:gd name="T17" fmla="*/ 1328 w 1328"/>
                <a:gd name="T18" fmla="*/ 484 h 484"/>
              </a:gdLst>
              <a:ahLst/>
              <a:cxnLst>
                <a:cxn ang="T10">
                  <a:pos x="T0" y="T1"/>
                </a:cxn>
                <a:cxn ang="T11">
                  <a:pos x="T2" y="T3"/>
                </a:cxn>
                <a:cxn ang="T12">
                  <a:pos x="T4" y="T5"/>
                </a:cxn>
                <a:cxn ang="T13">
                  <a:pos x="T6" y="T7"/>
                </a:cxn>
                <a:cxn ang="T14">
                  <a:pos x="T8" y="T9"/>
                </a:cxn>
              </a:cxnLst>
              <a:rect l="T15" t="T16" r="T17" b="T18"/>
              <a:pathLst>
                <a:path w="1328" h="484">
                  <a:moveTo>
                    <a:pt x="0" y="246"/>
                  </a:moveTo>
                  <a:lnTo>
                    <a:pt x="607" y="0"/>
                  </a:lnTo>
                  <a:lnTo>
                    <a:pt x="1328" y="164"/>
                  </a:lnTo>
                  <a:lnTo>
                    <a:pt x="765" y="484"/>
                  </a:lnTo>
                  <a:lnTo>
                    <a:pt x="0" y="246"/>
                  </a:lnTo>
                  <a:close/>
                </a:path>
              </a:pathLst>
            </a:custGeom>
            <a:solidFill>
              <a:srgbClr val="080324"/>
            </a:solidFill>
            <a:ln w="8" cap="rnd">
              <a:noFill/>
              <a:round/>
              <a:headEnd/>
              <a:tailEnd/>
            </a:ln>
          </p:spPr>
          <p:txBody>
            <a:bodyPr/>
            <a:lstStyle/>
            <a:p>
              <a:endParaRPr lang="en-IN" dirty="0"/>
            </a:p>
          </p:txBody>
        </p:sp>
        <p:sp>
          <p:nvSpPr>
            <p:cNvPr id="25" name="Freeform 49"/>
            <p:cNvSpPr>
              <a:spLocks/>
            </p:cNvSpPr>
            <p:nvPr/>
          </p:nvSpPr>
          <p:spPr bwMode="auto">
            <a:xfrm>
              <a:off x="4759050" y="3668947"/>
              <a:ext cx="2136911" cy="1061230"/>
            </a:xfrm>
            <a:custGeom>
              <a:avLst/>
              <a:gdLst>
                <a:gd name="T0" fmla="*/ 0 w 382"/>
                <a:gd name="T1" fmla="*/ 2147483647 h 190"/>
                <a:gd name="T2" fmla="*/ 2147483647 w 382"/>
                <a:gd name="T3" fmla="*/ 0 h 190"/>
                <a:gd name="T4" fmla="*/ 2147483647 w 382"/>
                <a:gd name="T5" fmla="*/ 2147483647 h 190"/>
                <a:gd name="T6" fmla="*/ 2147483647 w 382"/>
                <a:gd name="T7" fmla="*/ 2147483647 h 190"/>
                <a:gd name="T8" fmla="*/ 0 w 382"/>
                <a:gd name="T9" fmla="*/ 2147483647 h 190"/>
                <a:gd name="T10" fmla="*/ 0 60000 65536"/>
                <a:gd name="T11" fmla="*/ 0 60000 65536"/>
                <a:gd name="T12" fmla="*/ 0 60000 65536"/>
                <a:gd name="T13" fmla="*/ 0 60000 65536"/>
                <a:gd name="T14" fmla="*/ 0 60000 65536"/>
                <a:gd name="T15" fmla="*/ 0 w 382"/>
                <a:gd name="T16" fmla="*/ 0 h 190"/>
                <a:gd name="T17" fmla="*/ 382 w 382"/>
                <a:gd name="T18" fmla="*/ 190 h 190"/>
              </a:gdLst>
              <a:ahLst/>
              <a:cxnLst>
                <a:cxn ang="T10">
                  <a:pos x="T0" y="T1"/>
                </a:cxn>
                <a:cxn ang="T11">
                  <a:pos x="T2" y="T3"/>
                </a:cxn>
                <a:cxn ang="T12">
                  <a:pos x="T4" y="T5"/>
                </a:cxn>
                <a:cxn ang="T13">
                  <a:pos x="T6" y="T7"/>
                </a:cxn>
                <a:cxn ang="T14">
                  <a:pos x="T8" y="T9"/>
                </a:cxn>
              </a:cxnLst>
              <a:rect l="T15" t="T16" r="T17" b="T18"/>
              <a:pathLst>
                <a:path w="382" h="190">
                  <a:moveTo>
                    <a:pt x="0" y="71"/>
                  </a:moveTo>
                  <a:cubicBezTo>
                    <a:pt x="23" y="36"/>
                    <a:pt x="47" y="0"/>
                    <a:pt x="47" y="0"/>
                  </a:cubicBezTo>
                  <a:cubicBezTo>
                    <a:pt x="373" y="88"/>
                    <a:pt x="373" y="88"/>
                    <a:pt x="373" y="88"/>
                  </a:cubicBezTo>
                  <a:cubicBezTo>
                    <a:pt x="375" y="112"/>
                    <a:pt x="378" y="150"/>
                    <a:pt x="382" y="190"/>
                  </a:cubicBezTo>
                  <a:lnTo>
                    <a:pt x="0" y="71"/>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26" name="Freeform 53"/>
            <p:cNvSpPr>
              <a:spLocks/>
            </p:cNvSpPr>
            <p:nvPr/>
          </p:nvSpPr>
          <p:spPr bwMode="auto">
            <a:xfrm>
              <a:off x="6846050" y="3467416"/>
              <a:ext cx="1623223" cy="1263040"/>
            </a:xfrm>
            <a:custGeom>
              <a:avLst/>
              <a:gdLst>
                <a:gd name="T0" fmla="*/ 2147483647 w 290"/>
                <a:gd name="T1" fmla="*/ 2147483647 h 226"/>
                <a:gd name="T2" fmla="*/ 0 w 290"/>
                <a:gd name="T3" fmla="*/ 2147483647 h 226"/>
                <a:gd name="T4" fmla="*/ 2147483647 w 290"/>
                <a:gd name="T5" fmla="*/ 0 h 226"/>
                <a:gd name="T6" fmla="*/ 2147483647 w 290"/>
                <a:gd name="T7" fmla="*/ 2147483647 h 226"/>
                <a:gd name="T8" fmla="*/ 2147483647 w 290"/>
                <a:gd name="T9" fmla="*/ 2147483647 h 226"/>
                <a:gd name="T10" fmla="*/ 0 60000 65536"/>
                <a:gd name="T11" fmla="*/ 0 60000 65536"/>
                <a:gd name="T12" fmla="*/ 0 60000 65536"/>
                <a:gd name="T13" fmla="*/ 0 60000 65536"/>
                <a:gd name="T14" fmla="*/ 0 60000 65536"/>
                <a:gd name="T15" fmla="*/ 0 w 290"/>
                <a:gd name="T16" fmla="*/ 0 h 226"/>
                <a:gd name="T17" fmla="*/ 290 w 290"/>
                <a:gd name="T18" fmla="*/ 226 h 226"/>
              </a:gdLst>
              <a:ahLst/>
              <a:cxnLst>
                <a:cxn ang="T10">
                  <a:pos x="T0" y="T1"/>
                </a:cxn>
                <a:cxn ang="T11">
                  <a:pos x="T2" y="T3"/>
                </a:cxn>
                <a:cxn ang="T12">
                  <a:pos x="T4" y="T5"/>
                </a:cxn>
                <a:cxn ang="T13">
                  <a:pos x="T6" y="T7"/>
                </a:cxn>
                <a:cxn ang="T14">
                  <a:pos x="T8" y="T9"/>
                </a:cxn>
              </a:cxnLst>
              <a:rect l="T15" t="T16" r="T17" b="T18"/>
              <a:pathLst>
                <a:path w="290" h="226">
                  <a:moveTo>
                    <a:pt x="9" y="226"/>
                  </a:moveTo>
                  <a:cubicBezTo>
                    <a:pt x="0" y="124"/>
                    <a:pt x="0" y="124"/>
                    <a:pt x="0" y="124"/>
                  </a:cubicBezTo>
                  <a:cubicBezTo>
                    <a:pt x="241" y="0"/>
                    <a:pt x="241" y="0"/>
                    <a:pt x="241" y="0"/>
                  </a:cubicBezTo>
                  <a:cubicBezTo>
                    <a:pt x="241" y="0"/>
                    <a:pt x="264" y="30"/>
                    <a:pt x="290" y="66"/>
                  </a:cubicBezTo>
                  <a:lnTo>
                    <a:pt x="9" y="226"/>
                  </a:lnTo>
                  <a:close/>
                </a:path>
              </a:pathLst>
            </a:custGeom>
            <a:solidFill>
              <a:schemeClr val="tx1"/>
            </a:solidFill>
            <a:ln w="8" cap="rnd">
              <a:noFill/>
              <a:round/>
              <a:headEnd/>
              <a:tailEnd/>
            </a:ln>
          </p:spPr>
          <p:txBody>
            <a:bodyPr/>
            <a:lstStyle/>
            <a:p>
              <a:endParaRPr lang="en-IN" dirty="0"/>
            </a:p>
          </p:txBody>
        </p:sp>
      </p:grpSp>
      <p:grpSp>
        <p:nvGrpSpPr>
          <p:cNvPr id="27" name="Group 37"/>
          <p:cNvGrpSpPr>
            <a:grpSpLocks/>
          </p:cNvGrpSpPr>
          <p:nvPr/>
        </p:nvGrpSpPr>
        <p:grpSpPr bwMode="auto">
          <a:xfrm>
            <a:off x="5111750" y="3160613"/>
            <a:ext cx="2997200" cy="1157288"/>
            <a:chOff x="5111074" y="2819131"/>
            <a:chExt cx="2997793" cy="1157557"/>
          </a:xfrm>
          <a:solidFill>
            <a:srgbClr val="FFC000"/>
          </a:solidFill>
        </p:grpSpPr>
        <p:sp>
          <p:nvSpPr>
            <p:cNvPr id="28" name="Freeform 61"/>
            <p:cNvSpPr>
              <a:spLocks/>
            </p:cNvSpPr>
            <p:nvPr/>
          </p:nvSpPr>
          <p:spPr bwMode="auto">
            <a:xfrm>
              <a:off x="5111074" y="2819131"/>
              <a:ext cx="1394127" cy="720938"/>
            </a:xfrm>
            <a:custGeom>
              <a:avLst/>
              <a:gdLst>
                <a:gd name="T0" fmla="*/ 2147483647 w 249"/>
                <a:gd name="T1" fmla="*/ 0 h 129"/>
                <a:gd name="T2" fmla="*/ 2147483647 w 249"/>
                <a:gd name="T3" fmla="*/ 2147483647 h 129"/>
                <a:gd name="T4" fmla="*/ 0 w 249"/>
                <a:gd name="T5" fmla="*/ 2147483647 h 129"/>
                <a:gd name="T6" fmla="*/ 2147483647 w 249"/>
                <a:gd name="T7" fmla="*/ 2147483647 h 129"/>
                <a:gd name="T8" fmla="*/ 2147483647 w 249"/>
                <a:gd name="T9" fmla="*/ 0 h 129"/>
                <a:gd name="T10" fmla="*/ 0 60000 65536"/>
                <a:gd name="T11" fmla="*/ 0 60000 65536"/>
                <a:gd name="T12" fmla="*/ 0 60000 65536"/>
                <a:gd name="T13" fmla="*/ 0 60000 65536"/>
                <a:gd name="T14" fmla="*/ 0 60000 65536"/>
                <a:gd name="T15" fmla="*/ 0 w 249"/>
                <a:gd name="T16" fmla="*/ 0 h 129"/>
                <a:gd name="T17" fmla="*/ 249 w 249"/>
                <a:gd name="T18" fmla="*/ 129 h 129"/>
              </a:gdLst>
              <a:ahLst/>
              <a:cxnLst>
                <a:cxn ang="T10">
                  <a:pos x="T0" y="T1"/>
                </a:cxn>
                <a:cxn ang="T11">
                  <a:pos x="T2" y="T3"/>
                </a:cxn>
                <a:cxn ang="T12">
                  <a:pos x="T4" y="T5"/>
                </a:cxn>
                <a:cxn ang="T13">
                  <a:pos x="T6" y="T7"/>
                </a:cxn>
                <a:cxn ang="T14">
                  <a:pos x="T8" y="T9"/>
                </a:cxn>
              </a:cxnLst>
              <a:rect l="T15" t="T16" r="T17" b="T18"/>
              <a:pathLst>
                <a:path w="249" h="129">
                  <a:moveTo>
                    <a:pt x="249" y="0"/>
                  </a:moveTo>
                  <a:cubicBezTo>
                    <a:pt x="246" y="33"/>
                    <a:pt x="246" y="33"/>
                    <a:pt x="246" y="33"/>
                  </a:cubicBezTo>
                  <a:cubicBezTo>
                    <a:pt x="0" y="129"/>
                    <a:pt x="0" y="129"/>
                    <a:pt x="0" y="129"/>
                  </a:cubicBezTo>
                  <a:cubicBezTo>
                    <a:pt x="20" y="100"/>
                    <a:pt x="36" y="76"/>
                    <a:pt x="54" y="51"/>
                  </a:cubicBezTo>
                  <a:lnTo>
                    <a:pt x="249" y="0"/>
                  </a:lnTo>
                  <a:close/>
                </a:path>
              </a:pathLst>
            </a:custGeom>
            <a:grpFill/>
            <a:ln w="8" cap="rnd">
              <a:noFill/>
              <a:round/>
              <a:headEnd/>
              <a:tailEnd/>
            </a:ln>
          </p:spPr>
          <p:txBody>
            <a:bodyPr/>
            <a:lstStyle/>
            <a:p>
              <a:endParaRPr lang="en-IN" dirty="0"/>
            </a:p>
          </p:txBody>
        </p:sp>
        <p:sp>
          <p:nvSpPr>
            <p:cNvPr id="29" name="Freeform 67"/>
            <p:cNvSpPr>
              <a:spLocks/>
            </p:cNvSpPr>
            <p:nvPr/>
          </p:nvSpPr>
          <p:spPr bwMode="auto">
            <a:xfrm>
              <a:off x="6488438" y="2819131"/>
              <a:ext cx="1620429" cy="536512"/>
            </a:xfrm>
            <a:custGeom>
              <a:avLst/>
              <a:gdLst>
                <a:gd name="T0" fmla="*/ 2147483647 w 580"/>
                <a:gd name="T1" fmla="*/ 2147483647 h 192"/>
                <a:gd name="T2" fmla="*/ 2147483647 w 580"/>
                <a:gd name="T3" fmla="*/ 2147483647 h 192"/>
                <a:gd name="T4" fmla="*/ 0 w 580"/>
                <a:gd name="T5" fmla="*/ 2147483647 h 192"/>
                <a:gd name="T6" fmla="*/ 2147483647 w 580"/>
                <a:gd name="T7" fmla="*/ 0 h 192"/>
                <a:gd name="T8" fmla="*/ 2147483647 w 580"/>
                <a:gd name="T9" fmla="*/ 2147483647 h 192"/>
                <a:gd name="T10" fmla="*/ 0 60000 65536"/>
                <a:gd name="T11" fmla="*/ 0 60000 65536"/>
                <a:gd name="T12" fmla="*/ 0 60000 65536"/>
                <a:gd name="T13" fmla="*/ 0 60000 65536"/>
                <a:gd name="T14" fmla="*/ 0 60000 65536"/>
                <a:gd name="T15" fmla="*/ 0 w 580"/>
                <a:gd name="T16" fmla="*/ 0 h 192"/>
                <a:gd name="T17" fmla="*/ 580 w 580"/>
                <a:gd name="T18" fmla="*/ 192 h 192"/>
              </a:gdLst>
              <a:ahLst/>
              <a:cxnLst>
                <a:cxn ang="T10">
                  <a:pos x="T0" y="T1"/>
                </a:cxn>
                <a:cxn ang="T11">
                  <a:pos x="T2" y="T3"/>
                </a:cxn>
                <a:cxn ang="T12">
                  <a:pos x="T4" y="T5"/>
                </a:cxn>
                <a:cxn ang="T13">
                  <a:pos x="T6" y="T7"/>
                </a:cxn>
                <a:cxn ang="T14">
                  <a:pos x="T8" y="T9"/>
                </a:cxn>
              </a:cxnLst>
              <a:rect l="T15" t="T16" r="T17" b="T18"/>
              <a:pathLst>
                <a:path w="580" h="192">
                  <a:moveTo>
                    <a:pt x="476" y="54"/>
                  </a:moveTo>
                  <a:lnTo>
                    <a:pt x="580" y="192"/>
                  </a:lnTo>
                  <a:lnTo>
                    <a:pt x="0" y="66"/>
                  </a:lnTo>
                  <a:lnTo>
                    <a:pt x="6" y="0"/>
                  </a:lnTo>
                  <a:lnTo>
                    <a:pt x="476" y="54"/>
                  </a:lnTo>
                  <a:close/>
                </a:path>
              </a:pathLst>
            </a:custGeom>
            <a:grpFill/>
            <a:ln w="8" cap="rnd">
              <a:noFill/>
              <a:round/>
              <a:headEnd/>
              <a:tailEnd/>
            </a:ln>
          </p:spPr>
          <p:txBody>
            <a:bodyPr/>
            <a:lstStyle/>
            <a:p>
              <a:endParaRPr lang="en-IN" dirty="0"/>
            </a:p>
          </p:txBody>
        </p:sp>
        <p:sp>
          <p:nvSpPr>
            <p:cNvPr id="30" name="Freeform 17"/>
            <p:cNvSpPr>
              <a:spLocks/>
            </p:cNvSpPr>
            <p:nvPr/>
          </p:nvSpPr>
          <p:spPr bwMode="auto">
            <a:xfrm>
              <a:off x="5111074" y="3003557"/>
              <a:ext cx="2997793" cy="972429"/>
            </a:xfrm>
            <a:custGeom>
              <a:avLst/>
              <a:gdLst>
                <a:gd name="T0" fmla="*/ 0 w 1073"/>
                <a:gd name="T1" fmla="*/ 2147483647 h 348"/>
                <a:gd name="T2" fmla="*/ 2147483647 w 1073"/>
                <a:gd name="T3" fmla="*/ 0 h 348"/>
                <a:gd name="T4" fmla="*/ 2147483647 w 1073"/>
                <a:gd name="T5" fmla="*/ 2147483647 h 348"/>
                <a:gd name="T6" fmla="*/ 2147483647 w 1073"/>
                <a:gd name="T7" fmla="*/ 2147483647 h 348"/>
                <a:gd name="T8" fmla="*/ 0 w 1073"/>
                <a:gd name="T9" fmla="*/ 2147483647 h 348"/>
                <a:gd name="T10" fmla="*/ 0 60000 65536"/>
                <a:gd name="T11" fmla="*/ 0 60000 65536"/>
                <a:gd name="T12" fmla="*/ 0 60000 65536"/>
                <a:gd name="T13" fmla="*/ 0 60000 65536"/>
                <a:gd name="T14" fmla="*/ 0 60000 65536"/>
                <a:gd name="T15" fmla="*/ 0 w 1073"/>
                <a:gd name="T16" fmla="*/ 0 h 348"/>
                <a:gd name="T17" fmla="*/ 1073 w 1073"/>
                <a:gd name="T18" fmla="*/ 348 h 348"/>
              </a:gdLst>
              <a:ahLst/>
              <a:cxnLst>
                <a:cxn ang="T10">
                  <a:pos x="T0" y="T1"/>
                </a:cxn>
                <a:cxn ang="T11">
                  <a:pos x="T2" y="T3"/>
                </a:cxn>
                <a:cxn ang="T12">
                  <a:pos x="T4" y="T5"/>
                </a:cxn>
                <a:cxn ang="T13">
                  <a:pos x="T6" y="T7"/>
                </a:cxn>
                <a:cxn ang="T14">
                  <a:pos x="T8" y="T9"/>
                </a:cxn>
              </a:cxnLst>
              <a:rect l="T15" t="T16" r="T17" b="T18"/>
              <a:pathLst>
                <a:path w="1073" h="348">
                  <a:moveTo>
                    <a:pt x="0" y="192"/>
                  </a:moveTo>
                  <a:lnTo>
                    <a:pt x="493" y="0"/>
                  </a:lnTo>
                  <a:lnTo>
                    <a:pt x="1073" y="126"/>
                  </a:lnTo>
                  <a:lnTo>
                    <a:pt x="617" y="348"/>
                  </a:lnTo>
                  <a:lnTo>
                    <a:pt x="0" y="192"/>
                  </a:lnTo>
                  <a:close/>
                </a:path>
              </a:pathLst>
            </a:custGeom>
            <a:grpFill/>
            <a:ln w="8" cap="rnd">
              <a:noFill/>
              <a:round/>
              <a:headEnd/>
              <a:tailEnd/>
            </a:ln>
          </p:spPr>
          <p:txBody>
            <a:bodyPr/>
            <a:lstStyle/>
            <a:p>
              <a:endParaRPr lang="en-IN" dirty="0"/>
            </a:p>
          </p:txBody>
        </p:sp>
        <p:sp>
          <p:nvSpPr>
            <p:cNvPr id="31" name="Freeform 51"/>
            <p:cNvSpPr>
              <a:spLocks/>
            </p:cNvSpPr>
            <p:nvPr/>
          </p:nvSpPr>
          <p:spPr bwMode="auto">
            <a:xfrm>
              <a:off x="5111074" y="3103360"/>
              <a:ext cx="1722779" cy="873328"/>
            </a:xfrm>
            <a:custGeom>
              <a:avLst/>
              <a:gdLst>
                <a:gd name="T0" fmla="*/ 2147483647 w 617"/>
                <a:gd name="T1" fmla="*/ 2147483647 h 312"/>
                <a:gd name="T2" fmla="*/ 2147483647 w 617"/>
                <a:gd name="T3" fmla="*/ 2147483647 h 312"/>
                <a:gd name="T4" fmla="*/ 0 w 617"/>
                <a:gd name="T5" fmla="*/ 2147483647 h 312"/>
                <a:gd name="T6" fmla="*/ 2147483647 w 617"/>
                <a:gd name="T7" fmla="*/ 0 h 312"/>
                <a:gd name="T8" fmla="*/ 2147483647 w 617"/>
                <a:gd name="T9" fmla="*/ 2147483647 h 312"/>
                <a:gd name="T10" fmla="*/ 0 60000 65536"/>
                <a:gd name="T11" fmla="*/ 0 60000 65536"/>
                <a:gd name="T12" fmla="*/ 0 60000 65536"/>
                <a:gd name="T13" fmla="*/ 0 60000 65536"/>
                <a:gd name="T14" fmla="*/ 0 60000 65536"/>
                <a:gd name="T15" fmla="*/ 0 w 617"/>
                <a:gd name="T16" fmla="*/ 0 h 312"/>
                <a:gd name="T17" fmla="*/ 617 w 617"/>
                <a:gd name="T18" fmla="*/ 312 h 312"/>
              </a:gdLst>
              <a:ahLst/>
              <a:cxnLst>
                <a:cxn ang="T10">
                  <a:pos x="T0" y="T1"/>
                </a:cxn>
                <a:cxn ang="T11">
                  <a:pos x="T2" y="T3"/>
                </a:cxn>
                <a:cxn ang="T12">
                  <a:pos x="T4" y="T5"/>
                </a:cxn>
                <a:cxn ang="T13">
                  <a:pos x="T6" y="T7"/>
                </a:cxn>
                <a:cxn ang="T14">
                  <a:pos x="T8" y="T9"/>
                </a:cxn>
              </a:cxnLst>
              <a:rect l="T15" t="T16" r="T17" b="T18"/>
              <a:pathLst>
                <a:path w="617" h="312">
                  <a:moveTo>
                    <a:pt x="597" y="76"/>
                  </a:moveTo>
                  <a:lnTo>
                    <a:pt x="617" y="312"/>
                  </a:lnTo>
                  <a:lnTo>
                    <a:pt x="0" y="156"/>
                  </a:lnTo>
                  <a:lnTo>
                    <a:pt x="108" y="0"/>
                  </a:lnTo>
                  <a:lnTo>
                    <a:pt x="597" y="76"/>
                  </a:lnTo>
                  <a:close/>
                </a:path>
              </a:pathLst>
            </a:custGeom>
            <a:grpFill/>
            <a:ln w="8" cap="rnd">
              <a:noFill/>
              <a:round/>
              <a:headEnd/>
              <a:tailEnd/>
            </a:ln>
          </p:spPr>
          <p:txBody>
            <a:bodyPr/>
            <a:lstStyle/>
            <a:p>
              <a:pPr>
                <a:defRPr/>
              </a:pPr>
              <a:endParaRPr lang="en-US" sz="1800" dirty="0">
                <a:ea typeface="MS PGothic" pitchFamily="34" charset="-128"/>
              </a:endParaRPr>
            </a:p>
          </p:txBody>
        </p:sp>
        <p:sp>
          <p:nvSpPr>
            <p:cNvPr id="32" name="Freeform 56"/>
            <p:cNvSpPr>
              <a:spLocks/>
            </p:cNvSpPr>
            <p:nvPr/>
          </p:nvSpPr>
          <p:spPr bwMode="auto">
            <a:xfrm>
              <a:off x="6778997" y="2970025"/>
              <a:ext cx="1329869" cy="1005960"/>
            </a:xfrm>
            <a:custGeom>
              <a:avLst/>
              <a:gdLst>
                <a:gd name="T0" fmla="*/ 0 w 476"/>
                <a:gd name="T1" fmla="*/ 2147483647 h 360"/>
                <a:gd name="T2" fmla="*/ 2147483647 w 476"/>
                <a:gd name="T3" fmla="*/ 2147483647 h 360"/>
                <a:gd name="T4" fmla="*/ 2147483647 w 476"/>
                <a:gd name="T5" fmla="*/ 2147483647 h 360"/>
                <a:gd name="T6" fmla="*/ 2147483647 w 476"/>
                <a:gd name="T7" fmla="*/ 0 h 360"/>
                <a:gd name="T8" fmla="*/ 0 w 476"/>
                <a:gd name="T9" fmla="*/ 2147483647 h 360"/>
                <a:gd name="T10" fmla="*/ 0 60000 65536"/>
                <a:gd name="T11" fmla="*/ 0 60000 65536"/>
                <a:gd name="T12" fmla="*/ 0 60000 65536"/>
                <a:gd name="T13" fmla="*/ 0 60000 65536"/>
                <a:gd name="T14" fmla="*/ 0 60000 65536"/>
                <a:gd name="T15" fmla="*/ 0 w 476"/>
                <a:gd name="T16" fmla="*/ 0 h 360"/>
                <a:gd name="T17" fmla="*/ 476 w 476"/>
                <a:gd name="T18" fmla="*/ 360 h 360"/>
              </a:gdLst>
              <a:ahLst/>
              <a:cxnLst>
                <a:cxn ang="T10">
                  <a:pos x="T0" y="T1"/>
                </a:cxn>
                <a:cxn ang="T11">
                  <a:pos x="T2" y="T3"/>
                </a:cxn>
                <a:cxn ang="T12">
                  <a:pos x="T4" y="T5"/>
                </a:cxn>
                <a:cxn ang="T13">
                  <a:pos x="T6" y="T7"/>
                </a:cxn>
                <a:cxn ang="T14">
                  <a:pos x="T8" y="T9"/>
                </a:cxn>
              </a:cxnLst>
              <a:rect l="T15" t="T16" r="T17" b="T18"/>
              <a:pathLst>
                <a:path w="476" h="360">
                  <a:moveTo>
                    <a:pt x="0" y="124"/>
                  </a:moveTo>
                  <a:lnTo>
                    <a:pt x="20" y="360"/>
                  </a:lnTo>
                  <a:lnTo>
                    <a:pt x="476" y="138"/>
                  </a:lnTo>
                  <a:lnTo>
                    <a:pt x="372" y="0"/>
                  </a:lnTo>
                  <a:lnTo>
                    <a:pt x="0" y="124"/>
                  </a:lnTo>
                  <a:close/>
                </a:path>
              </a:pathLst>
            </a:custGeom>
            <a:grpFill/>
            <a:ln w="8" cap="rnd">
              <a:noFill/>
              <a:round/>
              <a:headEnd/>
              <a:tailEnd/>
            </a:ln>
          </p:spPr>
          <p:txBody>
            <a:bodyPr/>
            <a:lstStyle/>
            <a:p>
              <a:endParaRPr lang="en-IN" dirty="0"/>
            </a:p>
          </p:txBody>
        </p:sp>
      </p:grpSp>
      <p:grpSp>
        <p:nvGrpSpPr>
          <p:cNvPr id="33" name="Group 35"/>
          <p:cNvGrpSpPr>
            <a:grpSpLocks/>
          </p:cNvGrpSpPr>
          <p:nvPr/>
        </p:nvGrpSpPr>
        <p:grpSpPr bwMode="auto">
          <a:xfrm>
            <a:off x="5473700" y="2797076"/>
            <a:ext cx="2266950" cy="742950"/>
            <a:chOff x="5473700" y="2455867"/>
            <a:chExt cx="2266380" cy="743294"/>
          </a:xfrm>
        </p:grpSpPr>
        <p:sp>
          <p:nvSpPr>
            <p:cNvPr id="34" name="Freeform 66"/>
            <p:cNvSpPr>
              <a:spLocks/>
            </p:cNvSpPr>
            <p:nvPr/>
          </p:nvSpPr>
          <p:spPr bwMode="auto">
            <a:xfrm>
              <a:off x="6510789" y="2455867"/>
              <a:ext cx="1229291" cy="419150"/>
            </a:xfrm>
            <a:custGeom>
              <a:avLst/>
              <a:gdLst>
                <a:gd name="T0" fmla="*/ 0 w 440"/>
                <a:gd name="T1" fmla="*/ 2147483647 h 150"/>
                <a:gd name="T2" fmla="*/ 2147483647 w 440"/>
                <a:gd name="T3" fmla="*/ 0 h 150"/>
                <a:gd name="T4" fmla="*/ 2147483647 w 440"/>
                <a:gd name="T5" fmla="*/ 2147483647 h 150"/>
                <a:gd name="T6" fmla="*/ 2147483647 w 440"/>
                <a:gd name="T7" fmla="*/ 2147483647 h 150"/>
                <a:gd name="T8" fmla="*/ 0 w 440"/>
                <a:gd name="T9" fmla="*/ 2147483647 h 150"/>
                <a:gd name="T10" fmla="*/ 0 60000 65536"/>
                <a:gd name="T11" fmla="*/ 0 60000 65536"/>
                <a:gd name="T12" fmla="*/ 0 60000 65536"/>
                <a:gd name="T13" fmla="*/ 0 60000 65536"/>
                <a:gd name="T14" fmla="*/ 0 60000 65536"/>
                <a:gd name="T15" fmla="*/ 0 w 440"/>
                <a:gd name="T16" fmla="*/ 0 h 150"/>
                <a:gd name="T17" fmla="*/ 440 w 440"/>
                <a:gd name="T18" fmla="*/ 150 h 150"/>
              </a:gdLst>
              <a:ahLst/>
              <a:cxnLst>
                <a:cxn ang="T10">
                  <a:pos x="T0" y="T1"/>
                </a:cxn>
                <a:cxn ang="T11">
                  <a:pos x="T2" y="T3"/>
                </a:cxn>
                <a:cxn ang="T12">
                  <a:pos x="T4" y="T5"/>
                </a:cxn>
                <a:cxn ang="T13">
                  <a:pos x="T6" y="T7"/>
                </a:cxn>
                <a:cxn ang="T14">
                  <a:pos x="T8" y="T9"/>
                </a:cxn>
              </a:cxnLst>
              <a:rect l="T15" t="T16" r="T17" b="T18"/>
              <a:pathLst>
                <a:path w="440" h="150">
                  <a:moveTo>
                    <a:pt x="0" y="94"/>
                  </a:moveTo>
                  <a:lnTo>
                    <a:pt x="8" y="0"/>
                  </a:lnTo>
                  <a:lnTo>
                    <a:pt x="356" y="34"/>
                  </a:lnTo>
                  <a:lnTo>
                    <a:pt x="440" y="150"/>
                  </a:lnTo>
                  <a:lnTo>
                    <a:pt x="0" y="94"/>
                  </a:lnTo>
                  <a:close/>
                </a:path>
              </a:pathLst>
            </a:custGeom>
            <a:solidFill>
              <a:srgbClr val="080324"/>
            </a:solidFill>
            <a:ln w="8" cap="rnd">
              <a:noFill/>
              <a:round/>
              <a:headEnd/>
              <a:tailEnd/>
            </a:ln>
          </p:spPr>
          <p:txBody>
            <a:bodyPr/>
            <a:lstStyle/>
            <a:p>
              <a:endParaRPr lang="en-IN" dirty="0"/>
            </a:p>
          </p:txBody>
        </p:sp>
        <p:sp>
          <p:nvSpPr>
            <p:cNvPr id="35" name="Freeform 60"/>
            <p:cNvSpPr>
              <a:spLocks/>
            </p:cNvSpPr>
            <p:nvPr/>
          </p:nvSpPr>
          <p:spPr bwMode="auto">
            <a:xfrm>
              <a:off x="5479862" y="2455867"/>
              <a:ext cx="1053278" cy="553278"/>
            </a:xfrm>
            <a:custGeom>
              <a:avLst/>
              <a:gdLst>
                <a:gd name="T0" fmla="*/ 2147483647 w 188"/>
                <a:gd name="T1" fmla="*/ 2147483647 h 99"/>
                <a:gd name="T2" fmla="*/ 2147483647 w 188"/>
                <a:gd name="T3" fmla="*/ 0 h 99"/>
                <a:gd name="T4" fmla="*/ 2147483647 w 188"/>
                <a:gd name="T5" fmla="*/ 2147483647 h 99"/>
                <a:gd name="T6" fmla="*/ 0 w 188"/>
                <a:gd name="T7" fmla="*/ 2147483647 h 99"/>
                <a:gd name="T8" fmla="*/ 2147483647 w 188"/>
                <a:gd name="T9" fmla="*/ 2147483647 h 99"/>
                <a:gd name="T10" fmla="*/ 0 60000 65536"/>
                <a:gd name="T11" fmla="*/ 0 60000 65536"/>
                <a:gd name="T12" fmla="*/ 0 60000 65536"/>
                <a:gd name="T13" fmla="*/ 0 60000 65536"/>
                <a:gd name="T14" fmla="*/ 0 60000 65536"/>
                <a:gd name="T15" fmla="*/ 0 w 188"/>
                <a:gd name="T16" fmla="*/ 0 h 99"/>
                <a:gd name="T17" fmla="*/ 188 w 188"/>
                <a:gd name="T18" fmla="*/ 99 h 99"/>
              </a:gdLst>
              <a:ahLst/>
              <a:cxnLst>
                <a:cxn ang="T10">
                  <a:pos x="T0" y="T1"/>
                </a:cxn>
                <a:cxn ang="T11">
                  <a:pos x="T2" y="T3"/>
                </a:cxn>
                <a:cxn ang="T12">
                  <a:pos x="T4" y="T5"/>
                </a:cxn>
                <a:cxn ang="T13">
                  <a:pos x="T6" y="T7"/>
                </a:cxn>
                <a:cxn ang="T14">
                  <a:pos x="T8" y="T9"/>
                </a:cxn>
              </a:cxnLst>
              <a:rect l="T15" t="T16" r="T17" b="T18"/>
              <a:pathLst>
                <a:path w="188" h="99">
                  <a:moveTo>
                    <a:pt x="184" y="47"/>
                  </a:moveTo>
                  <a:cubicBezTo>
                    <a:pt x="188" y="0"/>
                    <a:pt x="188" y="0"/>
                    <a:pt x="188" y="0"/>
                  </a:cubicBezTo>
                  <a:cubicBezTo>
                    <a:pt x="49" y="28"/>
                    <a:pt x="49" y="28"/>
                    <a:pt x="49" y="28"/>
                  </a:cubicBezTo>
                  <a:cubicBezTo>
                    <a:pt x="39" y="44"/>
                    <a:pt x="21" y="69"/>
                    <a:pt x="0" y="99"/>
                  </a:cubicBezTo>
                  <a:lnTo>
                    <a:pt x="184" y="47"/>
                  </a:lnTo>
                  <a:close/>
                </a:path>
              </a:pathLst>
            </a:custGeom>
            <a:solidFill>
              <a:srgbClr val="080324"/>
            </a:solidFill>
            <a:ln w="8" cap="rnd">
              <a:noFill/>
              <a:round/>
              <a:headEnd/>
              <a:tailEnd/>
            </a:ln>
          </p:spPr>
          <p:txBody>
            <a:bodyPr/>
            <a:lstStyle/>
            <a:p>
              <a:endParaRPr lang="en-IN" dirty="0"/>
            </a:p>
          </p:txBody>
        </p:sp>
        <p:sp>
          <p:nvSpPr>
            <p:cNvPr id="36" name="Freeform 18"/>
            <p:cNvSpPr>
              <a:spLocks/>
            </p:cNvSpPr>
            <p:nvPr/>
          </p:nvSpPr>
          <p:spPr bwMode="auto">
            <a:xfrm>
              <a:off x="5479862" y="2718535"/>
              <a:ext cx="2260218" cy="480626"/>
            </a:xfrm>
            <a:custGeom>
              <a:avLst/>
              <a:gdLst>
                <a:gd name="T0" fmla="*/ 0 w 809"/>
                <a:gd name="T1" fmla="*/ 104 h 172"/>
                <a:gd name="T2" fmla="*/ 369 w 809"/>
                <a:gd name="T3" fmla="*/ 0 h 172"/>
                <a:gd name="T4" fmla="*/ 809 w 809"/>
                <a:gd name="T5" fmla="*/ 56 h 172"/>
                <a:gd name="T6" fmla="*/ 463 w 809"/>
                <a:gd name="T7" fmla="*/ 172 h 172"/>
                <a:gd name="T8" fmla="*/ 0 w 809"/>
                <a:gd name="T9" fmla="*/ 104 h 172"/>
                <a:gd name="T10" fmla="*/ 0 60000 65536"/>
                <a:gd name="T11" fmla="*/ 0 60000 65536"/>
                <a:gd name="T12" fmla="*/ 0 60000 65536"/>
                <a:gd name="T13" fmla="*/ 0 60000 65536"/>
                <a:gd name="T14" fmla="*/ 0 60000 65536"/>
                <a:gd name="T15" fmla="*/ 0 w 809"/>
                <a:gd name="T16" fmla="*/ 0 h 172"/>
                <a:gd name="T17" fmla="*/ 809 w 809"/>
                <a:gd name="T18" fmla="*/ 172 h 172"/>
              </a:gdLst>
              <a:ahLst/>
              <a:cxnLst>
                <a:cxn ang="T10">
                  <a:pos x="T0" y="T1"/>
                </a:cxn>
                <a:cxn ang="T11">
                  <a:pos x="T2" y="T3"/>
                </a:cxn>
                <a:cxn ang="T12">
                  <a:pos x="T4" y="T5"/>
                </a:cxn>
                <a:cxn ang="T13">
                  <a:pos x="T6" y="T7"/>
                </a:cxn>
                <a:cxn ang="T14">
                  <a:pos x="T8" y="T9"/>
                </a:cxn>
              </a:cxnLst>
              <a:rect l="T15" t="T16" r="T17" b="T18"/>
              <a:pathLst>
                <a:path w="809" h="172">
                  <a:moveTo>
                    <a:pt x="0" y="104"/>
                  </a:moveTo>
                  <a:lnTo>
                    <a:pt x="369" y="0"/>
                  </a:lnTo>
                  <a:lnTo>
                    <a:pt x="809" y="56"/>
                  </a:lnTo>
                  <a:lnTo>
                    <a:pt x="463" y="172"/>
                  </a:lnTo>
                  <a:lnTo>
                    <a:pt x="0" y="104"/>
                  </a:lnTo>
                  <a:close/>
                </a:path>
              </a:pathLst>
            </a:custGeom>
            <a:gradFill flip="none" rotWithShape="1">
              <a:gsLst>
                <a:gs pos="0">
                  <a:srgbClr val="009245"/>
                </a:gs>
                <a:gs pos="100000">
                  <a:srgbClr val="FFFFFF"/>
                </a:gs>
              </a:gsLst>
              <a:path path="circle">
                <a:fillToRect l="100000" t="100000"/>
              </a:path>
              <a:tileRect r="-100000" b="-100000"/>
            </a:gradFill>
            <a:ln w="8" cap="rnd">
              <a:solidFill>
                <a:srgbClr val="004D86"/>
              </a:solidFill>
              <a:round/>
              <a:headEnd/>
              <a:tailEnd/>
            </a:ln>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sz="1800" dirty="0"/>
            </a:p>
          </p:txBody>
        </p:sp>
        <p:sp>
          <p:nvSpPr>
            <p:cNvPr id="37" name="Freeform 52"/>
            <p:cNvSpPr>
              <a:spLocks/>
            </p:cNvSpPr>
            <p:nvPr/>
          </p:nvSpPr>
          <p:spPr bwMode="auto">
            <a:xfrm>
              <a:off x="5473700" y="2613102"/>
              <a:ext cx="1299836" cy="586059"/>
            </a:xfrm>
            <a:custGeom>
              <a:avLst/>
              <a:gdLst>
                <a:gd name="T0" fmla="*/ 0 w 465"/>
                <a:gd name="T1" fmla="*/ 2147483647 h 210"/>
                <a:gd name="T2" fmla="*/ 2147483647 w 465"/>
                <a:gd name="T3" fmla="*/ 0 h 210"/>
                <a:gd name="T4" fmla="*/ 2147483647 w 465"/>
                <a:gd name="T5" fmla="*/ 2147483647 h 210"/>
                <a:gd name="T6" fmla="*/ 2147483647 w 465"/>
                <a:gd name="T7" fmla="*/ 2147483647 h 210"/>
                <a:gd name="T8" fmla="*/ 0 w 465"/>
                <a:gd name="T9" fmla="*/ 2147483647 h 210"/>
                <a:gd name="T10" fmla="*/ 0 60000 65536"/>
                <a:gd name="T11" fmla="*/ 0 60000 65536"/>
                <a:gd name="T12" fmla="*/ 0 60000 65536"/>
                <a:gd name="T13" fmla="*/ 0 60000 65536"/>
                <a:gd name="T14" fmla="*/ 0 60000 65536"/>
                <a:gd name="T15" fmla="*/ 0 w 465"/>
                <a:gd name="T16" fmla="*/ 0 h 210"/>
                <a:gd name="T17" fmla="*/ 465 w 465"/>
                <a:gd name="T18" fmla="*/ 210 h 210"/>
              </a:gdLst>
              <a:ahLst/>
              <a:cxnLst>
                <a:cxn ang="T10">
                  <a:pos x="T0" y="T1"/>
                </a:cxn>
                <a:cxn ang="T11">
                  <a:pos x="T2" y="T3"/>
                </a:cxn>
                <a:cxn ang="T12">
                  <a:pos x="T4" y="T5"/>
                </a:cxn>
                <a:cxn ang="T13">
                  <a:pos x="T6" y="T7"/>
                </a:cxn>
                <a:cxn ang="T14">
                  <a:pos x="T8" y="T9"/>
                </a:cxn>
              </a:cxnLst>
              <a:rect l="T15" t="T16" r="T17" b="T18"/>
              <a:pathLst>
                <a:path w="465" h="210">
                  <a:moveTo>
                    <a:pt x="0" y="144"/>
                  </a:moveTo>
                  <a:lnTo>
                    <a:pt x="101" y="0"/>
                  </a:lnTo>
                  <a:lnTo>
                    <a:pt x="451" y="34"/>
                  </a:lnTo>
                  <a:lnTo>
                    <a:pt x="465" y="210"/>
                  </a:lnTo>
                  <a:lnTo>
                    <a:pt x="0" y="144"/>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38" name="Freeform 55"/>
            <p:cNvSpPr>
              <a:spLocks/>
            </p:cNvSpPr>
            <p:nvPr/>
          </p:nvSpPr>
          <p:spPr bwMode="auto">
            <a:xfrm>
              <a:off x="6734296" y="2550875"/>
              <a:ext cx="1005783" cy="648286"/>
            </a:xfrm>
            <a:custGeom>
              <a:avLst/>
              <a:gdLst>
                <a:gd name="T0" fmla="*/ 2147483647 w 360"/>
                <a:gd name="T1" fmla="*/ 2147483647 h 232"/>
                <a:gd name="T2" fmla="*/ 2147483647 w 360"/>
                <a:gd name="T3" fmla="*/ 0 h 232"/>
                <a:gd name="T4" fmla="*/ 0 w 360"/>
                <a:gd name="T5" fmla="*/ 2147483647 h 232"/>
                <a:gd name="T6" fmla="*/ 2147483647 w 360"/>
                <a:gd name="T7" fmla="*/ 2147483647 h 232"/>
                <a:gd name="T8" fmla="*/ 2147483647 w 360"/>
                <a:gd name="T9" fmla="*/ 2147483647 h 232"/>
                <a:gd name="T10" fmla="*/ 0 60000 65536"/>
                <a:gd name="T11" fmla="*/ 0 60000 65536"/>
                <a:gd name="T12" fmla="*/ 0 60000 65536"/>
                <a:gd name="T13" fmla="*/ 0 60000 65536"/>
                <a:gd name="T14" fmla="*/ 0 60000 65536"/>
                <a:gd name="T15" fmla="*/ 0 w 360"/>
                <a:gd name="T16" fmla="*/ 0 h 232"/>
                <a:gd name="T17" fmla="*/ 360 w 360"/>
                <a:gd name="T18" fmla="*/ 232 h 232"/>
              </a:gdLst>
              <a:ahLst/>
              <a:cxnLst>
                <a:cxn ang="T10">
                  <a:pos x="T0" y="T1"/>
                </a:cxn>
                <a:cxn ang="T11">
                  <a:pos x="T2" y="T3"/>
                </a:cxn>
                <a:cxn ang="T12">
                  <a:pos x="T4" y="T5"/>
                </a:cxn>
                <a:cxn ang="T13">
                  <a:pos x="T6" y="T7"/>
                </a:cxn>
                <a:cxn ang="T14">
                  <a:pos x="T8" y="T9"/>
                </a:cxn>
              </a:cxnLst>
              <a:rect l="T15" t="T16" r="T17" b="T18"/>
              <a:pathLst>
                <a:path w="360" h="232">
                  <a:moveTo>
                    <a:pt x="360" y="116"/>
                  </a:moveTo>
                  <a:lnTo>
                    <a:pt x="276" y="0"/>
                  </a:lnTo>
                  <a:lnTo>
                    <a:pt x="0" y="56"/>
                  </a:lnTo>
                  <a:lnTo>
                    <a:pt x="14" y="232"/>
                  </a:lnTo>
                  <a:lnTo>
                    <a:pt x="360" y="116"/>
                  </a:lnTo>
                  <a:close/>
                </a:path>
              </a:pathLst>
            </a:custGeom>
            <a:solidFill>
              <a:schemeClr val="tx1"/>
            </a:solidFill>
            <a:ln w="8" cap="rnd">
              <a:noFill/>
              <a:round/>
              <a:headEnd/>
              <a:tailEnd/>
            </a:ln>
          </p:spPr>
          <p:txBody>
            <a:bodyPr/>
            <a:lstStyle/>
            <a:p>
              <a:endParaRPr lang="en-IN" dirty="0"/>
            </a:p>
          </p:txBody>
        </p:sp>
      </p:grpSp>
      <p:grpSp>
        <p:nvGrpSpPr>
          <p:cNvPr id="39" name="Group 45"/>
          <p:cNvGrpSpPr>
            <a:grpSpLocks/>
          </p:cNvGrpSpPr>
          <p:nvPr/>
        </p:nvGrpSpPr>
        <p:grpSpPr bwMode="auto">
          <a:xfrm>
            <a:off x="5822950" y="1736626"/>
            <a:ext cx="1598613" cy="1217612"/>
            <a:chOff x="5849053" y="1394695"/>
            <a:chExt cx="1598694" cy="1218330"/>
          </a:xfrm>
        </p:grpSpPr>
        <p:sp>
          <p:nvSpPr>
            <p:cNvPr id="40" name="Freeform 50"/>
            <p:cNvSpPr>
              <a:spLocks/>
            </p:cNvSpPr>
            <p:nvPr/>
          </p:nvSpPr>
          <p:spPr bwMode="auto">
            <a:xfrm>
              <a:off x="5849053" y="1394695"/>
              <a:ext cx="889045" cy="1218330"/>
            </a:xfrm>
            <a:custGeom>
              <a:avLst/>
              <a:gdLst>
                <a:gd name="T0" fmla="*/ 2147483647 w 159"/>
                <a:gd name="T1" fmla="*/ 2147483647 h 218"/>
                <a:gd name="T2" fmla="*/ 2147483647 w 159"/>
                <a:gd name="T3" fmla="*/ 0 h 218"/>
                <a:gd name="T4" fmla="*/ 0 w 159"/>
                <a:gd name="T5" fmla="*/ 2147483647 h 218"/>
                <a:gd name="T6" fmla="*/ 2147483647 w 159"/>
                <a:gd name="T7" fmla="*/ 2147483647 h 218"/>
                <a:gd name="T8" fmla="*/ 0 60000 65536"/>
                <a:gd name="T9" fmla="*/ 0 60000 65536"/>
                <a:gd name="T10" fmla="*/ 0 60000 65536"/>
                <a:gd name="T11" fmla="*/ 0 60000 65536"/>
                <a:gd name="T12" fmla="*/ 0 w 159"/>
                <a:gd name="T13" fmla="*/ 0 h 218"/>
                <a:gd name="T14" fmla="*/ 159 w 159"/>
                <a:gd name="T15" fmla="*/ 218 h 218"/>
              </a:gdLst>
              <a:ahLst/>
              <a:cxnLst>
                <a:cxn ang="T8">
                  <a:pos x="T0" y="T1"/>
                </a:cxn>
                <a:cxn ang="T9">
                  <a:pos x="T2" y="T3"/>
                </a:cxn>
                <a:cxn ang="T10">
                  <a:pos x="T4" y="T5"/>
                </a:cxn>
                <a:cxn ang="T11">
                  <a:pos x="T6" y="T7"/>
                </a:cxn>
              </a:cxnLst>
              <a:rect l="T12" t="T13" r="T14" b="T15"/>
              <a:pathLst>
                <a:path w="159" h="218">
                  <a:moveTo>
                    <a:pt x="159" y="218"/>
                  </a:moveTo>
                  <a:cubicBezTo>
                    <a:pt x="159" y="218"/>
                    <a:pt x="141" y="0"/>
                    <a:pt x="141" y="0"/>
                  </a:cubicBezTo>
                  <a:cubicBezTo>
                    <a:pt x="141" y="0"/>
                    <a:pt x="70" y="103"/>
                    <a:pt x="0" y="205"/>
                  </a:cubicBezTo>
                  <a:lnTo>
                    <a:pt x="159" y="218"/>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41" name="Freeform 57"/>
            <p:cNvSpPr>
              <a:spLocks/>
            </p:cNvSpPr>
            <p:nvPr/>
          </p:nvSpPr>
          <p:spPr bwMode="auto">
            <a:xfrm>
              <a:off x="6637532" y="1394695"/>
              <a:ext cx="810215" cy="1218330"/>
            </a:xfrm>
            <a:custGeom>
              <a:avLst/>
              <a:gdLst>
                <a:gd name="T0" fmla="*/ 2147483647 w 290"/>
                <a:gd name="T1" fmla="*/ 2147483647 h 436"/>
                <a:gd name="T2" fmla="*/ 0 w 290"/>
                <a:gd name="T3" fmla="*/ 0 h 436"/>
                <a:gd name="T4" fmla="*/ 2147483647 w 290"/>
                <a:gd name="T5" fmla="*/ 2147483647 h 436"/>
                <a:gd name="T6" fmla="*/ 2147483647 w 290"/>
                <a:gd name="T7" fmla="*/ 2147483647 h 436"/>
                <a:gd name="T8" fmla="*/ 0 60000 65536"/>
                <a:gd name="T9" fmla="*/ 0 60000 65536"/>
                <a:gd name="T10" fmla="*/ 0 60000 65536"/>
                <a:gd name="T11" fmla="*/ 0 60000 65536"/>
                <a:gd name="T12" fmla="*/ 0 w 290"/>
                <a:gd name="T13" fmla="*/ 0 h 436"/>
                <a:gd name="T14" fmla="*/ 290 w 290"/>
                <a:gd name="T15" fmla="*/ 436 h 436"/>
              </a:gdLst>
              <a:ahLst/>
              <a:cxnLst>
                <a:cxn ang="T8">
                  <a:pos x="T0" y="T1"/>
                </a:cxn>
                <a:cxn ang="T9">
                  <a:pos x="T2" y="T3"/>
                </a:cxn>
                <a:cxn ang="T10">
                  <a:pos x="T4" y="T5"/>
                </a:cxn>
                <a:cxn ang="T11">
                  <a:pos x="T6" y="T7"/>
                </a:cxn>
              </a:cxnLst>
              <a:rect l="T12" t="T13" r="T14" b="T15"/>
              <a:pathLst>
                <a:path w="290" h="436">
                  <a:moveTo>
                    <a:pt x="36" y="436"/>
                  </a:moveTo>
                  <a:lnTo>
                    <a:pt x="0" y="0"/>
                  </a:lnTo>
                  <a:lnTo>
                    <a:pt x="290" y="390"/>
                  </a:lnTo>
                  <a:lnTo>
                    <a:pt x="36" y="436"/>
                  </a:lnTo>
                  <a:close/>
                </a:path>
              </a:pathLst>
            </a:custGeom>
            <a:solidFill>
              <a:schemeClr val="tx1"/>
            </a:solidFill>
            <a:ln w="8" cap="rnd">
              <a:noFill/>
              <a:round/>
              <a:headEnd/>
              <a:tailEnd/>
            </a:ln>
          </p:spPr>
          <p:txBody>
            <a:bodyPr/>
            <a:lstStyle/>
            <a:p>
              <a:endParaRPr lang="en-IN" dirty="0"/>
            </a:p>
          </p:txBody>
        </p:sp>
      </p:grpSp>
      <p:grpSp>
        <p:nvGrpSpPr>
          <p:cNvPr id="42" name="Group 51"/>
          <p:cNvGrpSpPr/>
          <p:nvPr/>
        </p:nvGrpSpPr>
        <p:grpSpPr>
          <a:xfrm>
            <a:off x="4750445" y="3821184"/>
            <a:ext cx="3709987" cy="1264000"/>
            <a:chOff x="1187624" y="2507236"/>
            <a:chExt cx="3709987" cy="1264000"/>
          </a:xfrm>
        </p:grpSpPr>
        <p:sp>
          <p:nvSpPr>
            <p:cNvPr id="43" name="Freeform 42"/>
            <p:cNvSpPr>
              <a:spLocks/>
            </p:cNvSpPr>
            <p:nvPr/>
          </p:nvSpPr>
          <p:spPr bwMode="auto">
            <a:xfrm>
              <a:off x="1187624" y="2708920"/>
              <a:ext cx="2136775" cy="1062037"/>
            </a:xfrm>
            <a:custGeom>
              <a:avLst/>
              <a:gdLst>
                <a:gd name="T0" fmla="*/ 0 w 382"/>
                <a:gd name="T1" fmla="*/ 2147483647 h 190"/>
                <a:gd name="T2" fmla="*/ 2147483647 w 382"/>
                <a:gd name="T3" fmla="*/ 0 h 190"/>
                <a:gd name="T4" fmla="*/ 2147483647 w 382"/>
                <a:gd name="T5" fmla="*/ 2147483647 h 190"/>
                <a:gd name="T6" fmla="*/ 2147483647 w 382"/>
                <a:gd name="T7" fmla="*/ 2147483647 h 190"/>
                <a:gd name="T8" fmla="*/ 0 w 382"/>
                <a:gd name="T9" fmla="*/ 2147483647 h 190"/>
                <a:gd name="T10" fmla="*/ 0 60000 65536"/>
                <a:gd name="T11" fmla="*/ 0 60000 65536"/>
                <a:gd name="T12" fmla="*/ 0 60000 65536"/>
                <a:gd name="T13" fmla="*/ 0 60000 65536"/>
                <a:gd name="T14" fmla="*/ 0 60000 65536"/>
                <a:gd name="T15" fmla="*/ 0 w 382"/>
                <a:gd name="T16" fmla="*/ 0 h 190"/>
                <a:gd name="T17" fmla="*/ 382 w 382"/>
                <a:gd name="T18" fmla="*/ 190 h 190"/>
              </a:gdLst>
              <a:ahLst/>
              <a:cxnLst>
                <a:cxn ang="T10">
                  <a:pos x="T0" y="T1"/>
                </a:cxn>
                <a:cxn ang="T11">
                  <a:pos x="T2" y="T3"/>
                </a:cxn>
                <a:cxn ang="T12">
                  <a:pos x="T4" y="T5"/>
                </a:cxn>
                <a:cxn ang="T13">
                  <a:pos x="T6" y="T7"/>
                </a:cxn>
                <a:cxn ang="T14">
                  <a:pos x="T8" y="T9"/>
                </a:cxn>
              </a:cxnLst>
              <a:rect l="T15" t="T16" r="T17" b="T18"/>
              <a:pathLst>
                <a:path w="382" h="190">
                  <a:moveTo>
                    <a:pt x="0" y="71"/>
                  </a:moveTo>
                  <a:cubicBezTo>
                    <a:pt x="23" y="36"/>
                    <a:pt x="47" y="0"/>
                    <a:pt x="47" y="0"/>
                  </a:cubicBezTo>
                  <a:cubicBezTo>
                    <a:pt x="373" y="88"/>
                    <a:pt x="373" y="88"/>
                    <a:pt x="373" y="88"/>
                  </a:cubicBezTo>
                  <a:cubicBezTo>
                    <a:pt x="375" y="112"/>
                    <a:pt x="378" y="150"/>
                    <a:pt x="382" y="190"/>
                  </a:cubicBezTo>
                  <a:lnTo>
                    <a:pt x="0" y="71"/>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44" name="Freeform 53"/>
            <p:cNvSpPr>
              <a:spLocks/>
            </p:cNvSpPr>
            <p:nvPr/>
          </p:nvSpPr>
          <p:spPr bwMode="auto">
            <a:xfrm>
              <a:off x="3274491" y="2507236"/>
              <a:ext cx="1623120" cy="1264000"/>
            </a:xfrm>
            <a:custGeom>
              <a:avLst/>
              <a:gdLst>
                <a:gd name="T0" fmla="*/ 2147483647 w 290"/>
                <a:gd name="T1" fmla="*/ 2147483647 h 226"/>
                <a:gd name="T2" fmla="*/ 0 w 290"/>
                <a:gd name="T3" fmla="*/ 2147483647 h 226"/>
                <a:gd name="T4" fmla="*/ 2147483647 w 290"/>
                <a:gd name="T5" fmla="*/ 0 h 226"/>
                <a:gd name="T6" fmla="*/ 2147483647 w 290"/>
                <a:gd name="T7" fmla="*/ 2147483647 h 226"/>
                <a:gd name="T8" fmla="*/ 2147483647 w 290"/>
                <a:gd name="T9" fmla="*/ 2147483647 h 226"/>
                <a:gd name="T10" fmla="*/ 0 60000 65536"/>
                <a:gd name="T11" fmla="*/ 0 60000 65536"/>
                <a:gd name="T12" fmla="*/ 0 60000 65536"/>
                <a:gd name="T13" fmla="*/ 0 60000 65536"/>
                <a:gd name="T14" fmla="*/ 0 60000 65536"/>
                <a:gd name="T15" fmla="*/ 0 w 290"/>
                <a:gd name="T16" fmla="*/ 0 h 226"/>
                <a:gd name="T17" fmla="*/ 290 w 290"/>
                <a:gd name="T18" fmla="*/ 226 h 226"/>
              </a:gdLst>
              <a:ahLst/>
              <a:cxnLst>
                <a:cxn ang="T10">
                  <a:pos x="T0" y="T1"/>
                </a:cxn>
                <a:cxn ang="T11">
                  <a:pos x="T2" y="T3"/>
                </a:cxn>
                <a:cxn ang="T12">
                  <a:pos x="T4" y="T5"/>
                </a:cxn>
                <a:cxn ang="T13">
                  <a:pos x="T6" y="T7"/>
                </a:cxn>
                <a:cxn ang="T14">
                  <a:pos x="T8" y="T9"/>
                </a:cxn>
              </a:cxnLst>
              <a:rect l="T15" t="T16" r="T17" b="T18"/>
              <a:pathLst>
                <a:path w="290" h="226">
                  <a:moveTo>
                    <a:pt x="9" y="226"/>
                  </a:moveTo>
                  <a:cubicBezTo>
                    <a:pt x="0" y="124"/>
                    <a:pt x="0" y="124"/>
                    <a:pt x="0" y="124"/>
                  </a:cubicBezTo>
                  <a:cubicBezTo>
                    <a:pt x="241" y="0"/>
                    <a:pt x="241" y="0"/>
                    <a:pt x="241" y="0"/>
                  </a:cubicBezTo>
                  <a:cubicBezTo>
                    <a:pt x="241" y="0"/>
                    <a:pt x="264" y="30"/>
                    <a:pt x="290" y="66"/>
                  </a:cubicBezTo>
                  <a:lnTo>
                    <a:pt x="9" y="226"/>
                  </a:lnTo>
                  <a:close/>
                </a:path>
              </a:pathLst>
            </a:custGeom>
            <a:solidFill>
              <a:schemeClr val="tx1"/>
            </a:solidFill>
            <a:ln w="8" cap="rnd">
              <a:noFill/>
              <a:round/>
              <a:headEnd/>
              <a:tailEnd/>
            </a:ln>
          </p:spPr>
          <p:txBody>
            <a:bodyPr/>
            <a:lstStyle/>
            <a:p>
              <a:endParaRPr lang="en-IN" dirty="0"/>
            </a:p>
          </p:txBody>
        </p:sp>
      </p:grpSp>
      <p:sp>
        <p:nvSpPr>
          <p:cNvPr id="51" name="Rectangle 1"/>
          <p:cNvSpPr>
            <a:spLocks noChangeArrowheads="1"/>
          </p:cNvSpPr>
          <p:nvPr/>
        </p:nvSpPr>
        <p:spPr bwMode="auto">
          <a:xfrm>
            <a:off x="1331640" y="3645024"/>
            <a:ext cx="3096344" cy="1323439"/>
          </a:xfrm>
          <a:prstGeom prst="rect">
            <a:avLst/>
          </a:prstGeom>
          <a:noFill/>
          <a:ln w="9525">
            <a:noFill/>
            <a:miter lim="800000"/>
            <a:headEnd/>
            <a:tailEnd/>
          </a:ln>
        </p:spPr>
        <p:txBody>
          <a:bodyPr wrap="square">
            <a:spAutoFit/>
          </a:bodyPr>
          <a:lstStyle/>
          <a:p>
            <a:r>
              <a:rPr lang="en-US" sz="2000" dirty="0"/>
              <a:t>Government will act proportionately and consistently in dealing with risks to the public</a:t>
            </a:r>
          </a:p>
        </p:txBody>
      </p:sp>
      <p:sp>
        <p:nvSpPr>
          <p:cNvPr id="52" name="Line 33"/>
          <p:cNvSpPr>
            <a:spLocks noChangeShapeType="1"/>
          </p:cNvSpPr>
          <p:nvPr/>
        </p:nvSpPr>
        <p:spPr bwMode="auto">
          <a:xfrm rot="5400000" flipV="1">
            <a:off x="3291682" y="1650801"/>
            <a:ext cx="0" cy="3798887"/>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2000" kern="0" dirty="0">
              <a:solidFill>
                <a:sysClr val="windowText" lastClr="000000"/>
              </a:solidFill>
              <a:latin typeface="Arial" pitchFamily="34" charset="0"/>
              <a:ea typeface="+mn-ea"/>
            </a:endParaRPr>
          </a:p>
        </p:txBody>
      </p:sp>
      <p:sp>
        <p:nvSpPr>
          <p:cNvPr id="53" name="Rektangel 63"/>
          <p:cNvSpPr>
            <a:spLocks noChangeArrowheads="1"/>
          </p:cNvSpPr>
          <p:nvPr/>
        </p:nvSpPr>
        <p:spPr bwMode="auto">
          <a:xfrm>
            <a:off x="1271588" y="3116858"/>
            <a:ext cx="2576512" cy="400110"/>
          </a:xfrm>
          <a:prstGeom prst="rect">
            <a:avLst/>
          </a:prstGeom>
          <a:noFill/>
          <a:ln w="9525">
            <a:noFill/>
            <a:miter lim="800000"/>
            <a:headEnd/>
            <a:tailEnd/>
          </a:ln>
        </p:spPr>
        <p:txBody>
          <a:bodyPr>
            <a:spAutoFit/>
          </a:bodyPr>
          <a:lstStyle/>
          <a:p>
            <a:r>
              <a:rPr lang="en-US" sz="2000" b="1" dirty="0"/>
              <a:t>Proportionately</a:t>
            </a:r>
          </a:p>
        </p:txBody>
      </p:sp>
    </p:spTree>
    <p:custDataLst>
      <p:tags r:id="rId1"/>
    </p:custDataLst>
    <p:extLst>
      <p:ext uri="{BB962C8B-B14F-4D97-AF65-F5344CB8AC3E}">
        <p14:creationId xmlns:p14="http://schemas.microsoft.com/office/powerpoint/2010/main" val="275217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Why implement ERM?</a:t>
              </a:r>
            </a:p>
          </p:txBody>
        </p:sp>
      </p:grpSp>
      <p:sp>
        <p:nvSpPr>
          <p:cNvPr id="24" name="Rectangle 23"/>
          <p:cNvSpPr>
            <a:spLocks noGrp="1" noSelect="1" noRot="1" noMove="1" noResize="1" noEditPoints="1" noAdjustHandles="1" noChangeArrowheads="1" noChangeShapeType="1" noTextEdit="1"/>
          </p:cNvSpPr>
          <p:nvPr>
            <p:custDataLst>
              <p:tags r:id="rId2"/>
            </p:custDataLst>
          </p:nvPr>
        </p:nvSpPr>
        <p:spPr>
          <a:xfrm>
            <a:off x="7812360" y="5085184"/>
            <a:ext cx="360040" cy="1628800"/>
          </a:xfrm>
          <a:prstGeom prst="rect">
            <a:avLst/>
          </a:prstGeom>
          <a:solidFill>
            <a:schemeClr val="tx1">
              <a:lumMod val="85000"/>
              <a:lumOff val="1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pic>
        <p:nvPicPr>
          <p:cNvPr id="25" name="Picture 24" descr="traffic-light_2.png"/>
          <p:cNvPicPr>
            <a:picLocks noGrp="1" noSelect="1" noRot="1" noMove="1" noResize="1" noEditPoints="1" noAdjustHandles="1" noChangeArrowheads="1" noChangeShapeType="1"/>
          </p:cNvPicPr>
          <p:nvPr>
            <p:custDataLst>
              <p:tags r:id="rId3"/>
            </p:custDataLst>
          </p:nvPr>
        </p:nvPicPr>
        <p:blipFill>
          <a:blip r:embed="rId9" cstate="print"/>
          <a:srcRect r="25677"/>
          <a:stretch>
            <a:fillRect/>
          </a:stretch>
        </p:blipFill>
        <p:spPr>
          <a:xfrm>
            <a:off x="6156176" y="980728"/>
            <a:ext cx="2603850" cy="4121696"/>
          </a:xfrm>
          <a:prstGeom prst="rect">
            <a:avLst/>
          </a:prstGeom>
        </p:spPr>
      </p:pic>
      <p:sp>
        <p:nvSpPr>
          <p:cNvPr id="22" name="Oval 21"/>
          <p:cNvSpPr/>
          <p:nvPr/>
        </p:nvSpPr>
        <p:spPr>
          <a:xfrm>
            <a:off x="7452320" y="2708920"/>
            <a:ext cx="972000" cy="9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p:cNvSpPr/>
          <p:nvPr/>
        </p:nvSpPr>
        <p:spPr>
          <a:xfrm>
            <a:off x="7452320" y="3933056"/>
            <a:ext cx="972000" cy="9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p:cNvSpPr txBox="1"/>
          <p:nvPr/>
        </p:nvSpPr>
        <p:spPr>
          <a:xfrm>
            <a:off x="683568" y="1490008"/>
            <a:ext cx="5472608" cy="2400657"/>
          </a:xfrm>
          <a:prstGeom prst="rect">
            <a:avLst/>
          </a:prstGeom>
          <a:solidFill>
            <a:srgbClr val="FF0000">
              <a:alpha val="30196"/>
            </a:srgbClr>
          </a:solidFill>
        </p:spPr>
        <p:txBody>
          <a:bodyPr wrap="square" rtlCol="0">
            <a:spAutoFit/>
          </a:bodyPr>
          <a:lstStyle/>
          <a:p>
            <a:pPr>
              <a:spcAft>
                <a:spcPts val="1200"/>
              </a:spcAft>
            </a:pPr>
            <a:r>
              <a:rPr lang="en-GB" sz="2000" b="1" dirty="0"/>
              <a:t>Establish sustainable competitive advantage :</a:t>
            </a:r>
          </a:p>
          <a:p>
            <a:pPr>
              <a:spcAft>
                <a:spcPts val="1200"/>
              </a:spcAft>
            </a:pPr>
            <a:r>
              <a:rPr lang="en-GB" sz="2000" dirty="0"/>
              <a:t>Enterprise Risk Management aligns and links the various views of an organization and helps the organization to successfully respond to a new environment. It pays attention to all sources of organizational value and does not concentrate on physical and financial ones</a:t>
            </a:r>
            <a:endParaRPr lang="en-IN" sz="2000" dirty="0"/>
          </a:p>
        </p:txBody>
      </p:sp>
      <p:sp>
        <p:nvSpPr>
          <p:cNvPr id="28" name="Rounded Rectangle 27">
            <a:hlinkClick r:id="rId10" action="ppaction://hlinksldjump"/>
          </p:cNvPr>
          <p:cNvSpPr/>
          <p:nvPr/>
        </p:nvSpPr>
        <p:spPr>
          <a:xfrm>
            <a:off x="6948264" y="6162186"/>
            <a:ext cx="1728192" cy="65441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 back</a:t>
            </a:r>
          </a:p>
        </p:txBody>
      </p:sp>
      <p:sp>
        <p:nvSpPr>
          <p:cNvPr id="29" name="Isosceles Triangle 28"/>
          <p:cNvSpPr/>
          <p:nvPr/>
        </p:nvSpPr>
        <p:spPr>
          <a:xfrm rot="16200000">
            <a:off x="7179309" y="6465241"/>
            <a:ext cx="185977"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6200000">
            <a:off x="7251318" y="6465241"/>
            <a:ext cx="185977"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861422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Government risk reporting principles</a:t>
              </a:r>
            </a:p>
          </p:txBody>
        </p:sp>
      </p:grpSp>
      <p:sp>
        <p:nvSpPr>
          <p:cNvPr id="12" name="TextBox 62"/>
          <p:cNvSpPr txBox="1">
            <a:spLocks noChangeArrowheads="1"/>
          </p:cNvSpPr>
          <p:nvPr/>
        </p:nvSpPr>
        <p:spPr bwMode="auto">
          <a:xfrm>
            <a:off x="-1665288" y="4887813"/>
            <a:ext cx="184150" cy="369888"/>
          </a:xfrm>
          <a:prstGeom prst="rect">
            <a:avLst/>
          </a:prstGeom>
          <a:noFill/>
          <a:ln w="9525">
            <a:noFill/>
            <a:miter lim="800000"/>
            <a:headEnd/>
            <a:tailEnd/>
          </a:ln>
        </p:spPr>
        <p:txBody>
          <a:bodyPr wrap="none">
            <a:spAutoFit/>
          </a:bodyPr>
          <a:lstStyle/>
          <a:p>
            <a:endParaRPr lang="en-US" sz="1800" dirty="0"/>
          </a:p>
        </p:txBody>
      </p:sp>
      <p:grpSp>
        <p:nvGrpSpPr>
          <p:cNvPr id="14" name="Group 42"/>
          <p:cNvGrpSpPr>
            <a:grpSpLocks/>
          </p:cNvGrpSpPr>
          <p:nvPr/>
        </p:nvGrpSpPr>
        <p:grpSpPr bwMode="auto">
          <a:xfrm>
            <a:off x="4384675" y="3792438"/>
            <a:ext cx="4514850" cy="2151063"/>
            <a:chOff x="4384675" y="3450650"/>
            <a:chExt cx="4514850" cy="2151638"/>
          </a:xfrm>
        </p:grpSpPr>
        <p:sp>
          <p:nvSpPr>
            <p:cNvPr id="15" name="Freeform 47"/>
            <p:cNvSpPr>
              <a:spLocks/>
            </p:cNvSpPr>
            <p:nvPr/>
          </p:nvSpPr>
          <p:spPr bwMode="auto">
            <a:xfrm>
              <a:off x="4384675" y="3718906"/>
              <a:ext cx="4514850" cy="1883382"/>
            </a:xfrm>
            <a:custGeom>
              <a:avLst/>
              <a:gdLst>
                <a:gd name="T0" fmla="*/ 0 w 1616"/>
                <a:gd name="T1" fmla="*/ 2147483647 h 674"/>
                <a:gd name="T2" fmla="*/ 2147483647 w 1616"/>
                <a:gd name="T3" fmla="*/ 2147483647 h 674"/>
                <a:gd name="T4" fmla="*/ 2147483647 w 1616"/>
                <a:gd name="T5" fmla="*/ 2147483647 h 674"/>
                <a:gd name="T6" fmla="*/ 2147483647 w 1616"/>
                <a:gd name="T7" fmla="*/ 0 h 674"/>
                <a:gd name="T8" fmla="*/ 0 w 1616"/>
                <a:gd name="T9" fmla="*/ 2147483647 h 674"/>
                <a:gd name="T10" fmla="*/ 0 60000 65536"/>
                <a:gd name="T11" fmla="*/ 0 60000 65536"/>
                <a:gd name="T12" fmla="*/ 0 60000 65536"/>
                <a:gd name="T13" fmla="*/ 0 60000 65536"/>
                <a:gd name="T14" fmla="*/ 0 60000 65536"/>
                <a:gd name="T15" fmla="*/ 0 w 1616"/>
                <a:gd name="T16" fmla="*/ 0 h 674"/>
                <a:gd name="T17" fmla="*/ 1616 w 1616"/>
                <a:gd name="T18" fmla="*/ 674 h 674"/>
              </a:gdLst>
              <a:ahLst/>
              <a:cxnLst>
                <a:cxn ang="T10">
                  <a:pos x="T0" y="T1"/>
                </a:cxn>
                <a:cxn ang="T11">
                  <a:pos x="T2" y="T3"/>
                </a:cxn>
                <a:cxn ang="T12">
                  <a:pos x="T4" y="T5"/>
                </a:cxn>
                <a:cxn ang="T13">
                  <a:pos x="T6" y="T7"/>
                </a:cxn>
                <a:cxn ang="T14">
                  <a:pos x="T8" y="T9"/>
                </a:cxn>
              </a:cxnLst>
              <a:rect l="T15" t="T16" r="T17" b="T18"/>
              <a:pathLst>
                <a:path w="1616" h="674">
                  <a:moveTo>
                    <a:pt x="0" y="316"/>
                  </a:moveTo>
                  <a:lnTo>
                    <a:pt x="923" y="674"/>
                  </a:lnTo>
                  <a:lnTo>
                    <a:pt x="1616" y="250"/>
                  </a:lnTo>
                  <a:lnTo>
                    <a:pt x="731" y="0"/>
                  </a:lnTo>
                  <a:lnTo>
                    <a:pt x="0" y="316"/>
                  </a:lnTo>
                  <a:close/>
                </a:path>
              </a:pathLst>
            </a:custGeom>
            <a:solidFill>
              <a:srgbClr val="080324"/>
            </a:solidFill>
            <a:ln w="8" cap="rnd">
              <a:noFill/>
              <a:round/>
              <a:headEnd/>
              <a:tailEnd/>
            </a:ln>
          </p:spPr>
          <p:txBody>
            <a:bodyPr/>
            <a:lstStyle/>
            <a:p>
              <a:endParaRPr lang="en-IN" dirty="0"/>
            </a:p>
          </p:txBody>
        </p:sp>
        <p:sp>
          <p:nvSpPr>
            <p:cNvPr id="16" name="Freeform 64"/>
            <p:cNvSpPr>
              <a:spLocks/>
            </p:cNvSpPr>
            <p:nvPr/>
          </p:nvSpPr>
          <p:spPr bwMode="auto">
            <a:xfrm>
              <a:off x="6426973" y="3450650"/>
              <a:ext cx="2472552" cy="966839"/>
            </a:xfrm>
            <a:custGeom>
              <a:avLst/>
              <a:gdLst>
                <a:gd name="T0" fmla="*/ 2147483647 w 442"/>
                <a:gd name="T1" fmla="*/ 0 h 173"/>
                <a:gd name="T2" fmla="*/ 0 w 442"/>
                <a:gd name="T3" fmla="*/ 2147483647 h 173"/>
                <a:gd name="T4" fmla="*/ 2147483647 w 442"/>
                <a:gd name="T5" fmla="*/ 2147483647 h 173"/>
                <a:gd name="T6" fmla="*/ 2147483647 w 442"/>
                <a:gd name="T7" fmla="*/ 2147483647 h 173"/>
                <a:gd name="T8" fmla="*/ 2147483647 w 442"/>
                <a:gd name="T9" fmla="*/ 0 h 173"/>
                <a:gd name="T10" fmla="*/ 0 60000 65536"/>
                <a:gd name="T11" fmla="*/ 0 60000 65536"/>
                <a:gd name="T12" fmla="*/ 0 60000 65536"/>
                <a:gd name="T13" fmla="*/ 0 60000 65536"/>
                <a:gd name="T14" fmla="*/ 0 60000 65536"/>
                <a:gd name="T15" fmla="*/ 0 w 442"/>
                <a:gd name="T16" fmla="*/ 0 h 173"/>
                <a:gd name="T17" fmla="*/ 442 w 442"/>
                <a:gd name="T18" fmla="*/ 173 h 173"/>
              </a:gdLst>
              <a:ahLst/>
              <a:cxnLst>
                <a:cxn ang="T10">
                  <a:pos x="T0" y="T1"/>
                </a:cxn>
                <a:cxn ang="T11">
                  <a:pos x="T2" y="T3"/>
                </a:cxn>
                <a:cxn ang="T12">
                  <a:pos x="T4" y="T5"/>
                </a:cxn>
                <a:cxn ang="T13">
                  <a:pos x="T6" y="T7"/>
                </a:cxn>
                <a:cxn ang="T14">
                  <a:pos x="T8" y="T9"/>
                </a:cxn>
              </a:cxnLst>
              <a:rect l="T15" t="T16" r="T17" b="T18"/>
              <a:pathLst>
                <a:path w="442" h="173">
                  <a:moveTo>
                    <a:pt x="4" y="0"/>
                  </a:moveTo>
                  <a:cubicBezTo>
                    <a:pt x="0" y="48"/>
                    <a:pt x="0" y="48"/>
                    <a:pt x="0" y="48"/>
                  </a:cubicBezTo>
                  <a:cubicBezTo>
                    <a:pt x="442" y="173"/>
                    <a:pt x="442" y="173"/>
                    <a:pt x="442" y="173"/>
                  </a:cubicBezTo>
                  <a:cubicBezTo>
                    <a:pt x="442" y="173"/>
                    <a:pt x="410" y="129"/>
                    <a:pt x="378" y="86"/>
                  </a:cubicBezTo>
                  <a:lnTo>
                    <a:pt x="4" y="0"/>
                  </a:lnTo>
                  <a:close/>
                </a:path>
              </a:pathLst>
            </a:custGeom>
            <a:solidFill>
              <a:srgbClr val="080324"/>
            </a:solidFill>
            <a:ln w="8" cap="rnd">
              <a:noFill/>
              <a:round/>
              <a:headEnd/>
              <a:tailEnd/>
            </a:ln>
          </p:spPr>
          <p:txBody>
            <a:bodyPr/>
            <a:lstStyle/>
            <a:p>
              <a:endParaRPr lang="en-IN" dirty="0"/>
            </a:p>
          </p:txBody>
        </p:sp>
        <p:sp>
          <p:nvSpPr>
            <p:cNvPr id="17" name="Freeform 58"/>
            <p:cNvSpPr>
              <a:spLocks/>
            </p:cNvSpPr>
            <p:nvPr/>
          </p:nvSpPr>
          <p:spPr bwMode="auto">
            <a:xfrm>
              <a:off x="4384675" y="3450650"/>
              <a:ext cx="2064649" cy="1151266"/>
            </a:xfrm>
            <a:custGeom>
              <a:avLst/>
              <a:gdLst>
                <a:gd name="T0" fmla="*/ 2147483647 w 369"/>
                <a:gd name="T1" fmla="*/ 0 h 206"/>
                <a:gd name="T2" fmla="*/ 2147483647 w 369"/>
                <a:gd name="T3" fmla="*/ 2147483647 h 206"/>
                <a:gd name="T4" fmla="*/ 0 w 369"/>
                <a:gd name="T5" fmla="*/ 2147483647 h 206"/>
                <a:gd name="T6" fmla="*/ 2147483647 w 369"/>
                <a:gd name="T7" fmla="*/ 2147483647 h 206"/>
                <a:gd name="T8" fmla="*/ 2147483647 w 369"/>
                <a:gd name="T9" fmla="*/ 0 h 206"/>
                <a:gd name="T10" fmla="*/ 0 60000 65536"/>
                <a:gd name="T11" fmla="*/ 0 60000 65536"/>
                <a:gd name="T12" fmla="*/ 0 60000 65536"/>
                <a:gd name="T13" fmla="*/ 0 60000 65536"/>
                <a:gd name="T14" fmla="*/ 0 60000 65536"/>
                <a:gd name="T15" fmla="*/ 0 w 369"/>
                <a:gd name="T16" fmla="*/ 0 h 206"/>
                <a:gd name="T17" fmla="*/ 369 w 369"/>
                <a:gd name="T18" fmla="*/ 206 h 206"/>
              </a:gdLst>
              <a:ahLst/>
              <a:cxnLst>
                <a:cxn ang="T10">
                  <a:pos x="T0" y="T1"/>
                </a:cxn>
                <a:cxn ang="T11">
                  <a:pos x="T2" y="T3"/>
                </a:cxn>
                <a:cxn ang="T12">
                  <a:pos x="T4" y="T5"/>
                </a:cxn>
                <a:cxn ang="T13">
                  <a:pos x="T6" y="T7"/>
                </a:cxn>
                <a:cxn ang="T14">
                  <a:pos x="T8" y="T9"/>
                </a:cxn>
              </a:cxnLst>
              <a:rect l="T15" t="T16" r="T17" b="T18"/>
              <a:pathLst>
                <a:path w="369" h="206">
                  <a:moveTo>
                    <a:pt x="369" y="0"/>
                  </a:moveTo>
                  <a:cubicBezTo>
                    <a:pt x="365" y="48"/>
                    <a:pt x="365" y="48"/>
                    <a:pt x="365" y="48"/>
                  </a:cubicBezTo>
                  <a:cubicBezTo>
                    <a:pt x="0" y="206"/>
                    <a:pt x="0" y="206"/>
                    <a:pt x="0" y="206"/>
                  </a:cubicBezTo>
                  <a:cubicBezTo>
                    <a:pt x="0" y="206"/>
                    <a:pt x="18" y="180"/>
                    <a:pt x="52" y="132"/>
                  </a:cubicBezTo>
                  <a:lnTo>
                    <a:pt x="369" y="0"/>
                  </a:lnTo>
                  <a:close/>
                </a:path>
              </a:pathLst>
            </a:custGeom>
            <a:solidFill>
              <a:srgbClr val="080324"/>
            </a:solidFill>
            <a:ln w="8" cap="rnd">
              <a:noFill/>
              <a:round/>
              <a:headEnd/>
              <a:tailEnd/>
            </a:ln>
          </p:spPr>
          <p:txBody>
            <a:bodyPr/>
            <a:lstStyle/>
            <a:p>
              <a:endParaRPr lang="en-IN" dirty="0"/>
            </a:p>
          </p:txBody>
        </p:sp>
        <p:sp>
          <p:nvSpPr>
            <p:cNvPr id="18" name="Freeform 48"/>
            <p:cNvSpPr>
              <a:spLocks/>
            </p:cNvSpPr>
            <p:nvPr/>
          </p:nvSpPr>
          <p:spPr bwMode="auto">
            <a:xfrm>
              <a:off x="4384675" y="4187447"/>
              <a:ext cx="2578100" cy="1414841"/>
            </a:xfrm>
            <a:custGeom>
              <a:avLst/>
              <a:gdLst>
                <a:gd name="T0" fmla="*/ 2147483647 w 461"/>
                <a:gd name="T1" fmla="*/ 2147483647 h 253"/>
                <a:gd name="T2" fmla="*/ 2147483647 w 461"/>
                <a:gd name="T3" fmla="*/ 2147483647 h 253"/>
                <a:gd name="T4" fmla="*/ 0 w 461"/>
                <a:gd name="T5" fmla="*/ 2147483647 h 253"/>
                <a:gd name="T6" fmla="*/ 2147483647 w 461"/>
                <a:gd name="T7" fmla="*/ 0 h 253"/>
                <a:gd name="T8" fmla="*/ 2147483647 w 461"/>
                <a:gd name="T9" fmla="*/ 2147483647 h 253"/>
                <a:gd name="T10" fmla="*/ 0 60000 65536"/>
                <a:gd name="T11" fmla="*/ 0 60000 65536"/>
                <a:gd name="T12" fmla="*/ 0 60000 65536"/>
                <a:gd name="T13" fmla="*/ 0 60000 65536"/>
                <a:gd name="T14" fmla="*/ 0 60000 65536"/>
                <a:gd name="T15" fmla="*/ 0 w 461"/>
                <a:gd name="T16" fmla="*/ 0 h 253"/>
                <a:gd name="T17" fmla="*/ 461 w 461"/>
                <a:gd name="T18" fmla="*/ 253 h 253"/>
              </a:gdLst>
              <a:ahLst/>
              <a:cxnLst>
                <a:cxn ang="T10">
                  <a:pos x="T0" y="T1"/>
                </a:cxn>
                <a:cxn ang="T11">
                  <a:pos x="T2" y="T3"/>
                </a:cxn>
                <a:cxn ang="T12">
                  <a:pos x="T4" y="T5"/>
                </a:cxn>
                <a:cxn ang="T13">
                  <a:pos x="T6" y="T7"/>
                </a:cxn>
                <a:cxn ang="T14">
                  <a:pos x="T8" y="T9"/>
                </a:cxn>
              </a:cxnLst>
              <a:rect l="T15" t="T16" r="T17" b="T18"/>
              <a:pathLst>
                <a:path w="461" h="253">
                  <a:moveTo>
                    <a:pt x="451" y="124"/>
                  </a:moveTo>
                  <a:cubicBezTo>
                    <a:pt x="456" y="190"/>
                    <a:pt x="461" y="253"/>
                    <a:pt x="461" y="253"/>
                  </a:cubicBezTo>
                  <a:cubicBezTo>
                    <a:pt x="0" y="74"/>
                    <a:pt x="0" y="74"/>
                    <a:pt x="0" y="74"/>
                  </a:cubicBezTo>
                  <a:cubicBezTo>
                    <a:pt x="0" y="74"/>
                    <a:pt x="25" y="38"/>
                    <a:pt x="52" y="0"/>
                  </a:cubicBezTo>
                  <a:lnTo>
                    <a:pt x="451" y="124"/>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19" name="Freeform 54"/>
            <p:cNvSpPr>
              <a:spLocks/>
            </p:cNvSpPr>
            <p:nvPr/>
          </p:nvSpPr>
          <p:spPr bwMode="auto">
            <a:xfrm>
              <a:off x="6907514" y="3931276"/>
              <a:ext cx="1992011" cy="1671012"/>
            </a:xfrm>
            <a:custGeom>
              <a:avLst/>
              <a:gdLst>
                <a:gd name="T0" fmla="*/ 2147483647 w 356"/>
                <a:gd name="T1" fmla="*/ 0 h 299"/>
                <a:gd name="T2" fmla="*/ 2147483647 w 356"/>
                <a:gd name="T3" fmla="*/ 2147483647 h 299"/>
                <a:gd name="T4" fmla="*/ 2147483647 w 356"/>
                <a:gd name="T5" fmla="*/ 2147483647 h 299"/>
                <a:gd name="T6" fmla="*/ 0 w 356"/>
                <a:gd name="T7" fmla="*/ 2147483647 h 299"/>
                <a:gd name="T8" fmla="*/ 2147483647 w 356"/>
                <a:gd name="T9" fmla="*/ 0 h 299"/>
                <a:gd name="T10" fmla="*/ 0 60000 65536"/>
                <a:gd name="T11" fmla="*/ 0 60000 65536"/>
                <a:gd name="T12" fmla="*/ 0 60000 65536"/>
                <a:gd name="T13" fmla="*/ 0 60000 65536"/>
                <a:gd name="T14" fmla="*/ 0 60000 65536"/>
                <a:gd name="T15" fmla="*/ 0 w 356"/>
                <a:gd name="T16" fmla="*/ 0 h 299"/>
                <a:gd name="T17" fmla="*/ 356 w 356"/>
                <a:gd name="T18" fmla="*/ 299 h 299"/>
              </a:gdLst>
              <a:ahLst/>
              <a:cxnLst>
                <a:cxn ang="T10">
                  <a:pos x="T0" y="T1"/>
                </a:cxn>
                <a:cxn ang="T11">
                  <a:pos x="T2" y="T3"/>
                </a:cxn>
                <a:cxn ang="T12">
                  <a:pos x="T4" y="T5"/>
                </a:cxn>
                <a:cxn ang="T13">
                  <a:pos x="T6" y="T7"/>
                </a:cxn>
                <a:cxn ang="T14">
                  <a:pos x="T8" y="T9"/>
                </a:cxn>
              </a:cxnLst>
              <a:rect l="T15" t="T16" r="T17" b="T18"/>
              <a:pathLst>
                <a:path w="356" h="299">
                  <a:moveTo>
                    <a:pt x="292" y="0"/>
                  </a:moveTo>
                  <a:cubicBezTo>
                    <a:pt x="324" y="43"/>
                    <a:pt x="356" y="87"/>
                    <a:pt x="356" y="87"/>
                  </a:cubicBezTo>
                  <a:cubicBezTo>
                    <a:pt x="10" y="299"/>
                    <a:pt x="10" y="299"/>
                    <a:pt x="10" y="299"/>
                  </a:cubicBezTo>
                  <a:cubicBezTo>
                    <a:pt x="0" y="170"/>
                    <a:pt x="0" y="170"/>
                    <a:pt x="0" y="170"/>
                  </a:cubicBezTo>
                  <a:lnTo>
                    <a:pt x="292" y="0"/>
                  </a:lnTo>
                  <a:close/>
                </a:path>
              </a:pathLst>
            </a:custGeom>
            <a:solidFill>
              <a:schemeClr val="tx1"/>
            </a:solidFill>
            <a:ln w="8" cap="rnd">
              <a:noFill/>
              <a:round/>
              <a:headEnd/>
              <a:tailEnd/>
            </a:ln>
          </p:spPr>
          <p:txBody>
            <a:bodyPr/>
            <a:lstStyle/>
            <a:p>
              <a:endParaRPr lang="en-IN" dirty="0"/>
            </a:p>
          </p:txBody>
        </p:sp>
      </p:grpSp>
      <p:sp>
        <p:nvSpPr>
          <p:cNvPr id="22" name="Freeform 63"/>
          <p:cNvSpPr>
            <a:spLocks/>
          </p:cNvSpPr>
          <p:nvPr/>
        </p:nvSpPr>
        <p:spPr bwMode="auto">
          <a:xfrm>
            <a:off x="6455079" y="3455888"/>
            <a:ext cx="2014234" cy="721486"/>
          </a:xfrm>
          <a:custGeom>
            <a:avLst/>
            <a:gdLst>
              <a:gd name="T0" fmla="*/ 2147483647 w 360"/>
              <a:gd name="T1" fmla="*/ 2147483647 h 129"/>
              <a:gd name="T2" fmla="*/ 2147483647 w 360"/>
              <a:gd name="T3" fmla="*/ 2147483647 h 129"/>
              <a:gd name="T4" fmla="*/ 2147483647 w 360"/>
              <a:gd name="T5" fmla="*/ 0 h 129"/>
              <a:gd name="T6" fmla="*/ 0 w 360"/>
              <a:gd name="T7" fmla="*/ 2147483647 h 129"/>
              <a:gd name="T8" fmla="*/ 2147483647 w 360"/>
              <a:gd name="T9" fmla="*/ 2147483647 h 129"/>
              <a:gd name="T10" fmla="*/ 0 60000 65536"/>
              <a:gd name="T11" fmla="*/ 0 60000 65536"/>
              <a:gd name="T12" fmla="*/ 0 60000 65536"/>
              <a:gd name="T13" fmla="*/ 0 60000 65536"/>
              <a:gd name="T14" fmla="*/ 0 60000 65536"/>
              <a:gd name="T15" fmla="*/ 0 w 360"/>
              <a:gd name="T16" fmla="*/ 0 h 129"/>
              <a:gd name="T17" fmla="*/ 360 w 360"/>
              <a:gd name="T18" fmla="*/ 129 h 129"/>
            </a:gdLst>
            <a:ahLst/>
            <a:cxnLst>
              <a:cxn ang="T10">
                <a:pos x="T0" y="T1"/>
              </a:cxn>
              <a:cxn ang="T11">
                <a:pos x="T2" y="T3"/>
              </a:cxn>
              <a:cxn ang="T12">
                <a:pos x="T4" y="T5"/>
              </a:cxn>
              <a:cxn ang="T13">
                <a:pos x="T6" y="T7"/>
              </a:cxn>
              <a:cxn ang="T14">
                <a:pos x="T8" y="T9"/>
              </a:cxn>
            </a:cxnLst>
            <a:rect l="T15" t="T16" r="T17" b="T18"/>
            <a:pathLst>
              <a:path w="360" h="129">
                <a:moveTo>
                  <a:pt x="360" y="129"/>
                </a:moveTo>
                <a:cubicBezTo>
                  <a:pt x="334" y="93"/>
                  <a:pt x="311" y="63"/>
                  <a:pt x="311" y="63"/>
                </a:cubicBezTo>
                <a:cubicBezTo>
                  <a:pt x="4" y="0"/>
                  <a:pt x="4" y="0"/>
                  <a:pt x="4" y="0"/>
                </a:cubicBezTo>
                <a:cubicBezTo>
                  <a:pt x="0" y="47"/>
                  <a:pt x="0" y="47"/>
                  <a:pt x="0" y="47"/>
                </a:cubicBezTo>
                <a:lnTo>
                  <a:pt x="360" y="129"/>
                </a:lnTo>
                <a:close/>
              </a:path>
            </a:pathLst>
          </a:custGeom>
          <a:solidFill>
            <a:srgbClr val="FFC000"/>
          </a:solidFill>
          <a:ln w="8" cap="rnd">
            <a:noFill/>
            <a:round/>
            <a:headEnd/>
            <a:tailEnd/>
          </a:ln>
        </p:spPr>
        <p:txBody>
          <a:bodyPr/>
          <a:lstStyle/>
          <a:p>
            <a:endParaRPr lang="en-IN" dirty="0"/>
          </a:p>
        </p:txBody>
      </p:sp>
      <p:sp>
        <p:nvSpPr>
          <p:cNvPr id="23" name="Freeform 59"/>
          <p:cNvSpPr>
            <a:spLocks/>
          </p:cNvSpPr>
          <p:nvPr/>
        </p:nvSpPr>
        <p:spPr bwMode="auto">
          <a:xfrm>
            <a:off x="4759325" y="3455888"/>
            <a:ext cx="1718104" cy="950796"/>
          </a:xfrm>
          <a:custGeom>
            <a:avLst/>
            <a:gdLst>
              <a:gd name="T0" fmla="*/ 0 w 307"/>
              <a:gd name="T1" fmla="*/ 2147483647 h 170"/>
              <a:gd name="T2" fmla="*/ 2147483647 w 307"/>
              <a:gd name="T3" fmla="*/ 2147483647 h 170"/>
              <a:gd name="T4" fmla="*/ 2147483647 w 307"/>
              <a:gd name="T5" fmla="*/ 0 h 170"/>
              <a:gd name="T6" fmla="*/ 2147483647 w 307"/>
              <a:gd name="T7" fmla="*/ 2147483647 h 170"/>
              <a:gd name="T8" fmla="*/ 0 w 307"/>
              <a:gd name="T9" fmla="*/ 2147483647 h 170"/>
              <a:gd name="T10" fmla="*/ 0 60000 65536"/>
              <a:gd name="T11" fmla="*/ 0 60000 65536"/>
              <a:gd name="T12" fmla="*/ 0 60000 65536"/>
              <a:gd name="T13" fmla="*/ 0 60000 65536"/>
              <a:gd name="T14" fmla="*/ 0 60000 65536"/>
              <a:gd name="T15" fmla="*/ 0 w 307"/>
              <a:gd name="T16" fmla="*/ 0 h 170"/>
              <a:gd name="T17" fmla="*/ 307 w 307"/>
              <a:gd name="T18" fmla="*/ 170 h 170"/>
            </a:gdLst>
            <a:ahLst/>
            <a:cxnLst>
              <a:cxn ang="T10">
                <a:pos x="T0" y="T1"/>
              </a:cxn>
              <a:cxn ang="T11">
                <a:pos x="T2" y="T3"/>
              </a:cxn>
              <a:cxn ang="T12">
                <a:pos x="T4" y="T5"/>
              </a:cxn>
              <a:cxn ang="T13">
                <a:pos x="T6" y="T7"/>
              </a:cxn>
              <a:cxn ang="T14">
                <a:pos x="T8" y="T9"/>
              </a:cxn>
            </a:cxnLst>
            <a:rect l="T15" t="T16" r="T17" b="T18"/>
            <a:pathLst>
              <a:path w="307" h="170">
                <a:moveTo>
                  <a:pt x="0" y="170"/>
                </a:moveTo>
                <a:cubicBezTo>
                  <a:pt x="13" y="150"/>
                  <a:pt x="31" y="122"/>
                  <a:pt x="47" y="99"/>
                </a:cubicBezTo>
                <a:cubicBezTo>
                  <a:pt x="307" y="0"/>
                  <a:pt x="307" y="0"/>
                  <a:pt x="307" y="0"/>
                </a:cubicBezTo>
                <a:cubicBezTo>
                  <a:pt x="303" y="47"/>
                  <a:pt x="303" y="47"/>
                  <a:pt x="303" y="47"/>
                </a:cubicBezTo>
                <a:lnTo>
                  <a:pt x="0" y="170"/>
                </a:lnTo>
                <a:close/>
              </a:path>
            </a:pathLst>
          </a:custGeom>
          <a:solidFill>
            <a:srgbClr val="FFC000"/>
          </a:solidFill>
          <a:ln w="8" cap="rnd">
            <a:noFill/>
            <a:round/>
            <a:headEnd/>
            <a:tailEnd/>
          </a:ln>
        </p:spPr>
        <p:txBody>
          <a:bodyPr/>
          <a:lstStyle/>
          <a:p>
            <a:endParaRPr lang="en-IN" dirty="0"/>
          </a:p>
        </p:txBody>
      </p:sp>
      <p:sp>
        <p:nvSpPr>
          <p:cNvPr id="24" name="Freeform 16"/>
          <p:cNvSpPr>
            <a:spLocks/>
          </p:cNvSpPr>
          <p:nvPr/>
        </p:nvSpPr>
        <p:spPr bwMode="auto">
          <a:xfrm>
            <a:off x="4759325" y="3718755"/>
            <a:ext cx="3709988" cy="1353486"/>
          </a:xfrm>
          <a:custGeom>
            <a:avLst/>
            <a:gdLst>
              <a:gd name="T0" fmla="*/ 0 w 1328"/>
              <a:gd name="T1" fmla="*/ 2147483647 h 484"/>
              <a:gd name="T2" fmla="*/ 2147483647 w 1328"/>
              <a:gd name="T3" fmla="*/ 0 h 484"/>
              <a:gd name="T4" fmla="*/ 2147483647 w 1328"/>
              <a:gd name="T5" fmla="*/ 2147483647 h 484"/>
              <a:gd name="T6" fmla="*/ 2147483647 w 1328"/>
              <a:gd name="T7" fmla="*/ 2147483647 h 484"/>
              <a:gd name="T8" fmla="*/ 0 w 1328"/>
              <a:gd name="T9" fmla="*/ 2147483647 h 484"/>
              <a:gd name="T10" fmla="*/ 0 60000 65536"/>
              <a:gd name="T11" fmla="*/ 0 60000 65536"/>
              <a:gd name="T12" fmla="*/ 0 60000 65536"/>
              <a:gd name="T13" fmla="*/ 0 60000 65536"/>
              <a:gd name="T14" fmla="*/ 0 60000 65536"/>
              <a:gd name="T15" fmla="*/ 0 w 1328"/>
              <a:gd name="T16" fmla="*/ 0 h 484"/>
              <a:gd name="T17" fmla="*/ 1328 w 1328"/>
              <a:gd name="T18" fmla="*/ 484 h 484"/>
            </a:gdLst>
            <a:ahLst/>
            <a:cxnLst>
              <a:cxn ang="T10">
                <a:pos x="T0" y="T1"/>
              </a:cxn>
              <a:cxn ang="T11">
                <a:pos x="T2" y="T3"/>
              </a:cxn>
              <a:cxn ang="T12">
                <a:pos x="T4" y="T5"/>
              </a:cxn>
              <a:cxn ang="T13">
                <a:pos x="T6" y="T7"/>
              </a:cxn>
              <a:cxn ang="T14">
                <a:pos x="T8" y="T9"/>
              </a:cxn>
            </a:cxnLst>
            <a:rect l="T15" t="T16" r="T17" b="T18"/>
            <a:pathLst>
              <a:path w="1328" h="484">
                <a:moveTo>
                  <a:pt x="0" y="246"/>
                </a:moveTo>
                <a:lnTo>
                  <a:pt x="607" y="0"/>
                </a:lnTo>
                <a:lnTo>
                  <a:pt x="1328" y="164"/>
                </a:lnTo>
                <a:lnTo>
                  <a:pt x="765" y="484"/>
                </a:lnTo>
                <a:lnTo>
                  <a:pt x="0" y="246"/>
                </a:lnTo>
                <a:close/>
              </a:path>
            </a:pathLst>
          </a:custGeom>
          <a:solidFill>
            <a:srgbClr val="FFC000"/>
          </a:solidFill>
          <a:ln w="8" cap="rnd">
            <a:noFill/>
            <a:round/>
            <a:headEnd/>
            <a:tailEnd/>
          </a:ln>
        </p:spPr>
        <p:txBody>
          <a:bodyPr/>
          <a:lstStyle/>
          <a:p>
            <a:endParaRPr lang="en-IN" dirty="0"/>
          </a:p>
        </p:txBody>
      </p:sp>
      <p:grpSp>
        <p:nvGrpSpPr>
          <p:cNvPr id="27" name="Group 37"/>
          <p:cNvGrpSpPr>
            <a:grpSpLocks/>
          </p:cNvGrpSpPr>
          <p:nvPr/>
        </p:nvGrpSpPr>
        <p:grpSpPr bwMode="auto">
          <a:xfrm>
            <a:off x="5111750" y="3160613"/>
            <a:ext cx="2997200" cy="1157288"/>
            <a:chOff x="5111074" y="2819131"/>
            <a:chExt cx="2997793" cy="1157557"/>
          </a:xfrm>
        </p:grpSpPr>
        <p:sp>
          <p:nvSpPr>
            <p:cNvPr id="28" name="Freeform 61"/>
            <p:cNvSpPr>
              <a:spLocks/>
            </p:cNvSpPr>
            <p:nvPr/>
          </p:nvSpPr>
          <p:spPr bwMode="auto">
            <a:xfrm>
              <a:off x="5111074" y="2819131"/>
              <a:ext cx="1394127" cy="720938"/>
            </a:xfrm>
            <a:custGeom>
              <a:avLst/>
              <a:gdLst>
                <a:gd name="T0" fmla="*/ 2147483647 w 249"/>
                <a:gd name="T1" fmla="*/ 0 h 129"/>
                <a:gd name="T2" fmla="*/ 2147483647 w 249"/>
                <a:gd name="T3" fmla="*/ 2147483647 h 129"/>
                <a:gd name="T4" fmla="*/ 0 w 249"/>
                <a:gd name="T5" fmla="*/ 2147483647 h 129"/>
                <a:gd name="T6" fmla="*/ 2147483647 w 249"/>
                <a:gd name="T7" fmla="*/ 2147483647 h 129"/>
                <a:gd name="T8" fmla="*/ 2147483647 w 249"/>
                <a:gd name="T9" fmla="*/ 0 h 129"/>
                <a:gd name="T10" fmla="*/ 0 60000 65536"/>
                <a:gd name="T11" fmla="*/ 0 60000 65536"/>
                <a:gd name="T12" fmla="*/ 0 60000 65536"/>
                <a:gd name="T13" fmla="*/ 0 60000 65536"/>
                <a:gd name="T14" fmla="*/ 0 60000 65536"/>
                <a:gd name="T15" fmla="*/ 0 w 249"/>
                <a:gd name="T16" fmla="*/ 0 h 129"/>
                <a:gd name="T17" fmla="*/ 249 w 249"/>
                <a:gd name="T18" fmla="*/ 129 h 129"/>
              </a:gdLst>
              <a:ahLst/>
              <a:cxnLst>
                <a:cxn ang="T10">
                  <a:pos x="T0" y="T1"/>
                </a:cxn>
                <a:cxn ang="T11">
                  <a:pos x="T2" y="T3"/>
                </a:cxn>
                <a:cxn ang="T12">
                  <a:pos x="T4" y="T5"/>
                </a:cxn>
                <a:cxn ang="T13">
                  <a:pos x="T6" y="T7"/>
                </a:cxn>
                <a:cxn ang="T14">
                  <a:pos x="T8" y="T9"/>
                </a:cxn>
              </a:cxnLst>
              <a:rect l="T15" t="T16" r="T17" b="T18"/>
              <a:pathLst>
                <a:path w="249" h="129">
                  <a:moveTo>
                    <a:pt x="249" y="0"/>
                  </a:moveTo>
                  <a:cubicBezTo>
                    <a:pt x="246" y="33"/>
                    <a:pt x="246" y="33"/>
                    <a:pt x="246" y="33"/>
                  </a:cubicBezTo>
                  <a:cubicBezTo>
                    <a:pt x="0" y="129"/>
                    <a:pt x="0" y="129"/>
                    <a:pt x="0" y="129"/>
                  </a:cubicBezTo>
                  <a:cubicBezTo>
                    <a:pt x="20" y="100"/>
                    <a:pt x="36" y="76"/>
                    <a:pt x="54" y="51"/>
                  </a:cubicBezTo>
                  <a:lnTo>
                    <a:pt x="249" y="0"/>
                  </a:lnTo>
                  <a:close/>
                </a:path>
              </a:pathLst>
            </a:custGeom>
            <a:solidFill>
              <a:srgbClr val="080324"/>
            </a:solidFill>
            <a:ln w="8" cap="rnd">
              <a:noFill/>
              <a:round/>
              <a:headEnd/>
              <a:tailEnd/>
            </a:ln>
          </p:spPr>
          <p:txBody>
            <a:bodyPr/>
            <a:lstStyle/>
            <a:p>
              <a:endParaRPr lang="en-IN" dirty="0"/>
            </a:p>
          </p:txBody>
        </p:sp>
        <p:sp>
          <p:nvSpPr>
            <p:cNvPr id="29" name="Freeform 67"/>
            <p:cNvSpPr>
              <a:spLocks/>
            </p:cNvSpPr>
            <p:nvPr/>
          </p:nvSpPr>
          <p:spPr bwMode="auto">
            <a:xfrm>
              <a:off x="6488438" y="2819131"/>
              <a:ext cx="1620429" cy="536512"/>
            </a:xfrm>
            <a:custGeom>
              <a:avLst/>
              <a:gdLst>
                <a:gd name="T0" fmla="*/ 2147483647 w 580"/>
                <a:gd name="T1" fmla="*/ 2147483647 h 192"/>
                <a:gd name="T2" fmla="*/ 2147483647 w 580"/>
                <a:gd name="T3" fmla="*/ 2147483647 h 192"/>
                <a:gd name="T4" fmla="*/ 0 w 580"/>
                <a:gd name="T5" fmla="*/ 2147483647 h 192"/>
                <a:gd name="T6" fmla="*/ 2147483647 w 580"/>
                <a:gd name="T7" fmla="*/ 0 h 192"/>
                <a:gd name="T8" fmla="*/ 2147483647 w 580"/>
                <a:gd name="T9" fmla="*/ 2147483647 h 192"/>
                <a:gd name="T10" fmla="*/ 0 60000 65536"/>
                <a:gd name="T11" fmla="*/ 0 60000 65536"/>
                <a:gd name="T12" fmla="*/ 0 60000 65536"/>
                <a:gd name="T13" fmla="*/ 0 60000 65536"/>
                <a:gd name="T14" fmla="*/ 0 60000 65536"/>
                <a:gd name="T15" fmla="*/ 0 w 580"/>
                <a:gd name="T16" fmla="*/ 0 h 192"/>
                <a:gd name="T17" fmla="*/ 580 w 580"/>
                <a:gd name="T18" fmla="*/ 192 h 192"/>
              </a:gdLst>
              <a:ahLst/>
              <a:cxnLst>
                <a:cxn ang="T10">
                  <a:pos x="T0" y="T1"/>
                </a:cxn>
                <a:cxn ang="T11">
                  <a:pos x="T2" y="T3"/>
                </a:cxn>
                <a:cxn ang="T12">
                  <a:pos x="T4" y="T5"/>
                </a:cxn>
                <a:cxn ang="T13">
                  <a:pos x="T6" y="T7"/>
                </a:cxn>
                <a:cxn ang="T14">
                  <a:pos x="T8" y="T9"/>
                </a:cxn>
              </a:cxnLst>
              <a:rect l="T15" t="T16" r="T17" b="T18"/>
              <a:pathLst>
                <a:path w="580" h="192">
                  <a:moveTo>
                    <a:pt x="476" y="54"/>
                  </a:moveTo>
                  <a:lnTo>
                    <a:pt x="580" y="192"/>
                  </a:lnTo>
                  <a:lnTo>
                    <a:pt x="0" y="66"/>
                  </a:lnTo>
                  <a:lnTo>
                    <a:pt x="6" y="0"/>
                  </a:lnTo>
                  <a:lnTo>
                    <a:pt x="476" y="54"/>
                  </a:lnTo>
                  <a:close/>
                </a:path>
              </a:pathLst>
            </a:custGeom>
            <a:solidFill>
              <a:srgbClr val="080324"/>
            </a:solidFill>
            <a:ln w="8" cap="rnd">
              <a:noFill/>
              <a:round/>
              <a:headEnd/>
              <a:tailEnd/>
            </a:ln>
          </p:spPr>
          <p:txBody>
            <a:bodyPr/>
            <a:lstStyle/>
            <a:p>
              <a:endParaRPr lang="en-IN" dirty="0"/>
            </a:p>
          </p:txBody>
        </p:sp>
        <p:sp>
          <p:nvSpPr>
            <p:cNvPr id="30" name="Freeform 17"/>
            <p:cNvSpPr>
              <a:spLocks/>
            </p:cNvSpPr>
            <p:nvPr/>
          </p:nvSpPr>
          <p:spPr bwMode="auto">
            <a:xfrm>
              <a:off x="5111074" y="3003557"/>
              <a:ext cx="2997793" cy="972429"/>
            </a:xfrm>
            <a:custGeom>
              <a:avLst/>
              <a:gdLst>
                <a:gd name="T0" fmla="*/ 0 w 1073"/>
                <a:gd name="T1" fmla="*/ 2147483647 h 348"/>
                <a:gd name="T2" fmla="*/ 2147483647 w 1073"/>
                <a:gd name="T3" fmla="*/ 0 h 348"/>
                <a:gd name="T4" fmla="*/ 2147483647 w 1073"/>
                <a:gd name="T5" fmla="*/ 2147483647 h 348"/>
                <a:gd name="T6" fmla="*/ 2147483647 w 1073"/>
                <a:gd name="T7" fmla="*/ 2147483647 h 348"/>
                <a:gd name="T8" fmla="*/ 0 w 1073"/>
                <a:gd name="T9" fmla="*/ 2147483647 h 348"/>
                <a:gd name="T10" fmla="*/ 0 60000 65536"/>
                <a:gd name="T11" fmla="*/ 0 60000 65536"/>
                <a:gd name="T12" fmla="*/ 0 60000 65536"/>
                <a:gd name="T13" fmla="*/ 0 60000 65536"/>
                <a:gd name="T14" fmla="*/ 0 60000 65536"/>
                <a:gd name="T15" fmla="*/ 0 w 1073"/>
                <a:gd name="T16" fmla="*/ 0 h 348"/>
                <a:gd name="T17" fmla="*/ 1073 w 1073"/>
                <a:gd name="T18" fmla="*/ 348 h 348"/>
              </a:gdLst>
              <a:ahLst/>
              <a:cxnLst>
                <a:cxn ang="T10">
                  <a:pos x="T0" y="T1"/>
                </a:cxn>
                <a:cxn ang="T11">
                  <a:pos x="T2" y="T3"/>
                </a:cxn>
                <a:cxn ang="T12">
                  <a:pos x="T4" y="T5"/>
                </a:cxn>
                <a:cxn ang="T13">
                  <a:pos x="T6" y="T7"/>
                </a:cxn>
                <a:cxn ang="T14">
                  <a:pos x="T8" y="T9"/>
                </a:cxn>
              </a:cxnLst>
              <a:rect l="T15" t="T16" r="T17" b="T18"/>
              <a:pathLst>
                <a:path w="1073" h="348">
                  <a:moveTo>
                    <a:pt x="0" y="192"/>
                  </a:moveTo>
                  <a:lnTo>
                    <a:pt x="493" y="0"/>
                  </a:lnTo>
                  <a:lnTo>
                    <a:pt x="1073" y="126"/>
                  </a:lnTo>
                  <a:lnTo>
                    <a:pt x="617" y="348"/>
                  </a:lnTo>
                  <a:lnTo>
                    <a:pt x="0" y="192"/>
                  </a:lnTo>
                  <a:close/>
                </a:path>
              </a:pathLst>
            </a:custGeom>
            <a:solidFill>
              <a:srgbClr val="080324"/>
            </a:solidFill>
            <a:ln w="8" cap="rnd">
              <a:noFill/>
              <a:round/>
              <a:headEnd/>
              <a:tailEnd/>
            </a:ln>
          </p:spPr>
          <p:txBody>
            <a:bodyPr/>
            <a:lstStyle/>
            <a:p>
              <a:endParaRPr lang="en-IN" dirty="0"/>
            </a:p>
          </p:txBody>
        </p:sp>
        <p:sp>
          <p:nvSpPr>
            <p:cNvPr id="31" name="Freeform 51"/>
            <p:cNvSpPr>
              <a:spLocks/>
            </p:cNvSpPr>
            <p:nvPr/>
          </p:nvSpPr>
          <p:spPr bwMode="auto">
            <a:xfrm>
              <a:off x="5111074" y="3103360"/>
              <a:ext cx="1722779" cy="873328"/>
            </a:xfrm>
            <a:custGeom>
              <a:avLst/>
              <a:gdLst>
                <a:gd name="T0" fmla="*/ 2147483647 w 617"/>
                <a:gd name="T1" fmla="*/ 2147483647 h 312"/>
                <a:gd name="T2" fmla="*/ 2147483647 w 617"/>
                <a:gd name="T3" fmla="*/ 2147483647 h 312"/>
                <a:gd name="T4" fmla="*/ 0 w 617"/>
                <a:gd name="T5" fmla="*/ 2147483647 h 312"/>
                <a:gd name="T6" fmla="*/ 2147483647 w 617"/>
                <a:gd name="T7" fmla="*/ 0 h 312"/>
                <a:gd name="T8" fmla="*/ 2147483647 w 617"/>
                <a:gd name="T9" fmla="*/ 2147483647 h 312"/>
                <a:gd name="T10" fmla="*/ 0 60000 65536"/>
                <a:gd name="T11" fmla="*/ 0 60000 65536"/>
                <a:gd name="T12" fmla="*/ 0 60000 65536"/>
                <a:gd name="T13" fmla="*/ 0 60000 65536"/>
                <a:gd name="T14" fmla="*/ 0 60000 65536"/>
                <a:gd name="T15" fmla="*/ 0 w 617"/>
                <a:gd name="T16" fmla="*/ 0 h 312"/>
                <a:gd name="T17" fmla="*/ 617 w 617"/>
                <a:gd name="T18" fmla="*/ 312 h 312"/>
              </a:gdLst>
              <a:ahLst/>
              <a:cxnLst>
                <a:cxn ang="T10">
                  <a:pos x="T0" y="T1"/>
                </a:cxn>
                <a:cxn ang="T11">
                  <a:pos x="T2" y="T3"/>
                </a:cxn>
                <a:cxn ang="T12">
                  <a:pos x="T4" y="T5"/>
                </a:cxn>
                <a:cxn ang="T13">
                  <a:pos x="T6" y="T7"/>
                </a:cxn>
                <a:cxn ang="T14">
                  <a:pos x="T8" y="T9"/>
                </a:cxn>
              </a:cxnLst>
              <a:rect l="T15" t="T16" r="T17" b="T18"/>
              <a:pathLst>
                <a:path w="617" h="312">
                  <a:moveTo>
                    <a:pt x="597" y="76"/>
                  </a:moveTo>
                  <a:lnTo>
                    <a:pt x="617" y="312"/>
                  </a:lnTo>
                  <a:lnTo>
                    <a:pt x="0" y="156"/>
                  </a:lnTo>
                  <a:lnTo>
                    <a:pt x="108" y="0"/>
                  </a:lnTo>
                  <a:lnTo>
                    <a:pt x="597" y="76"/>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32" name="Freeform 56"/>
            <p:cNvSpPr>
              <a:spLocks/>
            </p:cNvSpPr>
            <p:nvPr/>
          </p:nvSpPr>
          <p:spPr bwMode="auto">
            <a:xfrm>
              <a:off x="6778997" y="2970025"/>
              <a:ext cx="1329869" cy="1005960"/>
            </a:xfrm>
            <a:custGeom>
              <a:avLst/>
              <a:gdLst>
                <a:gd name="T0" fmla="*/ 0 w 476"/>
                <a:gd name="T1" fmla="*/ 2147483647 h 360"/>
                <a:gd name="T2" fmla="*/ 2147483647 w 476"/>
                <a:gd name="T3" fmla="*/ 2147483647 h 360"/>
                <a:gd name="T4" fmla="*/ 2147483647 w 476"/>
                <a:gd name="T5" fmla="*/ 2147483647 h 360"/>
                <a:gd name="T6" fmla="*/ 2147483647 w 476"/>
                <a:gd name="T7" fmla="*/ 0 h 360"/>
                <a:gd name="T8" fmla="*/ 0 w 476"/>
                <a:gd name="T9" fmla="*/ 2147483647 h 360"/>
                <a:gd name="T10" fmla="*/ 0 60000 65536"/>
                <a:gd name="T11" fmla="*/ 0 60000 65536"/>
                <a:gd name="T12" fmla="*/ 0 60000 65536"/>
                <a:gd name="T13" fmla="*/ 0 60000 65536"/>
                <a:gd name="T14" fmla="*/ 0 60000 65536"/>
                <a:gd name="T15" fmla="*/ 0 w 476"/>
                <a:gd name="T16" fmla="*/ 0 h 360"/>
                <a:gd name="T17" fmla="*/ 476 w 476"/>
                <a:gd name="T18" fmla="*/ 360 h 360"/>
              </a:gdLst>
              <a:ahLst/>
              <a:cxnLst>
                <a:cxn ang="T10">
                  <a:pos x="T0" y="T1"/>
                </a:cxn>
                <a:cxn ang="T11">
                  <a:pos x="T2" y="T3"/>
                </a:cxn>
                <a:cxn ang="T12">
                  <a:pos x="T4" y="T5"/>
                </a:cxn>
                <a:cxn ang="T13">
                  <a:pos x="T6" y="T7"/>
                </a:cxn>
                <a:cxn ang="T14">
                  <a:pos x="T8" y="T9"/>
                </a:cxn>
              </a:cxnLst>
              <a:rect l="T15" t="T16" r="T17" b="T18"/>
              <a:pathLst>
                <a:path w="476" h="360">
                  <a:moveTo>
                    <a:pt x="0" y="124"/>
                  </a:moveTo>
                  <a:lnTo>
                    <a:pt x="20" y="360"/>
                  </a:lnTo>
                  <a:lnTo>
                    <a:pt x="476" y="138"/>
                  </a:lnTo>
                  <a:lnTo>
                    <a:pt x="372" y="0"/>
                  </a:lnTo>
                  <a:lnTo>
                    <a:pt x="0" y="124"/>
                  </a:lnTo>
                  <a:close/>
                </a:path>
              </a:pathLst>
            </a:custGeom>
            <a:solidFill>
              <a:schemeClr val="tx1"/>
            </a:solidFill>
            <a:ln w="8" cap="rnd">
              <a:noFill/>
              <a:round/>
              <a:headEnd/>
              <a:tailEnd/>
            </a:ln>
          </p:spPr>
          <p:txBody>
            <a:bodyPr/>
            <a:lstStyle/>
            <a:p>
              <a:endParaRPr lang="en-IN" dirty="0"/>
            </a:p>
          </p:txBody>
        </p:sp>
      </p:grpSp>
      <p:grpSp>
        <p:nvGrpSpPr>
          <p:cNvPr id="33" name="Group 35"/>
          <p:cNvGrpSpPr>
            <a:grpSpLocks/>
          </p:cNvGrpSpPr>
          <p:nvPr/>
        </p:nvGrpSpPr>
        <p:grpSpPr bwMode="auto">
          <a:xfrm>
            <a:off x="5473700" y="2797076"/>
            <a:ext cx="2266950" cy="742950"/>
            <a:chOff x="5473700" y="2455867"/>
            <a:chExt cx="2266380" cy="743294"/>
          </a:xfrm>
        </p:grpSpPr>
        <p:sp>
          <p:nvSpPr>
            <p:cNvPr id="34" name="Freeform 66"/>
            <p:cNvSpPr>
              <a:spLocks/>
            </p:cNvSpPr>
            <p:nvPr/>
          </p:nvSpPr>
          <p:spPr bwMode="auto">
            <a:xfrm>
              <a:off x="6510789" y="2455867"/>
              <a:ext cx="1229291" cy="419150"/>
            </a:xfrm>
            <a:custGeom>
              <a:avLst/>
              <a:gdLst>
                <a:gd name="T0" fmla="*/ 0 w 440"/>
                <a:gd name="T1" fmla="*/ 2147483647 h 150"/>
                <a:gd name="T2" fmla="*/ 2147483647 w 440"/>
                <a:gd name="T3" fmla="*/ 0 h 150"/>
                <a:gd name="T4" fmla="*/ 2147483647 w 440"/>
                <a:gd name="T5" fmla="*/ 2147483647 h 150"/>
                <a:gd name="T6" fmla="*/ 2147483647 w 440"/>
                <a:gd name="T7" fmla="*/ 2147483647 h 150"/>
                <a:gd name="T8" fmla="*/ 0 w 440"/>
                <a:gd name="T9" fmla="*/ 2147483647 h 150"/>
                <a:gd name="T10" fmla="*/ 0 60000 65536"/>
                <a:gd name="T11" fmla="*/ 0 60000 65536"/>
                <a:gd name="T12" fmla="*/ 0 60000 65536"/>
                <a:gd name="T13" fmla="*/ 0 60000 65536"/>
                <a:gd name="T14" fmla="*/ 0 60000 65536"/>
                <a:gd name="T15" fmla="*/ 0 w 440"/>
                <a:gd name="T16" fmla="*/ 0 h 150"/>
                <a:gd name="T17" fmla="*/ 440 w 440"/>
                <a:gd name="T18" fmla="*/ 150 h 150"/>
              </a:gdLst>
              <a:ahLst/>
              <a:cxnLst>
                <a:cxn ang="T10">
                  <a:pos x="T0" y="T1"/>
                </a:cxn>
                <a:cxn ang="T11">
                  <a:pos x="T2" y="T3"/>
                </a:cxn>
                <a:cxn ang="T12">
                  <a:pos x="T4" y="T5"/>
                </a:cxn>
                <a:cxn ang="T13">
                  <a:pos x="T6" y="T7"/>
                </a:cxn>
                <a:cxn ang="T14">
                  <a:pos x="T8" y="T9"/>
                </a:cxn>
              </a:cxnLst>
              <a:rect l="T15" t="T16" r="T17" b="T18"/>
              <a:pathLst>
                <a:path w="440" h="150">
                  <a:moveTo>
                    <a:pt x="0" y="94"/>
                  </a:moveTo>
                  <a:lnTo>
                    <a:pt x="8" y="0"/>
                  </a:lnTo>
                  <a:lnTo>
                    <a:pt x="356" y="34"/>
                  </a:lnTo>
                  <a:lnTo>
                    <a:pt x="440" y="150"/>
                  </a:lnTo>
                  <a:lnTo>
                    <a:pt x="0" y="94"/>
                  </a:lnTo>
                  <a:close/>
                </a:path>
              </a:pathLst>
            </a:custGeom>
            <a:solidFill>
              <a:srgbClr val="080324"/>
            </a:solidFill>
            <a:ln w="8" cap="rnd">
              <a:noFill/>
              <a:round/>
              <a:headEnd/>
              <a:tailEnd/>
            </a:ln>
          </p:spPr>
          <p:txBody>
            <a:bodyPr/>
            <a:lstStyle/>
            <a:p>
              <a:endParaRPr lang="en-IN" dirty="0"/>
            </a:p>
          </p:txBody>
        </p:sp>
        <p:sp>
          <p:nvSpPr>
            <p:cNvPr id="35" name="Freeform 60"/>
            <p:cNvSpPr>
              <a:spLocks/>
            </p:cNvSpPr>
            <p:nvPr/>
          </p:nvSpPr>
          <p:spPr bwMode="auto">
            <a:xfrm>
              <a:off x="5479862" y="2455867"/>
              <a:ext cx="1053278" cy="553278"/>
            </a:xfrm>
            <a:custGeom>
              <a:avLst/>
              <a:gdLst>
                <a:gd name="T0" fmla="*/ 2147483647 w 188"/>
                <a:gd name="T1" fmla="*/ 2147483647 h 99"/>
                <a:gd name="T2" fmla="*/ 2147483647 w 188"/>
                <a:gd name="T3" fmla="*/ 0 h 99"/>
                <a:gd name="T4" fmla="*/ 2147483647 w 188"/>
                <a:gd name="T5" fmla="*/ 2147483647 h 99"/>
                <a:gd name="T6" fmla="*/ 0 w 188"/>
                <a:gd name="T7" fmla="*/ 2147483647 h 99"/>
                <a:gd name="T8" fmla="*/ 2147483647 w 188"/>
                <a:gd name="T9" fmla="*/ 2147483647 h 99"/>
                <a:gd name="T10" fmla="*/ 0 60000 65536"/>
                <a:gd name="T11" fmla="*/ 0 60000 65536"/>
                <a:gd name="T12" fmla="*/ 0 60000 65536"/>
                <a:gd name="T13" fmla="*/ 0 60000 65536"/>
                <a:gd name="T14" fmla="*/ 0 60000 65536"/>
                <a:gd name="T15" fmla="*/ 0 w 188"/>
                <a:gd name="T16" fmla="*/ 0 h 99"/>
                <a:gd name="T17" fmla="*/ 188 w 188"/>
                <a:gd name="T18" fmla="*/ 99 h 99"/>
              </a:gdLst>
              <a:ahLst/>
              <a:cxnLst>
                <a:cxn ang="T10">
                  <a:pos x="T0" y="T1"/>
                </a:cxn>
                <a:cxn ang="T11">
                  <a:pos x="T2" y="T3"/>
                </a:cxn>
                <a:cxn ang="T12">
                  <a:pos x="T4" y="T5"/>
                </a:cxn>
                <a:cxn ang="T13">
                  <a:pos x="T6" y="T7"/>
                </a:cxn>
                <a:cxn ang="T14">
                  <a:pos x="T8" y="T9"/>
                </a:cxn>
              </a:cxnLst>
              <a:rect l="T15" t="T16" r="T17" b="T18"/>
              <a:pathLst>
                <a:path w="188" h="99">
                  <a:moveTo>
                    <a:pt x="184" y="47"/>
                  </a:moveTo>
                  <a:cubicBezTo>
                    <a:pt x="188" y="0"/>
                    <a:pt x="188" y="0"/>
                    <a:pt x="188" y="0"/>
                  </a:cubicBezTo>
                  <a:cubicBezTo>
                    <a:pt x="49" y="28"/>
                    <a:pt x="49" y="28"/>
                    <a:pt x="49" y="28"/>
                  </a:cubicBezTo>
                  <a:cubicBezTo>
                    <a:pt x="39" y="44"/>
                    <a:pt x="21" y="69"/>
                    <a:pt x="0" y="99"/>
                  </a:cubicBezTo>
                  <a:lnTo>
                    <a:pt x="184" y="47"/>
                  </a:lnTo>
                  <a:close/>
                </a:path>
              </a:pathLst>
            </a:custGeom>
            <a:solidFill>
              <a:srgbClr val="080324"/>
            </a:solidFill>
            <a:ln w="8" cap="rnd">
              <a:noFill/>
              <a:round/>
              <a:headEnd/>
              <a:tailEnd/>
            </a:ln>
          </p:spPr>
          <p:txBody>
            <a:bodyPr/>
            <a:lstStyle/>
            <a:p>
              <a:endParaRPr lang="en-IN" dirty="0"/>
            </a:p>
          </p:txBody>
        </p:sp>
        <p:sp>
          <p:nvSpPr>
            <p:cNvPr id="36" name="Freeform 18"/>
            <p:cNvSpPr>
              <a:spLocks/>
            </p:cNvSpPr>
            <p:nvPr/>
          </p:nvSpPr>
          <p:spPr bwMode="auto">
            <a:xfrm>
              <a:off x="5479862" y="2718535"/>
              <a:ext cx="2260218" cy="480626"/>
            </a:xfrm>
            <a:custGeom>
              <a:avLst/>
              <a:gdLst>
                <a:gd name="T0" fmla="*/ 0 w 809"/>
                <a:gd name="T1" fmla="*/ 104 h 172"/>
                <a:gd name="T2" fmla="*/ 369 w 809"/>
                <a:gd name="T3" fmla="*/ 0 h 172"/>
                <a:gd name="T4" fmla="*/ 809 w 809"/>
                <a:gd name="T5" fmla="*/ 56 h 172"/>
                <a:gd name="T6" fmla="*/ 463 w 809"/>
                <a:gd name="T7" fmla="*/ 172 h 172"/>
                <a:gd name="T8" fmla="*/ 0 w 809"/>
                <a:gd name="T9" fmla="*/ 104 h 172"/>
                <a:gd name="T10" fmla="*/ 0 60000 65536"/>
                <a:gd name="T11" fmla="*/ 0 60000 65536"/>
                <a:gd name="T12" fmla="*/ 0 60000 65536"/>
                <a:gd name="T13" fmla="*/ 0 60000 65536"/>
                <a:gd name="T14" fmla="*/ 0 60000 65536"/>
                <a:gd name="T15" fmla="*/ 0 w 809"/>
                <a:gd name="T16" fmla="*/ 0 h 172"/>
                <a:gd name="T17" fmla="*/ 809 w 809"/>
                <a:gd name="T18" fmla="*/ 172 h 172"/>
              </a:gdLst>
              <a:ahLst/>
              <a:cxnLst>
                <a:cxn ang="T10">
                  <a:pos x="T0" y="T1"/>
                </a:cxn>
                <a:cxn ang="T11">
                  <a:pos x="T2" y="T3"/>
                </a:cxn>
                <a:cxn ang="T12">
                  <a:pos x="T4" y="T5"/>
                </a:cxn>
                <a:cxn ang="T13">
                  <a:pos x="T6" y="T7"/>
                </a:cxn>
                <a:cxn ang="T14">
                  <a:pos x="T8" y="T9"/>
                </a:cxn>
              </a:cxnLst>
              <a:rect l="T15" t="T16" r="T17" b="T18"/>
              <a:pathLst>
                <a:path w="809" h="172">
                  <a:moveTo>
                    <a:pt x="0" y="104"/>
                  </a:moveTo>
                  <a:lnTo>
                    <a:pt x="369" y="0"/>
                  </a:lnTo>
                  <a:lnTo>
                    <a:pt x="809" y="56"/>
                  </a:lnTo>
                  <a:lnTo>
                    <a:pt x="463" y="172"/>
                  </a:lnTo>
                  <a:lnTo>
                    <a:pt x="0" y="104"/>
                  </a:lnTo>
                  <a:close/>
                </a:path>
              </a:pathLst>
            </a:custGeom>
            <a:gradFill flip="none" rotWithShape="1">
              <a:gsLst>
                <a:gs pos="0">
                  <a:srgbClr val="009245"/>
                </a:gs>
                <a:gs pos="100000">
                  <a:srgbClr val="FFFFFF"/>
                </a:gs>
              </a:gsLst>
              <a:path path="circle">
                <a:fillToRect l="100000" t="100000"/>
              </a:path>
              <a:tileRect r="-100000" b="-100000"/>
            </a:gradFill>
            <a:ln w="8" cap="rnd">
              <a:solidFill>
                <a:srgbClr val="004D86"/>
              </a:solidFill>
              <a:round/>
              <a:headEnd/>
              <a:tailEnd/>
            </a:ln>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sz="1800" dirty="0"/>
            </a:p>
          </p:txBody>
        </p:sp>
        <p:sp>
          <p:nvSpPr>
            <p:cNvPr id="37" name="Freeform 52"/>
            <p:cNvSpPr>
              <a:spLocks/>
            </p:cNvSpPr>
            <p:nvPr/>
          </p:nvSpPr>
          <p:spPr bwMode="auto">
            <a:xfrm>
              <a:off x="5473700" y="2613102"/>
              <a:ext cx="1299836" cy="586059"/>
            </a:xfrm>
            <a:custGeom>
              <a:avLst/>
              <a:gdLst>
                <a:gd name="T0" fmla="*/ 0 w 465"/>
                <a:gd name="T1" fmla="*/ 2147483647 h 210"/>
                <a:gd name="T2" fmla="*/ 2147483647 w 465"/>
                <a:gd name="T3" fmla="*/ 0 h 210"/>
                <a:gd name="T4" fmla="*/ 2147483647 w 465"/>
                <a:gd name="T5" fmla="*/ 2147483647 h 210"/>
                <a:gd name="T6" fmla="*/ 2147483647 w 465"/>
                <a:gd name="T7" fmla="*/ 2147483647 h 210"/>
                <a:gd name="T8" fmla="*/ 0 w 465"/>
                <a:gd name="T9" fmla="*/ 2147483647 h 210"/>
                <a:gd name="T10" fmla="*/ 0 60000 65536"/>
                <a:gd name="T11" fmla="*/ 0 60000 65536"/>
                <a:gd name="T12" fmla="*/ 0 60000 65536"/>
                <a:gd name="T13" fmla="*/ 0 60000 65536"/>
                <a:gd name="T14" fmla="*/ 0 60000 65536"/>
                <a:gd name="T15" fmla="*/ 0 w 465"/>
                <a:gd name="T16" fmla="*/ 0 h 210"/>
                <a:gd name="T17" fmla="*/ 465 w 465"/>
                <a:gd name="T18" fmla="*/ 210 h 210"/>
              </a:gdLst>
              <a:ahLst/>
              <a:cxnLst>
                <a:cxn ang="T10">
                  <a:pos x="T0" y="T1"/>
                </a:cxn>
                <a:cxn ang="T11">
                  <a:pos x="T2" y="T3"/>
                </a:cxn>
                <a:cxn ang="T12">
                  <a:pos x="T4" y="T5"/>
                </a:cxn>
                <a:cxn ang="T13">
                  <a:pos x="T6" y="T7"/>
                </a:cxn>
                <a:cxn ang="T14">
                  <a:pos x="T8" y="T9"/>
                </a:cxn>
              </a:cxnLst>
              <a:rect l="T15" t="T16" r="T17" b="T18"/>
              <a:pathLst>
                <a:path w="465" h="210">
                  <a:moveTo>
                    <a:pt x="0" y="144"/>
                  </a:moveTo>
                  <a:lnTo>
                    <a:pt x="101" y="0"/>
                  </a:lnTo>
                  <a:lnTo>
                    <a:pt x="451" y="34"/>
                  </a:lnTo>
                  <a:lnTo>
                    <a:pt x="465" y="210"/>
                  </a:lnTo>
                  <a:lnTo>
                    <a:pt x="0" y="144"/>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38" name="Freeform 55"/>
            <p:cNvSpPr>
              <a:spLocks/>
            </p:cNvSpPr>
            <p:nvPr/>
          </p:nvSpPr>
          <p:spPr bwMode="auto">
            <a:xfrm>
              <a:off x="6734296" y="2550875"/>
              <a:ext cx="1005783" cy="648286"/>
            </a:xfrm>
            <a:custGeom>
              <a:avLst/>
              <a:gdLst>
                <a:gd name="T0" fmla="*/ 2147483647 w 360"/>
                <a:gd name="T1" fmla="*/ 2147483647 h 232"/>
                <a:gd name="T2" fmla="*/ 2147483647 w 360"/>
                <a:gd name="T3" fmla="*/ 0 h 232"/>
                <a:gd name="T4" fmla="*/ 0 w 360"/>
                <a:gd name="T5" fmla="*/ 2147483647 h 232"/>
                <a:gd name="T6" fmla="*/ 2147483647 w 360"/>
                <a:gd name="T7" fmla="*/ 2147483647 h 232"/>
                <a:gd name="T8" fmla="*/ 2147483647 w 360"/>
                <a:gd name="T9" fmla="*/ 2147483647 h 232"/>
                <a:gd name="T10" fmla="*/ 0 60000 65536"/>
                <a:gd name="T11" fmla="*/ 0 60000 65536"/>
                <a:gd name="T12" fmla="*/ 0 60000 65536"/>
                <a:gd name="T13" fmla="*/ 0 60000 65536"/>
                <a:gd name="T14" fmla="*/ 0 60000 65536"/>
                <a:gd name="T15" fmla="*/ 0 w 360"/>
                <a:gd name="T16" fmla="*/ 0 h 232"/>
                <a:gd name="T17" fmla="*/ 360 w 360"/>
                <a:gd name="T18" fmla="*/ 232 h 232"/>
              </a:gdLst>
              <a:ahLst/>
              <a:cxnLst>
                <a:cxn ang="T10">
                  <a:pos x="T0" y="T1"/>
                </a:cxn>
                <a:cxn ang="T11">
                  <a:pos x="T2" y="T3"/>
                </a:cxn>
                <a:cxn ang="T12">
                  <a:pos x="T4" y="T5"/>
                </a:cxn>
                <a:cxn ang="T13">
                  <a:pos x="T6" y="T7"/>
                </a:cxn>
                <a:cxn ang="T14">
                  <a:pos x="T8" y="T9"/>
                </a:cxn>
              </a:cxnLst>
              <a:rect l="T15" t="T16" r="T17" b="T18"/>
              <a:pathLst>
                <a:path w="360" h="232">
                  <a:moveTo>
                    <a:pt x="360" y="116"/>
                  </a:moveTo>
                  <a:lnTo>
                    <a:pt x="276" y="0"/>
                  </a:lnTo>
                  <a:lnTo>
                    <a:pt x="0" y="56"/>
                  </a:lnTo>
                  <a:lnTo>
                    <a:pt x="14" y="232"/>
                  </a:lnTo>
                  <a:lnTo>
                    <a:pt x="360" y="116"/>
                  </a:lnTo>
                  <a:close/>
                </a:path>
              </a:pathLst>
            </a:custGeom>
            <a:solidFill>
              <a:schemeClr val="tx1"/>
            </a:solidFill>
            <a:ln w="8" cap="rnd">
              <a:noFill/>
              <a:round/>
              <a:headEnd/>
              <a:tailEnd/>
            </a:ln>
          </p:spPr>
          <p:txBody>
            <a:bodyPr/>
            <a:lstStyle/>
            <a:p>
              <a:endParaRPr lang="en-IN" dirty="0"/>
            </a:p>
          </p:txBody>
        </p:sp>
      </p:grpSp>
      <p:grpSp>
        <p:nvGrpSpPr>
          <p:cNvPr id="39" name="Group 45"/>
          <p:cNvGrpSpPr>
            <a:grpSpLocks/>
          </p:cNvGrpSpPr>
          <p:nvPr/>
        </p:nvGrpSpPr>
        <p:grpSpPr bwMode="auto">
          <a:xfrm>
            <a:off x="5822950" y="1736626"/>
            <a:ext cx="1598613" cy="1217612"/>
            <a:chOff x="5849053" y="1394695"/>
            <a:chExt cx="1598694" cy="1218330"/>
          </a:xfrm>
        </p:grpSpPr>
        <p:sp>
          <p:nvSpPr>
            <p:cNvPr id="40" name="Freeform 50"/>
            <p:cNvSpPr>
              <a:spLocks/>
            </p:cNvSpPr>
            <p:nvPr/>
          </p:nvSpPr>
          <p:spPr bwMode="auto">
            <a:xfrm>
              <a:off x="5849053" y="1394695"/>
              <a:ext cx="889045" cy="1218330"/>
            </a:xfrm>
            <a:custGeom>
              <a:avLst/>
              <a:gdLst>
                <a:gd name="T0" fmla="*/ 2147483647 w 159"/>
                <a:gd name="T1" fmla="*/ 2147483647 h 218"/>
                <a:gd name="T2" fmla="*/ 2147483647 w 159"/>
                <a:gd name="T3" fmla="*/ 0 h 218"/>
                <a:gd name="T4" fmla="*/ 0 w 159"/>
                <a:gd name="T5" fmla="*/ 2147483647 h 218"/>
                <a:gd name="T6" fmla="*/ 2147483647 w 159"/>
                <a:gd name="T7" fmla="*/ 2147483647 h 218"/>
                <a:gd name="T8" fmla="*/ 0 60000 65536"/>
                <a:gd name="T9" fmla="*/ 0 60000 65536"/>
                <a:gd name="T10" fmla="*/ 0 60000 65536"/>
                <a:gd name="T11" fmla="*/ 0 60000 65536"/>
                <a:gd name="T12" fmla="*/ 0 w 159"/>
                <a:gd name="T13" fmla="*/ 0 h 218"/>
                <a:gd name="T14" fmla="*/ 159 w 159"/>
                <a:gd name="T15" fmla="*/ 218 h 218"/>
              </a:gdLst>
              <a:ahLst/>
              <a:cxnLst>
                <a:cxn ang="T8">
                  <a:pos x="T0" y="T1"/>
                </a:cxn>
                <a:cxn ang="T9">
                  <a:pos x="T2" y="T3"/>
                </a:cxn>
                <a:cxn ang="T10">
                  <a:pos x="T4" y="T5"/>
                </a:cxn>
                <a:cxn ang="T11">
                  <a:pos x="T6" y="T7"/>
                </a:cxn>
              </a:cxnLst>
              <a:rect l="T12" t="T13" r="T14" b="T15"/>
              <a:pathLst>
                <a:path w="159" h="218">
                  <a:moveTo>
                    <a:pt x="159" y="218"/>
                  </a:moveTo>
                  <a:cubicBezTo>
                    <a:pt x="159" y="218"/>
                    <a:pt x="141" y="0"/>
                    <a:pt x="141" y="0"/>
                  </a:cubicBezTo>
                  <a:cubicBezTo>
                    <a:pt x="141" y="0"/>
                    <a:pt x="70" y="103"/>
                    <a:pt x="0" y="205"/>
                  </a:cubicBezTo>
                  <a:lnTo>
                    <a:pt x="159" y="218"/>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41" name="Freeform 57"/>
            <p:cNvSpPr>
              <a:spLocks/>
            </p:cNvSpPr>
            <p:nvPr/>
          </p:nvSpPr>
          <p:spPr bwMode="auto">
            <a:xfrm>
              <a:off x="6637532" y="1394695"/>
              <a:ext cx="810215" cy="1218330"/>
            </a:xfrm>
            <a:custGeom>
              <a:avLst/>
              <a:gdLst>
                <a:gd name="T0" fmla="*/ 2147483647 w 290"/>
                <a:gd name="T1" fmla="*/ 2147483647 h 436"/>
                <a:gd name="T2" fmla="*/ 0 w 290"/>
                <a:gd name="T3" fmla="*/ 0 h 436"/>
                <a:gd name="T4" fmla="*/ 2147483647 w 290"/>
                <a:gd name="T5" fmla="*/ 2147483647 h 436"/>
                <a:gd name="T6" fmla="*/ 2147483647 w 290"/>
                <a:gd name="T7" fmla="*/ 2147483647 h 436"/>
                <a:gd name="T8" fmla="*/ 0 60000 65536"/>
                <a:gd name="T9" fmla="*/ 0 60000 65536"/>
                <a:gd name="T10" fmla="*/ 0 60000 65536"/>
                <a:gd name="T11" fmla="*/ 0 60000 65536"/>
                <a:gd name="T12" fmla="*/ 0 w 290"/>
                <a:gd name="T13" fmla="*/ 0 h 436"/>
                <a:gd name="T14" fmla="*/ 290 w 290"/>
                <a:gd name="T15" fmla="*/ 436 h 436"/>
              </a:gdLst>
              <a:ahLst/>
              <a:cxnLst>
                <a:cxn ang="T8">
                  <a:pos x="T0" y="T1"/>
                </a:cxn>
                <a:cxn ang="T9">
                  <a:pos x="T2" y="T3"/>
                </a:cxn>
                <a:cxn ang="T10">
                  <a:pos x="T4" y="T5"/>
                </a:cxn>
                <a:cxn ang="T11">
                  <a:pos x="T6" y="T7"/>
                </a:cxn>
              </a:cxnLst>
              <a:rect l="T12" t="T13" r="T14" b="T15"/>
              <a:pathLst>
                <a:path w="290" h="436">
                  <a:moveTo>
                    <a:pt x="36" y="436"/>
                  </a:moveTo>
                  <a:lnTo>
                    <a:pt x="0" y="0"/>
                  </a:lnTo>
                  <a:lnTo>
                    <a:pt x="290" y="390"/>
                  </a:lnTo>
                  <a:lnTo>
                    <a:pt x="36" y="436"/>
                  </a:lnTo>
                  <a:close/>
                </a:path>
              </a:pathLst>
            </a:custGeom>
            <a:solidFill>
              <a:schemeClr val="tx1"/>
            </a:solidFill>
            <a:ln w="8" cap="rnd">
              <a:noFill/>
              <a:round/>
              <a:headEnd/>
              <a:tailEnd/>
            </a:ln>
          </p:spPr>
          <p:txBody>
            <a:bodyPr/>
            <a:lstStyle/>
            <a:p>
              <a:endParaRPr lang="en-IN" dirty="0"/>
            </a:p>
          </p:txBody>
        </p:sp>
      </p:grpSp>
      <p:sp>
        <p:nvSpPr>
          <p:cNvPr id="45" name="Rectangle 1"/>
          <p:cNvSpPr>
            <a:spLocks noChangeArrowheads="1"/>
          </p:cNvSpPr>
          <p:nvPr/>
        </p:nvSpPr>
        <p:spPr bwMode="auto">
          <a:xfrm>
            <a:off x="1043608" y="4319165"/>
            <a:ext cx="3312368" cy="1015663"/>
          </a:xfrm>
          <a:prstGeom prst="rect">
            <a:avLst/>
          </a:prstGeom>
          <a:noFill/>
          <a:ln w="9525">
            <a:noFill/>
            <a:miter lim="800000"/>
            <a:headEnd/>
            <a:tailEnd/>
          </a:ln>
        </p:spPr>
        <p:txBody>
          <a:bodyPr wrap="square">
            <a:spAutoFit/>
          </a:bodyPr>
          <a:lstStyle/>
          <a:p>
            <a:pPr lvl="0"/>
            <a:r>
              <a:rPr lang="en-US" sz="2000" dirty="0">
                <a:solidFill>
                  <a:prstClr val="black"/>
                </a:solidFill>
              </a:rPr>
              <a:t>Government will seek to base decisions on all relevant evidence</a:t>
            </a:r>
          </a:p>
        </p:txBody>
      </p:sp>
      <p:sp>
        <p:nvSpPr>
          <p:cNvPr id="46" name="Rektangel 63"/>
          <p:cNvSpPr>
            <a:spLocks noChangeArrowheads="1"/>
          </p:cNvSpPr>
          <p:nvPr/>
        </p:nvSpPr>
        <p:spPr bwMode="auto">
          <a:xfrm>
            <a:off x="1187623" y="3773065"/>
            <a:ext cx="2309812" cy="400110"/>
          </a:xfrm>
          <a:prstGeom prst="rect">
            <a:avLst/>
          </a:prstGeom>
          <a:noFill/>
          <a:ln w="9525">
            <a:noFill/>
            <a:miter lim="800000"/>
            <a:headEnd/>
            <a:tailEnd/>
          </a:ln>
        </p:spPr>
        <p:txBody>
          <a:bodyPr>
            <a:spAutoFit/>
          </a:bodyPr>
          <a:lstStyle/>
          <a:p>
            <a:r>
              <a:rPr lang="en-US" sz="2000" b="1" dirty="0"/>
              <a:t>Evidence</a:t>
            </a:r>
          </a:p>
        </p:txBody>
      </p:sp>
      <p:sp>
        <p:nvSpPr>
          <p:cNvPr id="47" name="Line 33"/>
          <p:cNvSpPr>
            <a:spLocks noChangeShapeType="1"/>
          </p:cNvSpPr>
          <p:nvPr/>
        </p:nvSpPr>
        <p:spPr bwMode="auto">
          <a:xfrm rot="5400000" flipH="1" flipV="1">
            <a:off x="2987650" y="2420713"/>
            <a:ext cx="348" cy="3600401"/>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2000" kern="0" dirty="0">
              <a:solidFill>
                <a:sysClr val="windowText" lastClr="000000"/>
              </a:solidFill>
              <a:latin typeface="Arial" pitchFamily="34" charset="0"/>
              <a:ea typeface="+mn-ea"/>
            </a:endParaRPr>
          </a:p>
        </p:txBody>
      </p:sp>
    </p:spTree>
    <p:custDataLst>
      <p:tags r:id="rId1"/>
    </p:custDataLst>
    <p:extLst>
      <p:ext uri="{BB962C8B-B14F-4D97-AF65-F5344CB8AC3E}">
        <p14:creationId xmlns:p14="http://schemas.microsoft.com/office/powerpoint/2010/main" val="41126089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Government risk reporting principles</a:t>
              </a:r>
            </a:p>
          </p:txBody>
        </p:sp>
      </p:grpSp>
      <p:sp>
        <p:nvSpPr>
          <p:cNvPr id="14" name="Rectangle 1"/>
          <p:cNvSpPr>
            <a:spLocks noChangeArrowheads="1"/>
          </p:cNvSpPr>
          <p:nvPr/>
        </p:nvSpPr>
        <p:spPr bwMode="auto">
          <a:xfrm>
            <a:off x="1331640" y="4473302"/>
            <a:ext cx="3168352" cy="1323439"/>
          </a:xfrm>
          <a:prstGeom prst="rect">
            <a:avLst/>
          </a:prstGeom>
          <a:noFill/>
          <a:ln w="9525">
            <a:noFill/>
            <a:miter lim="800000"/>
            <a:headEnd/>
            <a:tailEnd/>
          </a:ln>
        </p:spPr>
        <p:txBody>
          <a:bodyPr wrap="square">
            <a:spAutoFit/>
          </a:bodyPr>
          <a:lstStyle/>
          <a:p>
            <a:pPr lvl="0"/>
            <a:r>
              <a:rPr lang="en-US" sz="2000" dirty="0">
                <a:solidFill>
                  <a:prstClr val="black"/>
                </a:solidFill>
              </a:rPr>
              <a:t>Government will seek to allocate responsibility for managing risks to those best placed to control them</a:t>
            </a:r>
          </a:p>
        </p:txBody>
      </p:sp>
      <p:sp>
        <p:nvSpPr>
          <p:cNvPr id="15" name="Rektangel 63"/>
          <p:cNvSpPr>
            <a:spLocks noChangeArrowheads="1"/>
          </p:cNvSpPr>
          <p:nvPr/>
        </p:nvSpPr>
        <p:spPr bwMode="auto">
          <a:xfrm>
            <a:off x="1271588" y="4040783"/>
            <a:ext cx="2309812" cy="400110"/>
          </a:xfrm>
          <a:prstGeom prst="rect">
            <a:avLst/>
          </a:prstGeom>
          <a:noFill/>
          <a:ln w="9525">
            <a:noFill/>
            <a:miter lim="800000"/>
            <a:headEnd/>
            <a:tailEnd/>
          </a:ln>
        </p:spPr>
        <p:txBody>
          <a:bodyPr>
            <a:spAutoFit/>
          </a:bodyPr>
          <a:lstStyle/>
          <a:p>
            <a:r>
              <a:rPr lang="en-US" sz="2000" b="1" dirty="0"/>
              <a:t>Responsibility</a:t>
            </a:r>
          </a:p>
        </p:txBody>
      </p:sp>
      <p:sp>
        <p:nvSpPr>
          <p:cNvPr id="16" name="Line 33"/>
          <p:cNvSpPr>
            <a:spLocks noChangeShapeType="1"/>
          </p:cNvSpPr>
          <p:nvPr/>
        </p:nvSpPr>
        <p:spPr bwMode="auto">
          <a:xfrm rot="5400000" flipV="1">
            <a:off x="2813051" y="2977157"/>
            <a:ext cx="0" cy="2867025"/>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2000" kern="0" dirty="0">
              <a:solidFill>
                <a:sysClr val="windowText" lastClr="000000"/>
              </a:solidFill>
              <a:latin typeface="Arial" pitchFamily="34" charset="0"/>
              <a:ea typeface="+mn-ea"/>
            </a:endParaRPr>
          </a:p>
        </p:txBody>
      </p:sp>
      <p:grpSp>
        <p:nvGrpSpPr>
          <p:cNvPr id="17" name="Group 42"/>
          <p:cNvGrpSpPr>
            <a:grpSpLocks/>
          </p:cNvGrpSpPr>
          <p:nvPr/>
        </p:nvGrpSpPr>
        <p:grpSpPr bwMode="auto">
          <a:xfrm>
            <a:off x="4384675" y="3396580"/>
            <a:ext cx="4514850" cy="2151063"/>
            <a:chOff x="4384675" y="3450650"/>
            <a:chExt cx="4514850" cy="2151638"/>
          </a:xfrm>
          <a:solidFill>
            <a:srgbClr val="FFC000"/>
          </a:solidFill>
        </p:grpSpPr>
        <p:sp>
          <p:nvSpPr>
            <p:cNvPr id="18" name="Freeform 47"/>
            <p:cNvSpPr>
              <a:spLocks/>
            </p:cNvSpPr>
            <p:nvPr/>
          </p:nvSpPr>
          <p:spPr bwMode="auto">
            <a:xfrm>
              <a:off x="4384675" y="3718906"/>
              <a:ext cx="4514850" cy="1883382"/>
            </a:xfrm>
            <a:custGeom>
              <a:avLst/>
              <a:gdLst>
                <a:gd name="T0" fmla="*/ 0 w 1616"/>
                <a:gd name="T1" fmla="*/ 2147483647 h 674"/>
                <a:gd name="T2" fmla="*/ 2147483647 w 1616"/>
                <a:gd name="T3" fmla="*/ 2147483647 h 674"/>
                <a:gd name="T4" fmla="*/ 2147483647 w 1616"/>
                <a:gd name="T5" fmla="*/ 2147483647 h 674"/>
                <a:gd name="T6" fmla="*/ 2147483647 w 1616"/>
                <a:gd name="T7" fmla="*/ 0 h 674"/>
                <a:gd name="T8" fmla="*/ 0 w 1616"/>
                <a:gd name="T9" fmla="*/ 2147483647 h 674"/>
                <a:gd name="T10" fmla="*/ 0 60000 65536"/>
                <a:gd name="T11" fmla="*/ 0 60000 65536"/>
                <a:gd name="T12" fmla="*/ 0 60000 65536"/>
                <a:gd name="T13" fmla="*/ 0 60000 65536"/>
                <a:gd name="T14" fmla="*/ 0 60000 65536"/>
                <a:gd name="T15" fmla="*/ 0 w 1616"/>
                <a:gd name="T16" fmla="*/ 0 h 674"/>
                <a:gd name="T17" fmla="*/ 1616 w 1616"/>
                <a:gd name="T18" fmla="*/ 674 h 674"/>
              </a:gdLst>
              <a:ahLst/>
              <a:cxnLst>
                <a:cxn ang="T10">
                  <a:pos x="T0" y="T1"/>
                </a:cxn>
                <a:cxn ang="T11">
                  <a:pos x="T2" y="T3"/>
                </a:cxn>
                <a:cxn ang="T12">
                  <a:pos x="T4" y="T5"/>
                </a:cxn>
                <a:cxn ang="T13">
                  <a:pos x="T6" y="T7"/>
                </a:cxn>
                <a:cxn ang="T14">
                  <a:pos x="T8" y="T9"/>
                </a:cxn>
              </a:cxnLst>
              <a:rect l="T15" t="T16" r="T17" b="T18"/>
              <a:pathLst>
                <a:path w="1616" h="674">
                  <a:moveTo>
                    <a:pt x="0" y="316"/>
                  </a:moveTo>
                  <a:lnTo>
                    <a:pt x="923" y="674"/>
                  </a:lnTo>
                  <a:lnTo>
                    <a:pt x="1616" y="250"/>
                  </a:lnTo>
                  <a:lnTo>
                    <a:pt x="731" y="0"/>
                  </a:lnTo>
                  <a:lnTo>
                    <a:pt x="0" y="316"/>
                  </a:lnTo>
                  <a:close/>
                </a:path>
              </a:pathLst>
            </a:custGeom>
            <a:grpFill/>
            <a:ln w="8" cap="rnd">
              <a:noFill/>
              <a:round/>
              <a:headEnd/>
              <a:tailEnd/>
            </a:ln>
          </p:spPr>
          <p:txBody>
            <a:bodyPr/>
            <a:lstStyle/>
            <a:p>
              <a:endParaRPr lang="en-IN" dirty="0"/>
            </a:p>
          </p:txBody>
        </p:sp>
        <p:sp>
          <p:nvSpPr>
            <p:cNvPr id="19" name="Freeform 64"/>
            <p:cNvSpPr>
              <a:spLocks/>
            </p:cNvSpPr>
            <p:nvPr/>
          </p:nvSpPr>
          <p:spPr bwMode="auto">
            <a:xfrm>
              <a:off x="6426973" y="3450650"/>
              <a:ext cx="2472552" cy="966839"/>
            </a:xfrm>
            <a:custGeom>
              <a:avLst/>
              <a:gdLst>
                <a:gd name="T0" fmla="*/ 2147483647 w 442"/>
                <a:gd name="T1" fmla="*/ 0 h 173"/>
                <a:gd name="T2" fmla="*/ 0 w 442"/>
                <a:gd name="T3" fmla="*/ 2147483647 h 173"/>
                <a:gd name="T4" fmla="*/ 2147483647 w 442"/>
                <a:gd name="T5" fmla="*/ 2147483647 h 173"/>
                <a:gd name="T6" fmla="*/ 2147483647 w 442"/>
                <a:gd name="T7" fmla="*/ 2147483647 h 173"/>
                <a:gd name="T8" fmla="*/ 2147483647 w 442"/>
                <a:gd name="T9" fmla="*/ 0 h 173"/>
                <a:gd name="T10" fmla="*/ 0 60000 65536"/>
                <a:gd name="T11" fmla="*/ 0 60000 65536"/>
                <a:gd name="T12" fmla="*/ 0 60000 65536"/>
                <a:gd name="T13" fmla="*/ 0 60000 65536"/>
                <a:gd name="T14" fmla="*/ 0 60000 65536"/>
                <a:gd name="T15" fmla="*/ 0 w 442"/>
                <a:gd name="T16" fmla="*/ 0 h 173"/>
                <a:gd name="T17" fmla="*/ 442 w 442"/>
                <a:gd name="T18" fmla="*/ 173 h 173"/>
              </a:gdLst>
              <a:ahLst/>
              <a:cxnLst>
                <a:cxn ang="T10">
                  <a:pos x="T0" y="T1"/>
                </a:cxn>
                <a:cxn ang="T11">
                  <a:pos x="T2" y="T3"/>
                </a:cxn>
                <a:cxn ang="T12">
                  <a:pos x="T4" y="T5"/>
                </a:cxn>
                <a:cxn ang="T13">
                  <a:pos x="T6" y="T7"/>
                </a:cxn>
                <a:cxn ang="T14">
                  <a:pos x="T8" y="T9"/>
                </a:cxn>
              </a:cxnLst>
              <a:rect l="T15" t="T16" r="T17" b="T18"/>
              <a:pathLst>
                <a:path w="442" h="173">
                  <a:moveTo>
                    <a:pt x="4" y="0"/>
                  </a:moveTo>
                  <a:cubicBezTo>
                    <a:pt x="0" y="48"/>
                    <a:pt x="0" y="48"/>
                    <a:pt x="0" y="48"/>
                  </a:cubicBezTo>
                  <a:cubicBezTo>
                    <a:pt x="442" y="173"/>
                    <a:pt x="442" y="173"/>
                    <a:pt x="442" y="173"/>
                  </a:cubicBezTo>
                  <a:cubicBezTo>
                    <a:pt x="442" y="173"/>
                    <a:pt x="410" y="129"/>
                    <a:pt x="378" y="86"/>
                  </a:cubicBezTo>
                  <a:lnTo>
                    <a:pt x="4" y="0"/>
                  </a:lnTo>
                  <a:close/>
                </a:path>
              </a:pathLst>
            </a:custGeom>
            <a:grpFill/>
            <a:ln w="8" cap="rnd">
              <a:noFill/>
              <a:round/>
              <a:headEnd/>
              <a:tailEnd/>
            </a:ln>
          </p:spPr>
          <p:txBody>
            <a:bodyPr/>
            <a:lstStyle/>
            <a:p>
              <a:endParaRPr lang="en-IN" dirty="0"/>
            </a:p>
          </p:txBody>
        </p:sp>
        <p:sp>
          <p:nvSpPr>
            <p:cNvPr id="20" name="Freeform 58"/>
            <p:cNvSpPr>
              <a:spLocks/>
            </p:cNvSpPr>
            <p:nvPr/>
          </p:nvSpPr>
          <p:spPr bwMode="auto">
            <a:xfrm>
              <a:off x="4384675" y="3450650"/>
              <a:ext cx="2064649" cy="1151266"/>
            </a:xfrm>
            <a:custGeom>
              <a:avLst/>
              <a:gdLst>
                <a:gd name="T0" fmla="*/ 2147483647 w 369"/>
                <a:gd name="T1" fmla="*/ 0 h 206"/>
                <a:gd name="T2" fmla="*/ 2147483647 w 369"/>
                <a:gd name="T3" fmla="*/ 2147483647 h 206"/>
                <a:gd name="T4" fmla="*/ 0 w 369"/>
                <a:gd name="T5" fmla="*/ 2147483647 h 206"/>
                <a:gd name="T6" fmla="*/ 2147483647 w 369"/>
                <a:gd name="T7" fmla="*/ 2147483647 h 206"/>
                <a:gd name="T8" fmla="*/ 2147483647 w 369"/>
                <a:gd name="T9" fmla="*/ 0 h 206"/>
                <a:gd name="T10" fmla="*/ 0 60000 65536"/>
                <a:gd name="T11" fmla="*/ 0 60000 65536"/>
                <a:gd name="T12" fmla="*/ 0 60000 65536"/>
                <a:gd name="T13" fmla="*/ 0 60000 65536"/>
                <a:gd name="T14" fmla="*/ 0 60000 65536"/>
                <a:gd name="T15" fmla="*/ 0 w 369"/>
                <a:gd name="T16" fmla="*/ 0 h 206"/>
                <a:gd name="T17" fmla="*/ 369 w 369"/>
                <a:gd name="T18" fmla="*/ 206 h 206"/>
              </a:gdLst>
              <a:ahLst/>
              <a:cxnLst>
                <a:cxn ang="T10">
                  <a:pos x="T0" y="T1"/>
                </a:cxn>
                <a:cxn ang="T11">
                  <a:pos x="T2" y="T3"/>
                </a:cxn>
                <a:cxn ang="T12">
                  <a:pos x="T4" y="T5"/>
                </a:cxn>
                <a:cxn ang="T13">
                  <a:pos x="T6" y="T7"/>
                </a:cxn>
                <a:cxn ang="T14">
                  <a:pos x="T8" y="T9"/>
                </a:cxn>
              </a:cxnLst>
              <a:rect l="T15" t="T16" r="T17" b="T18"/>
              <a:pathLst>
                <a:path w="369" h="206">
                  <a:moveTo>
                    <a:pt x="369" y="0"/>
                  </a:moveTo>
                  <a:cubicBezTo>
                    <a:pt x="365" y="48"/>
                    <a:pt x="365" y="48"/>
                    <a:pt x="365" y="48"/>
                  </a:cubicBezTo>
                  <a:cubicBezTo>
                    <a:pt x="0" y="206"/>
                    <a:pt x="0" y="206"/>
                    <a:pt x="0" y="206"/>
                  </a:cubicBezTo>
                  <a:cubicBezTo>
                    <a:pt x="0" y="206"/>
                    <a:pt x="18" y="180"/>
                    <a:pt x="52" y="132"/>
                  </a:cubicBezTo>
                  <a:lnTo>
                    <a:pt x="369" y="0"/>
                  </a:lnTo>
                  <a:close/>
                </a:path>
              </a:pathLst>
            </a:custGeom>
            <a:grpFill/>
            <a:ln w="8" cap="rnd">
              <a:noFill/>
              <a:round/>
              <a:headEnd/>
              <a:tailEnd/>
            </a:ln>
          </p:spPr>
          <p:txBody>
            <a:bodyPr/>
            <a:lstStyle/>
            <a:p>
              <a:endParaRPr lang="en-IN" dirty="0"/>
            </a:p>
          </p:txBody>
        </p:sp>
        <p:sp>
          <p:nvSpPr>
            <p:cNvPr id="21" name="Freeform 48"/>
            <p:cNvSpPr>
              <a:spLocks/>
            </p:cNvSpPr>
            <p:nvPr/>
          </p:nvSpPr>
          <p:spPr bwMode="auto">
            <a:xfrm>
              <a:off x="4384675" y="4187447"/>
              <a:ext cx="2578100" cy="1414841"/>
            </a:xfrm>
            <a:custGeom>
              <a:avLst/>
              <a:gdLst>
                <a:gd name="T0" fmla="*/ 2147483647 w 461"/>
                <a:gd name="T1" fmla="*/ 2147483647 h 253"/>
                <a:gd name="T2" fmla="*/ 2147483647 w 461"/>
                <a:gd name="T3" fmla="*/ 2147483647 h 253"/>
                <a:gd name="T4" fmla="*/ 0 w 461"/>
                <a:gd name="T5" fmla="*/ 2147483647 h 253"/>
                <a:gd name="T6" fmla="*/ 2147483647 w 461"/>
                <a:gd name="T7" fmla="*/ 0 h 253"/>
                <a:gd name="T8" fmla="*/ 2147483647 w 461"/>
                <a:gd name="T9" fmla="*/ 2147483647 h 253"/>
                <a:gd name="T10" fmla="*/ 0 60000 65536"/>
                <a:gd name="T11" fmla="*/ 0 60000 65536"/>
                <a:gd name="T12" fmla="*/ 0 60000 65536"/>
                <a:gd name="T13" fmla="*/ 0 60000 65536"/>
                <a:gd name="T14" fmla="*/ 0 60000 65536"/>
                <a:gd name="T15" fmla="*/ 0 w 461"/>
                <a:gd name="T16" fmla="*/ 0 h 253"/>
                <a:gd name="T17" fmla="*/ 461 w 461"/>
                <a:gd name="T18" fmla="*/ 253 h 253"/>
              </a:gdLst>
              <a:ahLst/>
              <a:cxnLst>
                <a:cxn ang="T10">
                  <a:pos x="T0" y="T1"/>
                </a:cxn>
                <a:cxn ang="T11">
                  <a:pos x="T2" y="T3"/>
                </a:cxn>
                <a:cxn ang="T12">
                  <a:pos x="T4" y="T5"/>
                </a:cxn>
                <a:cxn ang="T13">
                  <a:pos x="T6" y="T7"/>
                </a:cxn>
                <a:cxn ang="T14">
                  <a:pos x="T8" y="T9"/>
                </a:cxn>
              </a:cxnLst>
              <a:rect l="T15" t="T16" r="T17" b="T18"/>
              <a:pathLst>
                <a:path w="461" h="253">
                  <a:moveTo>
                    <a:pt x="451" y="124"/>
                  </a:moveTo>
                  <a:cubicBezTo>
                    <a:pt x="456" y="190"/>
                    <a:pt x="461" y="253"/>
                    <a:pt x="461" y="253"/>
                  </a:cubicBezTo>
                  <a:cubicBezTo>
                    <a:pt x="0" y="74"/>
                    <a:pt x="0" y="74"/>
                    <a:pt x="0" y="74"/>
                  </a:cubicBezTo>
                  <a:cubicBezTo>
                    <a:pt x="0" y="74"/>
                    <a:pt x="25" y="38"/>
                    <a:pt x="52" y="0"/>
                  </a:cubicBezTo>
                  <a:lnTo>
                    <a:pt x="451" y="124"/>
                  </a:lnTo>
                  <a:close/>
                </a:path>
              </a:pathLst>
            </a:custGeom>
            <a:grpFill/>
            <a:ln w="8" cap="rnd">
              <a:noFill/>
              <a:round/>
              <a:headEnd/>
              <a:tailEnd/>
            </a:ln>
          </p:spPr>
          <p:txBody>
            <a:bodyPr/>
            <a:lstStyle/>
            <a:p>
              <a:pPr>
                <a:defRPr/>
              </a:pPr>
              <a:endParaRPr lang="en-US" sz="1800" dirty="0">
                <a:ea typeface="MS PGothic" pitchFamily="34" charset="-128"/>
              </a:endParaRPr>
            </a:p>
          </p:txBody>
        </p:sp>
        <p:sp>
          <p:nvSpPr>
            <p:cNvPr id="22" name="Freeform 54"/>
            <p:cNvSpPr>
              <a:spLocks/>
            </p:cNvSpPr>
            <p:nvPr/>
          </p:nvSpPr>
          <p:spPr bwMode="auto">
            <a:xfrm>
              <a:off x="6907514" y="3931276"/>
              <a:ext cx="1992011" cy="1671012"/>
            </a:xfrm>
            <a:custGeom>
              <a:avLst/>
              <a:gdLst>
                <a:gd name="T0" fmla="*/ 2147483647 w 356"/>
                <a:gd name="T1" fmla="*/ 0 h 299"/>
                <a:gd name="T2" fmla="*/ 2147483647 w 356"/>
                <a:gd name="T3" fmla="*/ 2147483647 h 299"/>
                <a:gd name="T4" fmla="*/ 2147483647 w 356"/>
                <a:gd name="T5" fmla="*/ 2147483647 h 299"/>
                <a:gd name="T6" fmla="*/ 0 w 356"/>
                <a:gd name="T7" fmla="*/ 2147483647 h 299"/>
                <a:gd name="T8" fmla="*/ 2147483647 w 356"/>
                <a:gd name="T9" fmla="*/ 0 h 299"/>
                <a:gd name="T10" fmla="*/ 0 60000 65536"/>
                <a:gd name="T11" fmla="*/ 0 60000 65536"/>
                <a:gd name="T12" fmla="*/ 0 60000 65536"/>
                <a:gd name="T13" fmla="*/ 0 60000 65536"/>
                <a:gd name="T14" fmla="*/ 0 60000 65536"/>
                <a:gd name="T15" fmla="*/ 0 w 356"/>
                <a:gd name="T16" fmla="*/ 0 h 299"/>
                <a:gd name="T17" fmla="*/ 356 w 356"/>
                <a:gd name="T18" fmla="*/ 299 h 299"/>
              </a:gdLst>
              <a:ahLst/>
              <a:cxnLst>
                <a:cxn ang="T10">
                  <a:pos x="T0" y="T1"/>
                </a:cxn>
                <a:cxn ang="T11">
                  <a:pos x="T2" y="T3"/>
                </a:cxn>
                <a:cxn ang="T12">
                  <a:pos x="T4" y="T5"/>
                </a:cxn>
                <a:cxn ang="T13">
                  <a:pos x="T6" y="T7"/>
                </a:cxn>
                <a:cxn ang="T14">
                  <a:pos x="T8" y="T9"/>
                </a:cxn>
              </a:cxnLst>
              <a:rect l="T15" t="T16" r="T17" b="T18"/>
              <a:pathLst>
                <a:path w="356" h="299">
                  <a:moveTo>
                    <a:pt x="292" y="0"/>
                  </a:moveTo>
                  <a:cubicBezTo>
                    <a:pt x="324" y="43"/>
                    <a:pt x="356" y="87"/>
                    <a:pt x="356" y="87"/>
                  </a:cubicBezTo>
                  <a:cubicBezTo>
                    <a:pt x="10" y="299"/>
                    <a:pt x="10" y="299"/>
                    <a:pt x="10" y="299"/>
                  </a:cubicBezTo>
                  <a:cubicBezTo>
                    <a:pt x="0" y="170"/>
                    <a:pt x="0" y="170"/>
                    <a:pt x="0" y="170"/>
                  </a:cubicBezTo>
                  <a:lnTo>
                    <a:pt x="292" y="0"/>
                  </a:lnTo>
                  <a:close/>
                </a:path>
              </a:pathLst>
            </a:custGeom>
            <a:grpFill/>
            <a:ln w="8" cap="rnd">
              <a:noFill/>
              <a:round/>
              <a:headEnd/>
              <a:tailEnd/>
            </a:ln>
          </p:spPr>
          <p:txBody>
            <a:bodyPr/>
            <a:lstStyle/>
            <a:p>
              <a:endParaRPr lang="en-IN" dirty="0"/>
            </a:p>
          </p:txBody>
        </p:sp>
      </p:grpSp>
      <p:grpSp>
        <p:nvGrpSpPr>
          <p:cNvPr id="23" name="Group 40"/>
          <p:cNvGrpSpPr>
            <a:grpSpLocks/>
          </p:cNvGrpSpPr>
          <p:nvPr/>
        </p:nvGrpSpPr>
        <p:grpSpPr bwMode="auto">
          <a:xfrm>
            <a:off x="4759325" y="3060030"/>
            <a:ext cx="3709988" cy="1658938"/>
            <a:chOff x="4759050" y="3115330"/>
            <a:chExt cx="3710224" cy="1657678"/>
          </a:xfrm>
        </p:grpSpPr>
        <p:sp>
          <p:nvSpPr>
            <p:cNvPr id="24" name="TextBox 67"/>
            <p:cNvSpPr txBox="1">
              <a:spLocks noChangeArrowheads="1"/>
            </p:cNvSpPr>
            <p:nvPr/>
          </p:nvSpPr>
          <p:spPr bwMode="auto">
            <a:xfrm>
              <a:off x="7534885" y="4444931"/>
              <a:ext cx="164019" cy="328077"/>
            </a:xfrm>
            <a:prstGeom prst="rect">
              <a:avLst/>
            </a:prstGeom>
            <a:noFill/>
            <a:ln w="9525">
              <a:noFill/>
              <a:miter lim="800000"/>
              <a:headEnd/>
              <a:tailEnd/>
            </a:ln>
          </p:spPr>
          <p:txBody>
            <a:bodyPr wrap="none">
              <a:spAutoFit/>
            </a:bodyPr>
            <a:lstStyle/>
            <a:p>
              <a:endParaRPr lang="en-US" sz="1800" dirty="0"/>
            </a:p>
          </p:txBody>
        </p:sp>
        <p:sp>
          <p:nvSpPr>
            <p:cNvPr id="25" name="Freeform 63"/>
            <p:cNvSpPr>
              <a:spLocks/>
            </p:cNvSpPr>
            <p:nvPr/>
          </p:nvSpPr>
          <p:spPr bwMode="auto">
            <a:xfrm>
              <a:off x="6454912" y="3115330"/>
              <a:ext cx="2014362" cy="720938"/>
            </a:xfrm>
            <a:custGeom>
              <a:avLst/>
              <a:gdLst>
                <a:gd name="T0" fmla="*/ 2147483647 w 360"/>
                <a:gd name="T1" fmla="*/ 2147483647 h 129"/>
                <a:gd name="T2" fmla="*/ 2147483647 w 360"/>
                <a:gd name="T3" fmla="*/ 2147483647 h 129"/>
                <a:gd name="T4" fmla="*/ 2147483647 w 360"/>
                <a:gd name="T5" fmla="*/ 0 h 129"/>
                <a:gd name="T6" fmla="*/ 0 w 360"/>
                <a:gd name="T7" fmla="*/ 2147483647 h 129"/>
                <a:gd name="T8" fmla="*/ 2147483647 w 360"/>
                <a:gd name="T9" fmla="*/ 2147483647 h 129"/>
                <a:gd name="T10" fmla="*/ 0 60000 65536"/>
                <a:gd name="T11" fmla="*/ 0 60000 65536"/>
                <a:gd name="T12" fmla="*/ 0 60000 65536"/>
                <a:gd name="T13" fmla="*/ 0 60000 65536"/>
                <a:gd name="T14" fmla="*/ 0 60000 65536"/>
                <a:gd name="T15" fmla="*/ 0 w 360"/>
                <a:gd name="T16" fmla="*/ 0 h 129"/>
                <a:gd name="T17" fmla="*/ 360 w 360"/>
                <a:gd name="T18" fmla="*/ 129 h 129"/>
              </a:gdLst>
              <a:ahLst/>
              <a:cxnLst>
                <a:cxn ang="T10">
                  <a:pos x="T0" y="T1"/>
                </a:cxn>
                <a:cxn ang="T11">
                  <a:pos x="T2" y="T3"/>
                </a:cxn>
                <a:cxn ang="T12">
                  <a:pos x="T4" y="T5"/>
                </a:cxn>
                <a:cxn ang="T13">
                  <a:pos x="T6" y="T7"/>
                </a:cxn>
                <a:cxn ang="T14">
                  <a:pos x="T8" y="T9"/>
                </a:cxn>
              </a:cxnLst>
              <a:rect l="T15" t="T16" r="T17" b="T18"/>
              <a:pathLst>
                <a:path w="360" h="129">
                  <a:moveTo>
                    <a:pt x="360" y="129"/>
                  </a:moveTo>
                  <a:cubicBezTo>
                    <a:pt x="334" y="93"/>
                    <a:pt x="311" y="63"/>
                    <a:pt x="311" y="63"/>
                  </a:cubicBezTo>
                  <a:cubicBezTo>
                    <a:pt x="4" y="0"/>
                    <a:pt x="4" y="0"/>
                    <a:pt x="4" y="0"/>
                  </a:cubicBezTo>
                  <a:cubicBezTo>
                    <a:pt x="0" y="47"/>
                    <a:pt x="0" y="47"/>
                    <a:pt x="0" y="47"/>
                  </a:cubicBezTo>
                  <a:lnTo>
                    <a:pt x="360" y="129"/>
                  </a:lnTo>
                  <a:close/>
                </a:path>
              </a:pathLst>
            </a:custGeom>
            <a:solidFill>
              <a:srgbClr val="080324"/>
            </a:solidFill>
            <a:ln w="8" cap="rnd">
              <a:noFill/>
              <a:round/>
              <a:headEnd/>
              <a:tailEnd/>
            </a:ln>
          </p:spPr>
          <p:txBody>
            <a:bodyPr/>
            <a:lstStyle/>
            <a:p>
              <a:endParaRPr lang="en-IN" dirty="0"/>
            </a:p>
          </p:txBody>
        </p:sp>
        <p:sp>
          <p:nvSpPr>
            <p:cNvPr id="26" name="Freeform 59"/>
            <p:cNvSpPr>
              <a:spLocks/>
            </p:cNvSpPr>
            <p:nvPr/>
          </p:nvSpPr>
          <p:spPr bwMode="auto">
            <a:xfrm>
              <a:off x="4759050" y="3115330"/>
              <a:ext cx="1718213" cy="950074"/>
            </a:xfrm>
            <a:custGeom>
              <a:avLst/>
              <a:gdLst>
                <a:gd name="T0" fmla="*/ 0 w 307"/>
                <a:gd name="T1" fmla="*/ 2147483647 h 170"/>
                <a:gd name="T2" fmla="*/ 2147483647 w 307"/>
                <a:gd name="T3" fmla="*/ 2147483647 h 170"/>
                <a:gd name="T4" fmla="*/ 2147483647 w 307"/>
                <a:gd name="T5" fmla="*/ 0 h 170"/>
                <a:gd name="T6" fmla="*/ 2147483647 w 307"/>
                <a:gd name="T7" fmla="*/ 2147483647 h 170"/>
                <a:gd name="T8" fmla="*/ 0 w 307"/>
                <a:gd name="T9" fmla="*/ 2147483647 h 170"/>
                <a:gd name="T10" fmla="*/ 0 60000 65536"/>
                <a:gd name="T11" fmla="*/ 0 60000 65536"/>
                <a:gd name="T12" fmla="*/ 0 60000 65536"/>
                <a:gd name="T13" fmla="*/ 0 60000 65536"/>
                <a:gd name="T14" fmla="*/ 0 60000 65536"/>
                <a:gd name="T15" fmla="*/ 0 w 307"/>
                <a:gd name="T16" fmla="*/ 0 h 170"/>
                <a:gd name="T17" fmla="*/ 307 w 307"/>
                <a:gd name="T18" fmla="*/ 170 h 170"/>
              </a:gdLst>
              <a:ahLst/>
              <a:cxnLst>
                <a:cxn ang="T10">
                  <a:pos x="T0" y="T1"/>
                </a:cxn>
                <a:cxn ang="T11">
                  <a:pos x="T2" y="T3"/>
                </a:cxn>
                <a:cxn ang="T12">
                  <a:pos x="T4" y="T5"/>
                </a:cxn>
                <a:cxn ang="T13">
                  <a:pos x="T6" y="T7"/>
                </a:cxn>
                <a:cxn ang="T14">
                  <a:pos x="T8" y="T9"/>
                </a:cxn>
              </a:cxnLst>
              <a:rect l="T15" t="T16" r="T17" b="T18"/>
              <a:pathLst>
                <a:path w="307" h="170">
                  <a:moveTo>
                    <a:pt x="0" y="170"/>
                  </a:moveTo>
                  <a:cubicBezTo>
                    <a:pt x="13" y="150"/>
                    <a:pt x="31" y="122"/>
                    <a:pt x="47" y="99"/>
                  </a:cubicBezTo>
                  <a:cubicBezTo>
                    <a:pt x="307" y="0"/>
                    <a:pt x="307" y="0"/>
                    <a:pt x="307" y="0"/>
                  </a:cubicBezTo>
                  <a:cubicBezTo>
                    <a:pt x="303" y="47"/>
                    <a:pt x="303" y="47"/>
                    <a:pt x="303" y="47"/>
                  </a:cubicBezTo>
                  <a:lnTo>
                    <a:pt x="0" y="170"/>
                  </a:lnTo>
                  <a:close/>
                </a:path>
              </a:pathLst>
            </a:custGeom>
            <a:solidFill>
              <a:srgbClr val="080324"/>
            </a:solidFill>
            <a:ln w="8" cap="rnd">
              <a:noFill/>
              <a:round/>
              <a:headEnd/>
              <a:tailEnd/>
            </a:ln>
          </p:spPr>
          <p:txBody>
            <a:bodyPr/>
            <a:lstStyle/>
            <a:p>
              <a:endParaRPr lang="en-IN" dirty="0"/>
            </a:p>
          </p:txBody>
        </p:sp>
        <p:sp>
          <p:nvSpPr>
            <p:cNvPr id="27" name="Freeform 16"/>
            <p:cNvSpPr>
              <a:spLocks/>
            </p:cNvSpPr>
            <p:nvPr/>
          </p:nvSpPr>
          <p:spPr bwMode="auto">
            <a:xfrm>
              <a:off x="4759050" y="3377997"/>
              <a:ext cx="3710224" cy="1352458"/>
            </a:xfrm>
            <a:custGeom>
              <a:avLst/>
              <a:gdLst>
                <a:gd name="T0" fmla="*/ 0 w 1328"/>
                <a:gd name="T1" fmla="*/ 2147483647 h 484"/>
                <a:gd name="T2" fmla="*/ 2147483647 w 1328"/>
                <a:gd name="T3" fmla="*/ 0 h 484"/>
                <a:gd name="T4" fmla="*/ 2147483647 w 1328"/>
                <a:gd name="T5" fmla="*/ 2147483647 h 484"/>
                <a:gd name="T6" fmla="*/ 2147483647 w 1328"/>
                <a:gd name="T7" fmla="*/ 2147483647 h 484"/>
                <a:gd name="T8" fmla="*/ 0 w 1328"/>
                <a:gd name="T9" fmla="*/ 2147483647 h 484"/>
                <a:gd name="T10" fmla="*/ 0 60000 65536"/>
                <a:gd name="T11" fmla="*/ 0 60000 65536"/>
                <a:gd name="T12" fmla="*/ 0 60000 65536"/>
                <a:gd name="T13" fmla="*/ 0 60000 65536"/>
                <a:gd name="T14" fmla="*/ 0 60000 65536"/>
                <a:gd name="T15" fmla="*/ 0 w 1328"/>
                <a:gd name="T16" fmla="*/ 0 h 484"/>
                <a:gd name="T17" fmla="*/ 1328 w 1328"/>
                <a:gd name="T18" fmla="*/ 484 h 484"/>
              </a:gdLst>
              <a:ahLst/>
              <a:cxnLst>
                <a:cxn ang="T10">
                  <a:pos x="T0" y="T1"/>
                </a:cxn>
                <a:cxn ang="T11">
                  <a:pos x="T2" y="T3"/>
                </a:cxn>
                <a:cxn ang="T12">
                  <a:pos x="T4" y="T5"/>
                </a:cxn>
                <a:cxn ang="T13">
                  <a:pos x="T6" y="T7"/>
                </a:cxn>
                <a:cxn ang="T14">
                  <a:pos x="T8" y="T9"/>
                </a:cxn>
              </a:cxnLst>
              <a:rect l="T15" t="T16" r="T17" b="T18"/>
              <a:pathLst>
                <a:path w="1328" h="484">
                  <a:moveTo>
                    <a:pt x="0" y="246"/>
                  </a:moveTo>
                  <a:lnTo>
                    <a:pt x="607" y="0"/>
                  </a:lnTo>
                  <a:lnTo>
                    <a:pt x="1328" y="164"/>
                  </a:lnTo>
                  <a:lnTo>
                    <a:pt x="765" y="484"/>
                  </a:lnTo>
                  <a:lnTo>
                    <a:pt x="0" y="246"/>
                  </a:lnTo>
                  <a:close/>
                </a:path>
              </a:pathLst>
            </a:custGeom>
            <a:solidFill>
              <a:srgbClr val="080324"/>
            </a:solidFill>
            <a:ln w="8" cap="rnd">
              <a:noFill/>
              <a:round/>
              <a:headEnd/>
              <a:tailEnd/>
            </a:ln>
          </p:spPr>
          <p:txBody>
            <a:bodyPr/>
            <a:lstStyle/>
            <a:p>
              <a:endParaRPr lang="en-IN" dirty="0"/>
            </a:p>
          </p:txBody>
        </p:sp>
        <p:sp>
          <p:nvSpPr>
            <p:cNvPr id="28" name="Freeform 49"/>
            <p:cNvSpPr>
              <a:spLocks/>
            </p:cNvSpPr>
            <p:nvPr/>
          </p:nvSpPr>
          <p:spPr bwMode="auto">
            <a:xfrm>
              <a:off x="4759050" y="3668947"/>
              <a:ext cx="2136911" cy="1061230"/>
            </a:xfrm>
            <a:custGeom>
              <a:avLst/>
              <a:gdLst>
                <a:gd name="T0" fmla="*/ 0 w 382"/>
                <a:gd name="T1" fmla="*/ 2147483647 h 190"/>
                <a:gd name="T2" fmla="*/ 2147483647 w 382"/>
                <a:gd name="T3" fmla="*/ 0 h 190"/>
                <a:gd name="T4" fmla="*/ 2147483647 w 382"/>
                <a:gd name="T5" fmla="*/ 2147483647 h 190"/>
                <a:gd name="T6" fmla="*/ 2147483647 w 382"/>
                <a:gd name="T7" fmla="*/ 2147483647 h 190"/>
                <a:gd name="T8" fmla="*/ 0 w 382"/>
                <a:gd name="T9" fmla="*/ 2147483647 h 190"/>
                <a:gd name="T10" fmla="*/ 0 60000 65536"/>
                <a:gd name="T11" fmla="*/ 0 60000 65536"/>
                <a:gd name="T12" fmla="*/ 0 60000 65536"/>
                <a:gd name="T13" fmla="*/ 0 60000 65536"/>
                <a:gd name="T14" fmla="*/ 0 60000 65536"/>
                <a:gd name="T15" fmla="*/ 0 w 382"/>
                <a:gd name="T16" fmla="*/ 0 h 190"/>
                <a:gd name="T17" fmla="*/ 382 w 382"/>
                <a:gd name="T18" fmla="*/ 190 h 190"/>
              </a:gdLst>
              <a:ahLst/>
              <a:cxnLst>
                <a:cxn ang="T10">
                  <a:pos x="T0" y="T1"/>
                </a:cxn>
                <a:cxn ang="T11">
                  <a:pos x="T2" y="T3"/>
                </a:cxn>
                <a:cxn ang="T12">
                  <a:pos x="T4" y="T5"/>
                </a:cxn>
                <a:cxn ang="T13">
                  <a:pos x="T6" y="T7"/>
                </a:cxn>
                <a:cxn ang="T14">
                  <a:pos x="T8" y="T9"/>
                </a:cxn>
              </a:cxnLst>
              <a:rect l="T15" t="T16" r="T17" b="T18"/>
              <a:pathLst>
                <a:path w="382" h="190">
                  <a:moveTo>
                    <a:pt x="0" y="71"/>
                  </a:moveTo>
                  <a:cubicBezTo>
                    <a:pt x="23" y="36"/>
                    <a:pt x="47" y="0"/>
                    <a:pt x="47" y="0"/>
                  </a:cubicBezTo>
                  <a:cubicBezTo>
                    <a:pt x="373" y="88"/>
                    <a:pt x="373" y="88"/>
                    <a:pt x="373" y="88"/>
                  </a:cubicBezTo>
                  <a:cubicBezTo>
                    <a:pt x="375" y="112"/>
                    <a:pt x="378" y="150"/>
                    <a:pt x="382" y="190"/>
                  </a:cubicBezTo>
                  <a:lnTo>
                    <a:pt x="0" y="71"/>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29" name="Freeform 53"/>
            <p:cNvSpPr>
              <a:spLocks/>
            </p:cNvSpPr>
            <p:nvPr/>
          </p:nvSpPr>
          <p:spPr bwMode="auto">
            <a:xfrm>
              <a:off x="6846050" y="3467416"/>
              <a:ext cx="1623223" cy="1263040"/>
            </a:xfrm>
            <a:custGeom>
              <a:avLst/>
              <a:gdLst>
                <a:gd name="T0" fmla="*/ 2147483647 w 290"/>
                <a:gd name="T1" fmla="*/ 2147483647 h 226"/>
                <a:gd name="T2" fmla="*/ 0 w 290"/>
                <a:gd name="T3" fmla="*/ 2147483647 h 226"/>
                <a:gd name="T4" fmla="*/ 2147483647 w 290"/>
                <a:gd name="T5" fmla="*/ 0 h 226"/>
                <a:gd name="T6" fmla="*/ 2147483647 w 290"/>
                <a:gd name="T7" fmla="*/ 2147483647 h 226"/>
                <a:gd name="T8" fmla="*/ 2147483647 w 290"/>
                <a:gd name="T9" fmla="*/ 2147483647 h 226"/>
                <a:gd name="T10" fmla="*/ 0 60000 65536"/>
                <a:gd name="T11" fmla="*/ 0 60000 65536"/>
                <a:gd name="T12" fmla="*/ 0 60000 65536"/>
                <a:gd name="T13" fmla="*/ 0 60000 65536"/>
                <a:gd name="T14" fmla="*/ 0 60000 65536"/>
                <a:gd name="T15" fmla="*/ 0 w 290"/>
                <a:gd name="T16" fmla="*/ 0 h 226"/>
                <a:gd name="T17" fmla="*/ 290 w 290"/>
                <a:gd name="T18" fmla="*/ 226 h 226"/>
              </a:gdLst>
              <a:ahLst/>
              <a:cxnLst>
                <a:cxn ang="T10">
                  <a:pos x="T0" y="T1"/>
                </a:cxn>
                <a:cxn ang="T11">
                  <a:pos x="T2" y="T3"/>
                </a:cxn>
                <a:cxn ang="T12">
                  <a:pos x="T4" y="T5"/>
                </a:cxn>
                <a:cxn ang="T13">
                  <a:pos x="T6" y="T7"/>
                </a:cxn>
                <a:cxn ang="T14">
                  <a:pos x="T8" y="T9"/>
                </a:cxn>
              </a:cxnLst>
              <a:rect l="T15" t="T16" r="T17" b="T18"/>
              <a:pathLst>
                <a:path w="290" h="226">
                  <a:moveTo>
                    <a:pt x="9" y="226"/>
                  </a:moveTo>
                  <a:cubicBezTo>
                    <a:pt x="0" y="124"/>
                    <a:pt x="0" y="124"/>
                    <a:pt x="0" y="124"/>
                  </a:cubicBezTo>
                  <a:cubicBezTo>
                    <a:pt x="241" y="0"/>
                    <a:pt x="241" y="0"/>
                    <a:pt x="241" y="0"/>
                  </a:cubicBezTo>
                  <a:cubicBezTo>
                    <a:pt x="241" y="0"/>
                    <a:pt x="264" y="30"/>
                    <a:pt x="290" y="66"/>
                  </a:cubicBezTo>
                  <a:lnTo>
                    <a:pt x="9" y="226"/>
                  </a:lnTo>
                  <a:close/>
                </a:path>
              </a:pathLst>
            </a:custGeom>
            <a:solidFill>
              <a:schemeClr val="tx1"/>
            </a:solidFill>
            <a:ln w="8" cap="rnd">
              <a:noFill/>
              <a:round/>
              <a:headEnd/>
              <a:tailEnd/>
            </a:ln>
          </p:spPr>
          <p:txBody>
            <a:bodyPr/>
            <a:lstStyle/>
            <a:p>
              <a:endParaRPr lang="en-IN" dirty="0"/>
            </a:p>
          </p:txBody>
        </p:sp>
      </p:grpSp>
      <p:grpSp>
        <p:nvGrpSpPr>
          <p:cNvPr id="30" name="Group 37"/>
          <p:cNvGrpSpPr>
            <a:grpSpLocks/>
          </p:cNvGrpSpPr>
          <p:nvPr/>
        </p:nvGrpSpPr>
        <p:grpSpPr bwMode="auto">
          <a:xfrm>
            <a:off x="5111750" y="2764755"/>
            <a:ext cx="2997200" cy="1157288"/>
            <a:chOff x="5111074" y="2819131"/>
            <a:chExt cx="2997793" cy="1157557"/>
          </a:xfrm>
        </p:grpSpPr>
        <p:sp>
          <p:nvSpPr>
            <p:cNvPr id="31" name="Freeform 61"/>
            <p:cNvSpPr>
              <a:spLocks/>
            </p:cNvSpPr>
            <p:nvPr/>
          </p:nvSpPr>
          <p:spPr bwMode="auto">
            <a:xfrm>
              <a:off x="5111074" y="2819131"/>
              <a:ext cx="1394127" cy="720938"/>
            </a:xfrm>
            <a:custGeom>
              <a:avLst/>
              <a:gdLst>
                <a:gd name="T0" fmla="*/ 2147483647 w 249"/>
                <a:gd name="T1" fmla="*/ 0 h 129"/>
                <a:gd name="T2" fmla="*/ 2147483647 w 249"/>
                <a:gd name="T3" fmla="*/ 2147483647 h 129"/>
                <a:gd name="T4" fmla="*/ 0 w 249"/>
                <a:gd name="T5" fmla="*/ 2147483647 h 129"/>
                <a:gd name="T6" fmla="*/ 2147483647 w 249"/>
                <a:gd name="T7" fmla="*/ 2147483647 h 129"/>
                <a:gd name="T8" fmla="*/ 2147483647 w 249"/>
                <a:gd name="T9" fmla="*/ 0 h 129"/>
                <a:gd name="T10" fmla="*/ 0 60000 65536"/>
                <a:gd name="T11" fmla="*/ 0 60000 65536"/>
                <a:gd name="T12" fmla="*/ 0 60000 65536"/>
                <a:gd name="T13" fmla="*/ 0 60000 65536"/>
                <a:gd name="T14" fmla="*/ 0 60000 65536"/>
                <a:gd name="T15" fmla="*/ 0 w 249"/>
                <a:gd name="T16" fmla="*/ 0 h 129"/>
                <a:gd name="T17" fmla="*/ 249 w 249"/>
                <a:gd name="T18" fmla="*/ 129 h 129"/>
              </a:gdLst>
              <a:ahLst/>
              <a:cxnLst>
                <a:cxn ang="T10">
                  <a:pos x="T0" y="T1"/>
                </a:cxn>
                <a:cxn ang="T11">
                  <a:pos x="T2" y="T3"/>
                </a:cxn>
                <a:cxn ang="T12">
                  <a:pos x="T4" y="T5"/>
                </a:cxn>
                <a:cxn ang="T13">
                  <a:pos x="T6" y="T7"/>
                </a:cxn>
                <a:cxn ang="T14">
                  <a:pos x="T8" y="T9"/>
                </a:cxn>
              </a:cxnLst>
              <a:rect l="T15" t="T16" r="T17" b="T18"/>
              <a:pathLst>
                <a:path w="249" h="129">
                  <a:moveTo>
                    <a:pt x="249" y="0"/>
                  </a:moveTo>
                  <a:cubicBezTo>
                    <a:pt x="246" y="33"/>
                    <a:pt x="246" y="33"/>
                    <a:pt x="246" y="33"/>
                  </a:cubicBezTo>
                  <a:cubicBezTo>
                    <a:pt x="0" y="129"/>
                    <a:pt x="0" y="129"/>
                    <a:pt x="0" y="129"/>
                  </a:cubicBezTo>
                  <a:cubicBezTo>
                    <a:pt x="20" y="100"/>
                    <a:pt x="36" y="76"/>
                    <a:pt x="54" y="51"/>
                  </a:cubicBezTo>
                  <a:lnTo>
                    <a:pt x="249" y="0"/>
                  </a:lnTo>
                  <a:close/>
                </a:path>
              </a:pathLst>
            </a:custGeom>
            <a:solidFill>
              <a:srgbClr val="080324"/>
            </a:solidFill>
            <a:ln w="8" cap="rnd">
              <a:noFill/>
              <a:round/>
              <a:headEnd/>
              <a:tailEnd/>
            </a:ln>
          </p:spPr>
          <p:txBody>
            <a:bodyPr/>
            <a:lstStyle/>
            <a:p>
              <a:endParaRPr lang="en-IN" dirty="0"/>
            </a:p>
          </p:txBody>
        </p:sp>
        <p:sp>
          <p:nvSpPr>
            <p:cNvPr id="32" name="Freeform 67"/>
            <p:cNvSpPr>
              <a:spLocks/>
            </p:cNvSpPr>
            <p:nvPr/>
          </p:nvSpPr>
          <p:spPr bwMode="auto">
            <a:xfrm>
              <a:off x="6488438" y="2819131"/>
              <a:ext cx="1620429" cy="536512"/>
            </a:xfrm>
            <a:custGeom>
              <a:avLst/>
              <a:gdLst>
                <a:gd name="T0" fmla="*/ 2147483647 w 580"/>
                <a:gd name="T1" fmla="*/ 2147483647 h 192"/>
                <a:gd name="T2" fmla="*/ 2147483647 w 580"/>
                <a:gd name="T3" fmla="*/ 2147483647 h 192"/>
                <a:gd name="T4" fmla="*/ 0 w 580"/>
                <a:gd name="T5" fmla="*/ 2147483647 h 192"/>
                <a:gd name="T6" fmla="*/ 2147483647 w 580"/>
                <a:gd name="T7" fmla="*/ 0 h 192"/>
                <a:gd name="T8" fmla="*/ 2147483647 w 580"/>
                <a:gd name="T9" fmla="*/ 2147483647 h 192"/>
                <a:gd name="T10" fmla="*/ 0 60000 65536"/>
                <a:gd name="T11" fmla="*/ 0 60000 65536"/>
                <a:gd name="T12" fmla="*/ 0 60000 65536"/>
                <a:gd name="T13" fmla="*/ 0 60000 65536"/>
                <a:gd name="T14" fmla="*/ 0 60000 65536"/>
                <a:gd name="T15" fmla="*/ 0 w 580"/>
                <a:gd name="T16" fmla="*/ 0 h 192"/>
                <a:gd name="T17" fmla="*/ 580 w 580"/>
                <a:gd name="T18" fmla="*/ 192 h 192"/>
              </a:gdLst>
              <a:ahLst/>
              <a:cxnLst>
                <a:cxn ang="T10">
                  <a:pos x="T0" y="T1"/>
                </a:cxn>
                <a:cxn ang="T11">
                  <a:pos x="T2" y="T3"/>
                </a:cxn>
                <a:cxn ang="T12">
                  <a:pos x="T4" y="T5"/>
                </a:cxn>
                <a:cxn ang="T13">
                  <a:pos x="T6" y="T7"/>
                </a:cxn>
                <a:cxn ang="T14">
                  <a:pos x="T8" y="T9"/>
                </a:cxn>
              </a:cxnLst>
              <a:rect l="T15" t="T16" r="T17" b="T18"/>
              <a:pathLst>
                <a:path w="580" h="192">
                  <a:moveTo>
                    <a:pt x="476" y="54"/>
                  </a:moveTo>
                  <a:lnTo>
                    <a:pt x="580" y="192"/>
                  </a:lnTo>
                  <a:lnTo>
                    <a:pt x="0" y="66"/>
                  </a:lnTo>
                  <a:lnTo>
                    <a:pt x="6" y="0"/>
                  </a:lnTo>
                  <a:lnTo>
                    <a:pt x="476" y="54"/>
                  </a:lnTo>
                  <a:close/>
                </a:path>
              </a:pathLst>
            </a:custGeom>
            <a:solidFill>
              <a:srgbClr val="080324"/>
            </a:solidFill>
            <a:ln w="8" cap="rnd">
              <a:noFill/>
              <a:round/>
              <a:headEnd/>
              <a:tailEnd/>
            </a:ln>
          </p:spPr>
          <p:txBody>
            <a:bodyPr/>
            <a:lstStyle/>
            <a:p>
              <a:endParaRPr lang="en-IN" dirty="0"/>
            </a:p>
          </p:txBody>
        </p:sp>
        <p:sp>
          <p:nvSpPr>
            <p:cNvPr id="33" name="Freeform 17"/>
            <p:cNvSpPr>
              <a:spLocks/>
            </p:cNvSpPr>
            <p:nvPr/>
          </p:nvSpPr>
          <p:spPr bwMode="auto">
            <a:xfrm>
              <a:off x="5111074" y="3003557"/>
              <a:ext cx="2997793" cy="972429"/>
            </a:xfrm>
            <a:custGeom>
              <a:avLst/>
              <a:gdLst>
                <a:gd name="T0" fmla="*/ 0 w 1073"/>
                <a:gd name="T1" fmla="*/ 2147483647 h 348"/>
                <a:gd name="T2" fmla="*/ 2147483647 w 1073"/>
                <a:gd name="T3" fmla="*/ 0 h 348"/>
                <a:gd name="T4" fmla="*/ 2147483647 w 1073"/>
                <a:gd name="T5" fmla="*/ 2147483647 h 348"/>
                <a:gd name="T6" fmla="*/ 2147483647 w 1073"/>
                <a:gd name="T7" fmla="*/ 2147483647 h 348"/>
                <a:gd name="T8" fmla="*/ 0 w 1073"/>
                <a:gd name="T9" fmla="*/ 2147483647 h 348"/>
                <a:gd name="T10" fmla="*/ 0 60000 65536"/>
                <a:gd name="T11" fmla="*/ 0 60000 65536"/>
                <a:gd name="T12" fmla="*/ 0 60000 65536"/>
                <a:gd name="T13" fmla="*/ 0 60000 65536"/>
                <a:gd name="T14" fmla="*/ 0 60000 65536"/>
                <a:gd name="T15" fmla="*/ 0 w 1073"/>
                <a:gd name="T16" fmla="*/ 0 h 348"/>
                <a:gd name="T17" fmla="*/ 1073 w 1073"/>
                <a:gd name="T18" fmla="*/ 348 h 348"/>
              </a:gdLst>
              <a:ahLst/>
              <a:cxnLst>
                <a:cxn ang="T10">
                  <a:pos x="T0" y="T1"/>
                </a:cxn>
                <a:cxn ang="T11">
                  <a:pos x="T2" y="T3"/>
                </a:cxn>
                <a:cxn ang="T12">
                  <a:pos x="T4" y="T5"/>
                </a:cxn>
                <a:cxn ang="T13">
                  <a:pos x="T6" y="T7"/>
                </a:cxn>
                <a:cxn ang="T14">
                  <a:pos x="T8" y="T9"/>
                </a:cxn>
              </a:cxnLst>
              <a:rect l="T15" t="T16" r="T17" b="T18"/>
              <a:pathLst>
                <a:path w="1073" h="348">
                  <a:moveTo>
                    <a:pt x="0" y="192"/>
                  </a:moveTo>
                  <a:lnTo>
                    <a:pt x="493" y="0"/>
                  </a:lnTo>
                  <a:lnTo>
                    <a:pt x="1073" y="126"/>
                  </a:lnTo>
                  <a:lnTo>
                    <a:pt x="617" y="348"/>
                  </a:lnTo>
                  <a:lnTo>
                    <a:pt x="0" y="192"/>
                  </a:lnTo>
                  <a:close/>
                </a:path>
              </a:pathLst>
            </a:custGeom>
            <a:solidFill>
              <a:srgbClr val="080324"/>
            </a:solidFill>
            <a:ln w="8" cap="rnd">
              <a:noFill/>
              <a:round/>
              <a:headEnd/>
              <a:tailEnd/>
            </a:ln>
          </p:spPr>
          <p:txBody>
            <a:bodyPr/>
            <a:lstStyle/>
            <a:p>
              <a:endParaRPr lang="en-IN" dirty="0"/>
            </a:p>
          </p:txBody>
        </p:sp>
        <p:sp>
          <p:nvSpPr>
            <p:cNvPr id="34" name="Freeform 51"/>
            <p:cNvSpPr>
              <a:spLocks/>
            </p:cNvSpPr>
            <p:nvPr/>
          </p:nvSpPr>
          <p:spPr bwMode="auto">
            <a:xfrm>
              <a:off x="5111074" y="3103360"/>
              <a:ext cx="1722779" cy="873328"/>
            </a:xfrm>
            <a:custGeom>
              <a:avLst/>
              <a:gdLst>
                <a:gd name="T0" fmla="*/ 2147483647 w 617"/>
                <a:gd name="T1" fmla="*/ 2147483647 h 312"/>
                <a:gd name="T2" fmla="*/ 2147483647 w 617"/>
                <a:gd name="T3" fmla="*/ 2147483647 h 312"/>
                <a:gd name="T4" fmla="*/ 0 w 617"/>
                <a:gd name="T5" fmla="*/ 2147483647 h 312"/>
                <a:gd name="T6" fmla="*/ 2147483647 w 617"/>
                <a:gd name="T7" fmla="*/ 0 h 312"/>
                <a:gd name="T8" fmla="*/ 2147483647 w 617"/>
                <a:gd name="T9" fmla="*/ 2147483647 h 312"/>
                <a:gd name="T10" fmla="*/ 0 60000 65536"/>
                <a:gd name="T11" fmla="*/ 0 60000 65536"/>
                <a:gd name="T12" fmla="*/ 0 60000 65536"/>
                <a:gd name="T13" fmla="*/ 0 60000 65536"/>
                <a:gd name="T14" fmla="*/ 0 60000 65536"/>
                <a:gd name="T15" fmla="*/ 0 w 617"/>
                <a:gd name="T16" fmla="*/ 0 h 312"/>
                <a:gd name="T17" fmla="*/ 617 w 617"/>
                <a:gd name="T18" fmla="*/ 312 h 312"/>
              </a:gdLst>
              <a:ahLst/>
              <a:cxnLst>
                <a:cxn ang="T10">
                  <a:pos x="T0" y="T1"/>
                </a:cxn>
                <a:cxn ang="T11">
                  <a:pos x="T2" y="T3"/>
                </a:cxn>
                <a:cxn ang="T12">
                  <a:pos x="T4" y="T5"/>
                </a:cxn>
                <a:cxn ang="T13">
                  <a:pos x="T6" y="T7"/>
                </a:cxn>
                <a:cxn ang="T14">
                  <a:pos x="T8" y="T9"/>
                </a:cxn>
              </a:cxnLst>
              <a:rect l="T15" t="T16" r="T17" b="T18"/>
              <a:pathLst>
                <a:path w="617" h="312">
                  <a:moveTo>
                    <a:pt x="597" y="76"/>
                  </a:moveTo>
                  <a:lnTo>
                    <a:pt x="617" y="312"/>
                  </a:lnTo>
                  <a:lnTo>
                    <a:pt x="0" y="156"/>
                  </a:lnTo>
                  <a:lnTo>
                    <a:pt x="108" y="0"/>
                  </a:lnTo>
                  <a:lnTo>
                    <a:pt x="597" y="76"/>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35" name="Freeform 56"/>
            <p:cNvSpPr>
              <a:spLocks/>
            </p:cNvSpPr>
            <p:nvPr/>
          </p:nvSpPr>
          <p:spPr bwMode="auto">
            <a:xfrm>
              <a:off x="6778997" y="2970025"/>
              <a:ext cx="1329869" cy="1005960"/>
            </a:xfrm>
            <a:custGeom>
              <a:avLst/>
              <a:gdLst>
                <a:gd name="T0" fmla="*/ 0 w 476"/>
                <a:gd name="T1" fmla="*/ 2147483647 h 360"/>
                <a:gd name="T2" fmla="*/ 2147483647 w 476"/>
                <a:gd name="T3" fmla="*/ 2147483647 h 360"/>
                <a:gd name="T4" fmla="*/ 2147483647 w 476"/>
                <a:gd name="T5" fmla="*/ 2147483647 h 360"/>
                <a:gd name="T6" fmla="*/ 2147483647 w 476"/>
                <a:gd name="T7" fmla="*/ 0 h 360"/>
                <a:gd name="T8" fmla="*/ 0 w 476"/>
                <a:gd name="T9" fmla="*/ 2147483647 h 360"/>
                <a:gd name="T10" fmla="*/ 0 60000 65536"/>
                <a:gd name="T11" fmla="*/ 0 60000 65536"/>
                <a:gd name="T12" fmla="*/ 0 60000 65536"/>
                <a:gd name="T13" fmla="*/ 0 60000 65536"/>
                <a:gd name="T14" fmla="*/ 0 60000 65536"/>
                <a:gd name="T15" fmla="*/ 0 w 476"/>
                <a:gd name="T16" fmla="*/ 0 h 360"/>
                <a:gd name="T17" fmla="*/ 476 w 476"/>
                <a:gd name="T18" fmla="*/ 360 h 360"/>
              </a:gdLst>
              <a:ahLst/>
              <a:cxnLst>
                <a:cxn ang="T10">
                  <a:pos x="T0" y="T1"/>
                </a:cxn>
                <a:cxn ang="T11">
                  <a:pos x="T2" y="T3"/>
                </a:cxn>
                <a:cxn ang="T12">
                  <a:pos x="T4" y="T5"/>
                </a:cxn>
                <a:cxn ang="T13">
                  <a:pos x="T6" y="T7"/>
                </a:cxn>
                <a:cxn ang="T14">
                  <a:pos x="T8" y="T9"/>
                </a:cxn>
              </a:cxnLst>
              <a:rect l="T15" t="T16" r="T17" b="T18"/>
              <a:pathLst>
                <a:path w="476" h="360">
                  <a:moveTo>
                    <a:pt x="0" y="124"/>
                  </a:moveTo>
                  <a:lnTo>
                    <a:pt x="20" y="360"/>
                  </a:lnTo>
                  <a:lnTo>
                    <a:pt x="476" y="138"/>
                  </a:lnTo>
                  <a:lnTo>
                    <a:pt x="372" y="0"/>
                  </a:lnTo>
                  <a:lnTo>
                    <a:pt x="0" y="124"/>
                  </a:lnTo>
                  <a:close/>
                </a:path>
              </a:pathLst>
            </a:custGeom>
            <a:solidFill>
              <a:schemeClr val="tx1"/>
            </a:solidFill>
            <a:ln w="8" cap="rnd">
              <a:noFill/>
              <a:round/>
              <a:headEnd/>
              <a:tailEnd/>
            </a:ln>
          </p:spPr>
          <p:txBody>
            <a:bodyPr/>
            <a:lstStyle/>
            <a:p>
              <a:endParaRPr lang="en-IN" dirty="0"/>
            </a:p>
          </p:txBody>
        </p:sp>
      </p:grpSp>
      <p:grpSp>
        <p:nvGrpSpPr>
          <p:cNvPr id="36" name="Group 35"/>
          <p:cNvGrpSpPr>
            <a:grpSpLocks/>
          </p:cNvGrpSpPr>
          <p:nvPr/>
        </p:nvGrpSpPr>
        <p:grpSpPr bwMode="auto">
          <a:xfrm>
            <a:off x="5473700" y="2401218"/>
            <a:ext cx="2266950" cy="742950"/>
            <a:chOff x="5473700" y="2455867"/>
            <a:chExt cx="2266380" cy="743294"/>
          </a:xfrm>
        </p:grpSpPr>
        <p:sp>
          <p:nvSpPr>
            <p:cNvPr id="37" name="Freeform 66"/>
            <p:cNvSpPr>
              <a:spLocks/>
            </p:cNvSpPr>
            <p:nvPr/>
          </p:nvSpPr>
          <p:spPr bwMode="auto">
            <a:xfrm>
              <a:off x="6510789" y="2455867"/>
              <a:ext cx="1229291" cy="419150"/>
            </a:xfrm>
            <a:custGeom>
              <a:avLst/>
              <a:gdLst>
                <a:gd name="T0" fmla="*/ 0 w 440"/>
                <a:gd name="T1" fmla="*/ 2147483647 h 150"/>
                <a:gd name="T2" fmla="*/ 2147483647 w 440"/>
                <a:gd name="T3" fmla="*/ 0 h 150"/>
                <a:gd name="T4" fmla="*/ 2147483647 w 440"/>
                <a:gd name="T5" fmla="*/ 2147483647 h 150"/>
                <a:gd name="T6" fmla="*/ 2147483647 w 440"/>
                <a:gd name="T7" fmla="*/ 2147483647 h 150"/>
                <a:gd name="T8" fmla="*/ 0 w 440"/>
                <a:gd name="T9" fmla="*/ 2147483647 h 150"/>
                <a:gd name="T10" fmla="*/ 0 60000 65536"/>
                <a:gd name="T11" fmla="*/ 0 60000 65536"/>
                <a:gd name="T12" fmla="*/ 0 60000 65536"/>
                <a:gd name="T13" fmla="*/ 0 60000 65536"/>
                <a:gd name="T14" fmla="*/ 0 60000 65536"/>
                <a:gd name="T15" fmla="*/ 0 w 440"/>
                <a:gd name="T16" fmla="*/ 0 h 150"/>
                <a:gd name="T17" fmla="*/ 440 w 440"/>
                <a:gd name="T18" fmla="*/ 150 h 150"/>
              </a:gdLst>
              <a:ahLst/>
              <a:cxnLst>
                <a:cxn ang="T10">
                  <a:pos x="T0" y="T1"/>
                </a:cxn>
                <a:cxn ang="T11">
                  <a:pos x="T2" y="T3"/>
                </a:cxn>
                <a:cxn ang="T12">
                  <a:pos x="T4" y="T5"/>
                </a:cxn>
                <a:cxn ang="T13">
                  <a:pos x="T6" y="T7"/>
                </a:cxn>
                <a:cxn ang="T14">
                  <a:pos x="T8" y="T9"/>
                </a:cxn>
              </a:cxnLst>
              <a:rect l="T15" t="T16" r="T17" b="T18"/>
              <a:pathLst>
                <a:path w="440" h="150">
                  <a:moveTo>
                    <a:pt x="0" y="94"/>
                  </a:moveTo>
                  <a:lnTo>
                    <a:pt x="8" y="0"/>
                  </a:lnTo>
                  <a:lnTo>
                    <a:pt x="356" y="34"/>
                  </a:lnTo>
                  <a:lnTo>
                    <a:pt x="440" y="150"/>
                  </a:lnTo>
                  <a:lnTo>
                    <a:pt x="0" y="94"/>
                  </a:lnTo>
                  <a:close/>
                </a:path>
              </a:pathLst>
            </a:custGeom>
            <a:solidFill>
              <a:srgbClr val="080324"/>
            </a:solidFill>
            <a:ln w="8" cap="rnd">
              <a:noFill/>
              <a:round/>
              <a:headEnd/>
              <a:tailEnd/>
            </a:ln>
          </p:spPr>
          <p:txBody>
            <a:bodyPr/>
            <a:lstStyle/>
            <a:p>
              <a:endParaRPr lang="en-IN" dirty="0"/>
            </a:p>
          </p:txBody>
        </p:sp>
        <p:sp>
          <p:nvSpPr>
            <p:cNvPr id="38" name="Freeform 60"/>
            <p:cNvSpPr>
              <a:spLocks/>
            </p:cNvSpPr>
            <p:nvPr/>
          </p:nvSpPr>
          <p:spPr bwMode="auto">
            <a:xfrm>
              <a:off x="5479862" y="2455867"/>
              <a:ext cx="1053278" cy="553278"/>
            </a:xfrm>
            <a:custGeom>
              <a:avLst/>
              <a:gdLst>
                <a:gd name="T0" fmla="*/ 2147483647 w 188"/>
                <a:gd name="T1" fmla="*/ 2147483647 h 99"/>
                <a:gd name="T2" fmla="*/ 2147483647 w 188"/>
                <a:gd name="T3" fmla="*/ 0 h 99"/>
                <a:gd name="T4" fmla="*/ 2147483647 w 188"/>
                <a:gd name="T5" fmla="*/ 2147483647 h 99"/>
                <a:gd name="T6" fmla="*/ 0 w 188"/>
                <a:gd name="T7" fmla="*/ 2147483647 h 99"/>
                <a:gd name="T8" fmla="*/ 2147483647 w 188"/>
                <a:gd name="T9" fmla="*/ 2147483647 h 99"/>
                <a:gd name="T10" fmla="*/ 0 60000 65536"/>
                <a:gd name="T11" fmla="*/ 0 60000 65536"/>
                <a:gd name="T12" fmla="*/ 0 60000 65536"/>
                <a:gd name="T13" fmla="*/ 0 60000 65536"/>
                <a:gd name="T14" fmla="*/ 0 60000 65536"/>
                <a:gd name="T15" fmla="*/ 0 w 188"/>
                <a:gd name="T16" fmla="*/ 0 h 99"/>
                <a:gd name="T17" fmla="*/ 188 w 188"/>
                <a:gd name="T18" fmla="*/ 99 h 99"/>
              </a:gdLst>
              <a:ahLst/>
              <a:cxnLst>
                <a:cxn ang="T10">
                  <a:pos x="T0" y="T1"/>
                </a:cxn>
                <a:cxn ang="T11">
                  <a:pos x="T2" y="T3"/>
                </a:cxn>
                <a:cxn ang="T12">
                  <a:pos x="T4" y="T5"/>
                </a:cxn>
                <a:cxn ang="T13">
                  <a:pos x="T6" y="T7"/>
                </a:cxn>
                <a:cxn ang="T14">
                  <a:pos x="T8" y="T9"/>
                </a:cxn>
              </a:cxnLst>
              <a:rect l="T15" t="T16" r="T17" b="T18"/>
              <a:pathLst>
                <a:path w="188" h="99">
                  <a:moveTo>
                    <a:pt x="184" y="47"/>
                  </a:moveTo>
                  <a:cubicBezTo>
                    <a:pt x="188" y="0"/>
                    <a:pt x="188" y="0"/>
                    <a:pt x="188" y="0"/>
                  </a:cubicBezTo>
                  <a:cubicBezTo>
                    <a:pt x="49" y="28"/>
                    <a:pt x="49" y="28"/>
                    <a:pt x="49" y="28"/>
                  </a:cubicBezTo>
                  <a:cubicBezTo>
                    <a:pt x="39" y="44"/>
                    <a:pt x="21" y="69"/>
                    <a:pt x="0" y="99"/>
                  </a:cubicBezTo>
                  <a:lnTo>
                    <a:pt x="184" y="47"/>
                  </a:lnTo>
                  <a:close/>
                </a:path>
              </a:pathLst>
            </a:custGeom>
            <a:solidFill>
              <a:srgbClr val="080324"/>
            </a:solidFill>
            <a:ln w="8" cap="rnd">
              <a:noFill/>
              <a:round/>
              <a:headEnd/>
              <a:tailEnd/>
            </a:ln>
          </p:spPr>
          <p:txBody>
            <a:bodyPr/>
            <a:lstStyle/>
            <a:p>
              <a:endParaRPr lang="en-IN" dirty="0"/>
            </a:p>
          </p:txBody>
        </p:sp>
        <p:sp>
          <p:nvSpPr>
            <p:cNvPr id="39" name="Freeform 18"/>
            <p:cNvSpPr>
              <a:spLocks/>
            </p:cNvSpPr>
            <p:nvPr/>
          </p:nvSpPr>
          <p:spPr bwMode="auto">
            <a:xfrm>
              <a:off x="5479862" y="2718535"/>
              <a:ext cx="2260218" cy="480626"/>
            </a:xfrm>
            <a:custGeom>
              <a:avLst/>
              <a:gdLst>
                <a:gd name="T0" fmla="*/ 0 w 809"/>
                <a:gd name="T1" fmla="*/ 104 h 172"/>
                <a:gd name="T2" fmla="*/ 369 w 809"/>
                <a:gd name="T3" fmla="*/ 0 h 172"/>
                <a:gd name="T4" fmla="*/ 809 w 809"/>
                <a:gd name="T5" fmla="*/ 56 h 172"/>
                <a:gd name="T6" fmla="*/ 463 w 809"/>
                <a:gd name="T7" fmla="*/ 172 h 172"/>
                <a:gd name="T8" fmla="*/ 0 w 809"/>
                <a:gd name="T9" fmla="*/ 104 h 172"/>
                <a:gd name="T10" fmla="*/ 0 60000 65536"/>
                <a:gd name="T11" fmla="*/ 0 60000 65536"/>
                <a:gd name="T12" fmla="*/ 0 60000 65536"/>
                <a:gd name="T13" fmla="*/ 0 60000 65536"/>
                <a:gd name="T14" fmla="*/ 0 60000 65536"/>
                <a:gd name="T15" fmla="*/ 0 w 809"/>
                <a:gd name="T16" fmla="*/ 0 h 172"/>
                <a:gd name="T17" fmla="*/ 809 w 809"/>
                <a:gd name="T18" fmla="*/ 172 h 172"/>
              </a:gdLst>
              <a:ahLst/>
              <a:cxnLst>
                <a:cxn ang="T10">
                  <a:pos x="T0" y="T1"/>
                </a:cxn>
                <a:cxn ang="T11">
                  <a:pos x="T2" y="T3"/>
                </a:cxn>
                <a:cxn ang="T12">
                  <a:pos x="T4" y="T5"/>
                </a:cxn>
                <a:cxn ang="T13">
                  <a:pos x="T6" y="T7"/>
                </a:cxn>
                <a:cxn ang="T14">
                  <a:pos x="T8" y="T9"/>
                </a:cxn>
              </a:cxnLst>
              <a:rect l="T15" t="T16" r="T17" b="T18"/>
              <a:pathLst>
                <a:path w="809" h="172">
                  <a:moveTo>
                    <a:pt x="0" y="104"/>
                  </a:moveTo>
                  <a:lnTo>
                    <a:pt x="369" y="0"/>
                  </a:lnTo>
                  <a:lnTo>
                    <a:pt x="809" y="56"/>
                  </a:lnTo>
                  <a:lnTo>
                    <a:pt x="463" y="172"/>
                  </a:lnTo>
                  <a:lnTo>
                    <a:pt x="0" y="104"/>
                  </a:lnTo>
                  <a:close/>
                </a:path>
              </a:pathLst>
            </a:custGeom>
            <a:gradFill flip="none" rotWithShape="1">
              <a:gsLst>
                <a:gs pos="0">
                  <a:srgbClr val="009245"/>
                </a:gs>
                <a:gs pos="100000">
                  <a:srgbClr val="FFFFFF"/>
                </a:gs>
              </a:gsLst>
              <a:path path="circle">
                <a:fillToRect l="100000" t="100000"/>
              </a:path>
              <a:tileRect r="-100000" b="-100000"/>
            </a:gradFill>
            <a:ln w="8" cap="rnd">
              <a:solidFill>
                <a:srgbClr val="004D86"/>
              </a:solidFill>
              <a:round/>
              <a:headEnd/>
              <a:tailEnd/>
            </a:ln>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sz="1800" dirty="0"/>
            </a:p>
          </p:txBody>
        </p:sp>
        <p:sp>
          <p:nvSpPr>
            <p:cNvPr id="40" name="Freeform 52"/>
            <p:cNvSpPr>
              <a:spLocks/>
            </p:cNvSpPr>
            <p:nvPr/>
          </p:nvSpPr>
          <p:spPr bwMode="auto">
            <a:xfrm>
              <a:off x="5473700" y="2613102"/>
              <a:ext cx="1299836" cy="586059"/>
            </a:xfrm>
            <a:custGeom>
              <a:avLst/>
              <a:gdLst>
                <a:gd name="T0" fmla="*/ 0 w 465"/>
                <a:gd name="T1" fmla="*/ 2147483647 h 210"/>
                <a:gd name="T2" fmla="*/ 2147483647 w 465"/>
                <a:gd name="T3" fmla="*/ 0 h 210"/>
                <a:gd name="T4" fmla="*/ 2147483647 w 465"/>
                <a:gd name="T5" fmla="*/ 2147483647 h 210"/>
                <a:gd name="T6" fmla="*/ 2147483647 w 465"/>
                <a:gd name="T7" fmla="*/ 2147483647 h 210"/>
                <a:gd name="T8" fmla="*/ 0 w 465"/>
                <a:gd name="T9" fmla="*/ 2147483647 h 210"/>
                <a:gd name="T10" fmla="*/ 0 60000 65536"/>
                <a:gd name="T11" fmla="*/ 0 60000 65536"/>
                <a:gd name="T12" fmla="*/ 0 60000 65536"/>
                <a:gd name="T13" fmla="*/ 0 60000 65536"/>
                <a:gd name="T14" fmla="*/ 0 60000 65536"/>
                <a:gd name="T15" fmla="*/ 0 w 465"/>
                <a:gd name="T16" fmla="*/ 0 h 210"/>
                <a:gd name="T17" fmla="*/ 465 w 465"/>
                <a:gd name="T18" fmla="*/ 210 h 210"/>
              </a:gdLst>
              <a:ahLst/>
              <a:cxnLst>
                <a:cxn ang="T10">
                  <a:pos x="T0" y="T1"/>
                </a:cxn>
                <a:cxn ang="T11">
                  <a:pos x="T2" y="T3"/>
                </a:cxn>
                <a:cxn ang="T12">
                  <a:pos x="T4" y="T5"/>
                </a:cxn>
                <a:cxn ang="T13">
                  <a:pos x="T6" y="T7"/>
                </a:cxn>
                <a:cxn ang="T14">
                  <a:pos x="T8" y="T9"/>
                </a:cxn>
              </a:cxnLst>
              <a:rect l="T15" t="T16" r="T17" b="T18"/>
              <a:pathLst>
                <a:path w="465" h="210">
                  <a:moveTo>
                    <a:pt x="0" y="144"/>
                  </a:moveTo>
                  <a:lnTo>
                    <a:pt x="101" y="0"/>
                  </a:lnTo>
                  <a:lnTo>
                    <a:pt x="451" y="34"/>
                  </a:lnTo>
                  <a:lnTo>
                    <a:pt x="465" y="210"/>
                  </a:lnTo>
                  <a:lnTo>
                    <a:pt x="0" y="144"/>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41" name="Freeform 55"/>
            <p:cNvSpPr>
              <a:spLocks/>
            </p:cNvSpPr>
            <p:nvPr/>
          </p:nvSpPr>
          <p:spPr bwMode="auto">
            <a:xfrm>
              <a:off x="6734296" y="2550875"/>
              <a:ext cx="1005783" cy="648286"/>
            </a:xfrm>
            <a:custGeom>
              <a:avLst/>
              <a:gdLst>
                <a:gd name="T0" fmla="*/ 2147483647 w 360"/>
                <a:gd name="T1" fmla="*/ 2147483647 h 232"/>
                <a:gd name="T2" fmla="*/ 2147483647 w 360"/>
                <a:gd name="T3" fmla="*/ 0 h 232"/>
                <a:gd name="T4" fmla="*/ 0 w 360"/>
                <a:gd name="T5" fmla="*/ 2147483647 h 232"/>
                <a:gd name="T6" fmla="*/ 2147483647 w 360"/>
                <a:gd name="T7" fmla="*/ 2147483647 h 232"/>
                <a:gd name="T8" fmla="*/ 2147483647 w 360"/>
                <a:gd name="T9" fmla="*/ 2147483647 h 232"/>
                <a:gd name="T10" fmla="*/ 0 60000 65536"/>
                <a:gd name="T11" fmla="*/ 0 60000 65536"/>
                <a:gd name="T12" fmla="*/ 0 60000 65536"/>
                <a:gd name="T13" fmla="*/ 0 60000 65536"/>
                <a:gd name="T14" fmla="*/ 0 60000 65536"/>
                <a:gd name="T15" fmla="*/ 0 w 360"/>
                <a:gd name="T16" fmla="*/ 0 h 232"/>
                <a:gd name="T17" fmla="*/ 360 w 360"/>
                <a:gd name="T18" fmla="*/ 232 h 232"/>
              </a:gdLst>
              <a:ahLst/>
              <a:cxnLst>
                <a:cxn ang="T10">
                  <a:pos x="T0" y="T1"/>
                </a:cxn>
                <a:cxn ang="T11">
                  <a:pos x="T2" y="T3"/>
                </a:cxn>
                <a:cxn ang="T12">
                  <a:pos x="T4" y="T5"/>
                </a:cxn>
                <a:cxn ang="T13">
                  <a:pos x="T6" y="T7"/>
                </a:cxn>
                <a:cxn ang="T14">
                  <a:pos x="T8" y="T9"/>
                </a:cxn>
              </a:cxnLst>
              <a:rect l="T15" t="T16" r="T17" b="T18"/>
              <a:pathLst>
                <a:path w="360" h="232">
                  <a:moveTo>
                    <a:pt x="360" y="116"/>
                  </a:moveTo>
                  <a:lnTo>
                    <a:pt x="276" y="0"/>
                  </a:lnTo>
                  <a:lnTo>
                    <a:pt x="0" y="56"/>
                  </a:lnTo>
                  <a:lnTo>
                    <a:pt x="14" y="232"/>
                  </a:lnTo>
                  <a:lnTo>
                    <a:pt x="360" y="116"/>
                  </a:lnTo>
                  <a:close/>
                </a:path>
              </a:pathLst>
            </a:custGeom>
            <a:solidFill>
              <a:schemeClr val="tx1"/>
            </a:solidFill>
            <a:ln w="8" cap="rnd">
              <a:noFill/>
              <a:round/>
              <a:headEnd/>
              <a:tailEnd/>
            </a:ln>
          </p:spPr>
          <p:txBody>
            <a:bodyPr/>
            <a:lstStyle/>
            <a:p>
              <a:endParaRPr lang="en-IN" dirty="0"/>
            </a:p>
          </p:txBody>
        </p:sp>
      </p:grpSp>
      <p:grpSp>
        <p:nvGrpSpPr>
          <p:cNvPr id="42" name="Group 45"/>
          <p:cNvGrpSpPr>
            <a:grpSpLocks/>
          </p:cNvGrpSpPr>
          <p:nvPr/>
        </p:nvGrpSpPr>
        <p:grpSpPr bwMode="auto">
          <a:xfrm>
            <a:off x="5822950" y="1340768"/>
            <a:ext cx="1598613" cy="1217612"/>
            <a:chOff x="5849053" y="1394695"/>
            <a:chExt cx="1598694" cy="1218330"/>
          </a:xfrm>
        </p:grpSpPr>
        <p:sp>
          <p:nvSpPr>
            <p:cNvPr id="43" name="Freeform 50"/>
            <p:cNvSpPr>
              <a:spLocks/>
            </p:cNvSpPr>
            <p:nvPr/>
          </p:nvSpPr>
          <p:spPr bwMode="auto">
            <a:xfrm>
              <a:off x="5849053" y="1394695"/>
              <a:ext cx="889045" cy="1218330"/>
            </a:xfrm>
            <a:custGeom>
              <a:avLst/>
              <a:gdLst>
                <a:gd name="T0" fmla="*/ 2147483647 w 159"/>
                <a:gd name="T1" fmla="*/ 2147483647 h 218"/>
                <a:gd name="T2" fmla="*/ 2147483647 w 159"/>
                <a:gd name="T3" fmla="*/ 0 h 218"/>
                <a:gd name="T4" fmla="*/ 0 w 159"/>
                <a:gd name="T5" fmla="*/ 2147483647 h 218"/>
                <a:gd name="T6" fmla="*/ 2147483647 w 159"/>
                <a:gd name="T7" fmla="*/ 2147483647 h 218"/>
                <a:gd name="T8" fmla="*/ 0 60000 65536"/>
                <a:gd name="T9" fmla="*/ 0 60000 65536"/>
                <a:gd name="T10" fmla="*/ 0 60000 65536"/>
                <a:gd name="T11" fmla="*/ 0 60000 65536"/>
                <a:gd name="T12" fmla="*/ 0 w 159"/>
                <a:gd name="T13" fmla="*/ 0 h 218"/>
                <a:gd name="T14" fmla="*/ 159 w 159"/>
                <a:gd name="T15" fmla="*/ 218 h 218"/>
              </a:gdLst>
              <a:ahLst/>
              <a:cxnLst>
                <a:cxn ang="T8">
                  <a:pos x="T0" y="T1"/>
                </a:cxn>
                <a:cxn ang="T9">
                  <a:pos x="T2" y="T3"/>
                </a:cxn>
                <a:cxn ang="T10">
                  <a:pos x="T4" y="T5"/>
                </a:cxn>
                <a:cxn ang="T11">
                  <a:pos x="T6" y="T7"/>
                </a:cxn>
              </a:cxnLst>
              <a:rect l="T12" t="T13" r="T14" b="T15"/>
              <a:pathLst>
                <a:path w="159" h="218">
                  <a:moveTo>
                    <a:pt x="159" y="218"/>
                  </a:moveTo>
                  <a:cubicBezTo>
                    <a:pt x="159" y="218"/>
                    <a:pt x="141" y="0"/>
                    <a:pt x="141" y="0"/>
                  </a:cubicBezTo>
                  <a:cubicBezTo>
                    <a:pt x="141" y="0"/>
                    <a:pt x="70" y="103"/>
                    <a:pt x="0" y="205"/>
                  </a:cubicBezTo>
                  <a:lnTo>
                    <a:pt x="159" y="218"/>
                  </a:lnTo>
                  <a:close/>
                </a:path>
              </a:pathLst>
            </a:custGeom>
            <a:solidFill>
              <a:schemeClr val="tx1">
                <a:lumMod val="75000"/>
                <a:lumOff val="25000"/>
              </a:schemeClr>
            </a:solidFill>
            <a:ln w="8" cap="rnd">
              <a:noFill/>
              <a:round/>
              <a:headEnd/>
              <a:tailEnd/>
            </a:ln>
          </p:spPr>
          <p:txBody>
            <a:bodyPr/>
            <a:lstStyle/>
            <a:p>
              <a:pPr>
                <a:defRPr/>
              </a:pPr>
              <a:endParaRPr lang="en-US" sz="1800" dirty="0">
                <a:ea typeface="MS PGothic" pitchFamily="34" charset="-128"/>
              </a:endParaRPr>
            </a:p>
          </p:txBody>
        </p:sp>
        <p:sp>
          <p:nvSpPr>
            <p:cNvPr id="44" name="Freeform 57"/>
            <p:cNvSpPr>
              <a:spLocks/>
            </p:cNvSpPr>
            <p:nvPr/>
          </p:nvSpPr>
          <p:spPr bwMode="auto">
            <a:xfrm>
              <a:off x="6637532" y="1394695"/>
              <a:ext cx="810215" cy="1218330"/>
            </a:xfrm>
            <a:custGeom>
              <a:avLst/>
              <a:gdLst>
                <a:gd name="T0" fmla="*/ 2147483647 w 290"/>
                <a:gd name="T1" fmla="*/ 2147483647 h 436"/>
                <a:gd name="T2" fmla="*/ 0 w 290"/>
                <a:gd name="T3" fmla="*/ 0 h 436"/>
                <a:gd name="T4" fmla="*/ 2147483647 w 290"/>
                <a:gd name="T5" fmla="*/ 2147483647 h 436"/>
                <a:gd name="T6" fmla="*/ 2147483647 w 290"/>
                <a:gd name="T7" fmla="*/ 2147483647 h 436"/>
                <a:gd name="T8" fmla="*/ 0 60000 65536"/>
                <a:gd name="T9" fmla="*/ 0 60000 65536"/>
                <a:gd name="T10" fmla="*/ 0 60000 65536"/>
                <a:gd name="T11" fmla="*/ 0 60000 65536"/>
                <a:gd name="T12" fmla="*/ 0 w 290"/>
                <a:gd name="T13" fmla="*/ 0 h 436"/>
                <a:gd name="T14" fmla="*/ 290 w 290"/>
                <a:gd name="T15" fmla="*/ 436 h 436"/>
              </a:gdLst>
              <a:ahLst/>
              <a:cxnLst>
                <a:cxn ang="T8">
                  <a:pos x="T0" y="T1"/>
                </a:cxn>
                <a:cxn ang="T9">
                  <a:pos x="T2" y="T3"/>
                </a:cxn>
                <a:cxn ang="T10">
                  <a:pos x="T4" y="T5"/>
                </a:cxn>
                <a:cxn ang="T11">
                  <a:pos x="T6" y="T7"/>
                </a:cxn>
              </a:cxnLst>
              <a:rect l="T12" t="T13" r="T14" b="T15"/>
              <a:pathLst>
                <a:path w="290" h="436">
                  <a:moveTo>
                    <a:pt x="36" y="436"/>
                  </a:moveTo>
                  <a:lnTo>
                    <a:pt x="0" y="0"/>
                  </a:lnTo>
                  <a:lnTo>
                    <a:pt x="290" y="390"/>
                  </a:lnTo>
                  <a:lnTo>
                    <a:pt x="36" y="436"/>
                  </a:lnTo>
                  <a:close/>
                </a:path>
              </a:pathLst>
            </a:custGeom>
            <a:solidFill>
              <a:schemeClr val="tx1"/>
            </a:solidFill>
            <a:ln w="8" cap="rnd">
              <a:noFill/>
              <a:round/>
              <a:headEnd/>
              <a:tailEnd/>
            </a:ln>
          </p:spPr>
          <p:txBody>
            <a:bodyPr/>
            <a:lstStyle/>
            <a:p>
              <a:endParaRPr lang="en-IN" dirty="0"/>
            </a:p>
          </p:txBody>
        </p:sp>
      </p:grpSp>
    </p:spTree>
    <p:custDataLst>
      <p:tags r:id="rId1"/>
    </p:custDataLst>
    <p:extLst>
      <p:ext uri="{BB962C8B-B14F-4D97-AF65-F5344CB8AC3E}">
        <p14:creationId xmlns:p14="http://schemas.microsoft.com/office/powerpoint/2010/main" val="13304044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33204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Scale>
                                      <p:cBhvr>
                                        <p:cTn id="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
                                        </p:tgtEl>
                                        <p:attrNameLst>
                                          <p:attrName>ppt_x</p:attrName>
                                          <p:attrName>ppt_y</p:attrName>
                                        </p:attrNameLst>
                                      </p:cBhvr>
                                    </p:animMotion>
                                    <p:animEffect transition="in" filter="fade">
                                      <p:cBhvr>
                                        <p:cTn id="9" dur="1000"/>
                                        <p:tgtEl>
                                          <p:spTgt spid="23"/>
                                        </p:tgtEl>
                                      </p:cBhvr>
                                    </p:animEffect>
                                  </p:childTnLst>
                                </p:cTn>
                              </p:par>
                              <p:par>
                                <p:cTn id="10" presetID="47" presetClass="exit" presetSubtype="0" fill="hold" grpId="0" nodeType="withEffect">
                                  <p:stCondLst>
                                    <p:cond delay="0"/>
                                  </p:stCondLst>
                                  <p:childTnLst>
                                    <p:animEffect transition="out" filter="fade">
                                      <p:cBhvr>
                                        <p:cTn id="11" dur="1000"/>
                                        <p:tgtEl>
                                          <p:spTgt spid="22"/>
                                        </p:tgtEl>
                                      </p:cBhvr>
                                    </p:animEffect>
                                    <p:anim calcmode="lin" valueType="num">
                                      <p:cBhvr>
                                        <p:cTn id="12" dur="1000"/>
                                        <p:tgtEl>
                                          <p:spTgt spid="22"/>
                                        </p:tgtEl>
                                        <p:attrNameLst>
                                          <p:attrName>ppt_x</p:attrName>
                                        </p:attrNameLst>
                                      </p:cBhvr>
                                      <p:tavLst>
                                        <p:tav tm="0">
                                          <p:val>
                                            <p:strVal val="ppt_x"/>
                                          </p:val>
                                        </p:tav>
                                        <p:tav tm="100000">
                                          <p:val>
                                            <p:strVal val="ppt_x"/>
                                          </p:val>
                                        </p:tav>
                                      </p:tavLst>
                                    </p:anim>
                                    <p:anim calcmode="lin" valueType="num">
                                      <p:cBhvr>
                                        <p:cTn id="13" dur="1000"/>
                                        <p:tgtEl>
                                          <p:spTgt spid="22"/>
                                        </p:tgtEl>
                                        <p:attrNameLst>
                                          <p:attrName>ppt_y</p:attrName>
                                        </p:attrNameLst>
                                      </p:cBhvr>
                                      <p:tavLst>
                                        <p:tav tm="0">
                                          <p:val>
                                            <p:strVal val="ppt_y"/>
                                          </p:val>
                                        </p:tav>
                                        <p:tav tm="100000">
                                          <p:val>
                                            <p:strVal val="ppt_y-.1"/>
                                          </p:val>
                                        </p:tav>
                                      </p:tavLst>
                                    </p:anim>
                                    <p:set>
                                      <p:cBhvr>
                                        <p:cTn id="14" dur="1" fill="hold">
                                          <p:stCondLst>
                                            <p:cond delay="999"/>
                                          </p:stCondLst>
                                        </p:cTn>
                                        <p:tgtEl>
                                          <p:spTgt spid="22"/>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21"/>
                                        </p:tgtEl>
                                      </p:cBhvr>
                                    </p:animEffect>
                                    <p:anim calcmode="lin" valueType="num">
                                      <p:cBhvr>
                                        <p:cTn id="17" dur="1000"/>
                                        <p:tgtEl>
                                          <p:spTgt spid="21"/>
                                        </p:tgtEl>
                                        <p:attrNameLst>
                                          <p:attrName>ppt_x</p:attrName>
                                        </p:attrNameLst>
                                      </p:cBhvr>
                                      <p:tavLst>
                                        <p:tav tm="0">
                                          <p:val>
                                            <p:strVal val="ppt_x"/>
                                          </p:val>
                                        </p:tav>
                                        <p:tav tm="100000">
                                          <p:val>
                                            <p:strVal val="ppt_x"/>
                                          </p:val>
                                        </p:tav>
                                      </p:tavLst>
                                    </p:anim>
                                    <p:anim calcmode="lin" valueType="num">
                                      <p:cBhvr>
                                        <p:cTn id="18" dur="1000"/>
                                        <p:tgtEl>
                                          <p:spTgt spid="21"/>
                                        </p:tgtEl>
                                        <p:attrNameLst>
                                          <p:attrName>ppt_y</p:attrName>
                                        </p:attrNameLst>
                                      </p:cBhvr>
                                      <p:tavLst>
                                        <p:tav tm="0">
                                          <p:val>
                                            <p:strVal val="ppt_y"/>
                                          </p:val>
                                        </p:tav>
                                        <p:tav tm="100000">
                                          <p:val>
                                            <p:strVal val="ppt_y-.1"/>
                                          </p:val>
                                        </p:tav>
                                      </p:tavLst>
                                    </p:anim>
                                    <p:set>
                                      <p:cBhvr>
                                        <p:cTn id="19" dur="1" fill="hold">
                                          <p:stCondLst>
                                            <p:cond delay="999"/>
                                          </p:stCondLst>
                                        </p:cTn>
                                        <p:tgtEl>
                                          <p:spTgt spid="21"/>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20"/>
                                        </p:tgtEl>
                                      </p:cBhvr>
                                    </p:animEffect>
                                    <p:anim calcmode="lin" valueType="num">
                                      <p:cBhvr>
                                        <p:cTn id="22" dur="1000"/>
                                        <p:tgtEl>
                                          <p:spTgt spid="20"/>
                                        </p:tgtEl>
                                        <p:attrNameLst>
                                          <p:attrName>ppt_x</p:attrName>
                                        </p:attrNameLst>
                                      </p:cBhvr>
                                      <p:tavLst>
                                        <p:tav tm="0">
                                          <p:val>
                                            <p:strVal val="ppt_x"/>
                                          </p:val>
                                        </p:tav>
                                        <p:tav tm="100000">
                                          <p:val>
                                            <p:strVal val="ppt_x"/>
                                          </p:val>
                                        </p:tav>
                                      </p:tavLst>
                                    </p:anim>
                                    <p:anim calcmode="lin" valueType="num">
                                      <p:cBhvr>
                                        <p:cTn id="23" dur="1000"/>
                                        <p:tgtEl>
                                          <p:spTgt spid="20"/>
                                        </p:tgtEl>
                                        <p:attrNameLst>
                                          <p:attrName>ppt_y</p:attrName>
                                        </p:attrNameLst>
                                      </p:cBhvr>
                                      <p:tavLst>
                                        <p:tav tm="0">
                                          <p:val>
                                            <p:strVal val="ppt_y"/>
                                          </p:val>
                                        </p:tav>
                                        <p:tav tm="100000">
                                          <p:val>
                                            <p:strVal val="ppt_y-.1"/>
                                          </p:val>
                                        </p:tav>
                                      </p:tavLst>
                                    </p:anim>
                                    <p:set>
                                      <p:cBhvr>
                                        <p:cTn id="24" dur="1" fill="hold">
                                          <p:stCondLst>
                                            <p:cond delay="999"/>
                                          </p:stCondLst>
                                        </p:cTn>
                                        <p:tgtEl>
                                          <p:spTgt spid="20"/>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9"/>
                                        </p:tgtEl>
                                      </p:cBhvr>
                                    </p:animEffect>
                                    <p:anim calcmode="lin" valueType="num">
                                      <p:cBhvr>
                                        <p:cTn id="27" dur="1000"/>
                                        <p:tgtEl>
                                          <p:spTgt spid="19"/>
                                        </p:tgtEl>
                                        <p:attrNameLst>
                                          <p:attrName>ppt_x</p:attrName>
                                        </p:attrNameLst>
                                      </p:cBhvr>
                                      <p:tavLst>
                                        <p:tav tm="0">
                                          <p:val>
                                            <p:strVal val="ppt_x"/>
                                          </p:val>
                                        </p:tav>
                                        <p:tav tm="100000">
                                          <p:val>
                                            <p:strVal val="ppt_x"/>
                                          </p:val>
                                        </p:tav>
                                      </p:tavLst>
                                    </p:anim>
                                    <p:anim calcmode="lin" valueType="num">
                                      <p:cBhvr>
                                        <p:cTn id="28" dur="1000"/>
                                        <p:tgtEl>
                                          <p:spTgt spid="19"/>
                                        </p:tgtEl>
                                        <p:attrNameLst>
                                          <p:attrName>ppt_y</p:attrName>
                                        </p:attrNameLst>
                                      </p:cBhvr>
                                      <p:tavLst>
                                        <p:tav tm="0">
                                          <p:val>
                                            <p:strVal val="ppt_y"/>
                                          </p:val>
                                        </p:tav>
                                        <p:tav tm="100000">
                                          <p:val>
                                            <p:strVal val="ppt_y-.1"/>
                                          </p:val>
                                        </p:tav>
                                      </p:tavLst>
                                    </p:anim>
                                    <p:set>
                                      <p:cBhvr>
                                        <p:cTn id="29" dur="1" fill="hold">
                                          <p:stCondLst>
                                            <p:cond delay="999"/>
                                          </p:stCondLst>
                                        </p:cTn>
                                        <p:tgtEl>
                                          <p:spTgt spid="19"/>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8"/>
                                        </p:tgtEl>
                                      </p:cBhvr>
                                    </p:animEffect>
                                    <p:anim calcmode="lin" valueType="num">
                                      <p:cBhvr>
                                        <p:cTn id="32" dur="1000"/>
                                        <p:tgtEl>
                                          <p:spTgt spid="18"/>
                                        </p:tgtEl>
                                        <p:attrNameLst>
                                          <p:attrName>ppt_x</p:attrName>
                                        </p:attrNameLst>
                                      </p:cBhvr>
                                      <p:tavLst>
                                        <p:tav tm="0">
                                          <p:val>
                                            <p:strVal val="ppt_x"/>
                                          </p:val>
                                        </p:tav>
                                        <p:tav tm="100000">
                                          <p:val>
                                            <p:strVal val="ppt_x"/>
                                          </p:val>
                                        </p:tav>
                                      </p:tavLst>
                                    </p:anim>
                                    <p:anim calcmode="lin" valueType="num">
                                      <p:cBhvr>
                                        <p:cTn id="33" dur="1000"/>
                                        <p:tgtEl>
                                          <p:spTgt spid="18"/>
                                        </p:tgtEl>
                                        <p:attrNameLst>
                                          <p:attrName>ppt_y</p:attrName>
                                        </p:attrNameLst>
                                      </p:cBhvr>
                                      <p:tavLst>
                                        <p:tav tm="0">
                                          <p:val>
                                            <p:strVal val="ppt_y"/>
                                          </p:val>
                                        </p:tav>
                                        <p:tav tm="100000">
                                          <p:val>
                                            <p:strVal val="ppt_y-.1"/>
                                          </p:val>
                                        </p:tav>
                                      </p:tavLst>
                                    </p:anim>
                                    <p:set>
                                      <p:cBhvr>
                                        <p:cTn id="34" dur="1" fill="hold">
                                          <p:stCondLst>
                                            <p:cond delay="999"/>
                                          </p:stCondLst>
                                        </p:cTn>
                                        <p:tgtEl>
                                          <p:spTgt spid="18"/>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7"/>
                                        </p:tgtEl>
                                      </p:cBhvr>
                                    </p:animEffect>
                                    <p:anim calcmode="lin" valueType="num">
                                      <p:cBhvr>
                                        <p:cTn id="37" dur="1000"/>
                                        <p:tgtEl>
                                          <p:spTgt spid="17"/>
                                        </p:tgtEl>
                                        <p:attrNameLst>
                                          <p:attrName>ppt_x</p:attrName>
                                        </p:attrNameLst>
                                      </p:cBhvr>
                                      <p:tavLst>
                                        <p:tav tm="0">
                                          <p:val>
                                            <p:strVal val="ppt_x"/>
                                          </p:val>
                                        </p:tav>
                                        <p:tav tm="100000">
                                          <p:val>
                                            <p:strVal val="ppt_x"/>
                                          </p:val>
                                        </p:tav>
                                      </p:tavLst>
                                    </p:anim>
                                    <p:anim calcmode="lin" valueType="num">
                                      <p:cBhvr>
                                        <p:cTn id="38" dur="1000"/>
                                        <p:tgtEl>
                                          <p:spTgt spid="17"/>
                                        </p:tgtEl>
                                        <p:attrNameLst>
                                          <p:attrName>ppt_y</p:attrName>
                                        </p:attrNameLst>
                                      </p:cBhvr>
                                      <p:tavLst>
                                        <p:tav tm="0">
                                          <p:val>
                                            <p:strVal val="ppt_y"/>
                                          </p:val>
                                        </p:tav>
                                        <p:tav tm="100000">
                                          <p:val>
                                            <p:strVal val="ppt_y-.1"/>
                                          </p:val>
                                        </p:tav>
                                      </p:tavLst>
                                    </p:anim>
                                    <p:set>
                                      <p:cBhvr>
                                        <p:cTn id="39" dur="1" fill="hold">
                                          <p:stCondLst>
                                            <p:cond delay="999"/>
                                          </p:stCondLst>
                                        </p:cTn>
                                        <p:tgtEl>
                                          <p:spTgt spid="17"/>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5"/>
                                        </p:tgtEl>
                                      </p:cBhvr>
                                    </p:animEffect>
                                    <p:anim calcmode="lin" valueType="num">
                                      <p:cBhvr>
                                        <p:cTn id="47" dur="1000"/>
                                        <p:tgtEl>
                                          <p:spTgt spid="15"/>
                                        </p:tgtEl>
                                        <p:attrNameLst>
                                          <p:attrName>ppt_x</p:attrName>
                                        </p:attrNameLst>
                                      </p:cBhvr>
                                      <p:tavLst>
                                        <p:tav tm="0">
                                          <p:val>
                                            <p:strVal val="ppt_x"/>
                                          </p:val>
                                        </p:tav>
                                        <p:tav tm="100000">
                                          <p:val>
                                            <p:strVal val="ppt_x"/>
                                          </p:val>
                                        </p:tav>
                                      </p:tavLst>
                                    </p:anim>
                                    <p:anim calcmode="lin" valueType="num">
                                      <p:cBhvr>
                                        <p:cTn id="48" dur="1000"/>
                                        <p:tgtEl>
                                          <p:spTgt spid="15"/>
                                        </p:tgtEl>
                                        <p:attrNameLst>
                                          <p:attrName>ppt_y</p:attrName>
                                        </p:attrNameLst>
                                      </p:cBhvr>
                                      <p:tavLst>
                                        <p:tav tm="0">
                                          <p:val>
                                            <p:strVal val="ppt_y"/>
                                          </p:val>
                                        </p:tav>
                                        <p:tav tm="100000">
                                          <p:val>
                                            <p:strVal val="ppt_y-.1"/>
                                          </p:val>
                                        </p:tav>
                                      </p:tavLst>
                                    </p:anim>
                                    <p:set>
                                      <p:cBhvr>
                                        <p:cTn id="49" dur="1" fill="hold">
                                          <p:stCondLst>
                                            <p:cond delay="999"/>
                                          </p:stCondLst>
                                        </p:cTn>
                                        <p:tgtEl>
                                          <p:spTgt spid="15"/>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14"/>
                                        </p:tgtEl>
                                      </p:cBhvr>
                                    </p:animEffect>
                                    <p:anim calcmode="lin" valueType="num">
                                      <p:cBhvr>
                                        <p:cTn id="52" dur="1000"/>
                                        <p:tgtEl>
                                          <p:spTgt spid="14"/>
                                        </p:tgtEl>
                                        <p:attrNameLst>
                                          <p:attrName>ppt_x</p:attrName>
                                        </p:attrNameLst>
                                      </p:cBhvr>
                                      <p:tavLst>
                                        <p:tav tm="0">
                                          <p:val>
                                            <p:strVal val="ppt_x"/>
                                          </p:val>
                                        </p:tav>
                                        <p:tav tm="100000">
                                          <p:val>
                                            <p:strVal val="ppt_x"/>
                                          </p:val>
                                        </p:tav>
                                      </p:tavLst>
                                    </p:anim>
                                    <p:anim calcmode="lin" valueType="num">
                                      <p:cBhvr>
                                        <p:cTn id="53" dur="1000"/>
                                        <p:tgtEl>
                                          <p:spTgt spid="14"/>
                                        </p:tgtEl>
                                        <p:attrNameLst>
                                          <p:attrName>ppt_y</p:attrName>
                                        </p:attrNameLst>
                                      </p:cBhvr>
                                      <p:tavLst>
                                        <p:tav tm="0">
                                          <p:val>
                                            <p:strVal val="ppt_y"/>
                                          </p:val>
                                        </p:tav>
                                        <p:tav tm="100000">
                                          <p:val>
                                            <p:strVal val="ppt_y-.1"/>
                                          </p:val>
                                        </p:tav>
                                      </p:tavLst>
                                    </p:anim>
                                    <p:set>
                                      <p:cBhvr>
                                        <p:cTn id="54" dur="1" fill="hold">
                                          <p:stCondLst>
                                            <p:cond delay="999"/>
                                          </p:stCondLst>
                                        </p:cTn>
                                        <p:tgtEl>
                                          <p:spTgt spid="14"/>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13"/>
                                        </p:tgtEl>
                                      </p:cBhvr>
                                    </p:animEffect>
                                    <p:anim calcmode="lin" valueType="num">
                                      <p:cBhvr>
                                        <p:cTn id="57" dur="1000"/>
                                        <p:tgtEl>
                                          <p:spTgt spid="13"/>
                                        </p:tgtEl>
                                        <p:attrNameLst>
                                          <p:attrName>ppt_x</p:attrName>
                                        </p:attrNameLst>
                                      </p:cBhvr>
                                      <p:tavLst>
                                        <p:tav tm="0">
                                          <p:val>
                                            <p:strVal val="ppt_x"/>
                                          </p:val>
                                        </p:tav>
                                        <p:tav tm="100000">
                                          <p:val>
                                            <p:strVal val="ppt_x"/>
                                          </p:val>
                                        </p:tav>
                                      </p:tavLst>
                                    </p:anim>
                                    <p:anim calcmode="lin" valueType="num">
                                      <p:cBhvr>
                                        <p:cTn id="58" dur="1000"/>
                                        <p:tgtEl>
                                          <p:spTgt spid="13"/>
                                        </p:tgtEl>
                                        <p:attrNameLst>
                                          <p:attrName>ppt_y</p:attrName>
                                        </p:attrNameLst>
                                      </p:cBhvr>
                                      <p:tavLst>
                                        <p:tav tm="0">
                                          <p:val>
                                            <p:strVal val="ppt_y"/>
                                          </p:val>
                                        </p:tav>
                                        <p:tav tm="100000">
                                          <p:val>
                                            <p:strVal val="ppt_y-.1"/>
                                          </p:val>
                                        </p:tav>
                                      </p:tavLst>
                                    </p:anim>
                                    <p:set>
                                      <p:cBhvr>
                                        <p:cTn id="59" dur="1" fill="hold">
                                          <p:stCondLst>
                                            <p:cond delay="999"/>
                                          </p:stCondLst>
                                        </p:cTn>
                                        <p:tgtEl>
                                          <p:spTgt spid="13"/>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12"/>
                                        </p:tgtEl>
                                      </p:cBhvr>
                                    </p:animEffect>
                                    <p:anim calcmode="lin" valueType="num">
                                      <p:cBhvr>
                                        <p:cTn id="62" dur="1000"/>
                                        <p:tgtEl>
                                          <p:spTgt spid="12"/>
                                        </p:tgtEl>
                                        <p:attrNameLst>
                                          <p:attrName>ppt_x</p:attrName>
                                        </p:attrNameLst>
                                      </p:cBhvr>
                                      <p:tavLst>
                                        <p:tav tm="0">
                                          <p:val>
                                            <p:strVal val="ppt_x"/>
                                          </p:val>
                                        </p:tav>
                                        <p:tav tm="100000">
                                          <p:val>
                                            <p:strVal val="ppt_x"/>
                                          </p:val>
                                        </p:tav>
                                      </p:tavLst>
                                    </p:anim>
                                    <p:anim calcmode="lin" valueType="num">
                                      <p:cBhvr>
                                        <p:cTn id="63" dur="1000"/>
                                        <p:tgtEl>
                                          <p:spTgt spid="12"/>
                                        </p:tgtEl>
                                        <p:attrNameLst>
                                          <p:attrName>ppt_y</p:attrName>
                                        </p:attrNameLst>
                                      </p:cBhvr>
                                      <p:tavLst>
                                        <p:tav tm="0">
                                          <p:val>
                                            <p:strVal val="ppt_y"/>
                                          </p:val>
                                        </p:tav>
                                        <p:tav tm="100000">
                                          <p:val>
                                            <p:strVal val="ppt_y-.1"/>
                                          </p:val>
                                        </p:tav>
                                      </p:tavLst>
                                    </p:anim>
                                    <p:set>
                                      <p:cBhvr>
                                        <p:cTn id="64" dur="1" fill="hold">
                                          <p:stCondLst>
                                            <p:cond delay="999"/>
                                          </p:stCondLst>
                                        </p:cTn>
                                        <p:tgtEl>
                                          <p:spTgt spid="12"/>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11"/>
                                        </p:tgtEl>
                                      </p:cBhvr>
                                    </p:animEffect>
                                    <p:anim calcmode="lin" valueType="num">
                                      <p:cBhvr>
                                        <p:cTn id="67" dur="1000"/>
                                        <p:tgtEl>
                                          <p:spTgt spid="11"/>
                                        </p:tgtEl>
                                        <p:attrNameLst>
                                          <p:attrName>ppt_x</p:attrName>
                                        </p:attrNameLst>
                                      </p:cBhvr>
                                      <p:tavLst>
                                        <p:tav tm="0">
                                          <p:val>
                                            <p:strVal val="ppt_x"/>
                                          </p:val>
                                        </p:tav>
                                        <p:tav tm="100000">
                                          <p:val>
                                            <p:strVal val="ppt_x"/>
                                          </p:val>
                                        </p:tav>
                                      </p:tavLst>
                                    </p:anim>
                                    <p:anim calcmode="lin" valueType="num">
                                      <p:cBhvr>
                                        <p:cTn id="68" dur="1000"/>
                                        <p:tgtEl>
                                          <p:spTgt spid="11"/>
                                        </p:tgtEl>
                                        <p:attrNameLst>
                                          <p:attrName>ppt_y</p:attrName>
                                        </p:attrNameLst>
                                      </p:cBhvr>
                                      <p:tavLst>
                                        <p:tav tm="0">
                                          <p:val>
                                            <p:strVal val="ppt_y"/>
                                          </p:val>
                                        </p:tav>
                                        <p:tav tm="100000">
                                          <p:val>
                                            <p:strVal val="ppt_y-.1"/>
                                          </p:val>
                                        </p:tav>
                                      </p:tavLst>
                                    </p:anim>
                                    <p:set>
                                      <p:cBhvr>
                                        <p:cTn id="69" dur="1" fill="hold">
                                          <p:stCondLst>
                                            <p:cond delay="999"/>
                                          </p:stCondLst>
                                        </p:cTn>
                                        <p:tgtEl>
                                          <p:spTgt spid="11"/>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7"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8"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9"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0"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Corporate Social Responsibility</a:t>
              </a:r>
            </a:p>
          </p:txBody>
        </p:sp>
      </p:grpSp>
      <p:grpSp>
        <p:nvGrpSpPr>
          <p:cNvPr id="32" name="Gruppe 61"/>
          <p:cNvGrpSpPr>
            <a:grpSpLocks/>
          </p:cNvGrpSpPr>
          <p:nvPr/>
        </p:nvGrpSpPr>
        <p:grpSpPr bwMode="auto">
          <a:xfrm flipH="1">
            <a:off x="1075478" y="2791052"/>
            <a:ext cx="1998770" cy="2054506"/>
            <a:chOff x="1753256" y="3875595"/>
            <a:chExt cx="1025504" cy="1016530"/>
          </a:xfrm>
        </p:grpSpPr>
        <p:grpSp>
          <p:nvGrpSpPr>
            <p:cNvPr id="33" name="Gruppe 59"/>
            <p:cNvGrpSpPr>
              <a:grpSpLocks/>
            </p:cNvGrpSpPr>
            <p:nvPr/>
          </p:nvGrpSpPr>
          <p:grpSpPr bwMode="auto">
            <a:xfrm>
              <a:off x="1762304" y="3875595"/>
              <a:ext cx="1016456" cy="1016530"/>
              <a:chOff x="3906064" y="1406380"/>
              <a:chExt cx="496973" cy="497009"/>
            </a:xfrm>
          </p:grpSpPr>
          <p:sp>
            <p:nvSpPr>
              <p:cNvPr id="35" name="Ellipse 20"/>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marR="0" lvl="0" indent="-342900" algn="ctr" defTabSz="914400" eaLnBrk="1" fontAlgn="auto" latinLnBrk="0" hangingPunct="1">
                  <a:lnSpc>
                    <a:spcPct val="100000"/>
                  </a:lnSpc>
                  <a:spcBef>
                    <a:spcPts val="0"/>
                  </a:spcBef>
                  <a:spcAft>
                    <a:spcPts val="0"/>
                  </a:spcAft>
                  <a:buClrTx/>
                  <a:buSzTx/>
                  <a:buFont typeface="+mj-lt"/>
                  <a:buAutoNum type="arabicPeriod"/>
                  <a:tabLst/>
                  <a:defRPr/>
                </a:pPr>
                <a:endParaRPr kumimoji="0" lang="da-DK" sz="1400" b="0" i="0" u="none" strike="noStrike" kern="0" cap="none" spc="0" normalizeH="0" baseline="0" noProof="0" dirty="0">
                  <a:ln>
                    <a:noFill/>
                  </a:ln>
                  <a:solidFill>
                    <a:sysClr val="window" lastClr="FFFFFF"/>
                  </a:solidFill>
                  <a:effectLst/>
                  <a:uLnTx/>
                  <a:uFillTx/>
                  <a:ea typeface="+mn-ea"/>
                </a:endParaRPr>
              </a:p>
            </p:txBody>
          </p:sp>
          <p:sp>
            <p:nvSpPr>
              <p:cNvPr id="36" name="Ellipse 21"/>
              <p:cNvSpPr/>
              <p:nvPr/>
            </p:nvSpPr>
            <p:spPr bwMode="auto">
              <a:xfrm>
                <a:off x="3956119" y="1424047"/>
                <a:ext cx="364959" cy="26965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marR="0" lvl="0" indent="-342900" algn="ctr" defTabSz="914400" eaLnBrk="1" fontAlgn="auto" latinLnBrk="0" hangingPunct="1">
                  <a:lnSpc>
                    <a:spcPct val="100000"/>
                  </a:lnSpc>
                  <a:spcBef>
                    <a:spcPts val="0"/>
                  </a:spcBef>
                  <a:spcAft>
                    <a:spcPts val="0"/>
                  </a:spcAft>
                  <a:buClrTx/>
                  <a:buSzTx/>
                  <a:buFont typeface="+mj-lt"/>
                  <a:buAutoNum type="arabicPeriod"/>
                  <a:tabLst/>
                  <a:defRPr/>
                </a:pPr>
                <a:endParaRPr kumimoji="0" lang="da-DK" sz="1400" b="0" i="0" u="none" strike="noStrike" kern="0" cap="none" spc="0" normalizeH="0" baseline="0" noProof="0" dirty="0">
                  <a:ln>
                    <a:noFill/>
                  </a:ln>
                  <a:solidFill>
                    <a:sysClr val="window" lastClr="FFFFFF"/>
                  </a:solidFill>
                  <a:effectLst/>
                  <a:uLnTx/>
                  <a:uFillTx/>
                  <a:ea typeface="+mn-ea"/>
                </a:endParaRPr>
              </a:p>
            </p:txBody>
          </p:sp>
        </p:grpSp>
        <p:sp>
          <p:nvSpPr>
            <p:cNvPr id="34" name="Måne 19"/>
            <p:cNvSpPr/>
            <p:nvPr/>
          </p:nvSpPr>
          <p:spPr bwMode="auto">
            <a:xfrm rot="16570711">
              <a:off x="2006909" y="4177360"/>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err="1">
                <a:ln>
                  <a:noFill/>
                </a:ln>
                <a:solidFill>
                  <a:sysClr val="window" lastClr="FFFFFF"/>
                </a:solidFill>
                <a:effectLst/>
                <a:uLnTx/>
                <a:uFillTx/>
                <a:ea typeface="+mn-ea"/>
              </a:endParaRPr>
            </a:p>
          </p:txBody>
        </p:sp>
      </p:grpSp>
      <p:sp>
        <p:nvSpPr>
          <p:cNvPr id="37" name="Text Box 52"/>
          <p:cNvSpPr txBox="1">
            <a:spLocks noChangeArrowheads="1"/>
          </p:cNvSpPr>
          <p:nvPr/>
        </p:nvSpPr>
        <p:spPr bwMode="gray">
          <a:xfrm>
            <a:off x="988644" y="3429001"/>
            <a:ext cx="2172122" cy="646331"/>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b="1" kern="0" noProof="1">
                <a:solidFill>
                  <a:srgbClr val="080808"/>
                </a:solidFill>
                <a:ea typeface="+mn-ea"/>
                <a:cs typeface="Arial" charset="0"/>
              </a:rPr>
              <a:t>COPORATE RESPONSIBILITY</a:t>
            </a:r>
          </a:p>
        </p:txBody>
      </p:sp>
      <p:grpSp>
        <p:nvGrpSpPr>
          <p:cNvPr id="38" name="Group 37"/>
          <p:cNvGrpSpPr/>
          <p:nvPr/>
        </p:nvGrpSpPr>
        <p:grpSpPr>
          <a:xfrm>
            <a:off x="306388" y="2042686"/>
            <a:ext cx="3503612" cy="3503612"/>
            <a:chOff x="611188" y="2131461"/>
            <a:chExt cx="2894012" cy="2894012"/>
          </a:xfrm>
        </p:grpSpPr>
        <p:grpSp>
          <p:nvGrpSpPr>
            <p:cNvPr id="39" name="Group 38"/>
            <p:cNvGrpSpPr/>
            <p:nvPr/>
          </p:nvGrpSpPr>
          <p:grpSpPr>
            <a:xfrm>
              <a:off x="2066925" y="2134636"/>
              <a:ext cx="1438275" cy="1627187"/>
              <a:chOff x="2066925" y="2134636"/>
              <a:chExt cx="1438275" cy="1627187"/>
            </a:xfrm>
          </p:grpSpPr>
          <p:sp>
            <p:nvSpPr>
              <p:cNvPr id="49" name="Freeform 181"/>
              <p:cNvSpPr>
                <a:spLocks/>
              </p:cNvSpPr>
              <p:nvPr/>
            </p:nvSpPr>
            <p:spPr bwMode="auto">
              <a:xfrm>
                <a:off x="2066925" y="2134636"/>
                <a:ext cx="1438275" cy="1627187"/>
              </a:xfrm>
              <a:custGeom>
                <a:avLst/>
                <a:gdLst>
                  <a:gd name="T0" fmla="*/ 0 w 906"/>
                  <a:gd name="T1" fmla="*/ 2147483647 h 1025"/>
                  <a:gd name="T2" fmla="*/ 2147483647 w 906"/>
                  <a:gd name="T3" fmla="*/ 2147483647 h 1025"/>
                  <a:gd name="T4" fmla="*/ 2147483647 w 906"/>
                  <a:gd name="T5" fmla="*/ 2147483647 h 1025"/>
                  <a:gd name="T6" fmla="*/ 2147483647 w 906"/>
                  <a:gd name="T7" fmla="*/ 2147483647 h 1025"/>
                  <a:gd name="T8" fmla="*/ 2147483647 w 906"/>
                  <a:gd name="T9" fmla="*/ 2147483647 h 1025"/>
                  <a:gd name="T10" fmla="*/ 2147483647 w 906"/>
                  <a:gd name="T11" fmla="*/ 2147483647 h 1025"/>
                  <a:gd name="T12" fmla="*/ 2147483647 w 906"/>
                  <a:gd name="T13" fmla="*/ 2147483647 h 1025"/>
                  <a:gd name="T14" fmla="*/ 2147483647 w 906"/>
                  <a:gd name="T15" fmla="*/ 2147483647 h 1025"/>
                  <a:gd name="T16" fmla="*/ 2147483647 w 906"/>
                  <a:gd name="T17" fmla="*/ 2147483647 h 1025"/>
                  <a:gd name="T18" fmla="*/ 2147483647 w 906"/>
                  <a:gd name="T19" fmla="*/ 2147483647 h 1025"/>
                  <a:gd name="T20" fmla="*/ 2147483647 w 906"/>
                  <a:gd name="T21" fmla="*/ 2147483647 h 1025"/>
                  <a:gd name="T22" fmla="*/ 2147483647 w 906"/>
                  <a:gd name="T23" fmla="*/ 2147483647 h 1025"/>
                  <a:gd name="T24" fmla="*/ 2147483647 w 906"/>
                  <a:gd name="T25" fmla="*/ 2147483647 h 1025"/>
                  <a:gd name="T26" fmla="*/ 2147483647 w 906"/>
                  <a:gd name="T27" fmla="*/ 2147483647 h 1025"/>
                  <a:gd name="T28" fmla="*/ 2147483647 w 906"/>
                  <a:gd name="T29" fmla="*/ 2147483647 h 1025"/>
                  <a:gd name="T30" fmla="*/ 2147483647 w 906"/>
                  <a:gd name="T31" fmla="*/ 2147483647 h 1025"/>
                  <a:gd name="T32" fmla="*/ 2147483647 w 906"/>
                  <a:gd name="T33" fmla="*/ 2147483647 h 1025"/>
                  <a:gd name="T34" fmla="*/ 2147483647 w 906"/>
                  <a:gd name="T35" fmla="*/ 2147483647 h 1025"/>
                  <a:gd name="T36" fmla="*/ 2147483647 w 906"/>
                  <a:gd name="T37" fmla="*/ 2147483647 h 1025"/>
                  <a:gd name="T38" fmla="*/ 2147483647 w 906"/>
                  <a:gd name="T39" fmla="*/ 2147483647 h 1025"/>
                  <a:gd name="T40" fmla="*/ 2147483647 w 906"/>
                  <a:gd name="T41" fmla="*/ 2147483647 h 1025"/>
                  <a:gd name="T42" fmla="*/ 2147483647 w 906"/>
                  <a:gd name="T43" fmla="*/ 2147483647 h 1025"/>
                  <a:gd name="T44" fmla="*/ 2147483647 w 906"/>
                  <a:gd name="T45" fmla="*/ 2147483647 h 1025"/>
                  <a:gd name="T46" fmla="*/ 2147483647 w 906"/>
                  <a:gd name="T47" fmla="*/ 2147483647 h 1025"/>
                  <a:gd name="T48" fmla="*/ 2147483647 w 906"/>
                  <a:gd name="T49" fmla="*/ 2147483647 h 1025"/>
                  <a:gd name="T50" fmla="*/ 2147483647 w 906"/>
                  <a:gd name="T51" fmla="*/ 2147483647 h 1025"/>
                  <a:gd name="T52" fmla="*/ 2147483647 w 906"/>
                  <a:gd name="T53" fmla="*/ 2147483647 h 1025"/>
                  <a:gd name="T54" fmla="*/ 2147483647 w 906"/>
                  <a:gd name="T55" fmla="*/ 2147483647 h 1025"/>
                  <a:gd name="T56" fmla="*/ 2147483647 w 906"/>
                  <a:gd name="T57" fmla="*/ 2147483647 h 1025"/>
                  <a:gd name="T58" fmla="*/ 2147483647 w 906"/>
                  <a:gd name="T59" fmla="*/ 2147483647 h 1025"/>
                  <a:gd name="T60" fmla="*/ 2147483647 w 906"/>
                  <a:gd name="T61" fmla="*/ 2147483647 h 1025"/>
                  <a:gd name="T62" fmla="*/ 2147483647 w 906"/>
                  <a:gd name="T63" fmla="*/ 2147483647 h 1025"/>
                  <a:gd name="T64" fmla="*/ 2147483647 w 906"/>
                  <a:gd name="T65" fmla="*/ 2147483647 h 1025"/>
                  <a:gd name="T66" fmla="*/ 2147483647 w 906"/>
                  <a:gd name="T67" fmla="*/ 2147483647 h 1025"/>
                  <a:gd name="T68" fmla="*/ 2147483647 w 906"/>
                  <a:gd name="T69" fmla="*/ 2147483647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gradFill rotWithShape="1">
                <a:gsLst>
                  <a:gs pos="0">
                    <a:srgbClr val="BFBFBF"/>
                  </a:gs>
                  <a:gs pos="50000">
                    <a:srgbClr val="BFBFBF"/>
                  </a:gs>
                  <a:gs pos="100000">
                    <a:srgbClr val="737373"/>
                  </a:gs>
                </a:gsLst>
                <a:lin ang="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50" name="WordArt 35"/>
              <p:cNvSpPr>
                <a:spLocks noChangeArrowheads="1" noChangeShapeType="1" noTextEdit="1"/>
              </p:cNvSpPr>
              <p:nvPr>
                <p:custDataLst>
                  <p:tags r:id="rId5"/>
                </p:custDataLst>
              </p:nvPr>
            </p:nvSpPr>
            <p:spPr bwMode="gray">
              <a:xfrm rot="3118544">
                <a:off x="2164557" y="2676767"/>
                <a:ext cx="1214437"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632716"/>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10" cap="none" spc="0" normalizeH="0" baseline="0" noProof="0" dirty="0">
                    <a:ln>
                      <a:noFill/>
                    </a:ln>
                    <a:solidFill>
                      <a:sysClr val="window" lastClr="FFFFFF"/>
                    </a:solidFill>
                    <a:effectLst/>
                    <a:uLnTx/>
                    <a:uFillTx/>
                    <a:ea typeface="+mn-lt"/>
                    <a:cs typeface="Arial"/>
                  </a:rPr>
                  <a:t>OUR PEOPLE</a:t>
                </a:r>
              </a:p>
            </p:txBody>
          </p:sp>
        </p:grpSp>
        <p:grpSp>
          <p:nvGrpSpPr>
            <p:cNvPr id="40" name="Group 39"/>
            <p:cNvGrpSpPr/>
            <p:nvPr/>
          </p:nvGrpSpPr>
          <p:grpSpPr>
            <a:xfrm>
              <a:off x="1928813" y="3588786"/>
              <a:ext cx="1574800" cy="1435100"/>
              <a:chOff x="1928813" y="3588786"/>
              <a:chExt cx="1574800" cy="1435100"/>
            </a:xfrm>
          </p:grpSpPr>
          <p:sp>
            <p:nvSpPr>
              <p:cNvPr id="47" name="Freeform 184"/>
              <p:cNvSpPr>
                <a:spLocks/>
              </p:cNvSpPr>
              <p:nvPr/>
            </p:nvSpPr>
            <p:spPr bwMode="auto">
              <a:xfrm>
                <a:off x="1928813" y="3588786"/>
                <a:ext cx="1574800" cy="1435100"/>
              </a:xfrm>
              <a:custGeom>
                <a:avLst/>
                <a:gdLst>
                  <a:gd name="T0" fmla="*/ 2147483647 w 992"/>
                  <a:gd name="T1" fmla="*/ 2147483647 h 904"/>
                  <a:gd name="T2" fmla="*/ 2147483647 w 992"/>
                  <a:gd name="T3" fmla="*/ 0 h 904"/>
                  <a:gd name="T4" fmla="*/ 2147483647 w 992"/>
                  <a:gd name="T5" fmla="*/ 2147483647 h 904"/>
                  <a:gd name="T6" fmla="*/ 2147483647 w 992"/>
                  <a:gd name="T7" fmla="*/ 2147483647 h 904"/>
                  <a:gd name="T8" fmla="*/ 2147483647 w 992"/>
                  <a:gd name="T9" fmla="*/ 2147483647 h 904"/>
                  <a:gd name="T10" fmla="*/ 2147483647 w 992"/>
                  <a:gd name="T11" fmla="*/ 2147483647 h 904"/>
                  <a:gd name="T12" fmla="*/ 2147483647 w 992"/>
                  <a:gd name="T13" fmla="*/ 2147483647 h 904"/>
                  <a:gd name="T14" fmla="*/ 2147483647 w 992"/>
                  <a:gd name="T15" fmla="*/ 2147483647 h 904"/>
                  <a:gd name="T16" fmla="*/ 2147483647 w 992"/>
                  <a:gd name="T17" fmla="*/ 2147483647 h 904"/>
                  <a:gd name="T18" fmla="*/ 2147483647 w 992"/>
                  <a:gd name="T19" fmla="*/ 2147483647 h 904"/>
                  <a:gd name="T20" fmla="*/ 2147483647 w 992"/>
                  <a:gd name="T21" fmla="*/ 2147483647 h 904"/>
                  <a:gd name="T22" fmla="*/ 2147483647 w 992"/>
                  <a:gd name="T23" fmla="*/ 2147483647 h 904"/>
                  <a:gd name="T24" fmla="*/ 2147483647 w 992"/>
                  <a:gd name="T25" fmla="*/ 2147483647 h 904"/>
                  <a:gd name="T26" fmla="*/ 2147483647 w 992"/>
                  <a:gd name="T27" fmla="*/ 2147483647 h 904"/>
                  <a:gd name="T28" fmla="*/ 2147483647 w 992"/>
                  <a:gd name="T29" fmla="*/ 2147483647 h 904"/>
                  <a:gd name="T30" fmla="*/ 2147483647 w 992"/>
                  <a:gd name="T31" fmla="*/ 2147483647 h 904"/>
                  <a:gd name="T32" fmla="*/ 2147483647 w 992"/>
                  <a:gd name="T33" fmla="*/ 2147483647 h 904"/>
                  <a:gd name="T34" fmla="*/ 2147483647 w 992"/>
                  <a:gd name="T35" fmla="*/ 2147483647 h 904"/>
                  <a:gd name="T36" fmla="*/ 2147483647 w 992"/>
                  <a:gd name="T37" fmla="*/ 2147483647 h 904"/>
                  <a:gd name="T38" fmla="*/ 2147483647 w 992"/>
                  <a:gd name="T39" fmla="*/ 2147483647 h 904"/>
                  <a:gd name="T40" fmla="*/ 2147483647 w 992"/>
                  <a:gd name="T41" fmla="*/ 2147483647 h 904"/>
                  <a:gd name="T42" fmla="*/ 2147483647 w 992"/>
                  <a:gd name="T43" fmla="*/ 2147483647 h 904"/>
                  <a:gd name="T44" fmla="*/ 2147483647 w 992"/>
                  <a:gd name="T45" fmla="*/ 2147483647 h 904"/>
                  <a:gd name="T46" fmla="*/ 2147483647 w 992"/>
                  <a:gd name="T47" fmla="*/ 2147483647 h 904"/>
                  <a:gd name="T48" fmla="*/ 2147483647 w 992"/>
                  <a:gd name="T49" fmla="*/ 2147483647 h 904"/>
                  <a:gd name="T50" fmla="*/ 2147483647 w 992"/>
                  <a:gd name="T51" fmla="*/ 2147483647 h 904"/>
                  <a:gd name="T52" fmla="*/ 2147483647 w 992"/>
                  <a:gd name="T53" fmla="*/ 2147483647 h 904"/>
                  <a:gd name="T54" fmla="*/ 2147483647 w 992"/>
                  <a:gd name="T55" fmla="*/ 2147483647 h 904"/>
                  <a:gd name="T56" fmla="*/ 2147483647 w 992"/>
                  <a:gd name="T57" fmla="*/ 2147483647 h 904"/>
                  <a:gd name="T58" fmla="*/ 2147483647 w 992"/>
                  <a:gd name="T59" fmla="*/ 2147483647 h 904"/>
                  <a:gd name="T60" fmla="*/ 2147483647 w 992"/>
                  <a:gd name="T61" fmla="*/ 2147483647 h 904"/>
                  <a:gd name="T62" fmla="*/ 2147483647 w 992"/>
                  <a:gd name="T63" fmla="*/ 2147483647 h 904"/>
                  <a:gd name="T64" fmla="*/ 2147483647 w 992"/>
                  <a:gd name="T65" fmla="*/ 2147483647 h 904"/>
                  <a:gd name="T66" fmla="*/ 2147483647 w 992"/>
                  <a:gd name="T67" fmla="*/ 2147483647 h 904"/>
                  <a:gd name="T68" fmla="*/ 2147483647 w 992"/>
                  <a:gd name="T69" fmla="*/ 2147483647 h 904"/>
                  <a:gd name="T70" fmla="*/ 2147483647 w 992"/>
                  <a:gd name="T71" fmla="*/ 2147483647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gradFill rotWithShape="1">
                <a:gsLst>
                  <a:gs pos="0">
                    <a:srgbClr val="1F88C8"/>
                  </a:gs>
                  <a:gs pos="100000">
                    <a:srgbClr val="78F8F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48" name="WordArt 20"/>
              <p:cNvSpPr>
                <a:spLocks noChangeArrowheads="1" noChangeShapeType="1" noTextEdit="1"/>
              </p:cNvSpPr>
              <p:nvPr>
                <p:custDataLst>
                  <p:tags r:id="rId4"/>
                </p:custDataLst>
              </p:nvPr>
            </p:nvSpPr>
            <p:spPr bwMode="gray">
              <a:xfrm rot="19163237">
                <a:off x="2286000" y="4158698"/>
                <a:ext cx="1031875" cy="4206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114602"/>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10" cap="none" spc="0" normalizeH="0" baseline="0" noProof="0" dirty="0">
                    <a:ln>
                      <a:noFill/>
                    </a:ln>
                    <a:solidFill>
                      <a:srgbClr val="00405F"/>
                    </a:solidFill>
                    <a:effectLst/>
                    <a:uLnTx/>
                    <a:uFillTx/>
                    <a:ea typeface="+mn-lt"/>
                    <a:cs typeface="Arial"/>
                  </a:rPr>
                  <a:t>SOCIETY</a:t>
                </a:r>
              </a:p>
            </p:txBody>
          </p:sp>
        </p:grpSp>
        <p:grpSp>
          <p:nvGrpSpPr>
            <p:cNvPr id="41" name="Group 40"/>
            <p:cNvGrpSpPr/>
            <p:nvPr/>
          </p:nvGrpSpPr>
          <p:grpSpPr>
            <a:xfrm>
              <a:off x="612775" y="3418923"/>
              <a:ext cx="1479550" cy="1606550"/>
              <a:chOff x="612775" y="3418923"/>
              <a:chExt cx="1479550" cy="1606550"/>
            </a:xfrm>
          </p:grpSpPr>
          <p:sp>
            <p:nvSpPr>
              <p:cNvPr id="45" name="Freeform 183"/>
              <p:cNvSpPr>
                <a:spLocks/>
              </p:cNvSpPr>
              <p:nvPr/>
            </p:nvSpPr>
            <p:spPr bwMode="auto">
              <a:xfrm>
                <a:off x="612775" y="3445911"/>
                <a:ext cx="1479550" cy="1579562"/>
              </a:xfrm>
              <a:custGeom>
                <a:avLst/>
                <a:gdLst>
                  <a:gd name="T0" fmla="*/ 2147483647 w 932"/>
                  <a:gd name="T1" fmla="*/ 2147483647 h 995"/>
                  <a:gd name="T2" fmla="*/ 2147483647 w 932"/>
                  <a:gd name="T3" fmla="*/ 2147483647 h 995"/>
                  <a:gd name="T4" fmla="*/ 2147483647 w 932"/>
                  <a:gd name="T5" fmla="*/ 2147483647 h 995"/>
                  <a:gd name="T6" fmla="*/ 2147483647 w 932"/>
                  <a:gd name="T7" fmla="*/ 2147483647 h 995"/>
                  <a:gd name="T8" fmla="*/ 2147483647 w 932"/>
                  <a:gd name="T9" fmla="*/ 2147483647 h 995"/>
                  <a:gd name="T10" fmla="*/ 2147483647 w 932"/>
                  <a:gd name="T11" fmla="*/ 2147483647 h 995"/>
                  <a:gd name="T12" fmla="*/ 2147483647 w 932"/>
                  <a:gd name="T13" fmla="*/ 2147483647 h 995"/>
                  <a:gd name="T14" fmla="*/ 2147483647 w 932"/>
                  <a:gd name="T15" fmla="*/ 2147483647 h 995"/>
                  <a:gd name="T16" fmla="*/ 2147483647 w 932"/>
                  <a:gd name="T17" fmla="*/ 2147483647 h 995"/>
                  <a:gd name="T18" fmla="*/ 2147483647 w 932"/>
                  <a:gd name="T19" fmla="*/ 2147483647 h 995"/>
                  <a:gd name="T20" fmla="*/ 2147483647 w 932"/>
                  <a:gd name="T21" fmla="*/ 2147483647 h 995"/>
                  <a:gd name="T22" fmla="*/ 2147483647 w 932"/>
                  <a:gd name="T23" fmla="*/ 2147483647 h 995"/>
                  <a:gd name="T24" fmla="*/ 2147483647 w 932"/>
                  <a:gd name="T25" fmla="*/ 2147483647 h 995"/>
                  <a:gd name="T26" fmla="*/ 2147483647 w 932"/>
                  <a:gd name="T27" fmla="*/ 2147483647 h 995"/>
                  <a:gd name="T28" fmla="*/ 2147483647 w 932"/>
                  <a:gd name="T29" fmla="*/ 2147483647 h 995"/>
                  <a:gd name="T30" fmla="*/ 2147483647 w 932"/>
                  <a:gd name="T31" fmla="*/ 2147483647 h 995"/>
                  <a:gd name="T32" fmla="*/ 2147483647 w 932"/>
                  <a:gd name="T33" fmla="*/ 2147483647 h 995"/>
                  <a:gd name="T34" fmla="*/ 2147483647 w 932"/>
                  <a:gd name="T35" fmla="*/ 2147483647 h 995"/>
                  <a:gd name="T36" fmla="*/ 0 w 932"/>
                  <a:gd name="T37" fmla="*/ 2147483647 h 995"/>
                  <a:gd name="T38" fmla="*/ 2147483647 w 932"/>
                  <a:gd name="T39" fmla="*/ 2147483647 h 995"/>
                  <a:gd name="T40" fmla="*/ 2147483647 w 932"/>
                  <a:gd name="T41" fmla="*/ 2147483647 h 995"/>
                  <a:gd name="T42" fmla="*/ 2147483647 w 932"/>
                  <a:gd name="T43" fmla="*/ 2147483647 h 995"/>
                  <a:gd name="T44" fmla="*/ 2147483647 w 932"/>
                  <a:gd name="T45" fmla="*/ 2147483647 h 995"/>
                  <a:gd name="T46" fmla="*/ 2147483647 w 932"/>
                  <a:gd name="T47" fmla="*/ 2147483647 h 995"/>
                  <a:gd name="T48" fmla="*/ 2147483647 w 932"/>
                  <a:gd name="T49" fmla="*/ 2147483647 h 995"/>
                  <a:gd name="T50" fmla="*/ 2147483647 w 932"/>
                  <a:gd name="T51" fmla="*/ 2147483647 h 995"/>
                  <a:gd name="T52" fmla="*/ 2147483647 w 932"/>
                  <a:gd name="T53" fmla="*/ 2147483647 h 995"/>
                  <a:gd name="T54" fmla="*/ 2147483647 w 932"/>
                  <a:gd name="T55" fmla="*/ 2147483647 h 995"/>
                  <a:gd name="T56" fmla="*/ 2147483647 w 932"/>
                  <a:gd name="T57" fmla="*/ 2147483647 h 995"/>
                  <a:gd name="T58" fmla="*/ 2147483647 w 932"/>
                  <a:gd name="T59" fmla="*/ 2147483647 h 995"/>
                  <a:gd name="T60" fmla="*/ 2147483647 w 932"/>
                  <a:gd name="T61" fmla="*/ 2147483647 h 995"/>
                  <a:gd name="T62" fmla="*/ 2147483647 w 932"/>
                  <a:gd name="T63" fmla="*/ 2147483647 h 995"/>
                  <a:gd name="T64" fmla="*/ 2147483647 w 932"/>
                  <a:gd name="T65" fmla="*/ 2147483647 h 995"/>
                  <a:gd name="T66" fmla="*/ 2147483647 w 932"/>
                  <a:gd name="T67" fmla="*/ 2147483647 h 995"/>
                  <a:gd name="T68" fmla="*/ 2147483647 w 932"/>
                  <a:gd name="T69" fmla="*/ 2147483647 h 995"/>
                  <a:gd name="T70" fmla="*/ 2147483647 w 932"/>
                  <a:gd name="T71" fmla="*/ 2147483647 h 995"/>
                  <a:gd name="T72" fmla="*/ 2147483647 w 932"/>
                  <a:gd name="T73" fmla="*/ 2147483647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gradFill rotWithShape="1">
                <a:gsLst>
                  <a:gs pos="0">
                    <a:srgbClr val="1F88C8"/>
                  </a:gs>
                  <a:gs pos="100000">
                    <a:srgbClr val="78F8F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46" name="WordArt 20"/>
              <p:cNvSpPr>
                <a:spLocks noChangeArrowheads="1" noChangeShapeType="1" noTextEdit="1"/>
              </p:cNvSpPr>
              <p:nvPr>
                <p:custDataLst>
                  <p:tags r:id="rId3"/>
                </p:custDataLst>
              </p:nvPr>
            </p:nvSpPr>
            <p:spPr bwMode="gray">
              <a:xfrm rot="2932732">
                <a:off x="650875" y="3768173"/>
                <a:ext cx="1482725" cy="784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1164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10" cap="none" spc="0" normalizeH="0" baseline="0" noProof="0" dirty="0">
                    <a:ln>
                      <a:noFill/>
                    </a:ln>
                    <a:solidFill>
                      <a:srgbClr val="00405F"/>
                    </a:solidFill>
                    <a:effectLst/>
                    <a:uLnTx/>
                    <a:uFillTx/>
                    <a:ea typeface="+mn-lt"/>
                    <a:cs typeface="Arial"/>
                  </a:rPr>
                  <a:t>ENVIRONMENT</a:t>
                </a:r>
              </a:p>
            </p:txBody>
          </p:sp>
        </p:grpSp>
        <p:grpSp>
          <p:nvGrpSpPr>
            <p:cNvPr id="42" name="Group 41"/>
            <p:cNvGrpSpPr/>
            <p:nvPr/>
          </p:nvGrpSpPr>
          <p:grpSpPr>
            <a:xfrm>
              <a:off x="611188" y="2131461"/>
              <a:ext cx="1633537" cy="1474787"/>
              <a:chOff x="611188" y="2131461"/>
              <a:chExt cx="1633537" cy="1474787"/>
            </a:xfrm>
          </p:grpSpPr>
          <p:sp>
            <p:nvSpPr>
              <p:cNvPr id="43" name="Freeform 182"/>
              <p:cNvSpPr>
                <a:spLocks/>
              </p:cNvSpPr>
              <p:nvPr/>
            </p:nvSpPr>
            <p:spPr bwMode="auto">
              <a:xfrm>
                <a:off x="611188" y="2131461"/>
                <a:ext cx="1633537" cy="1474787"/>
              </a:xfrm>
              <a:custGeom>
                <a:avLst/>
                <a:gdLst>
                  <a:gd name="T0" fmla="*/ 2147483647 w 1029"/>
                  <a:gd name="T1" fmla="*/ 2147483647 h 929"/>
                  <a:gd name="T2" fmla="*/ 2147483647 w 1029"/>
                  <a:gd name="T3" fmla="*/ 2147483647 h 929"/>
                  <a:gd name="T4" fmla="*/ 2147483647 w 1029"/>
                  <a:gd name="T5" fmla="*/ 2147483647 h 929"/>
                  <a:gd name="T6" fmla="*/ 2147483647 w 1029"/>
                  <a:gd name="T7" fmla="*/ 2147483647 h 929"/>
                  <a:gd name="T8" fmla="*/ 2147483647 w 1029"/>
                  <a:gd name="T9" fmla="*/ 2147483647 h 929"/>
                  <a:gd name="T10" fmla="*/ 2147483647 w 1029"/>
                  <a:gd name="T11" fmla="*/ 2147483647 h 929"/>
                  <a:gd name="T12" fmla="*/ 2147483647 w 1029"/>
                  <a:gd name="T13" fmla="*/ 2147483647 h 929"/>
                  <a:gd name="T14" fmla="*/ 2147483647 w 1029"/>
                  <a:gd name="T15" fmla="*/ 2147483647 h 929"/>
                  <a:gd name="T16" fmla="*/ 2147483647 w 1029"/>
                  <a:gd name="T17" fmla="*/ 2147483647 h 929"/>
                  <a:gd name="T18" fmla="*/ 2147483647 w 1029"/>
                  <a:gd name="T19" fmla="*/ 2147483647 h 929"/>
                  <a:gd name="T20" fmla="*/ 2147483647 w 1029"/>
                  <a:gd name="T21" fmla="*/ 2147483647 h 929"/>
                  <a:gd name="T22" fmla="*/ 2147483647 w 1029"/>
                  <a:gd name="T23" fmla="*/ 2147483647 h 929"/>
                  <a:gd name="T24" fmla="*/ 2147483647 w 1029"/>
                  <a:gd name="T25" fmla="*/ 2147483647 h 929"/>
                  <a:gd name="T26" fmla="*/ 2147483647 w 1029"/>
                  <a:gd name="T27" fmla="*/ 2147483647 h 929"/>
                  <a:gd name="T28" fmla="*/ 2147483647 w 1029"/>
                  <a:gd name="T29" fmla="*/ 2147483647 h 929"/>
                  <a:gd name="T30" fmla="*/ 2147483647 w 1029"/>
                  <a:gd name="T31" fmla="*/ 2147483647 h 929"/>
                  <a:gd name="T32" fmla="*/ 2147483647 w 1029"/>
                  <a:gd name="T33" fmla="*/ 2147483647 h 929"/>
                  <a:gd name="T34" fmla="*/ 2147483647 w 1029"/>
                  <a:gd name="T35" fmla="*/ 2147483647 h 929"/>
                  <a:gd name="T36" fmla="*/ 2147483647 w 1029"/>
                  <a:gd name="T37" fmla="*/ 0 h 929"/>
                  <a:gd name="T38" fmla="*/ 2147483647 w 1029"/>
                  <a:gd name="T39" fmla="*/ 2147483647 h 929"/>
                  <a:gd name="T40" fmla="*/ 2147483647 w 1029"/>
                  <a:gd name="T41" fmla="*/ 2147483647 h 929"/>
                  <a:gd name="T42" fmla="*/ 2147483647 w 1029"/>
                  <a:gd name="T43" fmla="*/ 2147483647 h 929"/>
                  <a:gd name="T44" fmla="*/ 2147483647 w 1029"/>
                  <a:gd name="T45" fmla="*/ 2147483647 h 929"/>
                  <a:gd name="T46" fmla="*/ 2147483647 w 1029"/>
                  <a:gd name="T47" fmla="*/ 2147483647 h 929"/>
                  <a:gd name="T48" fmla="*/ 2147483647 w 1029"/>
                  <a:gd name="T49" fmla="*/ 2147483647 h 929"/>
                  <a:gd name="T50" fmla="*/ 2147483647 w 1029"/>
                  <a:gd name="T51" fmla="*/ 2147483647 h 929"/>
                  <a:gd name="T52" fmla="*/ 2147483647 w 1029"/>
                  <a:gd name="T53" fmla="*/ 2147483647 h 929"/>
                  <a:gd name="T54" fmla="*/ 2147483647 w 1029"/>
                  <a:gd name="T55" fmla="*/ 2147483647 h 929"/>
                  <a:gd name="T56" fmla="*/ 2147483647 w 1029"/>
                  <a:gd name="T57" fmla="*/ 2147483647 h 929"/>
                  <a:gd name="T58" fmla="*/ 2147483647 w 1029"/>
                  <a:gd name="T59" fmla="*/ 2147483647 h 929"/>
                  <a:gd name="T60" fmla="*/ 2147483647 w 1029"/>
                  <a:gd name="T61" fmla="*/ 2147483647 h 929"/>
                  <a:gd name="T62" fmla="*/ 2147483647 w 1029"/>
                  <a:gd name="T63" fmla="*/ 2147483647 h 929"/>
                  <a:gd name="T64" fmla="*/ 2147483647 w 1029"/>
                  <a:gd name="T65" fmla="*/ 2147483647 h 929"/>
                  <a:gd name="T66" fmla="*/ 2147483647 w 1029"/>
                  <a:gd name="T67" fmla="*/ 2147483647 h 929"/>
                  <a:gd name="T68" fmla="*/ 2147483647 w 1029"/>
                  <a:gd name="T69" fmla="*/ 2147483647 h 929"/>
                  <a:gd name="T70" fmla="*/ 0 w 1029"/>
                  <a:gd name="T71" fmla="*/ 2147483647 h 929"/>
                  <a:gd name="T72" fmla="*/ 2147483647 w 1029"/>
                  <a:gd name="T73" fmla="*/ 2147483647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gradFill rotWithShape="1">
                <a:gsLst>
                  <a:gs pos="0">
                    <a:srgbClr val="BFBFBF"/>
                  </a:gs>
                  <a:gs pos="50000">
                    <a:srgbClr val="BFBFBF"/>
                  </a:gs>
                  <a:gs pos="100000">
                    <a:srgbClr val="737373"/>
                  </a:gs>
                </a:gsLst>
                <a:lin ang="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44" name="WordArt 35"/>
              <p:cNvSpPr>
                <a:spLocks noChangeArrowheads="1" noChangeShapeType="1" noTextEdit="1"/>
              </p:cNvSpPr>
              <p:nvPr>
                <p:custDataLst>
                  <p:tags r:id="rId2"/>
                </p:custDataLst>
              </p:nvPr>
            </p:nvSpPr>
            <p:spPr bwMode="gray">
              <a:xfrm rot="19106040">
                <a:off x="820738" y="2625173"/>
                <a:ext cx="1098550" cy="352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634564"/>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10" cap="none" spc="0" normalizeH="0" baseline="0" noProof="0" dirty="0">
                    <a:ln>
                      <a:noFill/>
                    </a:ln>
                    <a:solidFill>
                      <a:sysClr val="window" lastClr="FFFFFF"/>
                    </a:solidFill>
                    <a:effectLst/>
                    <a:uLnTx/>
                    <a:uFillTx/>
                    <a:ea typeface="+mn-lt"/>
                    <a:cs typeface="Arial"/>
                  </a:rPr>
                  <a:t>CONDUCT</a:t>
                </a:r>
              </a:p>
            </p:txBody>
          </p:sp>
        </p:grpSp>
      </p:grpSp>
      <p:sp>
        <p:nvSpPr>
          <p:cNvPr id="51" name="Højrepil 8"/>
          <p:cNvSpPr/>
          <p:nvPr/>
        </p:nvSpPr>
        <p:spPr>
          <a:xfrm rot="10800000">
            <a:off x="3962400" y="1641378"/>
            <a:ext cx="5105400" cy="4235894"/>
          </a:xfrm>
          <a:prstGeom prst="rightArrow">
            <a:avLst>
              <a:gd name="adj1" fmla="val 77707"/>
              <a:gd name="adj2" fmla="val 19398"/>
            </a:avLst>
          </a:prstGeom>
          <a:gradFill flip="none" rotWithShape="1">
            <a:gsLst>
              <a:gs pos="0">
                <a:srgbClr val="548DD4">
                  <a:shade val="30000"/>
                  <a:satMod val="115000"/>
                </a:srgbClr>
              </a:gs>
              <a:gs pos="50000">
                <a:srgbClr val="548DD4">
                  <a:shade val="67500"/>
                  <a:satMod val="115000"/>
                </a:srgbClr>
              </a:gs>
              <a:gs pos="100000">
                <a:srgbClr val="548DD4">
                  <a:shade val="100000"/>
                  <a:satMod val="115000"/>
                </a:srgbClr>
              </a:gs>
            </a:gsLst>
            <a:path path="circle">
              <a:fillToRect t="100000" r="100000"/>
            </a:path>
            <a:tileRect l="-100000" b="-10000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chemeClr val="bg1"/>
              </a:solidFill>
              <a:effectLst/>
              <a:uLnTx/>
              <a:uFillTx/>
              <a:latin typeface="Calibri"/>
              <a:ea typeface="+mn-ea"/>
            </a:endParaRPr>
          </a:p>
        </p:txBody>
      </p:sp>
      <p:sp>
        <p:nvSpPr>
          <p:cNvPr id="52" name="TextBox 51"/>
          <p:cNvSpPr txBox="1"/>
          <p:nvPr/>
        </p:nvSpPr>
        <p:spPr>
          <a:xfrm>
            <a:off x="4572256" y="2499862"/>
            <a:ext cx="4392232" cy="2585323"/>
          </a:xfrm>
          <a:prstGeom prst="rect">
            <a:avLst/>
          </a:prstGeom>
          <a:noFill/>
        </p:spPr>
        <p:txBody>
          <a:bodyPr wrap="square" rtlCol="0">
            <a:spAutoFit/>
          </a:bodyPr>
          <a:lstStyle/>
          <a:p>
            <a:pPr>
              <a:spcAft>
                <a:spcPts val="1800"/>
              </a:spcAft>
            </a:pPr>
            <a:r>
              <a:rPr lang="en-US" b="1" dirty="0">
                <a:solidFill>
                  <a:schemeClr val="bg1"/>
                </a:solidFill>
              </a:rPr>
              <a:t>If there is good corporate social responsibility standards in an organization, it will increase the reputation and enhance the stakeholder value. On the other hand, incidents, events and losses which are related to poor corporate social responsibility will spoil the image and reputation of the organization and will pull down the stakeholder value</a:t>
            </a:r>
          </a:p>
        </p:txBody>
      </p:sp>
    </p:spTree>
    <p:custDataLst>
      <p:tags r:id="rId1"/>
    </p:custDataLst>
    <p:extLst>
      <p:ext uri="{BB962C8B-B14F-4D97-AF65-F5344CB8AC3E}">
        <p14:creationId xmlns:p14="http://schemas.microsoft.com/office/powerpoint/2010/main" val="32917242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CSR and risk management</a:t>
              </a:r>
            </a:p>
          </p:txBody>
        </p:sp>
      </p:grpSp>
      <p:pic>
        <p:nvPicPr>
          <p:cNvPr id="11" name="Picture 2" descr="http://www.buyerskit.in/images/corporate%20responsibility.gif"/>
          <p:cNvPicPr>
            <a:picLocks noGrp="1" noSelect="1" noRot="1" noMove="1" noResize="1" noEditPoints="1" noAdjustHandles="1" noChangeArrowheads="1" noChangeShapeType="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788024" y="1999143"/>
            <a:ext cx="4392488" cy="336135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83568" y="1416044"/>
            <a:ext cx="3797300" cy="4527556"/>
            <a:chOff x="4965700" y="1333500"/>
            <a:chExt cx="3797300" cy="4527556"/>
          </a:xfrm>
        </p:grpSpPr>
        <p:sp>
          <p:nvSpPr>
            <p:cNvPr id="14" name="Rectangle 13"/>
            <p:cNvSpPr>
              <a:spLocks noChangeArrowheads="1"/>
            </p:cNvSpPr>
            <p:nvPr/>
          </p:nvSpPr>
          <p:spPr bwMode="auto">
            <a:xfrm>
              <a:off x="4965700" y="1333500"/>
              <a:ext cx="3797300" cy="4527556"/>
            </a:xfrm>
            <a:prstGeom prst="rect">
              <a:avLst/>
            </a:prstGeom>
            <a:gradFill flip="none" rotWithShape="1">
              <a:gsLst>
                <a:gs pos="0">
                  <a:srgbClr val="74F4FF"/>
                </a:gs>
                <a:gs pos="100000">
                  <a:srgbClr val="208ECD"/>
                </a:gs>
              </a:gsLst>
              <a:lin ang="5400000" scaled="1"/>
              <a:tileRect/>
            </a:gradFill>
            <a:ln w="9525" algn="ctr">
              <a:solidFill>
                <a:srgbClr val="12557D"/>
              </a:solidFill>
              <a:miter lim="800000"/>
              <a:headEnd/>
              <a:tailEnd/>
            </a:ln>
            <a:scene3d>
              <a:camera prst="orthographicFront"/>
              <a:lightRig rig="balanced" dir="t"/>
            </a:scene3d>
            <a:sp3d prstMaterial="metal"/>
          </p:spPr>
          <p:txBody>
            <a:bodyPr anchor="ctr"/>
            <a:lstStyle/>
            <a:p>
              <a:pPr algn="ctr" fontAlgn="auto">
                <a:spcBef>
                  <a:spcPts val="0"/>
                </a:spcBef>
                <a:spcAft>
                  <a:spcPts val="0"/>
                </a:spcAft>
                <a:defRPr/>
              </a:pPr>
              <a:endParaRPr lang="en-US" sz="2000" dirty="0">
                <a:solidFill>
                  <a:srgbClr val="FFFFFF"/>
                </a:solidFill>
                <a:ea typeface="ＭＳ Ｐゴシック" charset="-128"/>
                <a:cs typeface="ＭＳ Ｐゴシック" charset="-128"/>
              </a:endParaRPr>
            </a:p>
          </p:txBody>
        </p:sp>
        <p:sp>
          <p:nvSpPr>
            <p:cNvPr id="15" name="Rectangle 14"/>
            <p:cNvSpPr>
              <a:spLocks noChangeArrowheads="1"/>
            </p:cNvSpPr>
            <p:nvPr/>
          </p:nvSpPr>
          <p:spPr bwMode="auto">
            <a:xfrm>
              <a:off x="5099480" y="1499633"/>
              <a:ext cx="3493117" cy="4195290"/>
            </a:xfrm>
            <a:prstGeom prst="rect">
              <a:avLst/>
            </a:prstGeom>
            <a:gradFill>
              <a:gsLst>
                <a:gs pos="9000">
                  <a:schemeClr val="bg1"/>
                </a:gs>
                <a:gs pos="100000">
                  <a:schemeClr val="bg1">
                    <a:lumMod val="95000"/>
                  </a:schemeClr>
                </a:gs>
              </a:gsLst>
              <a:lin ang="5400000" scaled="1"/>
            </a:gradFill>
            <a:ln w="9525" algn="ctr">
              <a:noFill/>
              <a:miter lim="800000"/>
              <a:headEnd/>
              <a:tailEnd/>
            </a:ln>
            <a:effectLst/>
            <a:scene3d>
              <a:camera prst="orthographicFront"/>
              <a:lightRig rig="balanced" dir="t"/>
            </a:scene3d>
            <a:sp3d prstMaterial="metal"/>
          </p:spPr>
          <p:txBody>
            <a:bodyPr/>
            <a:lstStyle/>
            <a:p>
              <a:pPr defTabSz="801688" fontAlgn="auto">
                <a:spcBef>
                  <a:spcPct val="20000"/>
                </a:spcBef>
                <a:spcAft>
                  <a:spcPts val="0"/>
                </a:spcAft>
                <a:defRPr/>
              </a:pPr>
              <a:endParaRPr sz="2000" noProof="1">
                <a:ea typeface="Arial" charset="0"/>
                <a:cs typeface="Arial" charset="0"/>
              </a:endParaRPr>
            </a:p>
          </p:txBody>
        </p:sp>
        <p:sp>
          <p:nvSpPr>
            <p:cNvPr id="16" name="Rektangel 23"/>
            <p:cNvSpPr>
              <a:spLocks noChangeArrowheads="1"/>
            </p:cNvSpPr>
            <p:nvPr/>
          </p:nvSpPr>
          <p:spPr bwMode="auto">
            <a:xfrm>
              <a:off x="5149849" y="1858340"/>
              <a:ext cx="344274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t>The agendas of both risk management and corporate social responsibility management are broad and interlinked. The risk assessment workshops conducted throughout the world consider CSR and social, ethical and environmental considerations within the topics that are evaluated</a:t>
              </a:r>
            </a:p>
          </p:txBody>
        </p:sp>
      </p:grpSp>
    </p:spTree>
    <p:custDataLst>
      <p:tags r:id="rId1"/>
    </p:custDataLst>
    <p:extLst>
      <p:ext uri="{BB962C8B-B14F-4D97-AF65-F5344CB8AC3E}">
        <p14:creationId xmlns:p14="http://schemas.microsoft.com/office/powerpoint/2010/main" val="33742231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Issues covered by CSR</a:t>
              </a:r>
            </a:p>
          </p:txBody>
        </p:sp>
      </p:grpSp>
      <p:grpSp>
        <p:nvGrpSpPr>
          <p:cNvPr id="12" name="Group 5"/>
          <p:cNvGrpSpPr/>
          <p:nvPr/>
        </p:nvGrpSpPr>
        <p:grpSpPr>
          <a:xfrm>
            <a:off x="3516614" y="3417301"/>
            <a:ext cx="2156629" cy="1016960"/>
            <a:chOff x="574822" y="404629"/>
            <a:chExt cx="1396964" cy="838178"/>
          </a:xfrm>
          <a:scene3d>
            <a:camera prst="orthographicFront">
              <a:rot lat="0" lon="0" rev="0"/>
            </a:camera>
            <a:lightRig rig="contrasting" dir="t">
              <a:rot lat="0" lon="0" rev="1200000"/>
            </a:lightRig>
          </a:scene3d>
        </p:grpSpPr>
        <p:sp>
          <p:nvSpPr>
            <p:cNvPr id="13" name="Rectangle 12"/>
            <p:cNvSpPr/>
            <p:nvPr/>
          </p:nvSpPr>
          <p:spPr>
            <a:xfrm>
              <a:off x="574822" y="404629"/>
              <a:ext cx="1396964" cy="838178"/>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dirty="0"/>
            </a:p>
          </p:txBody>
        </p:sp>
        <p:sp>
          <p:nvSpPr>
            <p:cNvPr id="14" name="Rectangle 13"/>
            <p:cNvSpPr/>
            <p:nvPr/>
          </p:nvSpPr>
          <p:spPr>
            <a:xfrm>
              <a:off x="574822" y="404629"/>
              <a:ext cx="1396964" cy="8381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CSR</a:t>
              </a:r>
              <a:endParaRPr lang="en-IN" sz="2000" kern="1200" dirty="0">
                <a:solidFill>
                  <a:schemeClr val="tx1"/>
                </a:solidFill>
              </a:endParaRPr>
            </a:p>
          </p:txBody>
        </p:sp>
      </p:grpSp>
      <p:grpSp>
        <p:nvGrpSpPr>
          <p:cNvPr id="15" name="Group 8"/>
          <p:cNvGrpSpPr/>
          <p:nvPr/>
        </p:nvGrpSpPr>
        <p:grpSpPr>
          <a:xfrm>
            <a:off x="3516614" y="1928367"/>
            <a:ext cx="2182780" cy="967412"/>
            <a:chOff x="2111483" y="289425"/>
            <a:chExt cx="2163226" cy="1068585"/>
          </a:xfrm>
          <a:scene3d>
            <a:camera prst="orthographicFront">
              <a:rot lat="0" lon="0" rev="0"/>
            </a:camera>
            <a:lightRig rig="contrasting" dir="t">
              <a:rot lat="0" lon="0" rev="1200000"/>
            </a:lightRig>
          </a:scene3d>
        </p:grpSpPr>
        <p:sp>
          <p:nvSpPr>
            <p:cNvPr id="16" name="Oval 15"/>
            <p:cNvSpPr/>
            <p:nvPr/>
          </p:nvSpPr>
          <p:spPr>
            <a:xfrm>
              <a:off x="2111483" y="289425"/>
              <a:ext cx="2163226" cy="10685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1419125"/>
                <a:satOff val="5687"/>
                <a:lumOff val="1233"/>
                <a:alphaOff val="0"/>
              </a:schemeClr>
            </a:fillRef>
            <a:effectRef idx="2">
              <a:schemeClr val="accent5">
                <a:hueOff val="-1419125"/>
                <a:satOff val="5687"/>
                <a:lumOff val="1233"/>
                <a:alphaOff val="0"/>
              </a:schemeClr>
            </a:effectRef>
            <a:fontRef idx="minor">
              <a:schemeClr val="lt1"/>
            </a:fontRef>
          </p:style>
          <p:txBody>
            <a:bodyPr/>
            <a:lstStyle/>
            <a:p>
              <a:endParaRPr lang="en-US" dirty="0"/>
            </a:p>
          </p:txBody>
        </p:sp>
        <p:sp>
          <p:nvSpPr>
            <p:cNvPr id="17" name="Oval 6"/>
            <p:cNvSpPr/>
            <p:nvPr/>
          </p:nvSpPr>
          <p:spPr>
            <a:xfrm>
              <a:off x="2428280" y="445916"/>
              <a:ext cx="1529632" cy="755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a:solidFill>
                    <a:schemeClr val="tx1"/>
                  </a:solidFill>
                </a:rPr>
                <a:t>Health and safety </a:t>
              </a:r>
            </a:p>
          </p:txBody>
        </p:sp>
      </p:grpSp>
      <p:grpSp>
        <p:nvGrpSpPr>
          <p:cNvPr id="18" name="Group 9"/>
          <p:cNvGrpSpPr/>
          <p:nvPr/>
        </p:nvGrpSpPr>
        <p:grpSpPr>
          <a:xfrm>
            <a:off x="6277652" y="2895779"/>
            <a:ext cx="2182780" cy="967412"/>
            <a:chOff x="4414406" y="289425"/>
            <a:chExt cx="2163226" cy="1068585"/>
          </a:xfrm>
          <a:scene3d>
            <a:camera prst="orthographicFront">
              <a:rot lat="0" lon="0" rev="0"/>
            </a:camera>
            <a:lightRig rig="contrasting" dir="t">
              <a:rot lat="0" lon="0" rev="1200000"/>
            </a:lightRig>
          </a:scene3d>
        </p:grpSpPr>
        <p:sp>
          <p:nvSpPr>
            <p:cNvPr id="19" name="Oval 18"/>
            <p:cNvSpPr/>
            <p:nvPr/>
          </p:nvSpPr>
          <p:spPr>
            <a:xfrm>
              <a:off x="4414406" y="289425"/>
              <a:ext cx="2163226" cy="10685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2838251"/>
                <a:satOff val="11375"/>
                <a:lumOff val="2465"/>
                <a:alphaOff val="0"/>
              </a:schemeClr>
            </a:fillRef>
            <a:effectRef idx="2">
              <a:schemeClr val="accent5">
                <a:hueOff val="-2838251"/>
                <a:satOff val="11375"/>
                <a:lumOff val="2465"/>
                <a:alphaOff val="0"/>
              </a:schemeClr>
            </a:effectRef>
            <a:fontRef idx="minor">
              <a:schemeClr val="lt1"/>
            </a:fontRef>
          </p:style>
          <p:txBody>
            <a:bodyPr/>
            <a:lstStyle/>
            <a:p>
              <a:endParaRPr lang="en-US" dirty="0"/>
            </a:p>
          </p:txBody>
        </p:sp>
        <p:sp>
          <p:nvSpPr>
            <p:cNvPr id="20" name="Oval 8"/>
            <p:cNvSpPr/>
            <p:nvPr/>
          </p:nvSpPr>
          <p:spPr>
            <a:xfrm>
              <a:off x="4731203" y="445916"/>
              <a:ext cx="1529632" cy="755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a:solidFill>
                    <a:schemeClr val="tx1"/>
                  </a:solidFill>
                </a:rPr>
                <a:t>Employees</a:t>
              </a:r>
              <a:endParaRPr lang="en-IN" sz="2000" kern="1200" dirty="0">
                <a:solidFill>
                  <a:schemeClr val="tx1"/>
                </a:solidFill>
              </a:endParaRPr>
            </a:p>
          </p:txBody>
        </p:sp>
      </p:grpSp>
      <p:grpSp>
        <p:nvGrpSpPr>
          <p:cNvPr id="21" name="Group 10"/>
          <p:cNvGrpSpPr/>
          <p:nvPr/>
        </p:nvGrpSpPr>
        <p:grpSpPr>
          <a:xfrm>
            <a:off x="6277652" y="3938823"/>
            <a:ext cx="2182780" cy="967412"/>
            <a:chOff x="191691" y="1497707"/>
            <a:chExt cx="2163226" cy="1068585"/>
          </a:xfrm>
          <a:scene3d>
            <a:camera prst="orthographicFront">
              <a:rot lat="0" lon="0" rev="0"/>
            </a:camera>
            <a:lightRig rig="contrasting" dir="t">
              <a:rot lat="0" lon="0" rev="1200000"/>
            </a:lightRig>
          </a:scene3d>
        </p:grpSpPr>
        <p:sp>
          <p:nvSpPr>
            <p:cNvPr id="22" name="Oval 21"/>
            <p:cNvSpPr/>
            <p:nvPr/>
          </p:nvSpPr>
          <p:spPr>
            <a:xfrm>
              <a:off x="191691" y="1497707"/>
              <a:ext cx="2163226" cy="10685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4257376"/>
                <a:satOff val="17062"/>
                <a:lumOff val="3698"/>
                <a:alphaOff val="0"/>
              </a:schemeClr>
            </a:fillRef>
            <a:effectRef idx="2">
              <a:schemeClr val="accent5">
                <a:hueOff val="-4257376"/>
                <a:satOff val="17062"/>
                <a:lumOff val="3698"/>
                <a:alphaOff val="0"/>
              </a:schemeClr>
            </a:effectRef>
            <a:fontRef idx="minor">
              <a:schemeClr val="lt1"/>
            </a:fontRef>
          </p:style>
          <p:txBody>
            <a:bodyPr/>
            <a:lstStyle/>
            <a:p>
              <a:endParaRPr lang="en-US" dirty="0"/>
            </a:p>
          </p:txBody>
        </p:sp>
        <p:sp>
          <p:nvSpPr>
            <p:cNvPr id="23" name="Oval 10"/>
            <p:cNvSpPr/>
            <p:nvPr/>
          </p:nvSpPr>
          <p:spPr>
            <a:xfrm>
              <a:off x="508488" y="1654198"/>
              <a:ext cx="1529632" cy="755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a:solidFill>
                    <a:schemeClr val="tx1"/>
                  </a:solidFill>
                </a:rPr>
                <a:t>Customers </a:t>
              </a:r>
            </a:p>
          </p:txBody>
        </p:sp>
      </p:grpSp>
      <p:grpSp>
        <p:nvGrpSpPr>
          <p:cNvPr id="24" name="Group 11"/>
          <p:cNvGrpSpPr/>
          <p:nvPr/>
        </p:nvGrpSpPr>
        <p:grpSpPr>
          <a:xfrm>
            <a:off x="4530826" y="4981868"/>
            <a:ext cx="2182780" cy="967412"/>
            <a:chOff x="2494614" y="1497707"/>
            <a:chExt cx="2163226" cy="1068585"/>
          </a:xfrm>
          <a:scene3d>
            <a:camera prst="orthographicFront">
              <a:rot lat="0" lon="0" rev="0"/>
            </a:camera>
            <a:lightRig rig="contrasting" dir="t">
              <a:rot lat="0" lon="0" rev="1200000"/>
            </a:lightRig>
          </a:scene3d>
        </p:grpSpPr>
        <p:sp>
          <p:nvSpPr>
            <p:cNvPr id="25" name="Oval 24"/>
            <p:cNvSpPr/>
            <p:nvPr/>
          </p:nvSpPr>
          <p:spPr>
            <a:xfrm>
              <a:off x="2494614" y="1497707"/>
              <a:ext cx="2163226" cy="10685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5676501"/>
                <a:satOff val="22749"/>
                <a:lumOff val="4930"/>
                <a:alphaOff val="0"/>
              </a:schemeClr>
            </a:fillRef>
            <a:effectRef idx="2">
              <a:schemeClr val="accent5">
                <a:hueOff val="-5676501"/>
                <a:satOff val="22749"/>
                <a:lumOff val="4930"/>
                <a:alphaOff val="0"/>
              </a:schemeClr>
            </a:effectRef>
            <a:fontRef idx="minor">
              <a:schemeClr val="lt1"/>
            </a:fontRef>
          </p:style>
          <p:txBody>
            <a:bodyPr/>
            <a:lstStyle/>
            <a:p>
              <a:endParaRPr lang="en-US" dirty="0"/>
            </a:p>
          </p:txBody>
        </p:sp>
        <p:sp>
          <p:nvSpPr>
            <p:cNvPr id="26" name="Oval 12"/>
            <p:cNvSpPr/>
            <p:nvPr/>
          </p:nvSpPr>
          <p:spPr>
            <a:xfrm>
              <a:off x="2811411" y="1654198"/>
              <a:ext cx="1529632" cy="755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a:solidFill>
                    <a:schemeClr val="tx1"/>
                  </a:solidFill>
                </a:rPr>
                <a:t>Environment </a:t>
              </a:r>
            </a:p>
          </p:txBody>
        </p:sp>
      </p:grpSp>
      <p:grpSp>
        <p:nvGrpSpPr>
          <p:cNvPr id="27" name="Group 12"/>
          <p:cNvGrpSpPr/>
          <p:nvPr/>
        </p:nvGrpSpPr>
        <p:grpSpPr>
          <a:xfrm>
            <a:off x="2278400" y="4981868"/>
            <a:ext cx="2182780" cy="967412"/>
            <a:chOff x="4797537" y="1497707"/>
            <a:chExt cx="2163226" cy="1068585"/>
          </a:xfrm>
          <a:scene3d>
            <a:camera prst="orthographicFront">
              <a:rot lat="0" lon="0" rev="0"/>
            </a:camera>
            <a:lightRig rig="contrasting" dir="t">
              <a:rot lat="0" lon="0" rev="1200000"/>
            </a:lightRig>
          </a:scene3d>
        </p:grpSpPr>
        <p:sp>
          <p:nvSpPr>
            <p:cNvPr id="28" name="Oval 27"/>
            <p:cNvSpPr/>
            <p:nvPr/>
          </p:nvSpPr>
          <p:spPr>
            <a:xfrm>
              <a:off x="4797537" y="1497707"/>
              <a:ext cx="2163226" cy="10685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7095626"/>
                <a:satOff val="28436"/>
                <a:lumOff val="6163"/>
                <a:alphaOff val="0"/>
              </a:schemeClr>
            </a:fillRef>
            <a:effectRef idx="2">
              <a:schemeClr val="accent5">
                <a:hueOff val="-7095626"/>
                <a:satOff val="28436"/>
                <a:lumOff val="6163"/>
                <a:alphaOff val="0"/>
              </a:schemeClr>
            </a:effectRef>
            <a:fontRef idx="minor">
              <a:schemeClr val="lt1"/>
            </a:fontRef>
          </p:style>
          <p:txBody>
            <a:bodyPr/>
            <a:lstStyle/>
            <a:p>
              <a:endParaRPr lang="en-US" dirty="0"/>
            </a:p>
          </p:txBody>
        </p:sp>
        <p:sp>
          <p:nvSpPr>
            <p:cNvPr id="29" name="Oval 14"/>
            <p:cNvSpPr/>
            <p:nvPr/>
          </p:nvSpPr>
          <p:spPr>
            <a:xfrm>
              <a:off x="5114334" y="1654198"/>
              <a:ext cx="1529632" cy="755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a:solidFill>
                    <a:schemeClr val="tx1"/>
                  </a:solidFill>
                </a:rPr>
                <a:t>Suppliers </a:t>
              </a:r>
            </a:p>
          </p:txBody>
        </p:sp>
      </p:grpSp>
      <p:grpSp>
        <p:nvGrpSpPr>
          <p:cNvPr id="30" name="Group 13"/>
          <p:cNvGrpSpPr/>
          <p:nvPr/>
        </p:nvGrpSpPr>
        <p:grpSpPr>
          <a:xfrm>
            <a:off x="755576" y="3873633"/>
            <a:ext cx="2182780" cy="967412"/>
            <a:chOff x="1343153" y="2705989"/>
            <a:chExt cx="2163226" cy="1068585"/>
          </a:xfrm>
          <a:scene3d>
            <a:camera prst="orthographicFront">
              <a:rot lat="0" lon="0" rev="0"/>
            </a:camera>
            <a:lightRig rig="contrasting" dir="t">
              <a:rot lat="0" lon="0" rev="1200000"/>
            </a:lightRig>
          </a:scene3d>
        </p:grpSpPr>
        <p:sp>
          <p:nvSpPr>
            <p:cNvPr id="31" name="Oval 30"/>
            <p:cNvSpPr/>
            <p:nvPr/>
          </p:nvSpPr>
          <p:spPr>
            <a:xfrm>
              <a:off x="1343153" y="2705989"/>
              <a:ext cx="2163226" cy="10685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8514751"/>
                <a:satOff val="34124"/>
                <a:lumOff val="7395"/>
                <a:alphaOff val="0"/>
              </a:schemeClr>
            </a:fillRef>
            <a:effectRef idx="2">
              <a:schemeClr val="accent5">
                <a:hueOff val="-8514751"/>
                <a:satOff val="34124"/>
                <a:lumOff val="7395"/>
                <a:alphaOff val="0"/>
              </a:schemeClr>
            </a:effectRef>
            <a:fontRef idx="minor">
              <a:schemeClr val="lt1"/>
            </a:fontRef>
          </p:style>
          <p:txBody>
            <a:bodyPr/>
            <a:lstStyle/>
            <a:p>
              <a:endParaRPr lang="en-US" dirty="0"/>
            </a:p>
          </p:txBody>
        </p:sp>
        <p:sp>
          <p:nvSpPr>
            <p:cNvPr id="32" name="Oval 16"/>
            <p:cNvSpPr/>
            <p:nvPr/>
          </p:nvSpPr>
          <p:spPr>
            <a:xfrm>
              <a:off x="1659950" y="2862480"/>
              <a:ext cx="1529632" cy="755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a:solidFill>
                    <a:schemeClr val="tx1"/>
                  </a:solidFill>
                </a:rPr>
                <a:t>Community</a:t>
              </a:r>
              <a:endParaRPr lang="en-IN" sz="2000" kern="1200" dirty="0">
                <a:solidFill>
                  <a:schemeClr val="tx1"/>
                </a:solidFill>
              </a:endParaRPr>
            </a:p>
          </p:txBody>
        </p:sp>
      </p:grpSp>
      <p:grpSp>
        <p:nvGrpSpPr>
          <p:cNvPr id="33" name="Group 14"/>
          <p:cNvGrpSpPr/>
          <p:nvPr/>
        </p:nvGrpSpPr>
        <p:grpSpPr>
          <a:xfrm>
            <a:off x="755576" y="2830588"/>
            <a:ext cx="2182780" cy="967412"/>
            <a:chOff x="3646076" y="2705989"/>
            <a:chExt cx="2163226" cy="1068585"/>
          </a:xfrm>
          <a:scene3d>
            <a:camera prst="orthographicFront">
              <a:rot lat="0" lon="0" rev="0"/>
            </a:camera>
            <a:lightRig rig="contrasting" dir="t">
              <a:rot lat="0" lon="0" rev="1200000"/>
            </a:lightRig>
          </a:scene3d>
        </p:grpSpPr>
        <p:sp>
          <p:nvSpPr>
            <p:cNvPr id="34" name="Oval 33"/>
            <p:cNvSpPr/>
            <p:nvPr/>
          </p:nvSpPr>
          <p:spPr>
            <a:xfrm>
              <a:off x="3646076" y="2705989"/>
              <a:ext cx="2163226" cy="10685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endParaRPr lang="en-US" dirty="0"/>
            </a:p>
          </p:txBody>
        </p:sp>
        <p:sp>
          <p:nvSpPr>
            <p:cNvPr id="35" name="Oval 18"/>
            <p:cNvSpPr/>
            <p:nvPr/>
          </p:nvSpPr>
          <p:spPr>
            <a:xfrm>
              <a:off x="3962873" y="2862480"/>
              <a:ext cx="1529632" cy="755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spcBef>
                  <a:spcPct val="0"/>
                </a:spcBef>
                <a:spcAft>
                  <a:spcPct val="35000"/>
                </a:spcAft>
              </a:pPr>
              <a:r>
                <a:rPr lang="en-US" sz="2000" dirty="0">
                  <a:solidFill>
                    <a:schemeClr val="tx1"/>
                  </a:solidFill>
                </a:rPr>
                <a:t>Products/ services </a:t>
              </a:r>
            </a:p>
          </p:txBody>
        </p:sp>
      </p:grpSp>
      <p:cxnSp>
        <p:nvCxnSpPr>
          <p:cNvPr id="36" name="Straight Connector 35"/>
          <p:cNvCxnSpPr/>
          <p:nvPr/>
        </p:nvCxnSpPr>
        <p:spPr>
          <a:xfrm>
            <a:off x="4606498" y="2895779"/>
            <a:ext cx="0" cy="52146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693368" y="4460346"/>
            <a:ext cx="0" cy="52146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3225946" y="3126698"/>
            <a:ext cx="0" cy="58120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3225946" y="4104552"/>
            <a:ext cx="0" cy="58120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5987049" y="3126699"/>
            <a:ext cx="0" cy="58120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5987049" y="4104553"/>
            <a:ext cx="0" cy="58120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16614" y="4460346"/>
            <a:ext cx="0" cy="52146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763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076370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7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CSR and reputational risk</a:t>
              </a:r>
            </a:p>
          </p:txBody>
        </p:sp>
      </p:grpSp>
      <p:pic>
        <p:nvPicPr>
          <p:cNvPr id="37890" name="Picture 2"/>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0789" y="905963"/>
            <a:ext cx="8348216" cy="554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4176715" y="3573016"/>
            <a:ext cx="4737100" cy="2891702"/>
            <a:chOff x="304800" y="2366098"/>
            <a:chExt cx="4737100" cy="2891702"/>
          </a:xfrm>
        </p:grpSpPr>
        <p:sp>
          <p:nvSpPr>
            <p:cNvPr id="13" name="Rektangel 42"/>
            <p:cNvSpPr>
              <a:spLocks noChangeArrowheads="1"/>
            </p:cNvSpPr>
            <p:nvPr/>
          </p:nvSpPr>
          <p:spPr bwMode="auto">
            <a:xfrm>
              <a:off x="304800" y="2366098"/>
              <a:ext cx="4737100" cy="2891702"/>
            </a:xfrm>
            <a:prstGeom prst="rect">
              <a:avLst/>
            </a:prstGeom>
            <a:solidFill>
              <a:schemeClr val="bg1">
                <a:lumMod val="95000"/>
              </a:schemeClr>
            </a:solidFill>
            <a:ln w="9525">
              <a:solidFill>
                <a:schemeClr val="accent1"/>
              </a:solidFill>
              <a:miter lim="800000"/>
              <a:headEnd/>
              <a:tailEnd/>
            </a:ln>
            <a:effectLst/>
          </p:spPr>
          <p:txBody>
            <a:bodyPr anchor="ctr"/>
            <a:lstStyle/>
            <a:p>
              <a:pPr defTabSz="914400">
                <a:defRPr/>
              </a:pPr>
              <a:r>
                <a:rPr lang="en-US" sz="2000" b="1" noProof="1">
                  <a:latin typeface="Arial" pitchFamily="34" charset="0"/>
                  <a:ea typeface="ＭＳ Ｐゴシック" pitchFamily="-112" charset="-128"/>
                  <a:cs typeface="Arial" pitchFamily="34" charset="0"/>
                </a:rPr>
                <a:t>
								</a:t>
              </a:r>
            </a:p>
          </p:txBody>
        </p:sp>
        <p:sp>
          <p:nvSpPr>
            <p:cNvPr id="14" name="Rektangel 23"/>
            <p:cNvSpPr>
              <a:spLocks noChangeArrowheads="1"/>
            </p:cNvSpPr>
            <p:nvPr/>
          </p:nvSpPr>
          <p:spPr bwMode="auto">
            <a:xfrm>
              <a:off x="469900" y="2842453"/>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t>CSR is considered as a reputational issue by most of the organizations. They view the component parts of CSR as hazard risk. There are more probabilities that public views will be ahead of the thinking within many organizations</a:t>
              </a:r>
            </a:p>
          </p:txBody>
        </p:sp>
      </p:grpSp>
    </p:spTree>
    <p:custDataLst>
      <p:tags r:id="rId2"/>
    </p:custDataLst>
    <p:extLst>
      <p:ext uri="{BB962C8B-B14F-4D97-AF65-F5344CB8AC3E}">
        <p14:creationId xmlns:p14="http://schemas.microsoft.com/office/powerpoint/2010/main" val="4278349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2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2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2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CSR and stakeholder expectation</a:t>
              </a:r>
            </a:p>
          </p:txBody>
        </p:sp>
      </p:grpSp>
      <p:sp>
        <p:nvSpPr>
          <p:cNvPr id="13" name="Freeform 44"/>
          <p:cNvSpPr>
            <a:spLocks noGrp="1" noSelect="1" noRot="1" noMove="1" noResize="1" noEditPoints="1" noAdjustHandles="1" noChangeArrowheads="1" noChangeShapeType="1" noTextEdit="1"/>
          </p:cNvSpPr>
          <p:nvPr>
            <p:custDataLst>
              <p:tags r:id="rId2"/>
            </p:custDataLst>
          </p:nvPr>
        </p:nvSpPr>
        <p:spPr bwMode="auto">
          <a:xfrm>
            <a:off x="166994" y="1295400"/>
            <a:ext cx="5948362" cy="4712466"/>
          </a:xfrm>
          <a:custGeom>
            <a:avLst/>
            <a:gdLst>
              <a:gd name="T0" fmla="*/ 4221 w 4221"/>
              <a:gd name="T1" fmla="*/ 39 h 3344"/>
              <a:gd name="T2" fmla="*/ 0 w 4221"/>
              <a:gd name="T3" fmla="*/ 0 h 3344"/>
              <a:gd name="T4" fmla="*/ 126 w 4221"/>
              <a:gd name="T5" fmla="*/ 2883 h 3344"/>
              <a:gd name="T6" fmla="*/ 1552 w 4221"/>
              <a:gd name="T7" fmla="*/ 2844 h 3344"/>
              <a:gd name="T8" fmla="*/ 1340 w 4221"/>
              <a:gd name="T9" fmla="*/ 3344 h 3344"/>
              <a:gd name="T10" fmla="*/ 1541 w 4221"/>
              <a:gd name="T11" fmla="*/ 3344 h 3344"/>
              <a:gd name="T12" fmla="*/ 1739 w 4221"/>
              <a:gd name="T13" fmla="*/ 2839 h 3344"/>
              <a:gd name="T14" fmla="*/ 2384 w 4221"/>
              <a:gd name="T15" fmla="*/ 2822 h 3344"/>
              <a:gd name="T16" fmla="*/ 2663 w 4221"/>
              <a:gd name="T17" fmla="*/ 3344 h 3344"/>
              <a:gd name="T18" fmla="*/ 2926 w 4221"/>
              <a:gd name="T19" fmla="*/ 3344 h 3344"/>
              <a:gd name="T20" fmla="*/ 2552 w 4221"/>
              <a:gd name="T21" fmla="*/ 2816 h 3344"/>
              <a:gd name="T22" fmla="*/ 4115 w 4221"/>
              <a:gd name="T23" fmla="*/ 2774 h 3344"/>
              <a:gd name="T24" fmla="*/ 4221 w 4221"/>
              <a:gd name="T25" fmla="*/ 39 h 33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21"/>
              <a:gd name="T40" fmla="*/ 0 h 3344"/>
              <a:gd name="T41" fmla="*/ 4221 w 4221"/>
              <a:gd name="T42" fmla="*/ 3344 h 33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21" h="3344">
                <a:moveTo>
                  <a:pt x="4221" y="39"/>
                </a:moveTo>
                <a:lnTo>
                  <a:pt x="0" y="0"/>
                </a:lnTo>
                <a:lnTo>
                  <a:pt x="126" y="2883"/>
                </a:lnTo>
                <a:lnTo>
                  <a:pt x="1552" y="2844"/>
                </a:lnTo>
                <a:lnTo>
                  <a:pt x="1340" y="3344"/>
                </a:lnTo>
                <a:lnTo>
                  <a:pt x="1541" y="3344"/>
                </a:lnTo>
                <a:lnTo>
                  <a:pt x="1739" y="2839"/>
                </a:lnTo>
                <a:lnTo>
                  <a:pt x="2384" y="2822"/>
                </a:lnTo>
                <a:lnTo>
                  <a:pt x="2663" y="3344"/>
                </a:lnTo>
                <a:lnTo>
                  <a:pt x="2926" y="3344"/>
                </a:lnTo>
                <a:lnTo>
                  <a:pt x="2552" y="2816"/>
                </a:lnTo>
                <a:lnTo>
                  <a:pt x="4115" y="2774"/>
                </a:lnTo>
                <a:lnTo>
                  <a:pt x="4221" y="39"/>
                </a:lnTo>
                <a:close/>
              </a:path>
            </a:pathLst>
          </a:custGeom>
          <a:solidFill>
            <a:srgbClr val="1025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45"/>
          <p:cNvSpPr>
            <a:spLocks noGrp="1" noSelect="1" noRot="1" noMove="1" noResize="1" noEditPoints="1" noAdjustHandles="1" noChangeArrowheads="1" noChangeShapeType="1" noTextEdit="1"/>
          </p:cNvSpPr>
          <p:nvPr>
            <p:custDataLst>
              <p:tags r:id="rId3"/>
            </p:custDataLst>
          </p:nvPr>
        </p:nvSpPr>
        <p:spPr bwMode="auto">
          <a:xfrm>
            <a:off x="309326" y="1394046"/>
            <a:ext cx="5660879" cy="3842971"/>
          </a:xfrm>
          <a:custGeom>
            <a:avLst/>
            <a:gdLst>
              <a:gd name="T0" fmla="*/ 0 w 4017"/>
              <a:gd name="T1" fmla="*/ 0 h 2727"/>
              <a:gd name="T2" fmla="*/ 4017 w 4017"/>
              <a:gd name="T3" fmla="*/ 36 h 2727"/>
              <a:gd name="T4" fmla="*/ 3919 w 4017"/>
              <a:gd name="T5" fmla="*/ 2626 h 2727"/>
              <a:gd name="T6" fmla="*/ 120 w 4017"/>
              <a:gd name="T7" fmla="*/ 2727 h 2727"/>
              <a:gd name="T8" fmla="*/ 0 w 4017"/>
              <a:gd name="T9" fmla="*/ 0 h 2727"/>
              <a:gd name="T10" fmla="*/ 0 60000 65536"/>
              <a:gd name="T11" fmla="*/ 0 60000 65536"/>
              <a:gd name="T12" fmla="*/ 0 60000 65536"/>
              <a:gd name="T13" fmla="*/ 0 60000 65536"/>
              <a:gd name="T14" fmla="*/ 0 60000 65536"/>
              <a:gd name="T15" fmla="*/ 0 w 4017"/>
              <a:gd name="T16" fmla="*/ 0 h 2727"/>
              <a:gd name="T17" fmla="*/ 4017 w 4017"/>
              <a:gd name="T18" fmla="*/ 2727 h 2727"/>
            </a:gdLst>
            <a:ahLst/>
            <a:cxnLst>
              <a:cxn ang="T10">
                <a:pos x="T0" y="T1"/>
              </a:cxn>
              <a:cxn ang="T11">
                <a:pos x="T2" y="T3"/>
              </a:cxn>
              <a:cxn ang="T12">
                <a:pos x="T4" y="T5"/>
              </a:cxn>
              <a:cxn ang="T13">
                <a:pos x="T6" y="T7"/>
              </a:cxn>
              <a:cxn ang="T14">
                <a:pos x="T8" y="T9"/>
              </a:cxn>
            </a:cxnLst>
            <a:rect l="T15" t="T16" r="T17" b="T18"/>
            <a:pathLst>
              <a:path w="4017" h="2727">
                <a:moveTo>
                  <a:pt x="0" y="0"/>
                </a:moveTo>
                <a:lnTo>
                  <a:pt x="4017" y="36"/>
                </a:lnTo>
                <a:lnTo>
                  <a:pt x="3919" y="2626"/>
                </a:lnTo>
                <a:lnTo>
                  <a:pt x="120" y="2727"/>
                </a:lnTo>
                <a:lnTo>
                  <a:pt x="0" y="0"/>
                </a:lnTo>
                <a:close/>
              </a:path>
            </a:pathLst>
          </a:custGeom>
          <a:solidFill>
            <a:srgbClr val="3760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46"/>
          <p:cNvSpPr>
            <a:spLocks noGrp="1" noSelect="1" noRot="1" noMove="1" noResize="1" noEditPoints="1" noAdjustHandles="1" noChangeArrowheads="1" noChangeShapeType="1" noTextEdit="1"/>
          </p:cNvSpPr>
          <p:nvPr>
            <p:custDataLst>
              <p:tags r:id="rId4"/>
            </p:custDataLst>
          </p:nvPr>
        </p:nvSpPr>
        <p:spPr bwMode="auto">
          <a:xfrm>
            <a:off x="364286" y="1444778"/>
            <a:ext cx="5555187" cy="3740097"/>
          </a:xfrm>
          <a:custGeom>
            <a:avLst/>
            <a:gdLst>
              <a:gd name="T0" fmla="*/ 0 w 3942"/>
              <a:gd name="T1" fmla="*/ 0 h 2654"/>
              <a:gd name="T2" fmla="*/ 3942 w 3942"/>
              <a:gd name="T3" fmla="*/ 36 h 2654"/>
              <a:gd name="T4" fmla="*/ 3844 w 3942"/>
              <a:gd name="T5" fmla="*/ 2554 h 2654"/>
              <a:gd name="T6" fmla="*/ 117 w 3942"/>
              <a:gd name="T7" fmla="*/ 2654 h 2654"/>
              <a:gd name="T8" fmla="*/ 0 w 3942"/>
              <a:gd name="T9" fmla="*/ 0 h 2654"/>
              <a:gd name="T10" fmla="*/ 0 60000 65536"/>
              <a:gd name="T11" fmla="*/ 0 60000 65536"/>
              <a:gd name="T12" fmla="*/ 0 60000 65536"/>
              <a:gd name="T13" fmla="*/ 0 60000 65536"/>
              <a:gd name="T14" fmla="*/ 0 60000 65536"/>
              <a:gd name="T15" fmla="*/ 0 w 3942"/>
              <a:gd name="T16" fmla="*/ 0 h 2654"/>
              <a:gd name="T17" fmla="*/ 3942 w 3942"/>
              <a:gd name="T18" fmla="*/ 2654 h 2654"/>
            </a:gdLst>
            <a:ahLst/>
            <a:cxnLst>
              <a:cxn ang="T10">
                <a:pos x="T0" y="T1"/>
              </a:cxn>
              <a:cxn ang="T11">
                <a:pos x="T2" y="T3"/>
              </a:cxn>
              <a:cxn ang="T12">
                <a:pos x="T4" y="T5"/>
              </a:cxn>
              <a:cxn ang="T13">
                <a:pos x="T6" y="T7"/>
              </a:cxn>
              <a:cxn ang="T14">
                <a:pos x="T8" y="T9"/>
              </a:cxn>
            </a:cxnLst>
            <a:rect l="T15" t="T16" r="T17" b="T18"/>
            <a:pathLst>
              <a:path w="3942" h="2654">
                <a:moveTo>
                  <a:pt x="0" y="0"/>
                </a:moveTo>
                <a:lnTo>
                  <a:pt x="3942" y="36"/>
                </a:lnTo>
                <a:lnTo>
                  <a:pt x="3844" y="2554"/>
                </a:lnTo>
                <a:lnTo>
                  <a:pt x="117" y="265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TextBox 15"/>
          <p:cNvSpPr txBox="1"/>
          <p:nvPr/>
        </p:nvSpPr>
        <p:spPr>
          <a:xfrm>
            <a:off x="2987824" y="2050876"/>
            <a:ext cx="2311391" cy="2462213"/>
          </a:xfrm>
          <a:prstGeom prst="rect">
            <a:avLst/>
          </a:prstGeom>
          <a:noFill/>
        </p:spPr>
        <p:txBody>
          <a:bodyPr wrap="square" lIns="0" tIns="0" rIns="0" bIns="0" rtlCol="0">
            <a:spAutoFit/>
          </a:bodyPr>
          <a:lstStyle/>
          <a:p>
            <a:r>
              <a:rPr lang="en-US" sz="2000" dirty="0"/>
              <a:t>The environmental pressure groups are considered as valid stakeholders. These groups have good influence to bear on </a:t>
            </a:r>
          </a:p>
          <a:p>
            <a:r>
              <a:rPr lang="en-US" sz="2000" dirty="0"/>
              <a:t>the activities of the organization</a:t>
            </a:r>
          </a:p>
        </p:txBody>
      </p:sp>
      <p:sp>
        <p:nvSpPr>
          <p:cNvPr id="18" name="Ellipse 35"/>
          <p:cNvSpPr>
            <a:spLocks noGrp="1" noSelect="1" noRot="1" noMove="1" noResize="1" noEditPoints="1" noAdjustHandles="1" noChangeArrowheads="1" noChangeShapeType="1" noTextEdit="1"/>
          </p:cNvSpPr>
          <p:nvPr>
            <p:custDataLst>
              <p:tags r:id="rId5"/>
            </p:custDataLst>
          </p:nvPr>
        </p:nvSpPr>
        <p:spPr bwMode="auto">
          <a:xfrm>
            <a:off x="5556594" y="2066141"/>
            <a:ext cx="3185165" cy="3184941"/>
          </a:xfrm>
          <a:prstGeom prst="ellipse">
            <a:avLst/>
          </a:prstGeom>
          <a:solidFill>
            <a:srgbClr val="FFFFFF">
              <a:alpha val="69020"/>
            </a:srgb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dirty="0"/>
          </a:p>
        </p:txBody>
      </p:sp>
      <p:sp>
        <p:nvSpPr>
          <p:cNvPr id="19" name="WordArt 35"/>
          <p:cNvSpPr>
            <a:spLocks noGrp="1" noSelect="1" noRot="1" noMove="1" noResize="1" noEditPoints="1" noAdjustHandles="1" noChangeArrowheads="1" noChangeShapeType="1" noTextEdit="1"/>
          </p:cNvSpPr>
          <p:nvPr>
            <p:custDataLst>
              <p:tags r:id="rId6"/>
            </p:custDataLst>
          </p:nvPr>
        </p:nvSpPr>
        <p:spPr bwMode="gray">
          <a:xfrm rot="3118544">
            <a:off x="7304087" y="2724149"/>
            <a:ext cx="1263650" cy="581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633388"/>
              </a:avLst>
            </a:prstTxWarp>
          </a:bodyPr>
          <a:lstStyle/>
          <a:p>
            <a:r>
              <a:rPr lang="en-US" sz="1400" b="1" kern="10" dirty="0">
                <a:solidFill>
                  <a:schemeClr val="accent4"/>
                </a:solidFill>
                <a:latin typeface="+mn-lt"/>
                <a:ea typeface="+mn-lt"/>
                <a:cs typeface="+mn-lt"/>
              </a:rPr>
              <a:t>WORKPLACE</a:t>
            </a:r>
          </a:p>
        </p:txBody>
      </p:sp>
      <p:sp>
        <p:nvSpPr>
          <p:cNvPr id="20" name="WordArt 20"/>
          <p:cNvSpPr>
            <a:spLocks noGrp="1" noSelect="1" noRot="1" noMove="1" noResize="1" noEditPoints="1" noAdjustHandles="1" noChangeArrowheads="1" noChangeShapeType="1" noTextEdit="1"/>
          </p:cNvSpPr>
          <p:nvPr>
            <p:custDataLst>
              <p:tags r:id="rId7"/>
            </p:custDataLst>
          </p:nvPr>
        </p:nvSpPr>
        <p:spPr bwMode="gray">
          <a:xfrm rot="18891251">
            <a:off x="7231855" y="4067969"/>
            <a:ext cx="1330325" cy="703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115873"/>
              </a:avLst>
            </a:prstTxWarp>
          </a:bodyPr>
          <a:lstStyle/>
          <a:p>
            <a:r>
              <a:rPr lang="en-US" sz="1400" b="1" kern="10" dirty="0">
                <a:solidFill>
                  <a:schemeClr val="accent4"/>
                </a:solidFill>
                <a:latin typeface="+mn-lt"/>
                <a:ea typeface="+mn-lt"/>
                <a:cs typeface="+mn-lt"/>
              </a:rPr>
              <a:t>COMMUNITY</a:t>
            </a:r>
          </a:p>
        </p:txBody>
      </p:sp>
      <p:sp>
        <p:nvSpPr>
          <p:cNvPr id="21" name="WordArt 20"/>
          <p:cNvSpPr>
            <a:spLocks noGrp="1" noSelect="1" noRot="1" noMove="1" noResize="1" noEditPoints="1" noAdjustHandles="1" noChangeArrowheads="1" noChangeShapeType="1" noTextEdit="1"/>
          </p:cNvSpPr>
          <p:nvPr>
            <p:custDataLst>
              <p:tags r:id="rId8"/>
            </p:custDataLst>
          </p:nvPr>
        </p:nvSpPr>
        <p:spPr bwMode="gray">
          <a:xfrm rot="2932732">
            <a:off x="5694362" y="3984625"/>
            <a:ext cx="1482725" cy="784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116400"/>
              </a:avLst>
            </a:prstTxWarp>
          </a:bodyPr>
          <a:lstStyle/>
          <a:p>
            <a:r>
              <a:rPr lang="en-US" sz="1400" b="1" kern="10" dirty="0">
                <a:solidFill>
                  <a:schemeClr val="accent4"/>
                </a:solidFill>
                <a:latin typeface="+mn-lt"/>
                <a:ea typeface="+mn-lt"/>
                <a:cs typeface="+mn-lt"/>
              </a:rPr>
              <a:t>ENVIRONMENT</a:t>
            </a:r>
          </a:p>
        </p:txBody>
      </p:sp>
      <p:sp>
        <p:nvSpPr>
          <p:cNvPr id="22" name="WordArt 35"/>
          <p:cNvSpPr>
            <a:spLocks noGrp="1" noSelect="1" noRot="1" noMove="1" noResize="1" noEditPoints="1" noAdjustHandles="1" noChangeArrowheads="1" noChangeShapeType="1" noTextEdit="1"/>
          </p:cNvSpPr>
          <p:nvPr>
            <p:custDataLst>
              <p:tags r:id="rId9"/>
            </p:custDataLst>
          </p:nvPr>
        </p:nvSpPr>
        <p:spPr bwMode="gray">
          <a:xfrm rot="19106040">
            <a:off x="5775324" y="2652712"/>
            <a:ext cx="1395413" cy="663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634380"/>
              </a:avLst>
            </a:prstTxWarp>
          </a:bodyPr>
          <a:lstStyle/>
          <a:p>
            <a:r>
              <a:rPr lang="en-US" sz="1400" b="1" kern="10" dirty="0">
                <a:solidFill>
                  <a:schemeClr val="accent4"/>
                </a:solidFill>
                <a:latin typeface="+mn-lt"/>
                <a:ea typeface="+mn-lt"/>
                <a:cs typeface="+mn-lt"/>
              </a:rPr>
              <a:t>MARKETPLACE</a:t>
            </a:r>
          </a:p>
        </p:txBody>
      </p:sp>
      <p:pic>
        <p:nvPicPr>
          <p:cNvPr id="23" name="Picture 2" descr="http://www.griffith.edu.au/__data/assets/image/0019/268021/CSR-workshop.jpg"/>
          <p:cNvPicPr>
            <a:picLocks noGrp="1" noSelect="1" noRot="1" noMove="1" noResize="1" noEditPoints="1" noAdjustHandles="1" noChangeArrowheads="1" noChangeShapeType="1"/>
          </p:cNvPicPr>
          <p:nvPr>
            <p:custDataLst>
              <p:tags r:id="rId10"/>
            </p:custDataLst>
          </p:nvPr>
        </p:nvPicPr>
        <p:blipFill>
          <a:blip r:embed="rId27">
            <a:extLst>
              <a:ext uri="{28A0092B-C50C-407E-A947-70E740481C1C}">
                <a14:useLocalDpi xmlns:a14="http://schemas.microsoft.com/office/drawing/2010/main" val="0"/>
              </a:ext>
            </a:extLst>
          </a:blip>
          <a:srcRect/>
          <a:stretch>
            <a:fillRect/>
          </a:stretch>
        </p:blipFill>
        <p:spPr bwMode="auto">
          <a:xfrm rot="21447229">
            <a:off x="444721" y="1444684"/>
            <a:ext cx="2370141" cy="3691461"/>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66"/>
          <p:cNvSpPr>
            <a:spLocks noGrp="1" noSelect="1" noRot="1" noMove="1" noResize="1" noEditPoints="1" noAdjustHandles="1" noChangeArrowheads="1" noChangeShapeType="1" noTextEdit="1"/>
          </p:cNvSpPr>
          <p:nvPr>
            <p:custDataLst>
              <p:tags r:id="rId11"/>
            </p:custDataLst>
          </p:nvPr>
        </p:nvSpPr>
        <p:spPr bwMode="auto">
          <a:xfrm>
            <a:off x="6048374" y="5592762"/>
            <a:ext cx="2171700" cy="503238"/>
          </a:xfrm>
          <a:prstGeom prst="rect">
            <a:avLst/>
          </a:prstGeom>
          <a:solidFill>
            <a:srgbClr val="FFFFFF">
              <a:alpha val="69019"/>
            </a:srgbClr>
          </a:solidFill>
          <a:ln w="38100">
            <a:solidFill>
              <a:srgbClr val="BFBFBF"/>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da-DK" dirty="0">
              <a:solidFill>
                <a:schemeClr val="lt1"/>
              </a:solidFill>
              <a:latin typeface="+mn-lt"/>
              <a:ea typeface="+mn-ea"/>
            </a:endParaRPr>
          </a:p>
        </p:txBody>
      </p:sp>
      <p:sp>
        <p:nvSpPr>
          <p:cNvPr id="26" name="Text Box 52"/>
          <p:cNvSpPr txBox="1">
            <a:spLocks noGrp="1" noSelect="1" noRot="1" noMove="1" noResize="1" noEditPoints="1" noAdjustHandles="1" noChangeArrowheads="1" noChangeShapeType="1" noTextEdit="1"/>
          </p:cNvSpPr>
          <p:nvPr>
            <p:custDataLst>
              <p:tags r:id="rId12"/>
            </p:custDataLst>
          </p:nvPr>
        </p:nvSpPr>
        <p:spPr bwMode="gray">
          <a:xfrm>
            <a:off x="6248399" y="5624512"/>
            <a:ext cx="1851025" cy="523220"/>
          </a:xfrm>
          <a:prstGeom prst="rect">
            <a:avLst/>
          </a:prstGeom>
          <a:noFill/>
          <a:ln w="9525">
            <a:noFill/>
            <a:miter lim="800000"/>
            <a:headEnd/>
            <a:tailEnd/>
          </a:ln>
        </p:spPr>
        <p:txBody>
          <a:bodyPr>
            <a:spAutoFit/>
          </a:bodyPr>
          <a:lstStyle/>
          <a:p>
            <a:pPr algn="ctr" defTabSz="801688" fontAlgn="auto">
              <a:spcBef>
                <a:spcPct val="20000"/>
              </a:spcBef>
              <a:spcAft>
                <a:spcPts val="0"/>
              </a:spcAft>
              <a:defRPr/>
            </a:pPr>
            <a:r>
              <a:rPr lang="da-DK" sz="1400" b="1" kern="0" noProof="1">
                <a:solidFill>
                  <a:schemeClr val="accent4"/>
                </a:solidFill>
                <a:latin typeface="Calibri" pitchFamily="34" charset="0"/>
                <a:ea typeface="+mn-ea"/>
                <a:cs typeface="Arial" charset="0"/>
              </a:rPr>
              <a:t>IMPACT ON </a:t>
            </a:r>
            <a:r>
              <a:rPr lang="da-DK" sz="1400" b="1" kern="0" noProof="1">
                <a:solidFill>
                  <a:schemeClr val="accent4"/>
                </a:solidFill>
                <a:latin typeface="Calibri" pitchFamily="34" charset="0"/>
                <a:cs typeface="Arial" charset="0"/>
              </a:rPr>
              <a:t>STAKEHOLDERS</a:t>
            </a:r>
            <a:endParaRPr lang="da-DK" sz="1400" b="1" kern="0" noProof="1">
              <a:solidFill>
                <a:schemeClr val="accent4"/>
              </a:solidFill>
              <a:latin typeface="Calibri" pitchFamily="34" charset="0"/>
              <a:ea typeface="+mn-ea"/>
              <a:cs typeface="Arial" charset="0"/>
            </a:endParaRPr>
          </a:p>
        </p:txBody>
      </p:sp>
      <p:sp>
        <p:nvSpPr>
          <p:cNvPr id="27" name="Ellipse 36"/>
          <p:cNvSpPr>
            <a:spLocks noGrp="1" noSelect="1" noRot="1" noMove="1" noResize="1" noEditPoints="1" noAdjustHandles="1" noChangeArrowheads="1" noChangeShapeType="1" noTextEdit="1"/>
          </p:cNvSpPr>
          <p:nvPr>
            <p:custDataLst>
              <p:tags r:id="rId13"/>
            </p:custDataLst>
          </p:nvPr>
        </p:nvSpPr>
        <p:spPr bwMode="auto">
          <a:xfrm>
            <a:off x="6014606" y="2524121"/>
            <a:ext cx="2269139" cy="226898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dirty="0"/>
          </a:p>
        </p:txBody>
      </p:sp>
      <p:sp>
        <p:nvSpPr>
          <p:cNvPr id="28" name="Rektangel 37"/>
          <p:cNvSpPr>
            <a:spLocks noGrp="1" noSelect="1" noRot="1" noMove="1" noResize="1" noEditPoints="1" noAdjustHandles="1" noChangeArrowheads="1" noChangeShapeType="1" noTextEdit="1"/>
          </p:cNvSpPr>
          <p:nvPr>
            <p:custDataLst>
              <p:tags r:id="rId14"/>
            </p:custDataLst>
          </p:nvPr>
        </p:nvSpPr>
        <p:spPr bwMode="auto">
          <a:xfrm>
            <a:off x="7104062" y="1714500"/>
            <a:ext cx="150812" cy="1004887"/>
          </a:xfrm>
          <a:prstGeom prst="rect">
            <a:avLst/>
          </a:prstGeom>
          <a:solidFill>
            <a:srgbClr val="BFBFBF"/>
          </a:solidFill>
          <a:ln w="25400">
            <a:no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chemeClr val="lt1"/>
              </a:solidFill>
              <a:latin typeface="+mn-lt"/>
              <a:ea typeface="+mn-ea"/>
            </a:endParaRPr>
          </a:p>
        </p:txBody>
      </p:sp>
      <p:sp>
        <p:nvSpPr>
          <p:cNvPr id="29" name="Rektangel 38"/>
          <p:cNvSpPr>
            <a:spLocks noGrp="1" noSelect="1" noRot="1" noMove="1" noResize="1" noEditPoints="1" noAdjustHandles="1" noChangeArrowheads="1" noChangeShapeType="1" noTextEdit="1"/>
          </p:cNvSpPr>
          <p:nvPr>
            <p:custDataLst>
              <p:tags r:id="rId15"/>
            </p:custDataLst>
          </p:nvPr>
        </p:nvSpPr>
        <p:spPr bwMode="auto">
          <a:xfrm>
            <a:off x="7085012" y="4619625"/>
            <a:ext cx="150812" cy="1004887"/>
          </a:xfrm>
          <a:prstGeom prst="rect">
            <a:avLst/>
          </a:prstGeom>
          <a:solidFill>
            <a:srgbClr val="BFBFBF"/>
          </a:solidFill>
          <a:ln w="25400">
            <a:no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chemeClr val="lt1"/>
              </a:solidFill>
              <a:latin typeface="+mn-lt"/>
              <a:ea typeface="+mn-ea"/>
            </a:endParaRPr>
          </a:p>
        </p:txBody>
      </p:sp>
      <p:sp>
        <p:nvSpPr>
          <p:cNvPr id="30" name="Rektangel 40"/>
          <p:cNvSpPr>
            <a:spLocks noGrp="1" noSelect="1" noRot="1" noMove="1" noResize="1" noEditPoints="1" noAdjustHandles="1" noChangeArrowheads="1" noChangeShapeType="1" noTextEdit="1"/>
          </p:cNvSpPr>
          <p:nvPr>
            <p:custDataLst>
              <p:tags r:id="rId16"/>
            </p:custDataLst>
          </p:nvPr>
        </p:nvSpPr>
        <p:spPr bwMode="auto">
          <a:xfrm rot="5400000">
            <a:off x="8602661" y="3146425"/>
            <a:ext cx="150813" cy="1004888"/>
          </a:xfrm>
          <a:prstGeom prst="rect">
            <a:avLst/>
          </a:prstGeom>
          <a:solidFill>
            <a:srgbClr val="BFBFBF"/>
          </a:solidFill>
          <a:ln w="25400">
            <a:no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chemeClr val="lt1"/>
              </a:solidFill>
              <a:latin typeface="+mn-lt"/>
              <a:ea typeface="+mn-ea"/>
            </a:endParaRPr>
          </a:p>
        </p:txBody>
      </p:sp>
      <p:sp>
        <p:nvSpPr>
          <p:cNvPr id="31" name="Rektangel 41"/>
          <p:cNvSpPr>
            <a:spLocks noGrp="1" noSelect="1" noRot="1" noMove="1" noResize="1" noEditPoints="1" noAdjustHandles="1" noChangeArrowheads="1" noChangeShapeType="1" noTextEdit="1"/>
          </p:cNvSpPr>
          <p:nvPr>
            <p:custDataLst>
              <p:tags r:id="rId17"/>
            </p:custDataLst>
          </p:nvPr>
        </p:nvSpPr>
        <p:spPr bwMode="auto">
          <a:xfrm rot="5400000">
            <a:off x="5549899" y="3146425"/>
            <a:ext cx="150813" cy="1004887"/>
          </a:xfrm>
          <a:prstGeom prst="rect">
            <a:avLst/>
          </a:prstGeom>
          <a:solidFill>
            <a:srgbClr val="BFBFBF"/>
          </a:solidFill>
          <a:ln w="25400">
            <a:no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chemeClr val="lt1"/>
              </a:solidFill>
              <a:latin typeface="+mn-lt"/>
              <a:ea typeface="+mn-ea"/>
            </a:endParaRPr>
          </a:p>
        </p:txBody>
      </p:sp>
      <p:sp>
        <p:nvSpPr>
          <p:cNvPr id="33" name="Ellipse 49"/>
          <p:cNvSpPr>
            <a:spLocks noGrp="1" noSelect="1" noRot="1" noMove="1" noResize="1" noEditPoints="1" noAdjustHandles="1" noChangeArrowheads="1" noChangeShapeType="1" noTextEdit="1"/>
          </p:cNvSpPr>
          <p:nvPr>
            <p:custDataLst>
              <p:tags r:id="rId18"/>
            </p:custDataLst>
          </p:nvPr>
        </p:nvSpPr>
        <p:spPr bwMode="auto">
          <a:xfrm rot="4534327" flipH="1">
            <a:off x="6305410" y="2851289"/>
            <a:ext cx="1697038" cy="1636433"/>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a typeface="+mn-ea"/>
            </a:endParaRPr>
          </a:p>
        </p:txBody>
      </p:sp>
      <p:sp>
        <p:nvSpPr>
          <p:cNvPr id="34" name="Ellipse 50"/>
          <p:cNvSpPr>
            <a:spLocks noGrp="1" noSelect="1" noRot="1" noMove="1" noResize="1" noEditPoints="1" noAdjustHandles="1" noChangeArrowheads="1" noChangeShapeType="1" noTextEdit="1"/>
          </p:cNvSpPr>
          <p:nvPr>
            <p:custDataLst>
              <p:tags r:id="rId19"/>
            </p:custDataLst>
          </p:nvPr>
        </p:nvSpPr>
        <p:spPr bwMode="auto">
          <a:xfrm flipH="1">
            <a:off x="6545263" y="2862261"/>
            <a:ext cx="1201737" cy="92075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a typeface="+mn-ea"/>
            </a:endParaRPr>
          </a:p>
        </p:txBody>
      </p:sp>
      <p:sp>
        <p:nvSpPr>
          <p:cNvPr id="35" name="Måne 48"/>
          <p:cNvSpPr>
            <a:spLocks noGrp="1" noSelect="1" noRot="1" noMove="1" noResize="1" noEditPoints="1" noAdjustHandles="1" noChangeArrowheads="1" noChangeShapeType="1" noTextEdit="1"/>
          </p:cNvSpPr>
          <p:nvPr>
            <p:custDataLst>
              <p:tags r:id="rId20"/>
            </p:custDataLst>
          </p:nvPr>
        </p:nvSpPr>
        <p:spPr bwMode="auto">
          <a:xfrm rot="5029289" flipH="1">
            <a:off x="6823640" y="3353553"/>
            <a:ext cx="768399" cy="1557744"/>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mn-ea"/>
            </a:endParaRPr>
          </a:p>
        </p:txBody>
      </p:sp>
      <p:sp>
        <p:nvSpPr>
          <p:cNvPr id="36" name="Text Box 52"/>
          <p:cNvSpPr txBox="1">
            <a:spLocks noGrp="1" noSelect="1" noRot="1" noMove="1" noResize="1" noEditPoints="1" noAdjustHandles="1" noChangeArrowheads="1" noChangeShapeType="1" noTextEdit="1"/>
          </p:cNvSpPr>
          <p:nvPr>
            <p:custDataLst>
              <p:tags r:id="rId21"/>
            </p:custDataLst>
          </p:nvPr>
        </p:nvSpPr>
        <p:spPr bwMode="gray">
          <a:xfrm>
            <a:off x="6397626" y="3187203"/>
            <a:ext cx="1538286" cy="923330"/>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b="1" kern="0" noProof="1">
                <a:solidFill>
                  <a:schemeClr val="bg1"/>
                </a:solidFill>
                <a:cs typeface="Arial" pitchFamily="34" charset="0"/>
              </a:rPr>
              <a:t>Corporate Social Responsibility</a:t>
            </a:r>
          </a:p>
        </p:txBody>
      </p:sp>
    </p:spTree>
    <p:custDataLst>
      <p:tags r:id="rId1"/>
    </p:custDataLst>
    <p:extLst>
      <p:ext uri="{BB962C8B-B14F-4D97-AF65-F5344CB8AC3E}">
        <p14:creationId xmlns:p14="http://schemas.microsoft.com/office/powerpoint/2010/main" val="206214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7"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8"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9"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0"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Ethical trading</a:t>
              </a:r>
            </a:p>
          </p:txBody>
        </p:sp>
      </p:grpSp>
      <p:sp>
        <p:nvSpPr>
          <p:cNvPr id="11" name="Rounded Rectangle 17"/>
          <p:cNvSpPr>
            <a:spLocks noGrp="1" noSelect="1" noRot="1" noMove="1" noResize="1" noEditPoints="1" noAdjustHandles="1" noChangeArrowheads="1" noChangeShapeType="1" noTextEdit="1"/>
          </p:cNvSpPr>
          <p:nvPr>
            <p:custDataLst>
              <p:tags r:id="rId2"/>
            </p:custDataLst>
          </p:nvPr>
        </p:nvSpPr>
        <p:spPr bwMode="auto">
          <a:xfrm>
            <a:off x="1219200" y="1524000"/>
            <a:ext cx="6923088" cy="4038600"/>
          </a:xfrm>
          <a:prstGeom prst="roundRect">
            <a:avLst>
              <a:gd name="adj" fmla="val 3856"/>
            </a:avLst>
          </a:prstGeom>
          <a:gradFill rotWithShape="1">
            <a:gsLst>
              <a:gs pos="0">
                <a:srgbClr val="D9D9D9"/>
              </a:gs>
              <a:gs pos="100000">
                <a:schemeClr val="bg2"/>
              </a:gs>
            </a:gsLst>
            <a:lin ang="19080000"/>
          </a:gradFill>
          <a:ln>
            <a:noFill/>
          </a:ln>
          <a:effectLst>
            <a:outerShdw dist="23000" dir="1020065"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ndParaRPr>
          </a:p>
        </p:txBody>
      </p:sp>
      <p:sp>
        <p:nvSpPr>
          <p:cNvPr id="14" name="Oval 13"/>
          <p:cNvSpPr>
            <a:spLocks noGrp="1" noSelect="1" noRot="1" noMove="1" noResize="1" noEditPoints="1" noAdjustHandles="1" noChangeArrowheads="1" noChangeShapeType="1" noTextEdit="1"/>
          </p:cNvSpPr>
          <p:nvPr>
            <p:custDataLst>
              <p:tags r:id="rId3"/>
            </p:custDataLst>
          </p:nvPr>
        </p:nvSpPr>
        <p:spPr>
          <a:xfrm>
            <a:off x="7457537" y="1626650"/>
            <a:ext cx="495300" cy="495300"/>
          </a:xfrm>
          <a:prstGeom prst="ellipse">
            <a:avLst/>
          </a:prstGeom>
          <a:gradFill flip="none" rotWithShape="1">
            <a:gsLst>
              <a:gs pos="79000">
                <a:schemeClr val="tx2">
                  <a:lumMod val="50000"/>
                </a:schemeClr>
              </a:gs>
              <a:gs pos="34000">
                <a:schemeClr val="tx2">
                  <a:lumMod val="50000"/>
                </a:schemeClr>
              </a:gs>
              <a:gs pos="63000">
                <a:schemeClr val="bg2">
                  <a:lumMod val="85000"/>
                </a:schemeClr>
              </a:gs>
            </a:gsLst>
            <a:path path="circle">
              <a:fillToRect l="50000" t="50000" r="50000" b="50000"/>
            </a:path>
            <a:tileRect/>
          </a:gradFill>
          <a:ln>
            <a:solidFill>
              <a:schemeClr val="tx2">
                <a:lumMod val="75000"/>
              </a:schemeClr>
            </a:solidFill>
          </a:ln>
          <a:effectLst>
            <a:outerShdw blurRad="53975" dist="10287" dir="21000000" sx="95000" sy="95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pitchFamily="-109" charset="-128"/>
            </a:endParaRPr>
          </a:p>
        </p:txBody>
      </p:sp>
      <p:sp>
        <p:nvSpPr>
          <p:cNvPr id="15" name="Oval 14"/>
          <p:cNvSpPr>
            <a:spLocks noGrp="1" noSelect="1" noRot="1" noMove="1" noResize="1" noEditPoints="1" noAdjustHandles="1" noChangeArrowheads="1" noChangeShapeType="1" noTextEdit="1"/>
          </p:cNvSpPr>
          <p:nvPr>
            <p:custDataLst>
              <p:tags r:id="rId4"/>
            </p:custDataLst>
          </p:nvPr>
        </p:nvSpPr>
        <p:spPr>
          <a:xfrm flipV="1">
            <a:off x="7532688" y="1701801"/>
            <a:ext cx="344999" cy="344999"/>
          </a:xfrm>
          <a:prstGeom prst="ellipse">
            <a:avLst/>
          </a:prstGeom>
          <a:solidFill>
            <a:schemeClr val="bg1"/>
          </a:solidFill>
          <a:ln>
            <a:solidFill>
              <a:schemeClr val="tx2">
                <a:lumMod val="75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pitchFamily="-109" charset="-128"/>
            </a:endParaRPr>
          </a:p>
        </p:txBody>
      </p:sp>
      <p:sp>
        <p:nvSpPr>
          <p:cNvPr id="16" name="Tekstboks 51"/>
          <p:cNvSpPr txBox="1">
            <a:spLocks noChangeArrowheads="1"/>
          </p:cNvSpPr>
          <p:nvPr/>
        </p:nvSpPr>
        <p:spPr bwMode="auto">
          <a:xfrm>
            <a:off x="3845760" y="2492896"/>
            <a:ext cx="416265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marL="0" indent="0" eaLnBrk="1" hangingPunct="1"/>
            <a:r>
              <a:rPr lang="en-US" sz="2000" dirty="0">
                <a:solidFill>
                  <a:srgbClr val="080808"/>
                </a:solidFill>
                <a:latin typeface="+mj-lt"/>
                <a:cs typeface="Arial" pitchFamily="34" charset="0"/>
              </a:rPr>
              <a:t>Good ethical behavior is considered important in all businesses. Failure to comply with these ethical standards are considered as major business risk. Bribes and other forms of dishonest and illegal activities have strong consequences for corporate responsibility and future profits</a:t>
            </a:r>
          </a:p>
        </p:txBody>
      </p:sp>
      <p:pic>
        <p:nvPicPr>
          <p:cNvPr id="31746" name="Picture 2"/>
          <p:cNvPicPr>
            <a:picLocks noGrp="1" noSelect="1" noRot="1" noMove="1" noResize="1" noEditPoints="1" noAdjustHandles="1" noChangeArrowheads="1" noChangeShapeType="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505742" y="2492896"/>
            <a:ext cx="2259261" cy="273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679127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Reasons for reputational damage</a:t>
              </a:r>
            </a:p>
          </p:txBody>
        </p:sp>
      </p:grpSp>
      <p:grpSp>
        <p:nvGrpSpPr>
          <p:cNvPr id="7" name="Group 6"/>
          <p:cNvGrpSpPr/>
          <p:nvPr/>
        </p:nvGrpSpPr>
        <p:grpSpPr>
          <a:xfrm>
            <a:off x="323528" y="1340768"/>
            <a:ext cx="2362200" cy="6912768"/>
            <a:chOff x="323528" y="1340768"/>
            <a:chExt cx="2362200" cy="6912768"/>
          </a:xfrm>
        </p:grpSpPr>
        <p:sp>
          <p:nvSpPr>
            <p:cNvPr id="13" name="Chevron 12"/>
            <p:cNvSpPr/>
            <p:nvPr/>
          </p:nvSpPr>
          <p:spPr>
            <a:xfrm rot="5400000">
              <a:off x="-782711" y="2828007"/>
              <a:ext cx="3660278" cy="685800"/>
            </a:xfrm>
            <a:prstGeom prst="chevron">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Tax evasion </a:t>
              </a:r>
            </a:p>
          </p:txBody>
        </p:sp>
        <p:sp>
          <p:nvSpPr>
            <p:cNvPr id="14" name="TextBox 13"/>
            <p:cNvSpPr txBox="1"/>
            <p:nvPr/>
          </p:nvSpPr>
          <p:spPr>
            <a:xfrm>
              <a:off x="323528" y="2867446"/>
              <a:ext cx="2362200" cy="5386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4400" dirty="0">
                  <a:solidFill>
                    <a:srgbClr val="00B0F0"/>
                  </a:solidFill>
                </a:rPr>
                <a:t>ˠ</a:t>
              </a:r>
            </a:p>
          </p:txBody>
        </p:sp>
      </p:grpSp>
      <p:grpSp>
        <p:nvGrpSpPr>
          <p:cNvPr id="8" name="Group 7"/>
          <p:cNvGrpSpPr/>
          <p:nvPr/>
        </p:nvGrpSpPr>
        <p:grpSpPr>
          <a:xfrm>
            <a:off x="2152328" y="1268760"/>
            <a:ext cx="2362200" cy="6884466"/>
            <a:chOff x="2152328" y="1268760"/>
            <a:chExt cx="2362200" cy="6884466"/>
          </a:xfrm>
        </p:grpSpPr>
        <p:sp>
          <p:nvSpPr>
            <p:cNvPr id="16" name="Chevron 15"/>
            <p:cNvSpPr/>
            <p:nvPr/>
          </p:nvSpPr>
          <p:spPr>
            <a:xfrm rot="5400000">
              <a:off x="1023405" y="2729123"/>
              <a:ext cx="3656086" cy="735360"/>
            </a:xfrm>
            <a:prstGeom prst="chevron">
              <a:avLst/>
            </a:prstGeom>
            <a:solidFill>
              <a:srgbClr val="66669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Failure to comply with rules and regulations </a:t>
              </a:r>
            </a:p>
          </p:txBody>
        </p:sp>
        <p:sp>
          <p:nvSpPr>
            <p:cNvPr id="17" name="TextBox 16"/>
            <p:cNvSpPr txBox="1"/>
            <p:nvPr/>
          </p:nvSpPr>
          <p:spPr>
            <a:xfrm>
              <a:off x="2152328" y="2767136"/>
              <a:ext cx="2362200" cy="5386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4400" dirty="0">
                  <a:solidFill>
                    <a:srgbClr val="808000"/>
                  </a:solidFill>
                </a:rPr>
                <a:t>ˠ</a:t>
              </a:r>
            </a:p>
          </p:txBody>
        </p:sp>
      </p:grpSp>
      <p:grpSp>
        <p:nvGrpSpPr>
          <p:cNvPr id="9" name="Group 8"/>
          <p:cNvGrpSpPr/>
          <p:nvPr/>
        </p:nvGrpSpPr>
        <p:grpSpPr>
          <a:xfrm>
            <a:off x="3828728" y="1268760"/>
            <a:ext cx="2362200" cy="6832376"/>
            <a:chOff x="3828728" y="1268760"/>
            <a:chExt cx="2362200" cy="6832376"/>
          </a:xfrm>
        </p:grpSpPr>
        <p:sp>
          <p:nvSpPr>
            <p:cNvPr id="19" name="Chevron 18"/>
            <p:cNvSpPr/>
            <p:nvPr/>
          </p:nvSpPr>
          <p:spPr>
            <a:xfrm rot="5400000">
              <a:off x="2736640" y="2741848"/>
              <a:ext cx="3631976" cy="685800"/>
            </a:xfrm>
            <a:prstGeom prst="chevron">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Unethical alliance with competitors </a:t>
              </a:r>
            </a:p>
          </p:txBody>
        </p:sp>
        <p:sp>
          <p:nvSpPr>
            <p:cNvPr id="20" name="TextBox 19"/>
            <p:cNvSpPr txBox="1"/>
            <p:nvPr/>
          </p:nvSpPr>
          <p:spPr>
            <a:xfrm>
              <a:off x="3828728" y="2715046"/>
              <a:ext cx="2362200" cy="5386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4400" dirty="0">
                  <a:solidFill>
                    <a:srgbClr val="0070C0"/>
                  </a:solidFill>
                </a:rPr>
                <a:t>ˠ</a:t>
              </a:r>
            </a:p>
          </p:txBody>
        </p:sp>
      </p:grpSp>
      <p:grpSp>
        <p:nvGrpSpPr>
          <p:cNvPr id="10" name="Group 9"/>
          <p:cNvGrpSpPr/>
          <p:nvPr/>
        </p:nvGrpSpPr>
        <p:grpSpPr>
          <a:xfrm>
            <a:off x="5505128" y="1268760"/>
            <a:ext cx="2362200" cy="6808266"/>
            <a:chOff x="5505128" y="1268760"/>
            <a:chExt cx="2362200" cy="6808266"/>
          </a:xfrm>
        </p:grpSpPr>
        <p:sp>
          <p:nvSpPr>
            <p:cNvPr id="22" name="Chevron 21"/>
            <p:cNvSpPr/>
            <p:nvPr/>
          </p:nvSpPr>
          <p:spPr>
            <a:xfrm rot="5400000">
              <a:off x="4451140" y="2703748"/>
              <a:ext cx="3555776" cy="685800"/>
            </a:xfrm>
            <a:prstGeom prst="chevron">
              <a:avLst/>
            </a:prstGeom>
            <a:solidFill>
              <a:srgbClr val="808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Excessive payment to political parties</a:t>
              </a:r>
              <a:r>
                <a:rPr lang="en-US" sz="2000" b="1" dirty="0">
                  <a:solidFill>
                    <a:schemeClr val="tx1"/>
                  </a:solidFill>
                </a:rPr>
                <a:t> </a:t>
              </a:r>
            </a:p>
          </p:txBody>
        </p:sp>
        <p:sp>
          <p:nvSpPr>
            <p:cNvPr id="23" name="TextBox 22"/>
            <p:cNvSpPr txBox="1"/>
            <p:nvPr/>
          </p:nvSpPr>
          <p:spPr>
            <a:xfrm>
              <a:off x="5505128" y="2690936"/>
              <a:ext cx="2362200" cy="5386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4400" dirty="0">
                  <a:solidFill>
                    <a:srgbClr val="FF3399"/>
                  </a:solidFill>
                </a:rPr>
                <a:t>ˠ</a:t>
              </a:r>
            </a:p>
          </p:txBody>
        </p:sp>
      </p:grpSp>
      <p:grpSp>
        <p:nvGrpSpPr>
          <p:cNvPr id="27" name="Group 26"/>
          <p:cNvGrpSpPr/>
          <p:nvPr/>
        </p:nvGrpSpPr>
        <p:grpSpPr>
          <a:xfrm>
            <a:off x="7181528" y="1196752"/>
            <a:ext cx="2362200" cy="6880274"/>
            <a:chOff x="7181528" y="1196752"/>
            <a:chExt cx="2362200" cy="6880274"/>
          </a:xfrm>
        </p:grpSpPr>
        <p:sp>
          <p:nvSpPr>
            <p:cNvPr id="25" name="Chevron 24"/>
            <p:cNvSpPr/>
            <p:nvPr/>
          </p:nvSpPr>
          <p:spPr>
            <a:xfrm rot="5400000">
              <a:off x="6091536" y="2667744"/>
              <a:ext cx="3627784" cy="685800"/>
            </a:xfrm>
            <a:prstGeom prst="chevron">
              <a:avLst/>
            </a:prstGeom>
            <a:solidFill>
              <a:srgbClr val="CCCC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False allegation against competitors</a:t>
              </a:r>
            </a:p>
          </p:txBody>
        </p:sp>
        <p:sp>
          <p:nvSpPr>
            <p:cNvPr id="26" name="TextBox 25"/>
            <p:cNvSpPr txBox="1"/>
            <p:nvPr/>
          </p:nvSpPr>
          <p:spPr>
            <a:xfrm>
              <a:off x="7181528" y="2690936"/>
              <a:ext cx="2362200" cy="5386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4400" dirty="0">
                  <a:solidFill>
                    <a:srgbClr val="666699"/>
                  </a:solidFill>
                </a:rPr>
                <a:t>ˠ</a:t>
              </a:r>
            </a:p>
          </p:txBody>
        </p:sp>
      </p:grpSp>
    </p:spTree>
    <p:custDataLst>
      <p:tags r:id="rId1"/>
    </p:custDataLst>
    <p:extLst>
      <p:ext uri="{BB962C8B-B14F-4D97-AF65-F5344CB8AC3E}">
        <p14:creationId xmlns:p14="http://schemas.microsoft.com/office/powerpoint/2010/main" val="295554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Why implement ERM?</a:t>
              </a:r>
            </a:p>
          </p:txBody>
        </p:sp>
      </p:grpSp>
      <p:sp>
        <p:nvSpPr>
          <p:cNvPr id="24" name="Rectangle 23"/>
          <p:cNvSpPr>
            <a:spLocks noGrp="1" noSelect="1" noRot="1" noMove="1" noResize="1" noEditPoints="1" noAdjustHandles="1" noChangeArrowheads="1" noChangeShapeType="1" noTextEdit="1"/>
          </p:cNvSpPr>
          <p:nvPr>
            <p:custDataLst>
              <p:tags r:id="rId2"/>
            </p:custDataLst>
          </p:nvPr>
        </p:nvSpPr>
        <p:spPr>
          <a:xfrm>
            <a:off x="7812360" y="5229200"/>
            <a:ext cx="360040" cy="1628800"/>
          </a:xfrm>
          <a:prstGeom prst="rect">
            <a:avLst/>
          </a:prstGeom>
          <a:solidFill>
            <a:schemeClr val="tx1">
              <a:lumMod val="85000"/>
              <a:lumOff val="1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pic>
        <p:nvPicPr>
          <p:cNvPr id="25" name="Picture 24" descr="traffic-light_2.png"/>
          <p:cNvPicPr>
            <a:picLocks noGrp="1" noSelect="1" noRot="1" noMove="1" noResize="1" noEditPoints="1" noAdjustHandles="1" noChangeArrowheads="1" noChangeShapeType="1"/>
          </p:cNvPicPr>
          <p:nvPr>
            <p:custDataLst>
              <p:tags r:id="rId3"/>
            </p:custDataLst>
          </p:nvPr>
        </p:nvPicPr>
        <p:blipFill>
          <a:blip r:embed="rId9" cstate="print"/>
          <a:srcRect r="25677"/>
          <a:stretch>
            <a:fillRect/>
          </a:stretch>
        </p:blipFill>
        <p:spPr>
          <a:xfrm>
            <a:off x="6156176" y="1124744"/>
            <a:ext cx="2603850" cy="4121696"/>
          </a:xfrm>
          <a:prstGeom prst="rect">
            <a:avLst/>
          </a:prstGeom>
        </p:spPr>
      </p:pic>
      <p:sp>
        <p:nvSpPr>
          <p:cNvPr id="22" name="Oval 21"/>
          <p:cNvSpPr/>
          <p:nvPr/>
        </p:nvSpPr>
        <p:spPr>
          <a:xfrm>
            <a:off x="7452320" y="1628800"/>
            <a:ext cx="972000" cy="9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p:cNvSpPr/>
          <p:nvPr/>
        </p:nvSpPr>
        <p:spPr>
          <a:xfrm>
            <a:off x="7452320" y="4077072"/>
            <a:ext cx="972000" cy="9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p:cNvSpPr txBox="1"/>
          <p:nvPr/>
        </p:nvSpPr>
        <p:spPr>
          <a:xfrm>
            <a:off x="683568" y="2845385"/>
            <a:ext cx="5472608" cy="1477328"/>
          </a:xfrm>
          <a:prstGeom prst="rect">
            <a:avLst/>
          </a:prstGeom>
          <a:solidFill>
            <a:srgbClr val="FFFF00">
              <a:alpha val="50196"/>
            </a:srgbClr>
          </a:solidFill>
        </p:spPr>
        <p:txBody>
          <a:bodyPr wrap="square" rtlCol="0">
            <a:spAutoFit/>
          </a:bodyPr>
          <a:lstStyle/>
          <a:p>
            <a:pPr>
              <a:spcAft>
                <a:spcPts val="1200"/>
              </a:spcAft>
            </a:pPr>
            <a:r>
              <a:rPr lang="en-GB" sz="2000" b="1" dirty="0"/>
              <a:t>Optimize the cost of managing risk:</a:t>
            </a:r>
          </a:p>
          <a:p>
            <a:pPr>
              <a:spcAft>
                <a:spcPts val="1200"/>
              </a:spcAft>
            </a:pPr>
            <a:r>
              <a:rPr lang="en-GB" sz="2000" dirty="0"/>
              <a:t>The organization is able to analyse the level of risk it can take. The management avoids redundant activities, acceptance of risk and transfer decisions</a:t>
            </a:r>
            <a:endParaRPr lang="en-IN" sz="2000" dirty="0"/>
          </a:p>
        </p:txBody>
      </p:sp>
      <p:sp>
        <p:nvSpPr>
          <p:cNvPr id="30" name="Rounded Rectangle 29">
            <a:hlinkClick r:id="rId10" action="ppaction://hlinksldjump"/>
          </p:cNvPr>
          <p:cNvSpPr/>
          <p:nvPr/>
        </p:nvSpPr>
        <p:spPr>
          <a:xfrm>
            <a:off x="6948264" y="6162186"/>
            <a:ext cx="1728192" cy="65441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 back</a:t>
            </a:r>
          </a:p>
        </p:txBody>
      </p:sp>
      <p:sp>
        <p:nvSpPr>
          <p:cNvPr id="31" name="Isosceles Triangle 30"/>
          <p:cNvSpPr/>
          <p:nvPr/>
        </p:nvSpPr>
        <p:spPr>
          <a:xfrm rot="16200000">
            <a:off x="7179309" y="6465241"/>
            <a:ext cx="185977"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6200000">
            <a:off x="7251318" y="6465241"/>
            <a:ext cx="185977"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486160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Future of Risk Management</a:t>
            </a:r>
          </a:p>
        </p:txBody>
      </p:sp>
    </p:spTree>
    <p:custDataLst>
      <p:tags r:id="rId1"/>
    </p:custDataLst>
    <p:extLst>
      <p:ext uri="{BB962C8B-B14F-4D97-AF65-F5344CB8AC3E}">
        <p14:creationId xmlns:p14="http://schemas.microsoft.com/office/powerpoint/2010/main" val="26615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Scale>
                                      <p:cBhvr>
                                        <p:cTn id="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
                                        </p:tgtEl>
                                        <p:attrNameLst>
                                          <p:attrName>ppt_x</p:attrName>
                                          <p:attrName>ppt_y</p:attrName>
                                        </p:attrNameLst>
                                      </p:cBhvr>
                                    </p:animMotion>
                                    <p:animEffect transition="in" filter="fade">
                                      <p:cBhvr>
                                        <p:cTn id="9" dur="1000"/>
                                        <p:tgtEl>
                                          <p:spTgt spid="24"/>
                                        </p:tgtEl>
                                      </p:cBhvr>
                                    </p:animEffect>
                                  </p:childTnLst>
                                </p:cTn>
                              </p:par>
                              <p:par>
                                <p:cTn id="10" presetID="47" presetClass="exit" presetSubtype="0" fill="hold" grpId="0" nodeType="withEffect">
                                  <p:stCondLst>
                                    <p:cond delay="0"/>
                                  </p:stCondLst>
                                  <p:childTnLst>
                                    <p:animEffect transition="out" filter="fade">
                                      <p:cBhvr>
                                        <p:cTn id="11" dur="1000"/>
                                        <p:tgtEl>
                                          <p:spTgt spid="23"/>
                                        </p:tgtEl>
                                      </p:cBhvr>
                                    </p:animEffect>
                                    <p:anim calcmode="lin" valueType="num">
                                      <p:cBhvr>
                                        <p:cTn id="12" dur="1000"/>
                                        <p:tgtEl>
                                          <p:spTgt spid="23"/>
                                        </p:tgtEl>
                                        <p:attrNameLst>
                                          <p:attrName>ppt_x</p:attrName>
                                        </p:attrNameLst>
                                      </p:cBhvr>
                                      <p:tavLst>
                                        <p:tav tm="0">
                                          <p:val>
                                            <p:strVal val="ppt_x"/>
                                          </p:val>
                                        </p:tav>
                                        <p:tav tm="100000">
                                          <p:val>
                                            <p:strVal val="ppt_x"/>
                                          </p:val>
                                        </p:tav>
                                      </p:tavLst>
                                    </p:anim>
                                    <p:anim calcmode="lin" valueType="num">
                                      <p:cBhvr>
                                        <p:cTn id="13" dur="1000"/>
                                        <p:tgtEl>
                                          <p:spTgt spid="23"/>
                                        </p:tgtEl>
                                        <p:attrNameLst>
                                          <p:attrName>ppt_y</p:attrName>
                                        </p:attrNameLst>
                                      </p:cBhvr>
                                      <p:tavLst>
                                        <p:tav tm="0">
                                          <p:val>
                                            <p:strVal val="ppt_y"/>
                                          </p:val>
                                        </p:tav>
                                        <p:tav tm="100000">
                                          <p:val>
                                            <p:strVal val="ppt_y-.1"/>
                                          </p:val>
                                        </p:tav>
                                      </p:tavLst>
                                    </p:anim>
                                    <p:set>
                                      <p:cBhvr>
                                        <p:cTn id="14" dur="1" fill="hold">
                                          <p:stCondLst>
                                            <p:cond delay="999"/>
                                          </p:stCondLst>
                                        </p:cTn>
                                        <p:tgtEl>
                                          <p:spTgt spid="23"/>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22"/>
                                        </p:tgtEl>
                                      </p:cBhvr>
                                    </p:animEffect>
                                    <p:anim calcmode="lin" valueType="num">
                                      <p:cBhvr>
                                        <p:cTn id="17" dur="1000"/>
                                        <p:tgtEl>
                                          <p:spTgt spid="22"/>
                                        </p:tgtEl>
                                        <p:attrNameLst>
                                          <p:attrName>ppt_x</p:attrName>
                                        </p:attrNameLst>
                                      </p:cBhvr>
                                      <p:tavLst>
                                        <p:tav tm="0">
                                          <p:val>
                                            <p:strVal val="ppt_x"/>
                                          </p:val>
                                        </p:tav>
                                        <p:tav tm="100000">
                                          <p:val>
                                            <p:strVal val="ppt_x"/>
                                          </p:val>
                                        </p:tav>
                                      </p:tavLst>
                                    </p:anim>
                                    <p:anim calcmode="lin" valueType="num">
                                      <p:cBhvr>
                                        <p:cTn id="18" dur="1000"/>
                                        <p:tgtEl>
                                          <p:spTgt spid="22"/>
                                        </p:tgtEl>
                                        <p:attrNameLst>
                                          <p:attrName>ppt_y</p:attrName>
                                        </p:attrNameLst>
                                      </p:cBhvr>
                                      <p:tavLst>
                                        <p:tav tm="0">
                                          <p:val>
                                            <p:strVal val="ppt_y"/>
                                          </p:val>
                                        </p:tav>
                                        <p:tav tm="100000">
                                          <p:val>
                                            <p:strVal val="ppt_y-.1"/>
                                          </p:val>
                                        </p:tav>
                                      </p:tavLst>
                                    </p:anim>
                                    <p:set>
                                      <p:cBhvr>
                                        <p:cTn id="19" dur="1" fill="hold">
                                          <p:stCondLst>
                                            <p:cond delay="999"/>
                                          </p:stCondLst>
                                        </p:cTn>
                                        <p:tgtEl>
                                          <p:spTgt spid="22"/>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21"/>
                                        </p:tgtEl>
                                      </p:cBhvr>
                                    </p:animEffect>
                                    <p:anim calcmode="lin" valueType="num">
                                      <p:cBhvr>
                                        <p:cTn id="22" dur="1000"/>
                                        <p:tgtEl>
                                          <p:spTgt spid="21"/>
                                        </p:tgtEl>
                                        <p:attrNameLst>
                                          <p:attrName>ppt_x</p:attrName>
                                        </p:attrNameLst>
                                      </p:cBhvr>
                                      <p:tavLst>
                                        <p:tav tm="0">
                                          <p:val>
                                            <p:strVal val="ppt_x"/>
                                          </p:val>
                                        </p:tav>
                                        <p:tav tm="100000">
                                          <p:val>
                                            <p:strVal val="ppt_x"/>
                                          </p:val>
                                        </p:tav>
                                      </p:tavLst>
                                    </p:anim>
                                    <p:anim calcmode="lin" valueType="num">
                                      <p:cBhvr>
                                        <p:cTn id="23" dur="1000"/>
                                        <p:tgtEl>
                                          <p:spTgt spid="21"/>
                                        </p:tgtEl>
                                        <p:attrNameLst>
                                          <p:attrName>ppt_y</p:attrName>
                                        </p:attrNameLst>
                                      </p:cBhvr>
                                      <p:tavLst>
                                        <p:tav tm="0">
                                          <p:val>
                                            <p:strVal val="ppt_y"/>
                                          </p:val>
                                        </p:tav>
                                        <p:tav tm="100000">
                                          <p:val>
                                            <p:strVal val="ppt_y-.1"/>
                                          </p:val>
                                        </p:tav>
                                      </p:tavLst>
                                    </p:anim>
                                    <p:set>
                                      <p:cBhvr>
                                        <p:cTn id="24" dur="1" fill="hold">
                                          <p:stCondLst>
                                            <p:cond delay="999"/>
                                          </p:stCondLst>
                                        </p:cTn>
                                        <p:tgtEl>
                                          <p:spTgt spid="21"/>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20"/>
                                        </p:tgtEl>
                                      </p:cBhvr>
                                    </p:animEffect>
                                    <p:anim calcmode="lin" valueType="num">
                                      <p:cBhvr>
                                        <p:cTn id="27" dur="1000"/>
                                        <p:tgtEl>
                                          <p:spTgt spid="20"/>
                                        </p:tgtEl>
                                        <p:attrNameLst>
                                          <p:attrName>ppt_x</p:attrName>
                                        </p:attrNameLst>
                                      </p:cBhvr>
                                      <p:tavLst>
                                        <p:tav tm="0">
                                          <p:val>
                                            <p:strVal val="ppt_x"/>
                                          </p:val>
                                        </p:tav>
                                        <p:tav tm="100000">
                                          <p:val>
                                            <p:strVal val="ppt_x"/>
                                          </p:val>
                                        </p:tav>
                                      </p:tavLst>
                                    </p:anim>
                                    <p:anim calcmode="lin" valueType="num">
                                      <p:cBhvr>
                                        <p:cTn id="28" dur="1000"/>
                                        <p:tgtEl>
                                          <p:spTgt spid="20"/>
                                        </p:tgtEl>
                                        <p:attrNameLst>
                                          <p:attrName>ppt_y</p:attrName>
                                        </p:attrNameLst>
                                      </p:cBhvr>
                                      <p:tavLst>
                                        <p:tav tm="0">
                                          <p:val>
                                            <p:strVal val="ppt_y"/>
                                          </p:val>
                                        </p:tav>
                                        <p:tav tm="100000">
                                          <p:val>
                                            <p:strVal val="ppt_y-.1"/>
                                          </p:val>
                                        </p:tav>
                                      </p:tavLst>
                                    </p:anim>
                                    <p:set>
                                      <p:cBhvr>
                                        <p:cTn id="29" dur="1" fill="hold">
                                          <p:stCondLst>
                                            <p:cond delay="999"/>
                                          </p:stCondLst>
                                        </p:cTn>
                                        <p:tgtEl>
                                          <p:spTgt spid="20"/>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9"/>
                                        </p:tgtEl>
                                      </p:cBhvr>
                                    </p:animEffect>
                                    <p:anim calcmode="lin" valueType="num">
                                      <p:cBhvr>
                                        <p:cTn id="32" dur="1000"/>
                                        <p:tgtEl>
                                          <p:spTgt spid="19"/>
                                        </p:tgtEl>
                                        <p:attrNameLst>
                                          <p:attrName>ppt_x</p:attrName>
                                        </p:attrNameLst>
                                      </p:cBhvr>
                                      <p:tavLst>
                                        <p:tav tm="0">
                                          <p:val>
                                            <p:strVal val="ppt_x"/>
                                          </p:val>
                                        </p:tav>
                                        <p:tav tm="100000">
                                          <p:val>
                                            <p:strVal val="ppt_x"/>
                                          </p:val>
                                        </p:tav>
                                      </p:tavLst>
                                    </p:anim>
                                    <p:anim calcmode="lin" valueType="num">
                                      <p:cBhvr>
                                        <p:cTn id="33" dur="1000"/>
                                        <p:tgtEl>
                                          <p:spTgt spid="19"/>
                                        </p:tgtEl>
                                        <p:attrNameLst>
                                          <p:attrName>ppt_y</p:attrName>
                                        </p:attrNameLst>
                                      </p:cBhvr>
                                      <p:tavLst>
                                        <p:tav tm="0">
                                          <p:val>
                                            <p:strVal val="ppt_y"/>
                                          </p:val>
                                        </p:tav>
                                        <p:tav tm="100000">
                                          <p:val>
                                            <p:strVal val="ppt_y-.1"/>
                                          </p:val>
                                        </p:tav>
                                      </p:tavLst>
                                    </p:anim>
                                    <p:set>
                                      <p:cBhvr>
                                        <p:cTn id="34" dur="1" fill="hold">
                                          <p:stCondLst>
                                            <p:cond delay="999"/>
                                          </p:stCondLst>
                                        </p:cTn>
                                        <p:tgtEl>
                                          <p:spTgt spid="19"/>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8"/>
                                        </p:tgtEl>
                                      </p:cBhvr>
                                    </p:animEffect>
                                    <p:anim calcmode="lin" valueType="num">
                                      <p:cBhvr>
                                        <p:cTn id="37" dur="1000"/>
                                        <p:tgtEl>
                                          <p:spTgt spid="18"/>
                                        </p:tgtEl>
                                        <p:attrNameLst>
                                          <p:attrName>ppt_x</p:attrName>
                                        </p:attrNameLst>
                                      </p:cBhvr>
                                      <p:tavLst>
                                        <p:tav tm="0">
                                          <p:val>
                                            <p:strVal val="ppt_x"/>
                                          </p:val>
                                        </p:tav>
                                        <p:tav tm="100000">
                                          <p:val>
                                            <p:strVal val="ppt_x"/>
                                          </p:val>
                                        </p:tav>
                                      </p:tavLst>
                                    </p:anim>
                                    <p:anim calcmode="lin" valueType="num">
                                      <p:cBhvr>
                                        <p:cTn id="38" dur="1000"/>
                                        <p:tgtEl>
                                          <p:spTgt spid="18"/>
                                        </p:tgtEl>
                                        <p:attrNameLst>
                                          <p:attrName>ppt_y</p:attrName>
                                        </p:attrNameLst>
                                      </p:cBhvr>
                                      <p:tavLst>
                                        <p:tav tm="0">
                                          <p:val>
                                            <p:strVal val="ppt_y"/>
                                          </p:val>
                                        </p:tav>
                                        <p:tav tm="100000">
                                          <p:val>
                                            <p:strVal val="ppt_y-.1"/>
                                          </p:val>
                                        </p:tav>
                                      </p:tavLst>
                                    </p:anim>
                                    <p:set>
                                      <p:cBhvr>
                                        <p:cTn id="39" dur="1" fill="hold">
                                          <p:stCondLst>
                                            <p:cond delay="999"/>
                                          </p:stCondLst>
                                        </p:cTn>
                                        <p:tgtEl>
                                          <p:spTgt spid="18"/>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7"/>
                                        </p:tgtEl>
                                      </p:cBhvr>
                                    </p:animEffect>
                                    <p:anim calcmode="lin" valueType="num">
                                      <p:cBhvr>
                                        <p:cTn id="42" dur="1000"/>
                                        <p:tgtEl>
                                          <p:spTgt spid="17"/>
                                        </p:tgtEl>
                                        <p:attrNameLst>
                                          <p:attrName>ppt_x</p:attrName>
                                        </p:attrNameLst>
                                      </p:cBhvr>
                                      <p:tavLst>
                                        <p:tav tm="0">
                                          <p:val>
                                            <p:strVal val="ppt_x"/>
                                          </p:val>
                                        </p:tav>
                                        <p:tav tm="100000">
                                          <p:val>
                                            <p:strVal val="ppt_x"/>
                                          </p:val>
                                        </p:tav>
                                      </p:tavLst>
                                    </p:anim>
                                    <p:anim calcmode="lin" valueType="num">
                                      <p:cBhvr>
                                        <p:cTn id="43" dur="1000"/>
                                        <p:tgtEl>
                                          <p:spTgt spid="17"/>
                                        </p:tgtEl>
                                        <p:attrNameLst>
                                          <p:attrName>ppt_y</p:attrName>
                                        </p:attrNameLst>
                                      </p:cBhvr>
                                      <p:tavLst>
                                        <p:tav tm="0">
                                          <p:val>
                                            <p:strVal val="ppt_y"/>
                                          </p:val>
                                        </p:tav>
                                        <p:tav tm="100000">
                                          <p:val>
                                            <p:strVal val="ppt_y-.1"/>
                                          </p:val>
                                        </p:tav>
                                      </p:tavLst>
                                    </p:anim>
                                    <p:set>
                                      <p:cBhvr>
                                        <p:cTn id="44" dur="1" fill="hold">
                                          <p:stCondLst>
                                            <p:cond delay="999"/>
                                          </p:stCondLst>
                                        </p:cTn>
                                        <p:tgtEl>
                                          <p:spTgt spid="17"/>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6"/>
                                        </p:tgtEl>
                                      </p:cBhvr>
                                    </p:animEffect>
                                    <p:anim calcmode="lin" valueType="num">
                                      <p:cBhvr>
                                        <p:cTn id="47" dur="1000"/>
                                        <p:tgtEl>
                                          <p:spTgt spid="16"/>
                                        </p:tgtEl>
                                        <p:attrNameLst>
                                          <p:attrName>ppt_x</p:attrName>
                                        </p:attrNameLst>
                                      </p:cBhvr>
                                      <p:tavLst>
                                        <p:tav tm="0">
                                          <p:val>
                                            <p:strVal val="ppt_x"/>
                                          </p:val>
                                        </p:tav>
                                        <p:tav tm="100000">
                                          <p:val>
                                            <p:strVal val="ppt_x"/>
                                          </p:val>
                                        </p:tav>
                                      </p:tavLst>
                                    </p:anim>
                                    <p:anim calcmode="lin" valueType="num">
                                      <p:cBhvr>
                                        <p:cTn id="48" dur="1000"/>
                                        <p:tgtEl>
                                          <p:spTgt spid="16"/>
                                        </p:tgtEl>
                                        <p:attrNameLst>
                                          <p:attrName>ppt_y</p:attrName>
                                        </p:attrNameLst>
                                      </p:cBhvr>
                                      <p:tavLst>
                                        <p:tav tm="0">
                                          <p:val>
                                            <p:strVal val="ppt_y"/>
                                          </p:val>
                                        </p:tav>
                                        <p:tav tm="100000">
                                          <p:val>
                                            <p:strVal val="ppt_y-.1"/>
                                          </p:val>
                                        </p:tav>
                                      </p:tavLst>
                                    </p:anim>
                                    <p:set>
                                      <p:cBhvr>
                                        <p:cTn id="49" dur="1" fill="hold">
                                          <p:stCondLst>
                                            <p:cond delay="999"/>
                                          </p:stCondLst>
                                        </p:cTn>
                                        <p:tgtEl>
                                          <p:spTgt spid="16"/>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15"/>
                                        </p:tgtEl>
                                      </p:cBhvr>
                                    </p:animEffect>
                                    <p:anim calcmode="lin" valueType="num">
                                      <p:cBhvr>
                                        <p:cTn id="52" dur="1000"/>
                                        <p:tgtEl>
                                          <p:spTgt spid="15"/>
                                        </p:tgtEl>
                                        <p:attrNameLst>
                                          <p:attrName>ppt_x</p:attrName>
                                        </p:attrNameLst>
                                      </p:cBhvr>
                                      <p:tavLst>
                                        <p:tav tm="0">
                                          <p:val>
                                            <p:strVal val="ppt_x"/>
                                          </p:val>
                                        </p:tav>
                                        <p:tav tm="100000">
                                          <p:val>
                                            <p:strVal val="ppt_x"/>
                                          </p:val>
                                        </p:tav>
                                      </p:tavLst>
                                    </p:anim>
                                    <p:anim calcmode="lin" valueType="num">
                                      <p:cBhvr>
                                        <p:cTn id="53" dur="1000"/>
                                        <p:tgtEl>
                                          <p:spTgt spid="15"/>
                                        </p:tgtEl>
                                        <p:attrNameLst>
                                          <p:attrName>ppt_y</p:attrName>
                                        </p:attrNameLst>
                                      </p:cBhvr>
                                      <p:tavLst>
                                        <p:tav tm="0">
                                          <p:val>
                                            <p:strVal val="ppt_y"/>
                                          </p:val>
                                        </p:tav>
                                        <p:tav tm="100000">
                                          <p:val>
                                            <p:strVal val="ppt_y-.1"/>
                                          </p:val>
                                        </p:tav>
                                      </p:tavLst>
                                    </p:anim>
                                    <p:set>
                                      <p:cBhvr>
                                        <p:cTn id="54" dur="1" fill="hold">
                                          <p:stCondLst>
                                            <p:cond delay="999"/>
                                          </p:stCondLst>
                                        </p:cTn>
                                        <p:tgtEl>
                                          <p:spTgt spid="15"/>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14"/>
                                        </p:tgtEl>
                                      </p:cBhvr>
                                    </p:animEffect>
                                    <p:anim calcmode="lin" valueType="num">
                                      <p:cBhvr>
                                        <p:cTn id="57" dur="1000"/>
                                        <p:tgtEl>
                                          <p:spTgt spid="14"/>
                                        </p:tgtEl>
                                        <p:attrNameLst>
                                          <p:attrName>ppt_x</p:attrName>
                                        </p:attrNameLst>
                                      </p:cBhvr>
                                      <p:tavLst>
                                        <p:tav tm="0">
                                          <p:val>
                                            <p:strVal val="ppt_x"/>
                                          </p:val>
                                        </p:tav>
                                        <p:tav tm="100000">
                                          <p:val>
                                            <p:strVal val="ppt_x"/>
                                          </p:val>
                                        </p:tav>
                                      </p:tavLst>
                                    </p:anim>
                                    <p:anim calcmode="lin" valueType="num">
                                      <p:cBhvr>
                                        <p:cTn id="58" dur="1000"/>
                                        <p:tgtEl>
                                          <p:spTgt spid="14"/>
                                        </p:tgtEl>
                                        <p:attrNameLst>
                                          <p:attrName>ppt_y</p:attrName>
                                        </p:attrNameLst>
                                      </p:cBhvr>
                                      <p:tavLst>
                                        <p:tav tm="0">
                                          <p:val>
                                            <p:strVal val="ppt_y"/>
                                          </p:val>
                                        </p:tav>
                                        <p:tav tm="100000">
                                          <p:val>
                                            <p:strVal val="ppt_y-.1"/>
                                          </p:val>
                                        </p:tav>
                                      </p:tavLst>
                                    </p:anim>
                                    <p:set>
                                      <p:cBhvr>
                                        <p:cTn id="59" dur="1" fill="hold">
                                          <p:stCondLst>
                                            <p:cond delay="999"/>
                                          </p:stCondLst>
                                        </p:cTn>
                                        <p:tgtEl>
                                          <p:spTgt spid="14"/>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12"/>
                                        </p:tgtEl>
                                      </p:cBhvr>
                                    </p:animEffect>
                                    <p:anim calcmode="lin" valueType="num">
                                      <p:cBhvr>
                                        <p:cTn id="67" dur="1000"/>
                                        <p:tgtEl>
                                          <p:spTgt spid="12"/>
                                        </p:tgtEl>
                                        <p:attrNameLst>
                                          <p:attrName>ppt_x</p:attrName>
                                        </p:attrNameLst>
                                      </p:cBhvr>
                                      <p:tavLst>
                                        <p:tav tm="0">
                                          <p:val>
                                            <p:strVal val="ppt_x"/>
                                          </p:val>
                                        </p:tav>
                                        <p:tav tm="100000">
                                          <p:val>
                                            <p:strVal val="ppt_x"/>
                                          </p:val>
                                        </p:tav>
                                      </p:tavLst>
                                    </p:anim>
                                    <p:anim calcmode="lin" valueType="num">
                                      <p:cBhvr>
                                        <p:cTn id="68" dur="1000"/>
                                        <p:tgtEl>
                                          <p:spTgt spid="12"/>
                                        </p:tgtEl>
                                        <p:attrNameLst>
                                          <p:attrName>ppt_y</p:attrName>
                                        </p:attrNameLst>
                                      </p:cBhvr>
                                      <p:tavLst>
                                        <p:tav tm="0">
                                          <p:val>
                                            <p:strVal val="ppt_y"/>
                                          </p:val>
                                        </p:tav>
                                        <p:tav tm="100000">
                                          <p:val>
                                            <p:strVal val="ppt_y-.1"/>
                                          </p:val>
                                        </p:tav>
                                      </p:tavLst>
                                    </p:anim>
                                    <p:set>
                                      <p:cBhvr>
                                        <p:cTn id="69" dur="1" fill="hold">
                                          <p:stCondLst>
                                            <p:cond delay="999"/>
                                          </p:stCondLst>
                                        </p:cTn>
                                        <p:tgtEl>
                                          <p:spTgt spid="12"/>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11"/>
                                        </p:tgtEl>
                                      </p:cBhvr>
                                    </p:animEffect>
                                    <p:anim calcmode="lin" valueType="num">
                                      <p:cBhvr>
                                        <p:cTn id="72" dur="1000"/>
                                        <p:tgtEl>
                                          <p:spTgt spid="11"/>
                                        </p:tgtEl>
                                        <p:attrNameLst>
                                          <p:attrName>ppt_x</p:attrName>
                                        </p:attrNameLst>
                                      </p:cBhvr>
                                      <p:tavLst>
                                        <p:tav tm="0">
                                          <p:val>
                                            <p:strVal val="ppt_x"/>
                                          </p:val>
                                        </p:tav>
                                        <p:tav tm="100000">
                                          <p:val>
                                            <p:strVal val="ppt_x"/>
                                          </p:val>
                                        </p:tav>
                                      </p:tavLst>
                                    </p:anim>
                                    <p:anim calcmode="lin" valueType="num">
                                      <p:cBhvr>
                                        <p:cTn id="73" dur="1000"/>
                                        <p:tgtEl>
                                          <p:spTgt spid="11"/>
                                        </p:tgtEl>
                                        <p:attrNameLst>
                                          <p:attrName>ppt_y</p:attrName>
                                        </p:attrNameLst>
                                      </p:cBhvr>
                                      <p:tavLst>
                                        <p:tav tm="0">
                                          <p:val>
                                            <p:strVal val="ppt_y"/>
                                          </p:val>
                                        </p:tav>
                                        <p:tav tm="100000">
                                          <p:val>
                                            <p:strVal val="ppt_y-.1"/>
                                          </p:val>
                                        </p:tav>
                                      </p:tavLst>
                                    </p:anim>
                                    <p:set>
                                      <p:cBhvr>
                                        <p:cTn id="74"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Steps to successful risk management</a:t>
              </a:r>
            </a:p>
          </p:txBody>
        </p:sp>
      </p:grpSp>
      <p:sp>
        <p:nvSpPr>
          <p:cNvPr id="14" name="Rounded Rectangle 13"/>
          <p:cNvSpPr/>
          <p:nvPr/>
        </p:nvSpPr>
        <p:spPr>
          <a:xfrm>
            <a:off x="2301988" y="4437112"/>
            <a:ext cx="6256513" cy="1727696"/>
          </a:xfrm>
          <a:prstGeom prst="roundRect">
            <a:avLst/>
          </a:prstGeom>
          <a:noFill/>
          <a:ln w="28575">
            <a:solidFill>
              <a:srgbClr val="CC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In order to improve the risk management performance of an organization, a risk management initiative is required. This will depend on the size, complexity and nature of the organization. There is no single approach to implementing risk management in an organization</a:t>
            </a:r>
          </a:p>
        </p:txBody>
      </p:sp>
      <p:sp>
        <p:nvSpPr>
          <p:cNvPr id="15" name="4-Point Star 14"/>
          <p:cNvSpPr/>
          <p:nvPr/>
        </p:nvSpPr>
        <p:spPr>
          <a:xfrm rot="20085861">
            <a:off x="2085074" y="4168971"/>
            <a:ext cx="576064" cy="648072"/>
          </a:xfrm>
          <a:prstGeom prst="star4">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2770" name="Picture 2"/>
          <p:cNvPicPr>
            <a:picLocks noGrp="1" noSelect="1" noRot="1" noMove="1" noResize="1" noEditPoints="1" noAdjustHandles="1" noChangeArrowheads="1" noChangeShapeType="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68536" y="1196752"/>
            <a:ext cx="25922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2267744" y="1412776"/>
            <a:ext cx="2664296" cy="1296144"/>
          </a:xfrm>
          <a:prstGeom prst="wedgeRectCallout">
            <a:avLst>
              <a:gd name="adj1" fmla="val -57715"/>
              <a:gd name="adj2" fmla="val 3196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Hey! Do you know the idea behind successful risk management?</a:t>
            </a:r>
          </a:p>
        </p:txBody>
      </p:sp>
      <p:pic>
        <p:nvPicPr>
          <p:cNvPr id="32771" name="Picture 3"/>
          <p:cNvPicPr>
            <a:picLocks noGrp="1" noSelect="1" noRot="1" noMove="1" noResize="1" noEditPoints="1" noAdjustHandles="1" noChangeArrowheads="1" noChangeShapeType="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55902" y="3789040"/>
            <a:ext cx="1455886" cy="167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ular Callout 15"/>
          <p:cNvSpPr/>
          <p:nvPr/>
        </p:nvSpPr>
        <p:spPr>
          <a:xfrm>
            <a:off x="166116" y="5733058"/>
            <a:ext cx="1808296" cy="864592"/>
          </a:xfrm>
          <a:prstGeom prst="wedgeRectCallout">
            <a:avLst>
              <a:gd name="adj1" fmla="val -15450"/>
              <a:gd name="adj2" fmla="val -8642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Yes! Here it is!</a:t>
            </a:r>
          </a:p>
        </p:txBody>
      </p:sp>
      <p:sp>
        <p:nvSpPr>
          <p:cNvPr id="17" name="Oval 16"/>
          <p:cNvSpPr/>
          <p:nvPr/>
        </p:nvSpPr>
        <p:spPr>
          <a:xfrm>
            <a:off x="6260248" y="1539875"/>
            <a:ext cx="2200184" cy="2200184"/>
          </a:xfrm>
          <a:prstGeom prst="ellipse">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 action="ppaction://hlinkshowjump?jump=nextslide"/>
          </p:cNvPr>
          <p:cNvSpPr txBox="1"/>
          <p:nvPr/>
        </p:nvSpPr>
        <p:spPr>
          <a:xfrm>
            <a:off x="6404264" y="1924090"/>
            <a:ext cx="1912152" cy="1477328"/>
          </a:xfrm>
          <a:prstGeom prst="rect">
            <a:avLst/>
          </a:prstGeom>
          <a:noFill/>
        </p:spPr>
        <p:txBody>
          <a:bodyPr wrap="square" rtlCol="0">
            <a:spAutoFit/>
          </a:bodyPr>
          <a:lstStyle/>
          <a:p>
            <a:pPr algn="ctr"/>
            <a:r>
              <a:rPr lang="en-US" b="1" dirty="0">
                <a:solidFill>
                  <a:schemeClr val="bg1"/>
                </a:solidFill>
              </a:rPr>
              <a:t>Let us see some ways to achieve successful risk management</a:t>
            </a:r>
          </a:p>
          <a:p>
            <a:pPr algn="ctr"/>
            <a:r>
              <a:rPr lang="en-US" b="1" dirty="0">
                <a:solidFill>
                  <a:schemeClr val="bg1"/>
                </a:solidFill>
              </a:rPr>
              <a:t>CLICK HERE!</a:t>
            </a:r>
          </a:p>
        </p:txBody>
      </p:sp>
    </p:spTree>
    <p:custDataLst>
      <p:tags r:id="rId1"/>
    </p:custDataLst>
    <p:extLst>
      <p:ext uri="{BB962C8B-B14F-4D97-AF65-F5344CB8AC3E}">
        <p14:creationId xmlns:p14="http://schemas.microsoft.com/office/powerpoint/2010/main" val="30612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randombar(horizontal)">
                                      <p:cBhvr>
                                        <p:cTn id="7" dur="500"/>
                                        <p:tgtEl>
                                          <p:spTgt spid="3277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1500"/>
                                  </p:stCondLst>
                                  <p:childTnLst>
                                    <p:set>
                                      <p:cBhvr>
                                        <p:cTn id="14" dur="1" fill="hold">
                                          <p:stCondLst>
                                            <p:cond delay="0"/>
                                          </p:stCondLst>
                                        </p:cTn>
                                        <p:tgtEl>
                                          <p:spTgt spid="32771"/>
                                        </p:tgtEl>
                                        <p:attrNameLst>
                                          <p:attrName>style.visibility</p:attrName>
                                        </p:attrNameLst>
                                      </p:cBhvr>
                                      <p:to>
                                        <p:strVal val="visible"/>
                                      </p:to>
                                    </p:set>
                                    <p:animEffect transition="in" filter="randombar(horizontal)">
                                      <p:cBhvr>
                                        <p:cTn id="15" dur="500"/>
                                        <p:tgtEl>
                                          <p:spTgt spid="32771"/>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4000"/>
                            </p:stCondLst>
                            <p:childTnLst>
                              <p:par>
                                <p:cTn id="25" presetID="26" presetClass="emph" presetSubtype="0" fill="hold" nodeType="after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0"/>
                            </p:stCondLst>
                            <p:childTnLst>
                              <p:par>
                                <p:cTn id="33" presetID="53" presetClass="entr" presetSubtype="16" fill="hold" grpId="1" nodeType="afterEffect">
                                  <p:stCondLst>
                                    <p:cond delay="25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8000"/>
                            </p:stCondLst>
                            <p:childTnLst>
                              <p:par>
                                <p:cTn id="39" presetID="8" presetClass="emph" presetSubtype="0" repeatCount="indefinite" fill="hold" grpId="0" nodeType="afterEffect">
                                  <p:stCondLst>
                                    <p:cond delay="0"/>
                                  </p:stCondLst>
                                  <p:childTnLst>
                                    <p:animRot by="21600000">
                                      <p:cBhvr>
                                        <p:cTn id="40"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16" grpId="0" animBg="1"/>
      <p:bldP spid="17" grpId="0" animBg="1"/>
      <p:bldP spid="17"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Achieving successful risk management</a:t>
              </a:r>
            </a:p>
          </p:txBody>
        </p:sp>
      </p:grpSp>
      <p:sp>
        <p:nvSpPr>
          <p:cNvPr id="35" name="Normal pentagon 72"/>
          <p:cNvSpPr/>
          <p:nvPr/>
        </p:nvSpPr>
        <p:spPr bwMode="auto">
          <a:xfrm>
            <a:off x="1794137" y="1251212"/>
            <a:ext cx="5188142" cy="5018627"/>
          </a:xfrm>
          <a:prstGeom prst="pentagon">
            <a:avLst/>
          </a:prstGeom>
          <a:gradFill flip="none" rotWithShape="1">
            <a:gsLst>
              <a:gs pos="0">
                <a:schemeClr val="tx2"/>
              </a:gs>
              <a:gs pos="50000">
                <a:srgbClr val="0070C0">
                  <a:alpha val="69000"/>
                </a:srgbClr>
              </a:gs>
              <a:gs pos="100000">
                <a:schemeClr val="accent1">
                  <a:shade val="100000"/>
                  <a:satMod val="115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6" name="Ellipse 10"/>
          <p:cNvSpPr/>
          <p:nvPr/>
        </p:nvSpPr>
        <p:spPr bwMode="auto">
          <a:xfrm>
            <a:off x="3244376" y="4496350"/>
            <a:ext cx="2523426" cy="509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a typeface="+mn-ea"/>
            </a:endParaRPr>
          </a:p>
        </p:txBody>
      </p:sp>
      <p:grpSp>
        <p:nvGrpSpPr>
          <p:cNvPr id="37" name="Gruppe 91"/>
          <p:cNvGrpSpPr>
            <a:grpSpLocks/>
          </p:cNvGrpSpPr>
          <p:nvPr/>
        </p:nvGrpSpPr>
        <p:grpSpPr bwMode="auto">
          <a:xfrm>
            <a:off x="3691739" y="3257646"/>
            <a:ext cx="1576053" cy="1560786"/>
            <a:chOff x="1071835" y="2920232"/>
            <a:chExt cx="1427572" cy="1413777"/>
          </a:xfrm>
        </p:grpSpPr>
        <p:sp>
          <p:nvSpPr>
            <p:cNvPr id="38"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kern="0">
                <a:solidFill>
                  <a:sysClr val="window" lastClr="FFFFFF"/>
                </a:solidFill>
                <a:ea typeface="+mn-ea"/>
              </a:endParaRPr>
            </a:p>
          </p:txBody>
        </p:sp>
        <p:sp>
          <p:nvSpPr>
            <p:cNvPr id="39" name="Ellipse 45"/>
            <p:cNvSpPr/>
            <p:nvPr/>
          </p:nvSpPr>
          <p:spPr bwMode="auto">
            <a:xfrm>
              <a:off x="1286226" y="2950343"/>
              <a:ext cx="1026690" cy="76787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ea typeface="+mn-ea"/>
              </a:endParaRPr>
            </a:p>
          </p:txBody>
        </p:sp>
        <p:sp>
          <p:nvSpPr>
            <p:cNvPr id="40" name="Måne 14"/>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a typeface="+mn-ea"/>
              </a:endParaRPr>
            </a:p>
          </p:txBody>
        </p:sp>
      </p:grpSp>
      <p:cxnSp>
        <p:nvCxnSpPr>
          <p:cNvPr id="41" name="Lige pilforbindelse 68"/>
          <p:cNvCxnSpPr/>
          <p:nvPr/>
        </p:nvCxnSpPr>
        <p:spPr bwMode="auto">
          <a:xfrm flipV="1">
            <a:off x="5323841" y="3481388"/>
            <a:ext cx="750888" cy="254000"/>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Lige pilforbindelse 71"/>
          <p:cNvCxnSpPr/>
          <p:nvPr/>
        </p:nvCxnSpPr>
        <p:spPr bwMode="auto">
          <a:xfrm rot="16200000" flipV="1">
            <a:off x="4130836" y="2824956"/>
            <a:ext cx="728662" cy="22225"/>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Lige pilforbindelse 74"/>
          <p:cNvCxnSpPr/>
          <p:nvPr/>
        </p:nvCxnSpPr>
        <p:spPr bwMode="auto">
          <a:xfrm rot="10800000">
            <a:off x="2888616" y="3506788"/>
            <a:ext cx="801688" cy="228600"/>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Lige pilforbindelse 77"/>
          <p:cNvCxnSpPr/>
          <p:nvPr/>
        </p:nvCxnSpPr>
        <p:spPr bwMode="auto">
          <a:xfrm rot="5400000">
            <a:off x="3550603" y="4735512"/>
            <a:ext cx="544513" cy="414338"/>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Lige pilforbindelse 80"/>
          <p:cNvCxnSpPr/>
          <p:nvPr/>
        </p:nvCxnSpPr>
        <p:spPr bwMode="auto">
          <a:xfrm rot="16200000" flipH="1">
            <a:off x="4961098" y="4710906"/>
            <a:ext cx="520700" cy="407987"/>
          </a:xfrm>
          <a:prstGeom prst="straightConnector1">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kstboks 75"/>
          <p:cNvSpPr txBox="1"/>
          <p:nvPr/>
        </p:nvSpPr>
        <p:spPr>
          <a:xfrm>
            <a:off x="3720466" y="3573020"/>
            <a:ext cx="1538288" cy="923330"/>
          </a:xfrm>
          <a:prstGeom prst="rect">
            <a:avLst/>
          </a:prstGeom>
          <a:noFill/>
        </p:spPr>
        <p:txBody>
          <a:bodyPr wrap="square">
            <a:spAutoFit/>
          </a:bodyPr>
          <a:lstStyle/>
          <a:p>
            <a:pPr algn="ctr">
              <a:defRPr/>
            </a:pPr>
            <a:r>
              <a:rPr lang="da-DK" b="1" dirty="0">
                <a:solidFill>
                  <a:schemeClr val="bg1"/>
                </a:solidFill>
                <a:ea typeface="+mn-ea"/>
              </a:rPr>
              <a:t>Successful Risk Management</a:t>
            </a:r>
          </a:p>
        </p:txBody>
      </p:sp>
      <p:grpSp>
        <p:nvGrpSpPr>
          <p:cNvPr id="47" name="Group 46"/>
          <p:cNvGrpSpPr/>
          <p:nvPr/>
        </p:nvGrpSpPr>
        <p:grpSpPr>
          <a:xfrm>
            <a:off x="2121010" y="5052349"/>
            <a:ext cx="2077031" cy="1573361"/>
            <a:chOff x="2121010" y="5052349"/>
            <a:chExt cx="2077031" cy="1573361"/>
          </a:xfrm>
        </p:grpSpPr>
        <p:grpSp>
          <p:nvGrpSpPr>
            <p:cNvPr id="48" name="Gruppe 215"/>
            <p:cNvGrpSpPr>
              <a:grpSpLocks/>
            </p:cNvGrpSpPr>
            <p:nvPr/>
          </p:nvGrpSpPr>
          <p:grpSpPr bwMode="auto">
            <a:xfrm flipH="1">
              <a:off x="2121010" y="5052349"/>
              <a:ext cx="2077031" cy="1573361"/>
              <a:chOff x="5882639" y="2782387"/>
              <a:chExt cx="2162200" cy="1577644"/>
            </a:xfrm>
          </p:grpSpPr>
          <p:sp>
            <p:nvSpPr>
              <p:cNvPr id="50" name="Ellipse 29"/>
              <p:cNvSpPr/>
              <p:nvPr/>
            </p:nvSpPr>
            <p:spPr bwMode="auto">
              <a:xfrm>
                <a:off x="5882639" y="3972145"/>
                <a:ext cx="2162200"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a typeface="+mn-ea"/>
                </a:endParaRPr>
              </a:p>
            </p:txBody>
          </p:sp>
          <p:grpSp>
            <p:nvGrpSpPr>
              <p:cNvPr id="51" name="Gruppe 61"/>
              <p:cNvGrpSpPr>
                <a:grpSpLocks/>
              </p:cNvGrpSpPr>
              <p:nvPr/>
            </p:nvGrpSpPr>
            <p:grpSpPr bwMode="auto">
              <a:xfrm>
                <a:off x="6271059" y="2782387"/>
                <a:ext cx="1470861" cy="1467669"/>
                <a:chOff x="1760019" y="3875595"/>
                <a:chExt cx="1018741" cy="1016530"/>
              </a:xfrm>
            </p:grpSpPr>
            <p:grpSp>
              <p:nvGrpSpPr>
                <p:cNvPr id="52" name="Gruppe 59"/>
                <p:cNvGrpSpPr>
                  <a:grpSpLocks/>
                </p:cNvGrpSpPr>
                <p:nvPr/>
              </p:nvGrpSpPr>
              <p:grpSpPr bwMode="auto">
                <a:xfrm>
                  <a:off x="1762304" y="3875595"/>
                  <a:ext cx="1016456" cy="1016530"/>
                  <a:chOff x="3906064" y="1406380"/>
                  <a:chExt cx="496973" cy="497009"/>
                </a:xfrm>
              </p:grpSpPr>
              <p:sp>
                <p:nvSpPr>
                  <p:cNvPr id="54" name="Ellipse 33"/>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sp>
                <p:nvSpPr>
                  <p:cNvPr id="55" name="Ellipse 34"/>
                  <p:cNvSpPr/>
                  <p:nvPr/>
                </p:nvSpPr>
                <p:spPr bwMode="auto">
                  <a:xfrm>
                    <a:off x="3968632" y="1424394"/>
                    <a:ext cx="368798" cy="269526"/>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grpSp>
            <p:sp>
              <p:nvSpPr>
                <p:cNvPr id="53" name="Måne 32"/>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a typeface="+mn-ea"/>
                  </a:endParaRPr>
                </a:p>
              </p:txBody>
            </p:sp>
          </p:grpSp>
        </p:grpSp>
        <p:sp>
          <p:nvSpPr>
            <p:cNvPr id="49" name="Rektangel 102"/>
            <p:cNvSpPr>
              <a:spLocks noChangeArrowheads="1"/>
            </p:cNvSpPr>
            <p:nvPr/>
          </p:nvSpPr>
          <p:spPr bwMode="auto">
            <a:xfrm>
              <a:off x="2451189" y="5298986"/>
              <a:ext cx="13139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da-DK" b="1" dirty="0">
                  <a:solidFill>
                    <a:srgbClr val="336699"/>
                  </a:solidFill>
                </a:rPr>
                <a:t>Appetite and governance</a:t>
              </a:r>
            </a:p>
          </p:txBody>
        </p:sp>
      </p:grpSp>
      <p:grpSp>
        <p:nvGrpSpPr>
          <p:cNvPr id="56" name="Group 55"/>
          <p:cNvGrpSpPr/>
          <p:nvPr/>
        </p:nvGrpSpPr>
        <p:grpSpPr>
          <a:xfrm>
            <a:off x="4967241" y="5057882"/>
            <a:ext cx="2077031" cy="1571518"/>
            <a:chOff x="4967241" y="5057882"/>
            <a:chExt cx="2077031" cy="1571518"/>
          </a:xfrm>
        </p:grpSpPr>
        <p:grpSp>
          <p:nvGrpSpPr>
            <p:cNvPr id="57" name="Gruppe 215"/>
            <p:cNvGrpSpPr>
              <a:grpSpLocks/>
            </p:cNvGrpSpPr>
            <p:nvPr/>
          </p:nvGrpSpPr>
          <p:grpSpPr bwMode="auto">
            <a:xfrm flipH="1">
              <a:off x="4967241" y="5057882"/>
              <a:ext cx="2077031" cy="1571518"/>
              <a:chOff x="5882640" y="2782387"/>
              <a:chExt cx="2162200" cy="1577645"/>
            </a:xfrm>
          </p:grpSpPr>
          <p:sp>
            <p:nvSpPr>
              <p:cNvPr id="59" name="Ellipse 22"/>
              <p:cNvSpPr/>
              <p:nvPr/>
            </p:nvSpPr>
            <p:spPr bwMode="auto">
              <a:xfrm>
                <a:off x="5882640" y="3972146"/>
                <a:ext cx="2162200"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a typeface="+mn-ea"/>
                </a:endParaRPr>
              </a:p>
            </p:txBody>
          </p:sp>
          <p:grpSp>
            <p:nvGrpSpPr>
              <p:cNvPr id="60" name="Gruppe 61"/>
              <p:cNvGrpSpPr>
                <a:grpSpLocks/>
              </p:cNvGrpSpPr>
              <p:nvPr/>
            </p:nvGrpSpPr>
            <p:grpSpPr bwMode="auto">
              <a:xfrm>
                <a:off x="6271059" y="2782387"/>
                <a:ext cx="1470861" cy="1467669"/>
                <a:chOff x="1760019" y="3875595"/>
                <a:chExt cx="1018741" cy="1016530"/>
              </a:xfrm>
            </p:grpSpPr>
            <p:grpSp>
              <p:nvGrpSpPr>
                <p:cNvPr id="61" name="Gruppe 59"/>
                <p:cNvGrpSpPr>
                  <a:grpSpLocks/>
                </p:cNvGrpSpPr>
                <p:nvPr/>
              </p:nvGrpSpPr>
              <p:grpSpPr bwMode="auto">
                <a:xfrm>
                  <a:off x="1762304" y="3875595"/>
                  <a:ext cx="1016456" cy="1016530"/>
                  <a:chOff x="3906064" y="1406380"/>
                  <a:chExt cx="496973" cy="497009"/>
                </a:xfrm>
              </p:grpSpPr>
              <p:sp>
                <p:nvSpPr>
                  <p:cNvPr id="63" name="Ellipse 26"/>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sp>
                <p:nvSpPr>
                  <p:cNvPr id="64" name="Ellipse 27"/>
                  <p:cNvSpPr/>
                  <p:nvPr/>
                </p:nvSpPr>
                <p:spPr bwMode="auto">
                  <a:xfrm>
                    <a:off x="3968577" y="1424153"/>
                    <a:ext cx="368798" cy="26930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grpSp>
            <p:sp>
              <p:nvSpPr>
                <p:cNvPr id="62" name="Måne 25"/>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a typeface="+mn-ea"/>
                  </a:endParaRPr>
                </a:p>
              </p:txBody>
            </p:sp>
          </p:grpSp>
        </p:grpSp>
        <p:sp>
          <p:nvSpPr>
            <p:cNvPr id="58" name="Rektangel 103"/>
            <p:cNvSpPr>
              <a:spLocks noChangeArrowheads="1"/>
            </p:cNvSpPr>
            <p:nvPr/>
          </p:nvSpPr>
          <p:spPr bwMode="auto">
            <a:xfrm>
              <a:off x="5653247" y="5696849"/>
              <a:ext cx="605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a-DK" b="1" dirty="0">
                  <a:solidFill>
                    <a:srgbClr val="336699"/>
                  </a:solidFill>
                </a:rPr>
                <a:t>Role</a:t>
              </a:r>
            </a:p>
          </p:txBody>
        </p:sp>
      </p:grpSp>
      <p:grpSp>
        <p:nvGrpSpPr>
          <p:cNvPr id="65" name="Group 64"/>
          <p:cNvGrpSpPr/>
          <p:nvPr/>
        </p:nvGrpSpPr>
        <p:grpSpPr>
          <a:xfrm>
            <a:off x="6179151" y="2639737"/>
            <a:ext cx="1414815" cy="1462692"/>
            <a:chOff x="6179151" y="2639737"/>
            <a:chExt cx="1414815" cy="1462692"/>
          </a:xfrm>
        </p:grpSpPr>
        <p:grpSp>
          <p:nvGrpSpPr>
            <p:cNvPr id="66" name="Gruppe 61"/>
            <p:cNvGrpSpPr>
              <a:grpSpLocks/>
            </p:cNvGrpSpPr>
            <p:nvPr/>
          </p:nvGrpSpPr>
          <p:grpSpPr bwMode="auto">
            <a:xfrm flipH="1">
              <a:off x="6179151" y="2639737"/>
              <a:ext cx="1414815" cy="1462692"/>
              <a:chOff x="1760019" y="3875595"/>
              <a:chExt cx="1018741" cy="1016530"/>
            </a:xfrm>
          </p:grpSpPr>
          <p:grpSp>
            <p:nvGrpSpPr>
              <p:cNvPr id="68" name="Gruppe 59"/>
              <p:cNvGrpSpPr>
                <a:grpSpLocks/>
              </p:cNvGrpSpPr>
              <p:nvPr/>
            </p:nvGrpSpPr>
            <p:grpSpPr bwMode="auto">
              <a:xfrm>
                <a:off x="1762304" y="3875595"/>
                <a:ext cx="1016456" cy="1016530"/>
                <a:chOff x="3906064" y="1406380"/>
                <a:chExt cx="496973" cy="497009"/>
              </a:xfrm>
            </p:grpSpPr>
            <p:sp>
              <p:nvSpPr>
                <p:cNvPr id="70" name="Ellipse 7"/>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sp>
              <p:nvSpPr>
                <p:cNvPr id="71" name="Ellipse 8"/>
                <p:cNvSpPr/>
                <p:nvPr/>
              </p:nvSpPr>
              <p:spPr bwMode="auto">
                <a:xfrm>
                  <a:off x="3968660" y="1424274"/>
                  <a:ext cx="364951" cy="26970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grpSp>
          <p:sp>
            <p:nvSpPr>
              <p:cNvPr id="69" name="Måne 6"/>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a typeface="+mn-ea"/>
                </a:endParaRPr>
              </a:p>
            </p:txBody>
          </p:sp>
        </p:grpSp>
        <p:sp>
          <p:nvSpPr>
            <p:cNvPr id="67" name="Rektangel 104"/>
            <p:cNvSpPr>
              <a:spLocks noChangeArrowheads="1"/>
            </p:cNvSpPr>
            <p:nvPr/>
          </p:nvSpPr>
          <p:spPr bwMode="auto">
            <a:xfrm>
              <a:off x="6318779" y="3043236"/>
              <a:ext cx="1215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da-DK" b="1" dirty="0">
                  <a:solidFill>
                    <a:srgbClr val="336699"/>
                  </a:solidFill>
                </a:rPr>
                <a:t>Shared </a:t>
              </a:r>
            </a:p>
            <a:p>
              <a:pPr algn="ctr"/>
              <a:r>
                <a:rPr lang="da-DK" b="1" dirty="0">
                  <a:solidFill>
                    <a:srgbClr val="336699"/>
                  </a:solidFill>
                </a:rPr>
                <a:t>Perception</a:t>
              </a:r>
            </a:p>
          </p:txBody>
        </p:sp>
      </p:grpSp>
      <p:grpSp>
        <p:nvGrpSpPr>
          <p:cNvPr id="72" name="Group 71"/>
          <p:cNvGrpSpPr/>
          <p:nvPr/>
        </p:nvGrpSpPr>
        <p:grpSpPr>
          <a:xfrm>
            <a:off x="3563304" y="898525"/>
            <a:ext cx="1735137" cy="1462692"/>
            <a:chOff x="3563304" y="898525"/>
            <a:chExt cx="1735137" cy="1462692"/>
          </a:xfrm>
        </p:grpSpPr>
        <p:grpSp>
          <p:nvGrpSpPr>
            <p:cNvPr id="73" name="Gruppe 61"/>
            <p:cNvGrpSpPr>
              <a:grpSpLocks/>
            </p:cNvGrpSpPr>
            <p:nvPr/>
          </p:nvGrpSpPr>
          <p:grpSpPr bwMode="auto">
            <a:xfrm flipH="1">
              <a:off x="3725819" y="898525"/>
              <a:ext cx="1414815" cy="1462692"/>
              <a:chOff x="1760019" y="3875595"/>
              <a:chExt cx="1018741" cy="1016530"/>
            </a:xfrm>
          </p:grpSpPr>
          <p:grpSp>
            <p:nvGrpSpPr>
              <p:cNvPr id="75" name="Gruppe 59"/>
              <p:cNvGrpSpPr>
                <a:grpSpLocks/>
              </p:cNvGrpSpPr>
              <p:nvPr/>
            </p:nvGrpSpPr>
            <p:grpSpPr bwMode="auto">
              <a:xfrm>
                <a:off x="1762304" y="3875595"/>
                <a:ext cx="1016456" cy="1016530"/>
                <a:chOff x="3906064" y="1406380"/>
                <a:chExt cx="496973" cy="497009"/>
              </a:xfrm>
            </p:grpSpPr>
            <p:sp>
              <p:nvSpPr>
                <p:cNvPr id="77" name="Ellipse 47"/>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sp>
              <p:nvSpPr>
                <p:cNvPr id="78" name="Ellipse 48"/>
                <p:cNvSpPr/>
                <p:nvPr/>
              </p:nvSpPr>
              <p:spPr bwMode="auto">
                <a:xfrm>
                  <a:off x="3968433" y="1424181"/>
                  <a:ext cx="365510" cy="26970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grpSp>
          <p:sp>
            <p:nvSpPr>
              <p:cNvPr id="76" name="Måne 46"/>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a typeface="+mn-ea"/>
                </a:endParaRPr>
              </a:p>
            </p:txBody>
          </p:sp>
        </p:grpSp>
        <p:sp>
          <p:nvSpPr>
            <p:cNvPr id="74" name="Rektangel 105"/>
            <p:cNvSpPr>
              <a:spLocks noChangeArrowheads="1"/>
            </p:cNvSpPr>
            <p:nvPr/>
          </p:nvSpPr>
          <p:spPr bwMode="auto">
            <a:xfrm>
              <a:off x="3563304" y="1439108"/>
              <a:ext cx="1735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a-DK" b="1" dirty="0">
                  <a:solidFill>
                    <a:srgbClr val="336699"/>
                  </a:solidFill>
                </a:rPr>
                <a:t>Sponsorship</a:t>
              </a:r>
            </a:p>
          </p:txBody>
        </p:sp>
      </p:grpSp>
      <p:grpSp>
        <p:nvGrpSpPr>
          <p:cNvPr id="79" name="Group 78"/>
          <p:cNvGrpSpPr/>
          <p:nvPr/>
        </p:nvGrpSpPr>
        <p:grpSpPr>
          <a:xfrm>
            <a:off x="1455106" y="2593623"/>
            <a:ext cx="1414813" cy="1462693"/>
            <a:chOff x="1455106" y="2593623"/>
            <a:chExt cx="1414813" cy="1462693"/>
          </a:xfrm>
        </p:grpSpPr>
        <p:grpSp>
          <p:nvGrpSpPr>
            <p:cNvPr id="80" name="Gruppe 61"/>
            <p:cNvGrpSpPr>
              <a:grpSpLocks/>
            </p:cNvGrpSpPr>
            <p:nvPr/>
          </p:nvGrpSpPr>
          <p:grpSpPr bwMode="auto">
            <a:xfrm flipH="1">
              <a:off x="1455106" y="2593623"/>
              <a:ext cx="1414813" cy="1462693"/>
              <a:chOff x="1760020" y="3875598"/>
              <a:chExt cx="1018739" cy="1016531"/>
            </a:xfrm>
          </p:grpSpPr>
          <p:grpSp>
            <p:nvGrpSpPr>
              <p:cNvPr id="82" name="Gruppe 59"/>
              <p:cNvGrpSpPr>
                <a:grpSpLocks/>
              </p:cNvGrpSpPr>
              <p:nvPr/>
            </p:nvGrpSpPr>
            <p:grpSpPr bwMode="auto">
              <a:xfrm>
                <a:off x="1762303" y="3875598"/>
                <a:ext cx="1016456" cy="1016531"/>
                <a:chOff x="3906064" y="1406380"/>
                <a:chExt cx="496973" cy="497009"/>
              </a:xfrm>
            </p:grpSpPr>
            <p:sp>
              <p:nvSpPr>
                <p:cNvPr id="84" name="Ellipse 40"/>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sp>
              <p:nvSpPr>
                <p:cNvPr id="91" name="Ellipse 41"/>
                <p:cNvSpPr/>
                <p:nvPr/>
              </p:nvSpPr>
              <p:spPr bwMode="auto">
                <a:xfrm>
                  <a:off x="3972696" y="1424300"/>
                  <a:ext cx="364951" cy="26970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ea typeface="+mn-ea"/>
                  </a:endParaRPr>
                </a:p>
              </p:txBody>
            </p:sp>
          </p:grpSp>
          <p:sp>
            <p:nvSpPr>
              <p:cNvPr id="83" name="Måne 39"/>
              <p:cNvSpPr/>
              <p:nvPr/>
            </p:nvSpPr>
            <p:spPr bwMode="auto">
              <a:xfrm rot="16570711">
                <a:off x="2013673"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ea typeface="+mn-ea"/>
                </a:endParaRPr>
              </a:p>
            </p:txBody>
          </p:sp>
        </p:grpSp>
        <p:sp>
          <p:nvSpPr>
            <p:cNvPr id="81" name="Rektangel 106"/>
            <p:cNvSpPr>
              <a:spLocks noChangeArrowheads="1"/>
            </p:cNvSpPr>
            <p:nvPr/>
          </p:nvSpPr>
          <p:spPr bwMode="auto">
            <a:xfrm>
              <a:off x="1579707" y="2749622"/>
              <a:ext cx="1236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a-DK" b="1" dirty="0">
                  <a:solidFill>
                    <a:srgbClr val="336699"/>
                  </a:solidFill>
                </a:rPr>
                <a:t>Manage-ment review and benefits</a:t>
              </a:r>
            </a:p>
          </p:txBody>
        </p:sp>
      </p:grpSp>
      <p:grpSp>
        <p:nvGrpSpPr>
          <p:cNvPr id="92" name="Group 91"/>
          <p:cNvGrpSpPr/>
          <p:nvPr/>
        </p:nvGrpSpPr>
        <p:grpSpPr>
          <a:xfrm>
            <a:off x="5098326" y="845403"/>
            <a:ext cx="4198074" cy="687051"/>
            <a:chOff x="5098326" y="845403"/>
            <a:chExt cx="4198074" cy="687051"/>
          </a:xfrm>
        </p:grpSpPr>
        <p:sp>
          <p:nvSpPr>
            <p:cNvPr id="93" name="TextBox 92"/>
            <p:cNvSpPr txBox="1"/>
            <p:nvPr/>
          </p:nvSpPr>
          <p:spPr>
            <a:xfrm>
              <a:off x="5400972" y="886123"/>
              <a:ext cx="3895428" cy="646331"/>
            </a:xfrm>
            <a:prstGeom prst="rect">
              <a:avLst/>
            </a:prstGeom>
            <a:noFill/>
          </p:spPr>
          <p:txBody>
            <a:bodyPr wrap="square" rtlCol="0">
              <a:spAutoFit/>
            </a:bodyPr>
            <a:lstStyle/>
            <a:p>
              <a:r>
                <a:rPr lang="en-US" dirty="0"/>
                <a:t>Sponsorship of the project by a board or executive committee member </a:t>
              </a:r>
            </a:p>
          </p:txBody>
        </p:sp>
        <p:cxnSp>
          <p:nvCxnSpPr>
            <p:cNvPr id="94" name="Straight Connector 93"/>
            <p:cNvCxnSpPr/>
            <p:nvPr/>
          </p:nvCxnSpPr>
          <p:spPr>
            <a:xfrm>
              <a:off x="5410200" y="845403"/>
              <a:ext cx="0" cy="67859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3" idx="1"/>
            </p:cNvCxnSpPr>
            <p:nvPr/>
          </p:nvCxnSpPr>
          <p:spPr>
            <a:xfrm flipH="1">
              <a:off x="5098326" y="1209289"/>
              <a:ext cx="302646" cy="92333"/>
            </a:xfrm>
            <a:prstGeom prst="line">
              <a:avLst/>
            </a:prstGeom>
            <a:ln w="28575">
              <a:solidFill>
                <a:schemeClr val="accent4"/>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6217901" y="1883504"/>
            <a:ext cx="3078499" cy="986696"/>
            <a:chOff x="6217901" y="1883504"/>
            <a:chExt cx="3078499" cy="986696"/>
          </a:xfrm>
        </p:grpSpPr>
        <p:sp>
          <p:nvSpPr>
            <p:cNvPr id="97" name="TextBox 96"/>
            <p:cNvSpPr txBox="1"/>
            <p:nvPr/>
          </p:nvSpPr>
          <p:spPr>
            <a:xfrm>
              <a:off x="6217901" y="1883504"/>
              <a:ext cx="3078499" cy="646331"/>
            </a:xfrm>
            <a:prstGeom prst="rect">
              <a:avLst/>
            </a:prstGeom>
            <a:noFill/>
          </p:spPr>
          <p:txBody>
            <a:bodyPr wrap="square" rtlCol="0">
              <a:spAutoFit/>
            </a:bodyPr>
            <a:lstStyle/>
            <a:p>
              <a:r>
                <a:rPr lang="en-US" dirty="0"/>
                <a:t>Develop a shared perception of risk within the organization </a:t>
              </a:r>
            </a:p>
          </p:txBody>
        </p:sp>
        <p:cxnSp>
          <p:nvCxnSpPr>
            <p:cNvPr id="98" name="Straight Connector 97"/>
            <p:cNvCxnSpPr/>
            <p:nvPr/>
          </p:nvCxnSpPr>
          <p:spPr>
            <a:xfrm flipH="1">
              <a:off x="6228272" y="2590801"/>
              <a:ext cx="283952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9" name="Freeform 98"/>
            <p:cNvSpPr/>
            <p:nvPr/>
          </p:nvSpPr>
          <p:spPr>
            <a:xfrm>
              <a:off x="7454900" y="2578100"/>
              <a:ext cx="317500" cy="292100"/>
            </a:xfrm>
            <a:custGeom>
              <a:avLst/>
              <a:gdLst>
                <a:gd name="connsiteX0" fmla="*/ 317500 w 317500"/>
                <a:gd name="connsiteY0" fmla="*/ 0 h 292100"/>
                <a:gd name="connsiteX1" fmla="*/ 317500 w 317500"/>
                <a:gd name="connsiteY1" fmla="*/ 292100 h 292100"/>
                <a:gd name="connsiteX2" fmla="*/ 0 w 317500"/>
                <a:gd name="connsiteY2" fmla="*/ 292100 h 292100"/>
              </a:gdLst>
              <a:ahLst/>
              <a:cxnLst>
                <a:cxn ang="0">
                  <a:pos x="connsiteX0" y="connsiteY0"/>
                </a:cxn>
                <a:cxn ang="0">
                  <a:pos x="connsiteX1" y="connsiteY1"/>
                </a:cxn>
                <a:cxn ang="0">
                  <a:pos x="connsiteX2" y="connsiteY2"/>
                </a:cxn>
              </a:cxnLst>
              <a:rect l="l" t="t" r="r" b="b"/>
              <a:pathLst>
                <a:path w="317500" h="292100">
                  <a:moveTo>
                    <a:pt x="317500" y="0"/>
                  </a:moveTo>
                  <a:lnTo>
                    <a:pt x="317500" y="292100"/>
                  </a:lnTo>
                  <a:lnTo>
                    <a:pt x="0" y="292100"/>
                  </a:lnTo>
                </a:path>
              </a:pathLst>
            </a:custGeom>
            <a:ln w="28575">
              <a:solidFill>
                <a:schemeClr val="accent4"/>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00" name="Group 99"/>
          <p:cNvGrpSpPr/>
          <p:nvPr/>
        </p:nvGrpSpPr>
        <p:grpSpPr>
          <a:xfrm>
            <a:off x="6555354" y="4350602"/>
            <a:ext cx="2664846" cy="2009310"/>
            <a:chOff x="6555354" y="4350602"/>
            <a:chExt cx="2664846" cy="2009310"/>
          </a:xfrm>
        </p:grpSpPr>
        <p:sp>
          <p:nvSpPr>
            <p:cNvPr id="101" name="TextBox 100"/>
            <p:cNvSpPr txBox="1"/>
            <p:nvPr/>
          </p:nvSpPr>
          <p:spPr>
            <a:xfrm>
              <a:off x="6825806" y="5235184"/>
              <a:ext cx="2394394" cy="923330"/>
            </a:xfrm>
            <a:prstGeom prst="rect">
              <a:avLst/>
            </a:prstGeom>
            <a:noFill/>
          </p:spPr>
          <p:txBody>
            <a:bodyPr wrap="square" rtlCol="0">
              <a:spAutoFit/>
            </a:bodyPr>
            <a:lstStyle/>
            <a:p>
              <a:pPr lvl="0"/>
              <a:r>
                <a:rPr lang="en-US" dirty="0">
                  <a:solidFill>
                    <a:prstClr val="black"/>
                  </a:solidFill>
                </a:rPr>
                <a:t>Define the role of the risk manager as facilitator </a:t>
              </a:r>
            </a:p>
          </p:txBody>
        </p:sp>
        <p:cxnSp>
          <p:nvCxnSpPr>
            <p:cNvPr id="102" name="Straight Connector 101"/>
            <p:cNvCxnSpPr/>
            <p:nvPr/>
          </p:nvCxnSpPr>
          <p:spPr>
            <a:xfrm>
              <a:off x="6859572" y="4350602"/>
              <a:ext cx="0" cy="200931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6555354" y="5355257"/>
              <a:ext cx="302646" cy="1"/>
            </a:xfrm>
            <a:prstGeom prst="line">
              <a:avLst/>
            </a:prstGeom>
            <a:ln w="28575">
              <a:solidFill>
                <a:schemeClr val="accent4"/>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52400" y="4826675"/>
            <a:ext cx="2362200" cy="2031325"/>
            <a:chOff x="152400" y="4826675"/>
            <a:chExt cx="2362200" cy="2031325"/>
          </a:xfrm>
        </p:grpSpPr>
        <p:sp>
          <p:nvSpPr>
            <p:cNvPr id="105" name="TextBox 104"/>
            <p:cNvSpPr txBox="1"/>
            <p:nvPr/>
          </p:nvSpPr>
          <p:spPr>
            <a:xfrm>
              <a:off x="152400" y="4826675"/>
              <a:ext cx="1990493" cy="2031325"/>
            </a:xfrm>
            <a:prstGeom prst="rect">
              <a:avLst/>
            </a:prstGeom>
            <a:noFill/>
          </p:spPr>
          <p:txBody>
            <a:bodyPr wrap="square" rtlCol="0">
              <a:spAutoFit/>
            </a:bodyPr>
            <a:lstStyle/>
            <a:p>
              <a:r>
                <a:rPr lang="en-US" dirty="0"/>
                <a:t>Determine the risk appetite of the organization and description about contribution  towards corporate governance</a:t>
              </a:r>
            </a:p>
          </p:txBody>
        </p:sp>
        <p:cxnSp>
          <p:nvCxnSpPr>
            <p:cNvPr id="106" name="Straight Connector 105"/>
            <p:cNvCxnSpPr/>
            <p:nvPr/>
          </p:nvCxnSpPr>
          <p:spPr>
            <a:xfrm>
              <a:off x="2159110" y="5355258"/>
              <a:ext cx="0" cy="10356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160927" y="5873059"/>
              <a:ext cx="353673" cy="0"/>
            </a:xfrm>
            <a:prstGeom prst="line">
              <a:avLst/>
            </a:prstGeom>
            <a:ln w="28575">
              <a:solidFill>
                <a:schemeClr val="accent4"/>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333305" y="821611"/>
            <a:ext cx="2483064" cy="2031325"/>
            <a:chOff x="333305" y="821611"/>
            <a:chExt cx="2483064" cy="2031325"/>
          </a:xfrm>
        </p:grpSpPr>
        <p:sp>
          <p:nvSpPr>
            <p:cNvPr id="109" name="TextBox 108"/>
            <p:cNvSpPr txBox="1"/>
            <p:nvPr/>
          </p:nvSpPr>
          <p:spPr>
            <a:xfrm>
              <a:off x="333305" y="821611"/>
              <a:ext cx="2483064" cy="2031325"/>
            </a:xfrm>
            <a:prstGeom prst="rect">
              <a:avLst/>
            </a:prstGeom>
            <a:noFill/>
          </p:spPr>
          <p:txBody>
            <a:bodyPr wrap="square" rtlCol="0">
              <a:spAutoFit/>
            </a:bodyPr>
            <a:lstStyle/>
            <a:p>
              <a:pPr lvl="0"/>
              <a:r>
                <a:rPr lang="en-US" dirty="0"/>
                <a:t>Undertake a management review of all risk management activities  and </a:t>
              </a:r>
              <a:r>
                <a:rPr lang="en-US" dirty="0">
                  <a:solidFill>
                    <a:prstClr val="black"/>
                  </a:solidFill>
                </a:rPr>
                <a:t>ensure that maximum benefits continue to be delivered</a:t>
              </a:r>
            </a:p>
            <a:p>
              <a:endParaRPr lang="en-US" dirty="0"/>
            </a:p>
          </p:txBody>
        </p:sp>
        <p:cxnSp>
          <p:nvCxnSpPr>
            <p:cNvPr id="110" name="Straight Connector 109"/>
            <p:cNvCxnSpPr/>
            <p:nvPr/>
          </p:nvCxnSpPr>
          <p:spPr>
            <a:xfrm flipH="1">
              <a:off x="404848" y="2540000"/>
              <a:ext cx="191895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1" name="Freeform 110"/>
            <p:cNvSpPr/>
            <p:nvPr/>
          </p:nvSpPr>
          <p:spPr>
            <a:xfrm flipH="1">
              <a:off x="1203041" y="2527300"/>
              <a:ext cx="437803" cy="292100"/>
            </a:xfrm>
            <a:custGeom>
              <a:avLst/>
              <a:gdLst>
                <a:gd name="connsiteX0" fmla="*/ 317500 w 317500"/>
                <a:gd name="connsiteY0" fmla="*/ 0 h 292100"/>
                <a:gd name="connsiteX1" fmla="*/ 317500 w 317500"/>
                <a:gd name="connsiteY1" fmla="*/ 292100 h 292100"/>
                <a:gd name="connsiteX2" fmla="*/ 0 w 317500"/>
                <a:gd name="connsiteY2" fmla="*/ 292100 h 292100"/>
              </a:gdLst>
              <a:ahLst/>
              <a:cxnLst>
                <a:cxn ang="0">
                  <a:pos x="connsiteX0" y="connsiteY0"/>
                </a:cxn>
                <a:cxn ang="0">
                  <a:pos x="connsiteX1" y="connsiteY1"/>
                </a:cxn>
                <a:cxn ang="0">
                  <a:pos x="connsiteX2" y="connsiteY2"/>
                </a:cxn>
              </a:cxnLst>
              <a:rect l="l" t="t" r="r" b="b"/>
              <a:pathLst>
                <a:path w="317500" h="292100">
                  <a:moveTo>
                    <a:pt x="317500" y="0"/>
                  </a:moveTo>
                  <a:lnTo>
                    <a:pt x="317500" y="292100"/>
                  </a:lnTo>
                  <a:lnTo>
                    <a:pt x="0" y="292100"/>
                  </a:lnTo>
                </a:path>
              </a:pathLst>
            </a:custGeom>
            <a:ln w="28575">
              <a:solidFill>
                <a:schemeClr val="accent4"/>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71223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64159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7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7"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8"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9"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0"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Factors influencing the approach</a:t>
              </a:r>
            </a:p>
          </p:txBody>
        </p:sp>
      </p:grpSp>
      <p:sp>
        <p:nvSpPr>
          <p:cNvPr id="24" name="Wave 23"/>
          <p:cNvSpPr/>
          <p:nvPr/>
        </p:nvSpPr>
        <p:spPr>
          <a:xfrm rot="16200000">
            <a:off x="3200400" y="2109936"/>
            <a:ext cx="2209800" cy="1143000"/>
          </a:xfrm>
          <a:prstGeom prst="wave">
            <a:avLst>
              <a:gd name="adj1" fmla="val 20000"/>
              <a:gd name="adj2" fmla="val -10000"/>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25400" cap="flat" cmpd="sng" algn="ctr">
            <a:noFill/>
            <a:prstDash val="solid"/>
          </a:ln>
          <a:effectLst>
            <a:outerShdw blurRad="50800" dist="38100" dir="10800000" algn="r"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Wave 24"/>
          <p:cNvSpPr/>
          <p:nvPr/>
        </p:nvSpPr>
        <p:spPr>
          <a:xfrm rot="16200000">
            <a:off x="3810000" y="4243536"/>
            <a:ext cx="2209800" cy="1143000"/>
          </a:xfrm>
          <a:prstGeom prst="wave">
            <a:avLst>
              <a:gd name="adj1" fmla="val 20000"/>
              <a:gd name="adj2" fmla="val -10000"/>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25400" cap="flat" cmpd="sng" algn="ctr">
            <a:noFill/>
            <a:prstDash val="solid"/>
          </a:ln>
          <a:effectLst>
            <a:outerShdw blurRad="50800" dist="38100" dir="10800000" algn="r"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Wave 25"/>
          <p:cNvSpPr/>
          <p:nvPr/>
        </p:nvSpPr>
        <p:spPr>
          <a:xfrm rot="9931025">
            <a:off x="2546215" y="3815901"/>
            <a:ext cx="2209800" cy="1143000"/>
          </a:xfrm>
          <a:prstGeom prst="wave">
            <a:avLst>
              <a:gd name="adj1" fmla="val 20000"/>
              <a:gd name="adj2" fmla="val -10000"/>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25400" cap="flat" cmpd="sng" algn="ctr">
            <a:noFill/>
            <a:prstDash val="solid"/>
          </a:ln>
          <a:effectLst>
            <a:outerShdw blurRad="50800" dist="38100" dir="10800000" algn="r"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Wave 26"/>
          <p:cNvSpPr/>
          <p:nvPr/>
        </p:nvSpPr>
        <p:spPr>
          <a:xfrm rot="9983862">
            <a:off x="4523016" y="2582358"/>
            <a:ext cx="2209800" cy="1143000"/>
          </a:xfrm>
          <a:prstGeom prst="wave">
            <a:avLst>
              <a:gd name="adj1" fmla="val 20000"/>
              <a:gd name="adj2" fmla="val -10000"/>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a:ln w="25400" cap="flat" cmpd="sng" algn="ctr">
            <a:noFill/>
            <a:prstDash val="solid"/>
          </a:ln>
          <a:effectLst>
            <a:outerShdw blurRad="50800" dist="38100" dir="10800000" algn="r"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8" name="TextBox 27"/>
          <p:cNvSpPr txBox="1"/>
          <p:nvPr/>
        </p:nvSpPr>
        <p:spPr>
          <a:xfrm>
            <a:off x="4114800" y="2490936"/>
            <a:ext cx="381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rPr>
              <a:t>1</a:t>
            </a:r>
          </a:p>
        </p:txBody>
      </p:sp>
      <p:sp>
        <p:nvSpPr>
          <p:cNvPr id="29" name="TextBox 28"/>
          <p:cNvSpPr txBox="1"/>
          <p:nvPr/>
        </p:nvSpPr>
        <p:spPr>
          <a:xfrm>
            <a:off x="5410200" y="2871936"/>
            <a:ext cx="381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rPr>
              <a:t>2</a:t>
            </a:r>
          </a:p>
        </p:txBody>
      </p:sp>
      <p:sp>
        <p:nvSpPr>
          <p:cNvPr id="30" name="TextBox 29"/>
          <p:cNvSpPr txBox="1"/>
          <p:nvPr/>
        </p:nvSpPr>
        <p:spPr>
          <a:xfrm>
            <a:off x="4800600" y="4548336"/>
            <a:ext cx="381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rPr>
              <a:t>3</a:t>
            </a:r>
          </a:p>
        </p:txBody>
      </p:sp>
      <p:sp>
        <p:nvSpPr>
          <p:cNvPr id="31" name="TextBox 30"/>
          <p:cNvSpPr txBox="1"/>
          <p:nvPr/>
        </p:nvSpPr>
        <p:spPr>
          <a:xfrm>
            <a:off x="3505200" y="4167336"/>
            <a:ext cx="381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rPr>
              <a:t>4</a:t>
            </a:r>
          </a:p>
        </p:txBody>
      </p:sp>
      <p:sp>
        <p:nvSpPr>
          <p:cNvPr id="32" name="Snip Same Side Corner Rectangle 31"/>
          <p:cNvSpPr/>
          <p:nvPr/>
        </p:nvSpPr>
        <p:spPr>
          <a:xfrm>
            <a:off x="685800" y="1881336"/>
            <a:ext cx="2895600" cy="1295400"/>
          </a:xfrm>
          <a:prstGeom prst="snip2SameRect">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3500000" scaled="1"/>
            <a:tileRect/>
          </a:gradFill>
          <a:ln w="25400" cap="flat" cmpd="sng" algn="ctr">
            <a:noFill/>
            <a:prstDash val="solid"/>
          </a:ln>
          <a:effectLst>
            <a:outerShdw blurRad="50800" dist="38100" dir="10800000" algn="r" rotWithShape="0">
              <a:prstClr val="black">
                <a:alpha val="40000"/>
              </a:prstClr>
            </a:outerShdw>
            <a:reflection blurRad="6350" stA="52000" endA="300" endPos="35000" dir="5400000" sy="-100000" algn="bl" rotWithShape="0"/>
          </a:effectLst>
        </p:spPr>
        <p:txBody>
          <a:bodyPr rtlCol="0" anchor="ctr"/>
          <a:lstStyle/>
          <a:p>
            <a:pPr lvl="0" algn="ctr"/>
            <a:r>
              <a:rPr lang="en-US" b="1" kern="0" dirty="0">
                <a:solidFill>
                  <a:sysClr val="window" lastClr="FFFFFF"/>
                </a:solidFill>
              </a:rPr>
              <a:t>Senior management influence within department </a:t>
            </a:r>
          </a:p>
        </p:txBody>
      </p:sp>
      <p:sp>
        <p:nvSpPr>
          <p:cNvPr id="33" name="Snip Same Side Corner Rectangle 32"/>
          <p:cNvSpPr/>
          <p:nvPr/>
        </p:nvSpPr>
        <p:spPr>
          <a:xfrm>
            <a:off x="5953836" y="1325190"/>
            <a:ext cx="2895600" cy="1295400"/>
          </a:xfrm>
          <a:prstGeom prst="snip2SameRect">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3500000" scaled="1"/>
            <a:tileRect/>
          </a:gradFill>
          <a:ln w="25400" cap="flat" cmpd="sng" algn="ctr">
            <a:noFill/>
            <a:prstDash val="solid"/>
          </a:ln>
          <a:effectLst>
            <a:outerShdw blurRad="50800" dist="38100" dir="10800000" algn="r" rotWithShape="0">
              <a:prstClr val="black">
                <a:alpha val="40000"/>
              </a:prstClr>
            </a:outerShdw>
            <a:reflection blurRad="6350" stA="52000" endA="300" endPos="35000" dir="5400000" sy="-100000" algn="bl" rotWithShape="0"/>
          </a:effectLst>
        </p:spPr>
        <p:txBody>
          <a:bodyPr rtlCol="0" anchor="ctr"/>
          <a:lstStyle/>
          <a:p>
            <a:pPr lvl="0" algn="ctr"/>
            <a:r>
              <a:rPr lang="en-US" b="1" kern="0" dirty="0">
                <a:solidFill>
                  <a:sysClr val="window" lastClr="FFFFFF"/>
                </a:solidFill>
              </a:rPr>
              <a:t>External influences including corporate governance </a:t>
            </a:r>
          </a:p>
        </p:txBody>
      </p:sp>
      <p:sp>
        <p:nvSpPr>
          <p:cNvPr id="34" name="Snip Same Side Corner Rectangle 33"/>
          <p:cNvSpPr/>
          <p:nvPr/>
        </p:nvSpPr>
        <p:spPr>
          <a:xfrm>
            <a:off x="5562600" y="4929336"/>
            <a:ext cx="2895600" cy="1295400"/>
          </a:xfrm>
          <a:prstGeom prst="snip2SameRect">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3500000" scaled="1"/>
            <a:tileRect/>
          </a:gradFill>
          <a:ln w="25400" cap="flat" cmpd="sng" algn="ctr">
            <a:noFill/>
            <a:prstDash val="solid"/>
          </a:ln>
          <a:effectLst>
            <a:outerShdw blurRad="50800" dist="38100" dir="10800000" algn="r" rotWithShape="0">
              <a:prstClr val="black">
                <a:alpha val="40000"/>
              </a:prstClr>
            </a:outerShdw>
            <a:reflection blurRad="6350" stA="52000" endA="300" endPos="35000" dir="5400000" sy="-100000" algn="bl" rotWithShape="0"/>
          </a:effectLst>
        </p:spPr>
        <p:txBody>
          <a:bodyPr rtlCol="0" anchor="ctr"/>
          <a:lstStyle/>
          <a:p>
            <a:pPr lvl="0" algn="ctr"/>
            <a:r>
              <a:rPr lang="en-US" b="1" kern="0" dirty="0">
                <a:solidFill>
                  <a:sysClr val="window" lastClr="FFFFFF"/>
                </a:solidFill>
              </a:rPr>
              <a:t>Origin of the risk management department</a:t>
            </a:r>
          </a:p>
        </p:txBody>
      </p:sp>
      <p:sp>
        <p:nvSpPr>
          <p:cNvPr id="35" name="Snip Same Side Corner Rectangle 34"/>
          <p:cNvSpPr/>
          <p:nvPr/>
        </p:nvSpPr>
        <p:spPr>
          <a:xfrm>
            <a:off x="457200" y="5157936"/>
            <a:ext cx="2895600" cy="1295400"/>
          </a:xfrm>
          <a:prstGeom prst="snip2SameRect">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3500000" scaled="1"/>
            <a:tileRect/>
          </a:gradFill>
          <a:ln w="25400" cap="flat" cmpd="sng" algn="ctr">
            <a:noFill/>
            <a:prstDash val="solid"/>
          </a:ln>
          <a:effectLst>
            <a:outerShdw blurRad="50800" dist="38100" dir="10800000" algn="r" rotWithShape="0">
              <a:prstClr val="black">
                <a:alpha val="40000"/>
              </a:prstClr>
            </a:outerShdw>
            <a:reflection blurRad="6350" stA="52000" endA="300" endPos="35000" dir="5400000" sy="-100000" algn="bl" rotWithShape="0"/>
          </a:effectLst>
        </p:spPr>
        <p:txBody>
          <a:bodyPr rtlCol="0" anchor="ctr"/>
          <a:lstStyle/>
          <a:p>
            <a:pPr lvl="0" algn="ctr"/>
            <a:r>
              <a:rPr lang="en-US" b="1" kern="0" dirty="0">
                <a:solidFill>
                  <a:sysClr val="window" lastClr="FFFFFF"/>
                </a:solidFill>
              </a:rPr>
              <a:t>Nature of the business, its products and culture</a:t>
            </a:r>
            <a:endParaRPr kumimoji="0" lang="en-US"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Oval 21"/>
          <p:cNvSpPr/>
          <p:nvPr/>
        </p:nvSpPr>
        <p:spPr>
          <a:xfrm>
            <a:off x="6649252" y="2721768"/>
            <a:ext cx="2200184" cy="2200184"/>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hlinkClick r:id="" action="ppaction://hlinkshowjump?jump=nextslide"/>
          </p:cNvPr>
          <p:cNvSpPr txBox="1"/>
          <p:nvPr/>
        </p:nvSpPr>
        <p:spPr>
          <a:xfrm>
            <a:off x="6793268" y="3175808"/>
            <a:ext cx="1912152" cy="1477328"/>
          </a:xfrm>
          <a:prstGeom prst="rect">
            <a:avLst/>
          </a:prstGeom>
          <a:noFill/>
        </p:spPr>
        <p:txBody>
          <a:bodyPr wrap="square" rtlCol="0">
            <a:spAutoFit/>
          </a:bodyPr>
          <a:lstStyle/>
          <a:p>
            <a:pPr algn="ctr"/>
            <a:r>
              <a:rPr lang="en-US" b="1" dirty="0"/>
              <a:t>Now identify the main risk in your company</a:t>
            </a:r>
          </a:p>
          <a:p>
            <a:pPr algn="ctr"/>
            <a:r>
              <a:rPr lang="en-US" b="1" dirty="0"/>
              <a:t>CLICK HERE! To write down</a:t>
            </a:r>
          </a:p>
        </p:txBody>
      </p:sp>
    </p:spTree>
    <p:custDataLst>
      <p:tags r:id="rId2"/>
    </p:custDataLst>
    <p:extLst>
      <p:ext uri="{BB962C8B-B14F-4D97-AF65-F5344CB8AC3E}">
        <p14:creationId xmlns:p14="http://schemas.microsoft.com/office/powerpoint/2010/main" val="29553245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Risk in your company</a:t>
              </a:r>
            </a:p>
          </p:txBody>
        </p:sp>
      </p:grpSp>
      <p:graphicFrame>
        <p:nvGraphicFramePr>
          <p:cNvPr id="19" name="Tabelle 3"/>
          <p:cNvGraphicFramePr>
            <a:graphicFrameLocks noGrp="1"/>
          </p:cNvGraphicFramePr>
          <p:nvPr>
            <p:extLst>
              <p:ext uri="{D42A27DB-BD31-4B8C-83A1-F6EECF244321}">
                <p14:modId xmlns:p14="http://schemas.microsoft.com/office/powerpoint/2010/main" val="3583505653"/>
              </p:ext>
            </p:extLst>
          </p:nvPr>
        </p:nvGraphicFramePr>
        <p:xfrm>
          <a:off x="647820" y="980728"/>
          <a:ext cx="7848872" cy="4278173"/>
        </p:xfrm>
        <a:graphic>
          <a:graphicData uri="http://schemas.openxmlformats.org/drawingml/2006/table">
            <a:tbl>
              <a:tblPr bandRow="1">
                <a:effectLst>
                  <a:outerShdw blurRad="127000" dist="63500" dir="2700000" algn="ctr" rotWithShape="0">
                    <a:prstClr val="black">
                      <a:alpha val="40000"/>
                    </a:prstClr>
                  </a:outerShdw>
                </a:effectLst>
              </a:tblPr>
              <a:tblGrid>
                <a:gridCol w="7848872">
                  <a:extLst>
                    <a:ext uri="{9D8B030D-6E8A-4147-A177-3AD203B41FA5}">
                      <a16:colId xmlns:a16="http://schemas.microsoft.com/office/drawing/2014/main" val="20000"/>
                    </a:ext>
                  </a:extLst>
                </a:gridCol>
              </a:tblGrid>
              <a:tr h="93610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Identify what you think is the most important risk related issue your company faces. Choose it intuitively before proceeding with the presentations, based on your current understanding of risk. Describe your issues below</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extLst>
                  <a:ext uri="{0D108BD9-81ED-4DB2-BD59-A6C34878D82A}">
                    <a16:rowId xmlns:a16="http://schemas.microsoft.com/office/drawing/2014/main" val="10000"/>
                  </a:ext>
                </a:extLst>
              </a:tr>
              <a:tr h="33420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800" b="0" dirty="0">
                          <a:latin typeface="+mn-lt"/>
                          <a:ea typeface="Verdana" pitchFamily="34" charset="0"/>
                          <a:cs typeface="Verdana" pitchFamily="34" charset="0"/>
                        </a:rPr>
                        <a:t>Your Answer here: </a:t>
                      </a:r>
                    </a:p>
                    <a:p>
                      <a:endParaRPr lang="en-US" sz="1800" b="0" dirty="0">
                        <a:latin typeface="+mn-lt"/>
                        <a:ea typeface="Verdana" pitchFamily="34" charset="0"/>
                        <a:cs typeface="Verdana" pitchFamily="34" charset="0"/>
                      </a:endParaRP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22" name="Oval 21"/>
          <p:cNvSpPr/>
          <p:nvPr/>
        </p:nvSpPr>
        <p:spPr>
          <a:xfrm>
            <a:off x="6856412" y="4653136"/>
            <a:ext cx="2200184" cy="2200184"/>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hlinkClick r:id="" action="ppaction://hlinkshowjump?jump=nextslide"/>
          </p:cNvPr>
          <p:cNvSpPr txBox="1"/>
          <p:nvPr/>
        </p:nvSpPr>
        <p:spPr>
          <a:xfrm>
            <a:off x="7000428" y="5107176"/>
            <a:ext cx="1912152" cy="1477328"/>
          </a:xfrm>
          <a:prstGeom prst="rect">
            <a:avLst/>
          </a:prstGeom>
          <a:noFill/>
        </p:spPr>
        <p:txBody>
          <a:bodyPr wrap="square" rtlCol="0">
            <a:spAutoFit/>
          </a:bodyPr>
          <a:lstStyle/>
          <a:p>
            <a:pPr algn="ctr"/>
            <a:r>
              <a:rPr lang="en-US" b="1" dirty="0"/>
              <a:t>Let us complete couple of small exercises on the following pages </a:t>
            </a:r>
          </a:p>
          <a:p>
            <a:pPr algn="ctr"/>
            <a:r>
              <a:rPr lang="en-US" b="1" dirty="0"/>
              <a:t>CLICK HERE! </a:t>
            </a:r>
          </a:p>
        </p:txBody>
      </p:sp>
    </p:spTree>
    <p:custDataLst>
      <p:tags r:id="rId1"/>
    </p:custDataLst>
    <p:extLst>
      <p:ext uri="{BB962C8B-B14F-4D97-AF65-F5344CB8AC3E}">
        <p14:creationId xmlns:p14="http://schemas.microsoft.com/office/powerpoint/2010/main" val="248717837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Exercise 1</a:t>
              </a:r>
            </a:p>
          </p:txBody>
        </p:sp>
      </p:grpSp>
      <p:graphicFrame>
        <p:nvGraphicFramePr>
          <p:cNvPr id="13" name="Tabelle 3"/>
          <p:cNvGraphicFramePr>
            <a:graphicFrameLocks noGrp="1"/>
          </p:cNvGraphicFramePr>
          <p:nvPr>
            <p:extLst>
              <p:ext uri="{D42A27DB-BD31-4B8C-83A1-F6EECF244321}">
                <p14:modId xmlns:p14="http://schemas.microsoft.com/office/powerpoint/2010/main" val="378377536"/>
              </p:ext>
            </p:extLst>
          </p:nvPr>
        </p:nvGraphicFramePr>
        <p:xfrm>
          <a:off x="683568" y="1059828"/>
          <a:ext cx="7848872" cy="5393508"/>
        </p:xfrm>
        <a:graphic>
          <a:graphicData uri="http://schemas.openxmlformats.org/drawingml/2006/table">
            <a:tbl>
              <a:tblPr bandRow="1">
                <a:effectLst>
                  <a:outerShdw blurRad="127000" dist="63500" dir="2700000" algn="ctr" rotWithShape="0">
                    <a:prstClr val="black">
                      <a:alpha val="40000"/>
                    </a:prstClr>
                  </a:outerShdw>
                </a:effectLst>
              </a:tblPr>
              <a:tblGrid>
                <a:gridCol w="7848872">
                  <a:extLst>
                    <a:ext uri="{9D8B030D-6E8A-4147-A177-3AD203B41FA5}">
                      <a16:colId xmlns:a16="http://schemas.microsoft.com/office/drawing/2014/main" val="20000"/>
                    </a:ext>
                  </a:extLst>
                </a:gridCol>
              </a:tblGrid>
              <a:tr h="11090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An employee of Global Solutions, who works in the financial department just outside the center of the resort usually drives his BMW to work. The risks of driving (mainly, injury, or liability in the event of an accident) could be transferred, eliminated, or mostly mitigated if she were to do the following:-</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extLst>
                  <a:ext uri="{0D108BD9-81ED-4DB2-BD59-A6C34878D82A}">
                    <a16:rowId xmlns:a16="http://schemas.microsoft.com/office/drawing/2014/main" val="10000"/>
                  </a:ext>
                </a:extLst>
              </a:tr>
              <a:tr h="10511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buFont typeface="+mj-lt"/>
                        <a:buAutoNum type="arabicPeriod"/>
                      </a:pPr>
                      <a:r>
                        <a:rPr lang="en-US" dirty="0"/>
                        <a:t>Take a shuttle bus from a nearby hotel instead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105119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2.   Move to within walking distance of the office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2"/>
                  </a:ext>
                </a:extLst>
              </a:tr>
              <a:tr h="1051197">
                <a:tc>
                  <a:txBody>
                    <a:bodyPr/>
                    <a:lstStyle/>
                    <a:p>
                      <a:pPr marL="309563" marR="0" lvl="0" indent="-309563"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3.   Trade in her BMW for a newer Volvo with more advanced safety </a:t>
                      </a:r>
                      <a:br>
                        <a:rPr kumimoji="0" lang="en-US" sz="1800" b="0" i="0" u="none" strike="noStrike" kern="1200" cap="none" spc="0" normalizeH="0" baseline="0" noProof="0" dirty="0">
                          <a:ln>
                            <a:noFill/>
                          </a:ln>
                          <a:solidFill>
                            <a:prstClr val="black"/>
                          </a:solidFill>
                          <a:effectLst/>
                          <a:uLnTx/>
                          <a:uFillTx/>
                          <a:latin typeface="+mn-lt"/>
                          <a:ea typeface="+mn-ea"/>
                          <a:cs typeface="+mn-cs"/>
                        </a:rPr>
                      </a:br>
                      <a:r>
                        <a:rPr kumimoji="0" lang="en-US" sz="1800" b="0" i="0" u="none" strike="noStrike" kern="1200" cap="none" spc="0" normalizeH="0" baseline="0" noProof="0" dirty="0">
                          <a:ln>
                            <a:noFill/>
                          </a:ln>
                          <a:solidFill>
                            <a:prstClr val="black"/>
                          </a:solidFill>
                          <a:effectLst/>
                          <a:uLnTx/>
                          <a:uFillTx/>
                          <a:latin typeface="+mn-lt"/>
                          <a:ea typeface="+mn-ea"/>
                          <a:cs typeface="+mn-cs"/>
                        </a:rPr>
                        <a:t>and navigation features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3"/>
                  </a:ext>
                </a:extLst>
              </a:tr>
              <a:tr h="1051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n-lt"/>
                          <a:ea typeface="Verdana" pitchFamily="34" charset="0"/>
                          <a:cs typeface="Verdana" pitchFamily="34" charset="0"/>
                        </a:rPr>
                        <a:t>4.  </a:t>
                      </a:r>
                      <a:r>
                        <a:rPr lang="en-US" dirty="0"/>
                        <a:t>If allowed, telecommute from a home office</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4"/>
                  </a:ext>
                </a:extLst>
              </a:tr>
            </a:tbl>
          </a:graphicData>
        </a:graphic>
      </p:graphicFrame>
      <p:sp>
        <p:nvSpPr>
          <p:cNvPr id="14" name="Oval 13"/>
          <p:cNvSpPr/>
          <p:nvPr/>
        </p:nvSpPr>
        <p:spPr>
          <a:xfrm>
            <a:off x="6856412" y="4653136"/>
            <a:ext cx="2200184" cy="2200184"/>
          </a:xfrm>
          <a:prstGeom prst="ellipse">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 action="ppaction://hlinkshowjump?jump=nextslide"/>
          </p:cNvPr>
          <p:cNvSpPr txBox="1"/>
          <p:nvPr/>
        </p:nvSpPr>
        <p:spPr>
          <a:xfrm>
            <a:off x="6980328" y="5160920"/>
            <a:ext cx="1912152" cy="1200329"/>
          </a:xfrm>
          <a:prstGeom prst="rect">
            <a:avLst/>
          </a:prstGeom>
          <a:noFill/>
        </p:spPr>
        <p:txBody>
          <a:bodyPr wrap="square" rtlCol="0">
            <a:spAutoFit/>
          </a:bodyPr>
          <a:lstStyle/>
          <a:p>
            <a:pPr algn="ctr"/>
            <a:r>
              <a:rPr lang="en-US" dirty="0">
                <a:solidFill>
                  <a:schemeClr val="bg1"/>
                </a:solidFill>
              </a:rPr>
              <a:t>Move on to the next slide to know the question</a:t>
            </a:r>
          </a:p>
          <a:p>
            <a:pPr algn="ctr"/>
            <a:r>
              <a:rPr lang="en-US" dirty="0">
                <a:solidFill>
                  <a:schemeClr val="bg1"/>
                </a:solidFill>
              </a:rPr>
              <a:t>CLICK HERE! </a:t>
            </a:r>
          </a:p>
        </p:txBody>
      </p:sp>
    </p:spTree>
    <p:custDataLst>
      <p:tags r:id="rId1"/>
    </p:custDataLst>
    <p:extLst>
      <p:ext uri="{BB962C8B-B14F-4D97-AF65-F5344CB8AC3E}">
        <p14:creationId xmlns:p14="http://schemas.microsoft.com/office/powerpoint/2010/main" val="335333602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Exercise 1</a:t>
              </a:r>
            </a:p>
          </p:txBody>
        </p:sp>
      </p:grpSp>
      <p:graphicFrame>
        <p:nvGraphicFramePr>
          <p:cNvPr id="28" name="Tabelle 3"/>
          <p:cNvGraphicFramePr>
            <a:graphicFrameLocks noGrp="1"/>
          </p:cNvGraphicFramePr>
          <p:nvPr>
            <p:extLst>
              <p:ext uri="{D42A27DB-BD31-4B8C-83A1-F6EECF244321}">
                <p14:modId xmlns:p14="http://schemas.microsoft.com/office/powerpoint/2010/main" val="3471749260"/>
              </p:ext>
            </p:extLst>
          </p:nvPr>
        </p:nvGraphicFramePr>
        <p:xfrm>
          <a:off x="683568" y="1059828"/>
          <a:ext cx="7848872" cy="5313830"/>
        </p:xfrm>
        <a:graphic>
          <a:graphicData uri="http://schemas.openxmlformats.org/drawingml/2006/table">
            <a:tbl>
              <a:tblPr bandRow="1">
                <a:effectLst>
                  <a:outerShdw blurRad="127000" dist="63500" dir="2700000" algn="ctr" rotWithShape="0">
                    <a:prstClr val="black">
                      <a:alpha val="40000"/>
                    </a:prstClr>
                  </a:outerShdw>
                </a:effectLst>
              </a:tblPr>
              <a:tblGrid>
                <a:gridCol w="7848872">
                  <a:extLst>
                    <a:ext uri="{9D8B030D-6E8A-4147-A177-3AD203B41FA5}">
                      <a16:colId xmlns:a16="http://schemas.microsoft.com/office/drawing/2014/main" val="20000"/>
                    </a:ext>
                  </a:extLst>
                </a:gridCol>
              </a:tblGrid>
              <a:tr h="11090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On the lines below, identify how each of these alternatives transfers, eliminates, and/or mitigates the risk for this commuter.</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extLst>
                  <a:ext uri="{0D108BD9-81ED-4DB2-BD59-A6C34878D82A}">
                    <a16:rowId xmlns:a16="http://schemas.microsoft.com/office/drawing/2014/main" val="10000"/>
                  </a:ext>
                </a:extLst>
              </a:tr>
              <a:tr h="10511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buFont typeface="+mj-lt"/>
                        <a:buAutoNum type="arabicPeriod"/>
                      </a:pPr>
                      <a:r>
                        <a:rPr lang="en-US" dirty="0"/>
                        <a:t>Shuttle</a:t>
                      </a:r>
                      <a:r>
                        <a:rPr lang="en-US" baseline="0" dirty="0"/>
                        <a:t> bus</a:t>
                      </a:r>
                      <a:br>
                        <a:rPr lang="en-US" baseline="0" dirty="0"/>
                      </a:br>
                      <a:r>
                        <a:rPr lang="en-US" b="1" baseline="0" dirty="0"/>
                        <a:t>Your answer: </a:t>
                      </a:r>
                      <a:endParaRPr lang="en-US" b="1"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105119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2.   Move to within walking distance of the office</a:t>
                      </a:r>
                      <a:br>
                        <a:rPr kumimoji="0" lang="en-US" sz="1800" b="0" i="0" u="none" strike="noStrike" kern="1200" cap="none" spc="0" normalizeH="0" baseline="0" noProof="0" dirty="0">
                          <a:ln>
                            <a:noFill/>
                          </a:ln>
                          <a:solidFill>
                            <a:prstClr val="black"/>
                          </a:solidFill>
                          <a:effectLst/>
                          <a:uLnTx/>
                          <a:uFillTx/>
                          <a:latin typeface="+mn-lt"/>
                          <a:ea typeface="+mn-ea"/>
                          <a:cs typeface="+mn-cs"/>
                        </a:rPr>
                      </a:b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a:ln>
                            <a:noFill/>
                          </a:ln>
                          <a:solidFill>
                            <a:prstClr val="black"/>
                          </a:solidFill>
                          <a:effectLst/>
                          <a:uLnTx/>
                          <a:uFillTx/>
                          <a:latin typeface="+mn-lt"/>
                          <a:ea typeface="+mn-ea"/>
                          <a:cs typeface="+mn-cs"/>
                        </a:rPr>
                        <a:t>Your answer: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2"/>
                  </a:ext>
                </a:extLst>
              </a:tr>
              <a:tr h="1051197">
                <a:tc>
                  <a:txBody>
                    <a:bodyPr/>
                    <a:lstStyle/>
                    <a:p>
                      <a:pPr marL="309563" marR="0" lvl="0" indent="-309563"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3.   Newer Volvo</a:t>
                      </a:r>
                      <a:br>
                        <a:rPr kumimoji="0" lang="en-US" sz="1800" b="0" i="0" u="none" strike="noStrike" kern="1200" cap="none" spc="0" normalizeH="0" baseline="0" noProof="0" dirty="0">
                          <a:ln>
                            <a:noFill/>
                          </a:ln>
                          <a:solidFill>
                            <a:prstClr val="black"/>
                          </a:solidFill>
                          <a:effectLst/>
                          <a:uLnTx/>
                          <a:uFillTx/>
                          <a:latin typeface="+mn-lt"/>
                          <a:ea typeface="+mn-ea"/>
                          <a:cs typeface="+mn-cs"/>
                        </a:rPr>
                      </a:br>
                      <a:r>
                        <a:rPr kumimoji="0" lang="en-US" sz="1800" b="1" i="0" u="none" strike="noStrike" kern="1200" cap="none" spc="0" normalizeH="0" baseline="0" noProof="0" dirty="0">
                          <a:ln>
                            <a:noFill/>
                          </a:ln>
                          <a:solidFill>
                            <a:prstClr val="black"/>
                          </a:solidFill>
                          <a:effectLst/>
                          <a:uLnTx/>
                          <a:uFillTx/>
                          <a:latin typeface="+mn-lt"/>
                          <a:ea typeface="+mn-ea"/>
                          <a:cs typeface="+mn-cs"/>
                        </a:rPr>
                        <a:t>Your answer: </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3"/>
                  </a:ext>
                </a:extLst>
              </a:tr>
              <a:tr h="1051197">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startAt="4"/>
                        <a:tabLst/>
                        <a:defRPr/>
                      </a:pPr>
                      <a:r>
                        <a:rPr lang="en-US" dirty="0"/>
                        <a:t>Telecommute:</a:t>
                      </a:r>
                      <a:br>
                        <a:rPr lang="en-US" dirty="0"/>
                      </a:br>
                      <a:r>
                        <a:rPr lang="en-US" b="1" dirty="0"/>
                        <a:t>Your</a:t>
                      </a:r>
                      <a:r>
                        <a:rPr lang="en-US" b="1" baseline="0" dirty="0"/>
                        <a:t> Answer</a:t>
                      </a:r>
                      <a:endParaRPr lang="en-US" b="1"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4"/>
                  </a:ext>
                </a:extLst>
              </a:tr>
            </a:tbl>
          </a:graphicData>
        </a:graphic>
      </p:graphicFrame>
      <p:sp>
        <p:nvSpPr>
          <p:cNvPr id="29" name="Oval 28"/>
          <p:cNvSpPr/>
          <p:nvPr/>
        </p:nvSpPr>
        <p:spPr>
          <a:xfrm>
            <a:off x="6856412" y="4653136"/>
            <a:ext cx="2200184" cy="2200184"/>
          </a:xfrm>
          <a:prstGeom prst="ellipse">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hlinkClick r:id="" action="ppaction://hlinkshowjump?jump=nextslide"/>
          </p:cNvPr>
          <p:cNvSpPr txBox="1"/>
          <p:nvPr/>
        </p:nvSpPr>
        <p:spPr>
          <a:xfrm>
            <a:off x="7000428" y="5013176"/>
            <a:ext cx="1912152" cy="1477328"/>
          </a:xfrm>
          <a:prstGeom prst="rect">
            <a:avLst/>
          </a:prstGeom>
          <a:noFill/>
        </p:spPr>
        <p:txBody>
          <a:bodyPr wrap="square" rtlCol="0">
            <a:spAutoFit/>
          </a:bodyPr>
          <a:lstStyle/>
          <a:p>
            <a:pPr algn="ctr"/>
            <a:r>
              <a:rPr lang="en-US" b="1" dirty="0">
                <a:solidFill>
                  <a:schemeClr val="bg1"/>
                </a:solidFill>
              </a:rPr>
              <a:t>After you complete these answers, compare them in next slide</a:t>
            </a:r>
          </a:p>
          <a:p>
            <a:pPr algn="ctr"/>
            <a:r>
              <a:rPr lang="en-US" b="1" dirty="0">
                <a:solidFill>
                  <a:schemeClr val="bg1"/>
                </a:solidFill>
              </a:rPr>
              <a:t>CLICK HERE! </a:t>
            </a:r>
          </a:p>
        </p:txBody>
      </p:sp>
    </p:spTree>
    <p:custDataLst>
      <p:tags r:id="rId1"/>
    </p:custDataLst>
    <p:extLst>
      <p:ext uri="{BB962C8B-B14F-4D97-AF65-F5344CB8AC3E}">
        <p14:creationId xmlns:p14="http://schemas.microsoft.com/office/powerpoint/2010/main" val="5859041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Exercise 1</a:t>
              </a:r>
            </a:p>
          </p:txBody>
        </p:sp>
      </p:grpSp>
      <p:graphicFrame>
        <p:nvGraphicFramePr>
          <p:cNvPr id="15" name="Tabelle 3"/>
          <p:cNvGraphicFramePr>
            <a:graphicFrameLocks noGrp="1"/>
          </p:cNvGraphicFramePr>
          <p:nvPr>
            <p:extLst>
              <p:ext uri="{D42A27DB-BD31-4B8C-83A1-F6EECF244321}">
                <p14:modId xmlns:p14="http://schemas.microsoft.com/office/powerpoint/2010/main" val="2597839096"/>
              </p:ext>
            </p:extLst>
          </p:nvPr>
        </p:nvGraphicFramePr>
        <p:xfrm>
          <a:off x="683568" y="1059829"/>
          <a:ext cx="7848872" cy="1268882"/>
        </p:xfrm>
        <a:graphic>
          <a:graphicData uri="http://schemas.openxmlformats.org/drawingml/2006/table">
            <a:tbl>
              <a:tblPr bandRow="1">
                <a:effectLst>
                  <a:outerShdw blurRad="127000" dist="63500" dir="2700000" algn="ctr" rotWithShape="0">
                    <a:prstClr val="black">
                      <a:alpha val="40000"/>
                    </a:prstClr>
                  </a:outerShdw>
                </a:effectLst>
              </a:tblPr>
              <a:tblGrid>
                <a:gridCol w="7848872">
                  <a:extLst>
                    <a:ext uri="{9D8B030D-6E8A-4147-A177-3AD203B41FA5}">
                      <a16:colId xmlns:a16="http://schemas.microsoft.com/office/drawing/2014/main" val="20000"/>
                    </a:ext>
                  </a:extLst>
                </a:gridCol>
              </a:tblGrid>
              <a:tr h="5402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Take a shuttle bus from a nearby hotel instead</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extLst>
                  <a:ext uri="{0D108BD9-81ED-4DB2-BD59-A6C34878D82A}">
                    <a16:rowId xmlns:a16="http://schemas.microsoft.com/office/drawing/2014/main" val="10000"/>
                  </a:ext>
                </a:extLst>
              </a:tr>
              <a:tr h="7286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a:t>Avoid any risk of liability and mitigate the risk by riding in a larger, safer vehicle</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graphicFrame>
        <p:nvGraphicFramePr>
          <p:cNvPr id="16" name="Tabelle 3"/>
          <p:cNvGraphicFramePr>
            <a:graphicFrameLocks noGrp="1"/>
          </p:cNvGraphicFramePr>
          <p:nvPr>
            <p:extLst>
              <p:ext uri="{D42A27DB-BD31-4B8C-83A1-F6EECF244321}">
                <p14:modId xmlns:p14="http://schemas.microsoft.com/office/powerpoint/2010/main" val="9885687"/>
              </p:ext>
            </p:extLst>
          </p:nvPr>
        </p:nvGraphicFramePr>
        <p:xfrm>
          <a:off x="683568" y="2447566"/>
          <a:ext cx="7848872" cy="1268882"/>
        </p:xfrm>
        <a:graphic>
          <a:graphicData uri="http://schemas.openxmlformats.org/drawingml/2006/table">
            <a:tbl>
              <a:tblPr bandRow="1">
                <a:effectLst>
                  <a:outerShdw blurRad="127000" dist="63500" dir="2700000" algn="ctr" rotWithShape="0">
                    <a:prstClr val="black">
                      <a:alpha val="40000"/>
                    </a:prstClr>
                  </a:outerShdw>
                </a:effectLst>
              </a:tblPr>
              <a:tblGrid>
                <a:gridCol w="7848872">
                  <a:extLst>
                    <a:ext uri="{9D8B030D-6E8A-4147-A177-3AD203B41FA5}">
                      <a16:colId xmlns:a16="http://schemas.microsoft.com/office/drawing/2014/main" val="20000"/>
                    </a:ext>
                  </a:extLst>
                </a:gridCol>
              </a:tblGrid>
              <a:tr h="5402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Move to within walking distance of the office</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extLst>
                  <a:ext uri="{0D108BD9-81ED-4DB2-BD59-A6C34878D82A}">
                    <a16:rowId xmlns:a16="http://schemas.microsoft.com/office/drawing/2014/main" val="10000"/>
                  </a:ext>
                </a:extLst>
              </a:tr>
              <a:tr h="7286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a:t>Avoid both risk of liability and risk of injury in an auto accident</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graphicFrame>
        <p:nvGraphicFramePr>
          <p:cNvPr id="17" name="Tabelle 3"/>
          <p:cNvGraphicFramePr>
            <a:graphicFrameLocks noGrp="1"/>
          </p:cNvGraphicFramePr>
          <p:nvPr>
            <p:extLst>
              <p:ext uri="{D42A27DB-BD31-4B8C-83A1-F6EECF244321}">
                <p14:modId xmlns:p14="http://schemas.microsoft.com/office/powerpoint/2010/main" val="3581634972"/>
              </p:ext>
            </p:extLst>
          </p:nvPr>
        </p:nvGraphicFramePr>
        <p:xfrm>
          <a:off x="683568" y="3860464"/>
          <a:ext cx="7848872" cy="1368736"/>
        </p:xfrm>
        <a:graphic>
          <a:graphicData uri="http://schemas.openxmlformats.org/drawingml/2006/table">
            <a:tbl>
              <a:tblPr bandRow="1">
                <a:effectLst>
                  <a:outerShdw blurRad="127000" dist="63500" dir="2700000" algn="ctr" rotWithShape="0">
                    <a:prstClr val="black">
                      <a:alpha val="40000"/>
                    </a:prstClr>
                  </a:outerShdw>
                </a:effectLst>
              </a:tblPr>
              <a:tblGrid>
                <a:gridCol w="7848872">
                  <a:extLst>
                    <a:ext uri="{9D8B030D-6E8A-4147-A177-3AD203B41FA5}">
                      <a16:colId xmlns:a16="http://schemas.microsoft.com/office/drawing/2014/main" val="20000"/>
                    </a:ext>
                  </a:extLst>
                </a:gridCol>
              </a:tblGrid>
              <a:tr h="6077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Trade his car in for a newer Volvo that has more advanced safety and navigation features</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extLst>
                  <a:ext uri="{0D108BD9-81ED-4DB2-BD59-A6C34878D82A}">
                    <a16:rowId xmlns:a16="http://schemas.microsoft.com/office/drawing/2014/main" val="10000"/>
                  </a:ext>
                </a:extLst>
              </a:tr>
              <a:tr h="7286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a:t>Mitigate the risk of liability for an accident on snowy or silk roads and reduce the change of injury in an accident</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graphicFrame>
        <p:nvGraphicFramePr>
          <p:cNvPr id="18" name="Tabelle 3"/>
          <p:cNvGraphicFramePr>
            <a:graphicFrameLocks noGrp="1"/>
          </p:cNvGraphicFramePr>
          <p:nvPr>
            <p:extLst>
              <p:ext uri="{D42A27DB-BD31-4B8C-83A1-F6EECF244321}">
                <p14:modId xmlns:p14="http://schemas.microsoft.com/office/powerpoint/2010/main" val="188849433"/>
              </p:ext>
            </p:extLst>
          </p:nvPr>
        </p:nvGraphicFramePr>
        <p:xfrm>
          <a:off x="683568" y="5372632"/>
          <a:ext cx="7848872" cy="1336398"/>
        </p:xfrm>
        <a:graphic>
          <a:graphicData uri="http://schemas.openxmlformats.org/drawingml/2006/table">
            <a:tbl>
              <a:tblPr bandRow="1">
                <a:effectLst>
                  <a:outerShdw blurRad="127000" dist="63500" dir="2700000" algn="ctr" rotWithShape="0">
                    <a:prstClr val="black">
                      <a:alpha val="40000"/>
                    </a:prstClr>
                  </a:outerShdw>
                </a:effectLst>
              </a:tblPr>
              <a:tblGrid>
                <a:gridCol w="7848872">
                  <a:extLst>
                    <a:ext uri="{9D8B030D-6E8A-4147-A177-3AD203B41FA5}">
                      <a16:colId xmlns:a16="http://schemas.microsoft.com/office/drawing/2014/main" val="20000"/>
                    </a:ext>
                  </a:extLst>
                </a:gridCol>
              </a:tblGrid>
              <a:tr h="6077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If allowed, get an internet connection and work at home</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extLst>
                  <a:ext uri="{0D108BD9-81ED-4DB2-BD59-A6C34878D82A}">
                    <a16:rowId xmlns:a16="http://schemas.microsoft.com/office/drawing/2014/main" val="10000"/>
                  </a:ext>
                </a:extLst>
              </a:tr>
              <a:tr h="7286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a:t>Eliminate commuting risks</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05748504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Exercise 2: Can you Identify the risk?</a:t>
              </a:r>
            </a:p>
          </p:txBody>
        </p:sp>
      </p:grpSp>
      <p:graphicFrame>
        <p:nvGraphicFramePr>
          <p:cNvPr id="18" name="Tabelle 3"/>
          <p:cNvGraphicFramePr>
            <a:graphicFrameLocks noGrp="1"/>
          </p:cNvGraphicFramePr>
          <p:nvPr>
            <p:extLst>
              <p:ext uri="{D42A27DB-BD31-4B8C-83A1-F6EECF244321}">
                <p14:modId xmlns:p14="http://schemas.microsoft.com/office/powerpoint/2010/main" val="3432091610"/>
              </p:ext>
            </p:extLst>
          </p:nvPr>
        </p:nvGraphicFramePr>
        <p:xfrm>
          <a:off x="35496" y="958860"/>
          <a:ext cx="8929563" cy="5524880"/>
        </p:xfrm>
        <a:graphic>
          <a:graphicData uri="http://schemas.openxmlformats.org/drawingml/2006/table">
            <a:tbl>
              <a:tblPr bandRow="1">
                <a:effectLst>
                  <a:outerShdw blurRad="127000" dist="63500" dir="2700000" algn="ctr" rotWithShape="0">
                    <a:prstClr val="black">
                      <a:alpha val="40000"/>
                    </a:prstClr>
                  </a:outerShdw>
                </a:effectLst>
              </a:tblPr>
              <a:tblGrid>
                <a:gridCol w="475252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160811">
                  <a:extLst>
                    <a:ext uri="{9D8B030D-6E8A-4147-A177-3AD203B41FA5}">
                      <a16:colId xmlns:a16="http://schemas.microsoft.com/office/drawing/2014/main" val="20002"/>
                    </a:ext>
                  </a:extLst>
                </a:gridCol>
              </a:tblGrid>
              <a:tr h="102998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For each of the risks listed below, place a check (</a:t>
                      </a: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sym typeface="Wingdings"/>
                        </a:rPr>
                        <a:t></a:t>
                      </a: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 in the appropriate column(s) to indicate which type of risk it represents</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Operational risk</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Strategic risk</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extLst>
                  <a:ext uri="{0D108BD9-81ED-4DB2-BD59-A6C34878D82A}">
                    <a16:rowId xmlns:a16="http://schemas.microsoft.com/office/drawing/2014/main" val="10000"/>
                  </a:ext>
                </a:extLst>
              </a:tr>
              <a:tr h="4494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a:t>Manufacturing breakdown</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Information system failure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2"/>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Theft and fraud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3"/>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Product failure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4"/>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Outsourcing</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5"/>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Supplier risk</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6"/>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Lack of vision</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7"/>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Lack of innovation</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8"/>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Political risk</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9"/>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Ethical risk</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10"/>
                  </a:ext>
                </a:extLst>
              </a:tr>
            </a:tbl>
          </a:graphicData>
        </a:graphic>
      </p:graphicFrame>
      <p:sp>
        <p:nvSpPr>
          <p:cNvPr id="19" name="Oval 18"/>
          <p:cNvSpPr/>
          <p:nvPr/>
        </p:nvSpPr>
        <p:spPr>
          <a:xfrm>
            <a:off x="6856412" y="4653136"/>
            <a:ext cx="2200184" cy="2200184"/>
          </a:xfrm>
          <a:prstGeom prst="ellipse">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hlinkClick r:id="" action="ppaction://hlinkshowjump?jump=nextslide"/>
          </p:cNvPr>
          <p:cNvSpPr txBox="1"/>
          <p:nvPr/>
        </p:nvSpPr>
        <p:spPr>
          <a:xfrm>
            <a:off x="7000428" y="5013176"/>
            <a:ext cx="1912152" cy="1754326"/>
          </a:xfrm>
          <a:prstGeom prst="rect">
            <a:avLst/>
          </a:prstGeom>
          <a:noFill/>
        </p:spPr>
        <p:txBody>
          <a:bodyPr wrap="square" rtlCol="0">
            <a:spAutoFit/>
          </a:bodyPr>
          <a:lstStyle/>
          <a:p>
            <a:pPr algn="ctr"/>
            <a:r>
              <a:rPr lang="en-US" b="1" dirty="0">
                <a:solidFill>
                  <a:schemeClr val="bg1"/>
                </a:solidFill>
              </a:rPr>
              <a:t>After you have completed, compare your answers in next slide</a:t>
            </a:r>
          </a:p>
          <a:p>
            <a:pPr algn="ctr"/>
            <a:r>
              <a:rPr lang="en-US" b="1" dirty="0">
                <a:solidFill>
                  <a:schemeClr val="bg1"/>
                </a:solidFill>
              </a:rPr>
              <a:t>CLICK HERE! </a:t>
            </a:r>
          </a:p>
        </p:txBody>
      </p:sp>
    </p:spTree>
    <p:custDataLst>
      <p:tags r:id="rId1"/>
    </p:custDataLst>
    <p:extLst>
      <p:ext uri="{BB962C8B-B14F-4D97-AF65-F5344CB8AC3E}">
        <p14:creationId xmlns:p14="http://schemas.microsoft.com/office/powerpoint/2010/main" val="30249996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Answers</a:t>
              </a:r>
            </a:p>
          </p:txBody>
        </p:sp>
      </p:grpSp>
      <p:graphicFrame>
        <p:nvGraphicFramePr>
          <p:cNvPr id="32" name="Tabelle 3"/>
          <p:cNvGraphicFramePr>
            <a:graphicFrameLocks noGrp="1"/>
          </p:cNvGraphicFramePr>
          <p:nvPr>
            <p:extLst>
              <p:ext uri="{D42A27DB-BD31-4B8C-83A1-F6EECF244321}">
                <p14:modId xmlns:p14="http://schemas.microsoft.com/office/powerpoint/2010/main" val="1058263262"/>
              </p:ext>
            </p:extLst>
          </p:nvPr>
        </p:nvGraphicFramePr>
        <p:xfrm>
          <a:off x="35496" y="958860"/>
          <a:ext cx="8929563" cy="5524880"/>
        </p:xfrm>
        <a:graphic>
          <a:graphicData uri="http://schemas.openxmlformats.org/drawingml/2006/table">
            <a:tbl>
              <a:tblPr bandRow="1">
                <a:effectLst>
                  <a:outerShdw blurRad="127000" dist="63500" dir="2700000" algn="ctr" rotWithShape="0">
                    <a:prstClr val="black">
                      <a:alpha val="40000"/>
                    </a:prstClr>
                  </a:outerShdw>
                </a:effectLst>
              </a:tblPr>
              <a:tblGrid>
                <a:gridCol w="475252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160811">
                  <a:extLst>
                    <a:ext uri="{9D8B030D-6E8A-4147-A177-3AD203B41FA5}">
                      <a16:colId xmlns:a16="http://schemas.microsoft.com/office/drawing/2014/main" val="20002"/>
                    </a:ext>
                  </a:extLst>
                </a:gridCol>
              </a:tblGrid>
              <a:tr h="102998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For each of the risks listed below, place a check (</a:t>
                      </a: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sym typeface="Wingdings"/>
                        </a:rPr>
                        <a:t></a:t>
                      </a: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 in the appropriate column(s) to indicate which type of risk it represents</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Operational risk</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outerShdw blurRad="38100" dist="38100" dir="2700000" algn="tl">
                              <a:srgbClr val="000000">
                                <a:alpha val="43137"/>
                              </a:srgbClr>
                            </a:outerShdw>
                          </a:effectLst>
                          <a:latin typeface="+mn-lt"/>
                          <a:ea typeface="Verdana" pitchFamily="34" charset="0"/>
                          <a:cs typeface="Calibri" pitchFamily="34" charset="0"/>
                        </a:rPr>
                        <a:t>Strategic risk</a:t>
                      </a:r>
                    </a:p>
                  </a:txBody>
                  <a:tcPr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1000">
                          <a:srgbClr val="2A79FF">
                            <a:lumMod val="60000"/>
                            <a:lumOff val="40000"/>
                          </a:srgbClr>
                        </a:gs>
                        <a:gs pos="97500">
                          <a:srgbClr val="2A79FF">
                            <a:lumMod val="50000"/>
                          </a:srgbClr>
                        </a:gs>
                        <a:gs pos="43000">
                          <a:srgbClr val="2A79FF"/>
                        </a:gs>
                      </a:gsLst>
                      <a:lin ang="5400000" scaled="1"/>
                    </a:gradFill>
                  </a:tcPr>
                </a:tc>
                <a:extLst>
                  <a:ext uri="{0D108BD9-81ED-4DB2-BD59-A6C34878D82A}">
                    <a16:rowId xmlns:a16="http://schemas.microsoft.com/office/drawing/2014/main" val="10000"/>
                  </a:ext>
                </a:extLst>
              </a:tr>
              <a:tr h="4494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a:t>Manufacturing breakdown</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Information system failure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2"/>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Theft and fraud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3"/>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Product failure </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4"/>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Outsourcing</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5"/>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Supplier risk</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6"/>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Lack of vision</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7"/>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Lack of innovation</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8"/>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Political risk</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9"/>
                  </a:ext>
                </a:extLst>
              </a:tr>
              <a:tr h="449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Ethical risk</a:t>
                      </a:r>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18000" marB="1800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10"/>
                  </a:ext>
                </a:extLst>
              </a:tr>
            </a:tbl>
          </a:graphicData>
        </a:graphic>
      </p:graphicFrame>
      <p:grpSp>
        <p:nvGrpSpPr>
          <p:cNvPr id="33" name="Group 48"/>
          <p:cNvGrpSpPr>
            <a:grpSpLocks/>
          </p:cNvGrpSpPr>
          <p:nvPr/>
        </p:nvGrpSpPr>
        <p:grpSpPr bwMode="auto">
          <a:xfrm>
            <a:off x="4860032" y="1993850"/>
            <a:ext cx="417513" cy="427038"/>
            <a:chOff x="6897097" y="1680255"/>
            <a:chExt cx="418103" cy="427426"/>
          </a:xfrm>
        </p:grpSpPr>
        <p:sp>
          <p:nvSpPr>
            <p:cNvPr id="34"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35"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36"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37" name="Group 48"/>
          <p:cNvGrpSpPr>
            <a:grpSpLocks/>
          </p:cNvGrpSpPr>
          <p:nvPr/>
        </p:nvGrpSpPr>
        <p:grpSpPr bwMode="auto">
          <a:xfrm>
            <a:off x="4860032" y="2432177"/>
            <a:ext cx="417513" cy="427038"/>
            <a:chOff x="6897097" y="1680255"/>
            <a:chExt cx="418103" cy="427426"/>
          </a:xfrm>
        </p:grpSpPr>
        <p:sp>
          <p:nvSpPr>
            <p:cNvPr id="38"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39"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40"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41" name="Group 48"/>
          <p:cNvGrpSpPr>
            <a:grpSpLocks/>
          </p:cNvGrpSpPr>
          <p:nvPr/>
        </p:nvGrpSpPr>
        <p:grpSpPr bwMode="auto">
          <a:xfrm>
            <a:off x="4860032" y="2902431"/>
            <a:ext cx="417513" cy="427038"/>
            <a:chOff x="6897097" y="1680255"/>
            <a:chExt cx="418103" cy="427426"/>
          </a:xfrm>
        </p:grpSpPr>
        <p:sp>
          <p:nvSpPr>
            <p:cNvPr id="42"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43"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44"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45" name="Group 48"/>
          <p:cNvGrpSpPr>
            <a:grpSpLocks/>
          </p:cNvGrpSpPr>
          <p:nvPr/>
        </p:nvGrpSpPr>
        <p:grpSpPr bwMode="auto">
          <a:xfrm>
            <a:off x="4860032" y="3362325"/>
            <a:ext cx="417513" cy="427038"/>
            <a:chOff x="6897097" y="1680255"/>
            <a:chExt cx="418103" cy="427426"/>
          </a:xfrm>
        </p:grpSpPr>
        <p:sp>
          <p:nvSpPr>
            <p:cNvPr id="46"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47"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48"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49" name="Group 48"/>
          <p:cNvGrpSpPr>
            <a:grpSpLocks/>
          </p:cNvGrpSpPr>
          <p:nvPr/>
        </p:nvGrpSpPr>
        <p:grpSpPr bwMode="auto">
          <a:xfrm>
            <a:off x="4860032" y="3789363"/>
            <a:ext cx="417513" cy="427038"/>
            <a:chOff x="6897097" y="1680255"/>
            <a:chExt cx="418103" cy="427426"/>
          </a:xfrm>
        </p:grpSpPr>
        <p:sp>
          <p:nvSpPr>
            <p:cNvPr id="50"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51"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52"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53" name="Group 52"/>
          <p:cNvGrpSpPr>
            <a:grpSpLocks/>
          </p:cNvGrpSpPr>
          <p:nvPr/>
        </p:nvGrpSpPr>
        <p:grpSpPr bwMode="auto">
          <a:xfrm>
            <a:off x="4860032" y="4221088"/>
            <a:ext cx="417513" cy="427038"/>
            <a:chOff x="6897097" y="1680255"/>
            <a:chExt cx="418103" cy="427426"/>
          </a:xfrm>
        </p:grpSpPr>
        <p:sp>
          <p:nvSpPr>
            <p:cNvPr id="54"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55"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56"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57" name="Group 48"/>
          <p:cNvGrpSpPr>
            <a:grpSpLocks/>
          </p:cNvGrpSpPr>
          <p:nvPr/>
        </p:nvGrpSpPr>
        <p:grpSpPr bwMode="auto">
          <a:xfrm>
            <a:off x="6867388" y="3362325"/>
            <a:ext cx="417513" cy="427038"/>
            <a:chOff x="6897097" y="1680255"/>
            <a:chExt cx="418103" cy="427426"/>
          </a:xfrm>
        </p:grpSpPr>
        <p:sp>
          <p:nvSpPr>
            <p:cNvPr id="58"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59"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60"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61" name="Group 60"/>
          <p:cNvGrpSpPr>
            <a:grpSpLocks/>
          </p:cNvGrpSpPr>
          <p:nvPr/>
        </p:nvGrpSpPr>
        <p:grpSpPr bwMode="auto">
          <a:xfrm>
            <a:off x="6867388" y="3789363"/>
            <a:ext cx="417513" cy="427038"/>
            <a:chOff x="6897097" y="1680255"/>
            <a:chExt cx="418103" cy="427426"/>
          </a:xfrm>
        </p:grpSpPr>
        <p:sp>
          <p:nvSpPr>
            <p:cNvPr id="62"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63"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64"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65" name="Group 64"/>
          <p:cNvGrpSpPr>
            <a:grpSpLocks/>
          </p:cNvGrpSpPr>
          <p:nvPr/>
        </p:nvGrpSpPr>
        <p:grpSpPr bwMode="auto">
          <a:xfrm>
            <a:off x="6867388" y="4221088"/>
            <a:ext cx="417513" cy="427038"/>
            <a:chOff x="6897097" y="1680255"/>
            <a:chExt cx="418103" cy="427426"/>
          </a:xfrm>
        </p:grpSpPr>
        <p:sp>
          <p:nvSpPr>
            <p:cNvPr id="66"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67"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68"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69" name="Group 68"/>
          <p:cNvGrpSpPr>
            <a:grpSpLocks/>
          </p:cNvGrpSpPr>
          <p:nvPr/>
        </p:nvGrpSpPr>
        <p:grpSpPr bwMode="auto">
          <a:xfrm>
            <a:off x="6867388" y="4684197"/>
            <a:ext cx="417513" cy="427038"/>
            <a:chOff x="6897097" y="1680255"/>
            <a:chExt cx="418103" cy="427426"/>
          </a:xfrm>
        </p:grpSpPr>
        <p:sp>
          <p:nvSpPr>
            <p:cNvPr id="70"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71"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72"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73" name="Group 72"/>
          <p:cNvGrpSpPr>
            <a:grpSpLocks/>
          </p:cNvGrpSpPr>
          <p:nvPr/>
        </p:nvGrpSpPr>
        <p:grpSpPr bwMode="auto">
          <a:xfrm>
            <a:off x="6867388" y="5111235"/>
            <a:ext cx="417513" cy="427038"/>
            <a:chOff x="6897097" y="1680255"/>
            <a:chExt cx="418103" cy="427426"/>
          </a:xfrm>
        </p:grpSpPr>
        <p:sp>
          <p:nvSpPr>
            <p:cNvPr id="74"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75"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76"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77" name="Group 76"/>
          <p:cNvGrpSpPr>
            <a:grpSpLocks/>
          </p:cNvGrpSpPr>
          <p:nvPr/>
        </p:nvGrpSpPr>
        <p:grpSpPr bwMode="auto">
          <a:xfrm>
            <a:off x="6867388" y="5609093"/>
            <a:ext cx="417513" cy="427038"/>
            <a:chOff x="6897097" y="1680255"/>
            <a:chExt cx="418103" cy="427426"/>
          </a:xfrm>
        </p:grpSpPr>
        <p:sp>
          <p:nvSpPr>
            <p:cNvPr id="78"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79"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80"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grpSp>
        <p:nvGrpSpPr>
          <p:cNvPr id="81" name="Group 80"/>
          <p:cNvGrpSpPr>
            <a:grpSpLocks/>
          </p:cNvGrpSpPr>
          <p:nvPr/>
        </p:nvGrpSpPr>
        <p:grpSpPr bwMode="auto">
          <a:xfrm>
            <a:off x="6867388" y="6036131"/>
            <a:ext cx="417513" cy="427038"/>
            <a:chOff x="6897097" y="1680255"/>
            <a:chExt cx="418103" cy="427426"/>
          </a:xfrm>
        </p:grpSpPr>
        <p:sp>
          <p:nvSpPr>
            <p:cNvPr id="82" name="Rounded Rectangle 12"/>
            <p:cNvSpPr/>
            <p:nvPr/>
          </p:nvSpPr>
          <p:spPr bwMode="auto">
            <a:xfrm>
              <a:off x="6897097" y="1690540"/>
              <a:ext cx="418103" cy="417141"/>
            </a:xfrm>
            <a:prstGeom prst="roundRect">
              <a:avLst>
                <a:gd name="adj" fmla="val 6740"/>
              </a:avLst>
            </a:prstGeom>
            <a:solidFill>
              <a:schemeClr val="bg1">
                <a:lumMod val="75000"/>
              </a:schemeClr>
            </a:solidFill>
            <a:ln w="25400">
              <a:noFill/>
            </a:ln>
            <a:effectLst>
              <a:innerShdw blurRad="63500" dist="25400" dir="13500000">
                <a:srgbClr val="000000">
                  <a:alpha val="50000"/>
                </a:srgbClr>
              </a:innerShdw>
            </a:effectLst>
          </p:spPr>
          <p:style>
            <a:lnRef idx="3">
              <a:schemeClr val="lt1"/>
            </a:lnRef>
            <a:fillRef idx="1">
              <a:schemeClr val="accent5"/>
            </a:fillRef>
            <a:effectRef idx="1">
              <a:schemeClr val="accent5"/>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solidFill>
                  <a:srgbClr val="FFFFFF"/>
                </a:solidFill>
                <a:latin typeface="Calibri" pitchFamily="-109" charset="0"/>
                <a:ea typeface="ＭＳ Ｐゴシック" pitchFamily="-109" charset="-128"/>
              </a:endParaRPr>
            </a:p>
          </p:txBody>
        </p:sp>
        <p:sp>
          <p:nvSpPr>
            <p:cNvPr id="83" name="Rounded Rectangle 77"/>
            <p:cNvSpPr>
              <a:spLocks noChangeArrowheads="1"/>
            </p:cNvSpPr>
            <p:nvPr/>
          </p:nvSpPr>
          <p:spPr bwMode="auto">
            <a:xfrm>
              <a:off x="6930482" y="1729513"/>
              <a:ext cx="351333" cy="174784"/>
            </a:xfrm>
            <a:prstGeom prst="roundRect">
              <a:avLst>
                <a:gd name="adj" fmla="val 16667"/>
              </a:avLst>
            </a:prstGeom>
            <a:gradFill rotWithShape="1">
              <a:gsLst>
                <a:gs pos="0">
                  <a:schemeClr val="bg1"/>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latin typeface="Calibri" pitchFamily="-109" charset="0"/>
                <a:ea typeface="ＭＳ Ｐゴシック" pitchFamily="-109" charset="-128"/>
              </a:endParaRPr>
            </a:p>
          </p:txBody>
        </p:sp>
        <p:sp>
          <p:nvSpPr>
            <p:cNvPr id="84" name="Half Frame 11"/>
            <p:cNvSpPr/>
            <p:nvPr/>
          </p:nvSpPr>
          <p:spPr bwMode="auto">
            <a:xfrm rot="2558243" flipH="1" flipV="1">
              <a:off x="7032927" y="1680255"/>
              <a:ext cx="146945" cy="347371"/>
            </a:xfrm>
            <a:prstGeom prst="halfFrame">
              <a:avLst>
                <a:gd name="adj1" fmla="val 28787"/>
                <a:gd name="adj2" fmla="val 15926"/>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lang="nb-NO" sz="1800">
                <a:latin typeface="Calibri" pitchFamily="-109" charset="0"/>
                <a:ea typeface="ＭＳ Ｐゴシック" pitchFamily="-109" charset="-128"/>
              </a:endParaRPr>
            </a:p>
          </p:txBody>
        </p:sp>
      </p:grpSp>
    </p:spTree>
    <p:custDataLst>
      <p:tags r:id="rId1"/>
    </p:custDataLst>
    <p:extLst>
      <p:ext uri="{BB962C8B-B14F-4D97-AF65-F5344CB8AC3E}">
        <p14:creationId xmlns:p14="http://schemas.microsoft.com/office/powerpoint/2010/main" val="57120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1"/>
          <p:cNvGrpSpPr/>
          <p:nvPr/>
        </p:nvGrpSpPr>
        <p:grpSpPr>
          <a:xfrm>
            <a:off x="0" y="-1"/>
            <a:ext cx="9160412" cy="872617"/>
            <a:chOff x="0" y="-1"/>
            <a:chExt cx="9160412" cy="872617"/>
          </a:xfrm>
        </p:grpSpPr>
        <p:grpSp>
          <p:nvGrpSpPr>
            <p:cNvPr id="14" name="Group 90"/>
            <p:cNvGrpSpPr/>
            <p:nvPr/>
          </p:nvGrpSpPr>
          <p:grpSpPr>
            <a:xfrm>
              <a:off x="0" y="-1"/>
              <a:ext cx="9160412" cy="872610"/>
              <a:chOff x="0" y="-3672"/>
              <a:chExt cx="9160412" cy="840384"/>
            </a:xfrm>
          </p:grpSpPr>
          <p:pic>
            <p:nvPicPr>
              <p:cNvPr id="17"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8"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9"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20"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5" name="Rectangle 14"/>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6" name="TextBox 15"/>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Why implement ERM?</a:t>
              </a:r>
            </a:p>
          </p:txBody>
        </p:sp>
      </p:grpSp>
      <p:sp>
        <p:nvSpPr>
          <p:cNvPr id="25" name="Rectangle 24"/>
          <p:cNvSpPr>
            <a:spLocks noGrp="1" noSelect="1" noRot="1" noMove="1" noResize="1" noEditPoints="1" noAdjustHandles="1" noChangeArrowheads="1" noChangeShapeType="1" noTextEdit="1"/>
          </p:cNvSpPr>
          <p:nvPr>
            <p:custDataLst>
              <p:tags r:id="rId2"/>
            </p:custDataLst>
          </p:nvPr>
        </p:nvSpPr>
        <p:spPr>
          <a:xfrm>
            <a:off x="7812360" y="5085184"/>
            <a:ext cx="360040" cy="1628800"/>
          </a:xfrm>
          <a:prstGeom prst="rect">
            <a:avLst/>
          </a:prstGeom>
          <a:solidFill>
            <a:schemeClr val="tx1">
              <a:lumMod val="85000"/>
              <a:lumOff val="1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pic>
        <p:nvPicPr>
          <p:cNvPr id="26" name="Picture 25" descr="traffic-light_2.png"/>
          <p:cNvPicPr>
            <a:picLocks noGrp="1" noSelect="1" noRot="1" noMove="1" noResize="1" noEditPoints="1" noAdjustHandles="1" noChangeArrowheads="1" noChangeShapeType="1"/>
          </p:cNvPicPr>
          <p:nvPr>
            <p:custDataLst>
              <p:tags r:id="rId3"/>
            </p:custDataLst>
          </p:nvPr>
        </p:nvPicPr>
        <p:blipFill>
          <a:blip r:embed="rId9" cstate="print"/>
          <a:srcRect r="25677"/>
          <a:stretch>
            <a:fillRect/>
          </a:stretch>
        </p:blipFill>
        <p:spPr>
          <a:xfrm>
            <a:off x="6156176" y="980728"/>
            <a:ext cx="2603850" cy="4121696"/>
          </a:xfrm>
          <a:prstGeom prst="rect">
            <a:avLst/>
          </a:prstGeom>
        </p:spPr>
      </p:pic>
      <p:sp>
        <p:nvSpPr>
          <p:cNvPr id="23" name="Oval 22"/>
          <p:cNvSpPr/>
          <p:nvPr/>
        </p:nvSpPr>
        <p:spPr>
          <a:xfrm>
            <a:off x="7452320" y="1484784"/>
            <a:ext cx="972000" cy="9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p:cNvSpPr/>
          <p:nvPr/>
        </p:nvSpPr>
        <p:spPr>
          <a:xfrm>
            <a:off x="7452320" y="2745032"/>
            <a:ext cx="972000" cy="9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TextBox 26"/>
          <p:cNvSpPr txBox="1"/>
          <p:nvPr/>
        </p:nvSpPr>
        <p:spPr>
          <a:xfrm>
            <a:off x="683568" y="3645024"/>
            <a:ext cx="5472608" cy="2708434"/>
          </a:xfrm>
          <a:prstGeom prst="rect">
            <a:avLst/>
          </a:prstGeom>
          <a:solidFill>
            <a:srgbClr val="30CF1B">
              <a:alpha val="30196"/>
            </a:srgbClr>
          </a:solidFill>
        </p:spPr>
        <p:txBody>
          <a:bodyPr wrap="square" rtlCol="0">
            <a:spAutoFit/>
          </a:bodyPr>
          <a:lstStyle/>
          <a:p>
            <a:pPr>
              <a:spcAft>
                <a:spcPts val="1200"/>
              </a:spcAft>
            </a:pPr>
            <a:r>
              <a:rPr lang="en-GB" sz="2000" b="1" dirty="0"/>
              <a:t>Improve business performance</a:t>
            </a:r>
          </a:p>
          <a:p>
            <a:pPr>
              <a:spcAft>
                <a:spcPts val="1200"/>
              </a:spcAft>
            </a:pPr>
            <a:r>
              <a:rPr lang="en-GB" sz="2000" dirty="0"/>
              <a:t>ERM assists the management with reducing unacceptable performance variability by</a:t>
            </a:r>
            <a:endParaRPr lang="en-IN" sz="2000" dirty="0"/>
          </a:p>
          <a:p>
            <a:pPr marL="457200" indent="-457200">
              <a:spcAft>
                <a:spcPts val="1200"/>
              </a:spcAft>
              <a:buFont typeface="+mj-lt"/>
              <a:buAutoNum type="alphaLcPeriod"/>
            </a:pPr>
            <a:r>
              <a:rPr lang="en-GB" sz="2000" dirty="0"/>
              <a:t>Anticipating the impact of major events, and</a:t>
            </a:r>
          </a:p>
          <a:p>
            <a:pPr marL="457200" indent="-457200">
              <a:spcAft>
                <a:spcPts val="1200"/>
              </a:spcAft>
              <a:buFont typeface="+mj-lt"/>
              <a:buAutoNum type="alphaLcPeriod"/>
            </a:pPr>
            <a:r>
              <a:rPr lang="en-GB" sz="2000" dirty="0"/>
              <a:t>Making responses to avoid those events from happening and/or manage the impact on the organization if they happen</a:t>
            </a:r>
            <a:endParaRPr lang="en-IN" sz="2000" dirty="0"/>
          </a:p>
        </p:txBody>
      </p:sp>
      <p:sp>
        <p:nvSpPr>
          <p:cNvPr id="31" name="Rounded Rectangle 30">
            <a:hlinkClick r:id="rId10" action="ppaction://hlinksldjump"/>
          </p:cNvPr>
          <p:cNvSpPr/>
          <p:nvPr/>
        </p:nvSpPr>
        <p:spPr>
          <a:xfrm>
            <a:off x="6948264" y="6162186"/>
            <a:ext cx="1728192" cy="65441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 back</a:t>
            </a:r>
          </a:p>
        </p:txBody>
      </p:sp>
      <p:sp>
        <p:nvSpPr>
          <p:cNvPr id="32" name="Isosceles Triangle 31"/>
          <p:cNvSpPr/>
          <p:nvPr/>
        </p:nvSpPr>
        <p:spPr>
          <a:xfrm rot="16200000">
            <a:off x="7179309" y="6465241"/>
            <a:ext cx="185977"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6200000">
            <a:off x="7251318" y="6465241"/>
            <a:ext cx="185977"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105353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Summary</a:t>
              </a:r>
            </a:p>
          </p:txBody>
        </p:sp>
      </p:grpSp>
      <p:pic>
        <p:nvPicPr>
          <p:cNvPr id="34818" name="Picture 2"/>
          <p:cNvPicPr>
            <a:picLocks noGrp="1" noSelect="1" noRot="1" noMove="1" noResize="1" noEditPoints="1" noAdjustHandles="1" noChangeArrowheads="1" noChangeShapeType="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1" name="Group 16"/>
          <p:cNvGrpSpPr>
            <a:grpSpLocks/>
          </p:cNvGrpSpPr>
          <p:nvPr/>
        </p:nvGrpSpPr>
        <p:grpSpPr bwMode="auto">
          <a:xfrm>
            <a:off x="467519" y="1171802"/>
            <a:ext cx="8324850" cy="647700"/>
            <a:chOff x="666010" y="0"/>
            <a:chExt cx="8325590" cy="648072"/>
          </a:xfrm>
        </p:grpSpPr>
        <p:sp>
          <p:nvSpPr>
            <p:cNvPr id="92" name="Right Arrow 91"/>
            <p:cNvSpPr/>
            <p:nvPr/>
          </p:nvSpPr>
          <p:spPr bwMode="auto">
            <a:xfrm>
              <a:off x="666010" y="0"/>
              <a:ext cx="8325590" cy="648072"/>
            </a:xfrm>
            <a:prstGeom prst="rightArrow">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latin typeface="Harlow Solid Italic" pitchFamily="82" charset="0"/>
                <a:ea typeface="ＭＳ Ｐゴシック" charset="-128"/>
              </a:endParaRPr>
            </a:p>
          </p:txBody>
        </p:sp>
        <p:sp>
          <p:nvSpPr>
            <p:cNvPr id="93" name="TextBox 90"/>
            <p:cNvSpPr txBox="1">
              <a:spLocks noChangeArrowheads="1"/>
            </p:cNvSpPr>
            <p:nvPr/>
          </p:nvSpPr>
          <p:spPr bwMode="auto">
            <a:xfrm>
              <a:off x="1259788" y="103247"/>
              <a:ext cx="7203128" cy="400280"/>
            </a:xfrm>
            <a:prstGeom prst="rect">
              <a:avLst/>
            </a:prstGeom>
            <a:no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fontAlgn="auto" hangingPunct="1">
                <a:spcBef>
                  <a:spcPts val="0"/>
                </a:spcBef>
                <a:spcAft>
                  <a:spcPts val="0"/>
                </a:spcAft>
                <a:defRPr/>
              </a:pPr>
              <a:r>
                <a:rPr lang="en-IN" sz="2000" dirty="0">
                  <a:solidFill>
                    <a:schemeClr val="bg1"/>
                  </a:solidFill>
                  <a:latin typeface="Harlow Solid Italic" pitchFamily="82" charset="0"/>
                </a:rPr>
                <a:t>Enterprise Risk Management:  Key learnings from this module</a:t>
              </a:r>
              <a:endParaRPr lang="nb-NO" sz="2000" dirty="0">
                <a:solidFill>
                  <a:schemeClr val="bg1"/>
                </a:solidFill>
                <a:latin typeface="Harlow Solid Italic" pitchFamily="82" charset="0"/>
              </a:endParaRPr>
            </a:p>
          </p:txBody>
        </p:sp>
      </p:grpSp>
      <p:sp>
        <p:nvSpPr>
          <p:cNvPr id="4" name="TextBox 3"/>
          <p:cNvSpPr txBox="1"/>
          <p:nvPr/>
        </p:nvSpPr>
        <p:spPr>
          <a:xfrm>
            <a:off x="899592" y="1917987"/>
            <a:ext cx="7632848" cy="4247317"/>
          </a:xfrm>
          <a:prstGeom prst="rect">
            <a:avLst/>
          </a:prstGeom>
          <a:noFill/>
        </p:spPr>
        <p:txBody>
          <a:bodyPr wrap="square" rtlCol="0">
            <a:spAutoFit/>
          </a:bodyPr>
          <a:lstStyle/>
          <a:p>
            <a:pPr marL="342900" indent="-342900">
              <a:spcAft>
                <a:spcPts val="1200"/>
              </a:spcAft>
              <a:buFont typeface="Arial" pitchFamily="34" charset="0"/>
              <a:buChar char="•"/>
            </a:pPr>
            <a:r>
              <a:rPr lang="en-US" sz="2000" dirty="0">
                <a:solidFill>
                  <a:schemeClr val="accent1"/>
                </a:solidFill>
                <a:latin typeface="Harlow Solid Italic" pitchFamily="82" charset="0"/>
              </a:rPr>
              <a:t>More effective strategic and operational planning.</a:t>
            </a:r>
          </a:p>
          <a:p>
            <a:pPr marL="342900" indent="-342900">
              <a:spcAft>
                <a:spcPts val="1200"/>
              </a:spcAft>
              <a:buFont typeface="Arial" pitchFamily="34" charset="0"/>
              <a:buChar char="•"/>
            </a:pPr>
            <a:r>
              <a:rPr lang="en-US" sz="2000" dirty="0">
                <a:solidFill>
                  <a:schemeClr val="accent1"/>
                </a:solidFill>
                <a:latin typeface="Harlow Solid Italic" pitchFamily="82" charset="0"/>
              </a:rPr>
              <a:t>Planned risk-taking and the proactive management of risks.</a:t>
            </a:r>
          </a:p>
          <a:p>
            <a:pPr marL="342900" indent="-342900">
              <a:spcAft>
                <a:spcPts val="1200"/>
              </a:spcAft>
              <a:buFont typeface="Arial" pitchFamily="34" charset="0"/>
              <a:buChar char="•"/>
            </a:pPr>
            <a:r>
              <a:rPr lang="en-US" sz="2000" dirty="0">
                <a:solidFill>
                  <a:schemeClr val="accent1"/>
                </a:solidFill>
                <a:latin typeface="Harlow Solid Italic" pitchFamily="82" charset="0"/>
              </a:rPr>
              <a:t>Greater confidence in decision making and achieving operational and strategic objectives.</a:t>
            </a:r>
          </a:p>
          <a:p>
            <a:pPr marL="342900" indent="-342900">
              <a:spcAft>
                <a:spcPts val="1200"/>
              </a:spcAft>
              <a:buFont typeface="Arial" pitchFamily="34" charset="0"/>
              <a:buChar char="•"/>
            </a:pPr>
            <a:r>
              <a:rPr lang="en-US" sz="2000" dirty="0">
                <a:solidFill>
                  <a:schemeClr val="accent1"/>
                </a:solidFill>
                <a:latin typeface="Harlow Solid Italic" pitchFamily="82" charset="0"/>
              </a:rPr>
              <a:t>You will have greater confidence with stakeholders.</a:t>
            </a:r>
          </a:p>
          <a:p>
            <a:pPr marL="342900" indent="-342900">
              <a:spcAft>
                <a:spcPts val="1200"/>
              </a:spcAft>
              <a:buFont typeface="Arial" pitchFamily="34" charset="0"/>
              <a:buChar char="•"/>
            </a:pPr>
            <a:r>
              <a:rPr lang="en-US" sz="2000" dirty="0">
                <a:solidFill>
                  <a:schemeClr val="accent1"/>
                </a:solidFill>
                <a:latin typeface="Harlow Solid Italic" pitchFamily="82" charset="0"/>
              </a:rPr>
              <a:t>Enhanced capital raising and risk-based capital efficiency.</a:t>
            </a:r>
          </a:p>
          <a:p>
            <a:pPr marL="342900" indent="-342900">
              <a:spcAft>
                <a:spcPts val="1200"/>
              </a:spcAft>
              <a:buFont typeface="Arial" pitchFamily="34" charset="0"/>
              <a:buChar char="•"/>
            </a:pPr>
            <a:r>
              <a:rPr lang="en-US" sz="2000" dirty="0">
                <a:solidFill>
                  <a:schemeClr val="accent1"/>
                </a:solidFill>
                <a:latin typeface="Harlow Solid Italic" pitchFamily="82" charset="0"/>
              </a:rPr>
              <a:t>Dealing effectively with disruptions and losses, minimizing financial impact on the organization.</a:t>
            </a:r>
          </a:p>
          <a:p>
            <a:pPr marL="342900" indent="-342900">
              <a:spcAft>
                <a:spcPts val="1200"/>
              </a:spcAft>
              <a:buFont typeface="Arial" pitchFamily="34" charset="0"/>
              <a:buChar char="•"/>
            </a:pPr>
            <a:r>
              <a:rPr lang="en-US" sz="2000" dirty="0">
                <a:solidFill>
                  <a:schemeClr val="accent1"/>
                </a:solidFill>
                <a:latin typeface="Harlow Solid Italic" pitchFamily="82" charset="0"/>
              </a:rPr>
              <a:t>Avoid surprises and be able to do forward planning..</a:t>
            </a:r>
          </a:p>
          <a:p>
            <a:pPr marL="342900" indent="-342900">
              <a:spcAft>
                <a:spcPts val="1200"/>
              </a:spcAft>
              <a:buFont typeface="Arial" pitchFamily="34" charset="0"/>
              <a:buChar char="•"/>
            </a:pPr>
            <a:r>
              <a:rPr lang="en-US" sz="2000" dirty="0">
                <a:solidFill>
                  <a:schemeClr val="accent1"/>
                </a:solidFill>
                <a:latin typeface="Harlow Solid Italic" pitchFamily="82" charset="0"/>
              </a:rPr>
              <a:t>Evidence of a structured / formalized approach in decision making. </a:t>
            </a:r>
          </a:p>
        </p:txBody>
      </p:sp>
    </p:spTree>
    <p:custDataLst>
      <p:tags r:id="rId1"/>
    </p:custDataLst>
    <p:extLst>
      <p:ext uri="{BB962C8B-B14F-4D97-AF65-F5344CB8AC3E}">
        <p14:creationId xmlns:p14="http://schemas.microsoft.com/office/powerpoint/2010/main" val="298397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4" name="Rectangle 3"/>
            <p:cNvSpPr/>
            <p:nvPr/>
          </p:nvSpPr>
          <p:spPr>
            <a:xfrm>
              <a:off x="0" y="0"/>
              <a:ext cx="5652120" cy="1080120"/>
            </a:xfrm>
            <a:prstGeom prst="rect">
              <a:avLst/>
            </a:prstGeom>
            <a:solidFill>
              <a:srgbClr val="FF006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5" name="Rectangle 4"/>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8" name="Rectangle 7"/>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5 steps to implementing ERM</a:t>
            </a:r>
            <a:endParaRPr lang="en-IN" sz="3200" dirty="0"/>
          </a:p>
        </p:txBody>
      </p:sp>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5" name="Picture 2"/>
              <p:cNvPicPr>
                <a:picLocks noChangeAspect="1" noChangeArrowheads="1"/>
              </p:cNvPicPr>
              <p:nvPr/>
            </p:nvPicPr>
            <p:blipFill>
              <a:blip r:embed="rId12"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6" name="Picture 4"/>
              <p:cNvPicPr>
                <a:picLocks noChangeAspect="1" noChangeArrowheads="1"/>
              </p:cNvPicPr>
              <p:nvPr/>
            </p:nvPicPr>
            <p:blipFill>
              <a:blip r:embed="rId13"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7" name="Picture 5"/>
              <p:cNvPicPr>
                <a:picLocks noChangeAspect="1" noChangeArrowheads="1"/>
              </p:cNvPicPr>
              <p:nvPr/>
            </p:nvPicPr>
            <p:blipFill>
              <a:blip r:embed="rId14"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8" name="Picture 6"/>
              <p:cNvPicPr>
                <a:picLocks noChangeAspect="1" noChangeArrowheads="1"/>
              </p:cNvPicPr>
              <p:nvPr/>
            </p:nvPicPr>
            <p:blipFill>
              <a:blip r:embed="rId15"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3" name="Rectangle 12"/>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4" name="TextBox 1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5 steps to implementing ERM</a:t>
              </a:r>
            </a:p>
          </p:txBody>
        </p:sp>
      </p:grpSp>
      <p:pic>
        <p:nvPicPr>
          <p:cNvPr id="20" name="Picture 19" descr="rgrrgrgr.jpg"/>
          <p:cNvPicPr>
            <a:picLocks noGrp="1" noSelect="1" noRot="1" noMove="1" noResize="1" noEditPoints="1" noAdjustHandles="1" noChangeArrowheads="1" noChangeShapeType="1"/>
          </p:cNvPicPr>
          <p:nvPr>
            <p:custDataLst>
              <p:tags r:id="rId2"/>
            </p:custDataLst>
          </p:nvPr>
        </p:nvPicPr>
        <p:blipFill>
          <a:blip r:embed="rId16" cstate="print"/>
          <a:stretch>
            <a:fillRect/>
          </a:stretch>
        </p:blipFill>
        <p:spPr>
          <a:xfrm rot="5400000">
            <a:off x="284458" y="2673586"/>
            <a:ext cx="1743075" cy="2311988"/>
          </a:xfrm>
          <a:prstGeom prst="rect">
            <a:avLst/>
          </a:prstGeom>
        </p:spPr>
      </p:pic>
      <p:pic>
        <p:nvPicPr>
          <p:cNvPr id="21" name="Picture 20" descr="rgrrgrgr.jpg"/>
          <p:cNvPicPr>
            <a:picLocks noGrp="1" noSelect="1" noRot="1" noMove="1" noResize="1" noEditPoints="1" noAdjustHandles="1" noChangeArrowheads="1" noChangeShapeType="1"/>
          </p:cNvPicPr>
          <p:nvPr>
            <p:custDataLst>
              <p:tags r:id="rId3"/>
            </p:custDataLst>
          </p:nvPr>
        </p:nvPicPr>
        <p:blipFill>
          <a:blip r:embed="rId16" cstate="print"/>
          <a:stretch>
            <a:fillRect/>
          </a:stretch>
        </p:blipFill>
        <p:spPr>
          <a:xfrm rot="5400000">
            <a:off x="2540310" y="2673586"/>
            <a:ext cx="1743075" cy="2311988"/>
          </a:xfrm>
          <a:prstGeom prst="rect">
            <a:avLst/>
          </a:prstGeom>
        </p:spPr>
      </p:pic>
      <p:pic>
        <p:nvPicPr>
          <p:cNvPr id="22" name="Picture 21" descr="rgrrgrgr.jpg"/>
          <p:cNvPicPr>
            <a:picLocks noGrp="1" noSelect="1" noRot="1" noMove="1" noResize="1" noEditPoints="1" noAdjustHandles="1" noChangeArrowheads="1" noChangeShapeType="1"/>
          </p:cNvPicPr>
          <p:nvPr>
            <p:custDataLst>
              <p:tags r:id="rId4"/>
            </p:custDataLst>
          </p:nvPr>
        </p:nvPicPr>
        <p:blipFill>
          <a:blip r:embed="rId16" cstate="print"/>
          <a:stretch>
            <a:fillRect/>
          </a:stretch>
        </p:blipFill>
        <p:spPr>
          <a:xfrm rot="5400000">
            <a:off x="4828390" y="2673586"/>
            <a:ext cx="1743075" cy="2311988"/>
          </a:xfrm>
          <a:prstGeom prst="rect">
            <a:avLst/>
          </a:prstGeom>
        </p:spPr>
      </p:pic>
      <p:pic>
        <p:nvPicPr>
          <p:cNvPr id="23" name="Picture 22" descr="rgrrgrgr.jpg"/>
          <p:cNvPicPr>
            <a:picLocks noGrp="1" noSelect="1" noRot="1" noMove="1" noResize="1" noEditPoints="1" noAdjustHandles="1" noChangeArrowheads="1" noChangeShapeType="1"/>
          </p:cNvPicPr>
          <p:nvPr>
            <p:custDataLst>
              <p:tags r:id="rId5"/>
            </p:custDataLst>
          </p:nvPr>
        </p:nvPicPr>
        <p:blipFill>
          <a:blip r:embed="rId16" cstate="print"/>
          <a:stretch>
            <a:fillRect/>
          </a:stretch>
        </p:blipFill>
        <p:spPr>
          <a:xfrm rot="5400000">
            <a:off x="7116469" y="2673586"/>
            <a:ext cx="1743075" cy="2311988"/>
          </a:xfrm>
          <a:prstGeom prst="rect">
            <a:avLst/>
          </a:prstGeom>
        </p:spPr>
      </p:pic>
      <p:pic>
        <p:nvPicPr>
          <p:cNvPr id="24" name="Picture 23" descr="left_foot_print_benji_pa_02.svg.med_full.png"/>
          <p:cNvPicPr>
            <a:picLocks noGrp="1" noSelect="1" noRot="1" noMove="1" noResize="1" noEditPoints="1" noAdjustHandles="1" noChangeArrowheads="1" noChangeShapeType="1"/>
          </p:cNvPicPr>
          <p:nvPr>
            <p:custDataLst>
              <p:tags r:id="rId6"/>
            </p:custDataLst>
          </p:nvPr>
        </p:nvPicPr>
        <p:blipFill>
          <a:blip r:embed="rId17" cstate="print">
            <a:duotone>
              <a:schemeClr val="accent2">
                <a:shade val="45000"/>
                <a:satMod val="135000"/>
              </a:schemeClr>
              <a:prstClr val="white"/>
            </a:duotone>
          </a:blip>
          <a:stretch>
            <a:fillRect/>
          </a:stretch>
        </p:blipFill>
        <p:spPr>
          <a:xfrm rot="5045325">
            <a:off x="1233427" y="2897309"/>
            <a:ext cx="844515" cy="1071884"/>
          </a:xfrm>
          <a:prstGeom prst="rect">
            <a:avLst/>
          </a:prstGeom>
        </p:spPr>
      </p:pic>
      <p:pic>
        <p:nvPicPr>
          <p:cNvPr id="25" name="Picture 24" descr="left_foot_print_benji_pa_02.svg.med_full.png"/>
          <p:cNvPicPr>
            <a:picLocks noGrp="1" noSelect="1" noRot="1" noMove="1" noResize="1" noEditPoints="1" noAdjustHandles="1" noChangeArrowheads="1" noChangeShapeType="1"/>
          </p:cNvPicPr>
          <p:nvPr>
            <p:custDataLst>
              <p:tags r:id="rId7"/>
            </p:custDataLst>
          </p:nvPr>
        </p:nvPicPr>
        <p:blipFill>
          <a:blip r:embed="rId17" cstate="print">
            <a:duotone>
              <a:prstClr val="black"/>
              <a:schemeClr val="tx1">
                <a:lumMod val="65000"/>
                <a:lumOff val="35000"/>
                <a:tint val="45000"/>
                <a:satMod val="400000"/>
              </a:schemeClr>
            </a:duotone>
          </a:blip>
          <a:stretch>
            <a:fillRect/>
          </a:stretch>
        </p:blipFill>
        <p:spPr>
          <a:xfrm rot="16554675" flipV="1">
            <a:off x="2782108" y="3689397"/>
            <a:ext cx="844515" cy="1071884"/>
          </a:xfrm>
          <a:prstGeom prst="rect">
            <a:avLst/>
          </a:prstGeom>
        </p:spPr>
      </p:pic>
      <p:pic>
        <p:nvPicPr>
          <p:cNvPr id="26" name="Picture 25" descr="left_foot_print_benji_pa_02.svg.med_full.png"/>
          <p:cNvPicPr>
            <a:picLocks noGrp="1" noSelect="1" noRot="1" noMove="1" noResize="1" noEditPoints="1" noAdjustHandles="1" noChangeArrowheads="1" noChangeShapeType="1"/>
          </p:cNvPicPr>
          <p:nvPr>
            <p:custDataLst>
              <p:tags r:id="rId8"/>
            </p:custDataLst>
          </p:nvPr>
        </p:nvPicPr>
        <p:blipFill>
          <a:blip r:embed="rId17" cstate="print">
            <a:duotone>
              <a:schemeClr val="accent2">
                <a:shade val="45000"/>
                <a:satMod val="135000"/>
              </a:schemeClr>
              <a:prstClr val="white"/>
            </a:duotone>
          </a:blip>
          <a:stretch>
            <a:fillRect/>
          </a:stretch>
        </p:blipFill>
        <p:spPr>
          <a:xfrm rot="5045325">
            <a:off x="4006243" y="2897309"/>
            <a:ext cx="844515" cy="1071884"/>
          </a:xfrm>
          <a:prstGeom prst="rect">
            <a:avLst/>
          </a:prstGeom>
        </p:spPr>
      </p:pic>
      <p:pic>
        <p:nvPicPr>
          <p:cNvPr id="27" name="Picture 26" descr="left_foot_print_benji_pa_02.svg.med_full.png"/>
          <p:cNvPicPr>
            <a:picLocks noGrp="1" noSelect="1" noRot="1" noMove="1" noResize="1" noEditPoints="1" noAdjustHandles="1" noChangeArrowheads="1" noChangeShapeType="1"/>
          </p:cNvPicPr>
          <p:nvPr>
            <p:custDataLst>
              <p:tags r:id="rId9"/>
            </p:custDataLst>
          </p:nvPr>
        </p:nvPicPr>
        <p:blipFill>
          <a:blip r:embed="rId17" cstate="print">
            <a:duotone>
              <a:prstClr val="black"/>
              <a:schemeClr val="tx1">
                <a:lumMod val="65000"/>
                <a:lumOff val="35000"/>
                <a:tint val="45000"/>
                <a:satMod val="400000"/>
              </a:schemeClr>
            </a:duotone>
          </a:blip>
          <a:stretch>
            <a:fillRect/>
          </a:stretch>
        </p:blipFill>
        <p:spPr>
          <a:xfrm rot="16554675" flipV="1">
            <a:off x="5590420" y="3689397"/>
            <a:ext cx="844515" cy="1071884"/>
          </a:xfrm>
          <a:prstGeom prst="rect">
            <a:avLst/>
          </a:prstGeom>
        </p:spPr>
      </p:pic>
      <p:pic>
        <p:nvPicPr>
          <p:cNvPr id="28" name="Picture 27" descr="left_foot_print_benji_pa_02.svg.med_full.png"/>
          <p:cNvPicPr>
            <a:picLocks noGrp="1" noSelect="1" noRot="1" noMove="1" noResize="1" noEditPoints="1" noAdjustHandles="1" noChangeArrowheads="1" noChangeShapeType="1"/>
          </p:cNvPicPr>
          <p:nvPr>
            <p:custDataLst>
              <p:tags r:id="rId10"/>
            </p:custDataLst>
          </p:nvPr>
        </p:nvPicPr>
        <p:blipFill>
          <a:blip r:embed="rId17" cstate="print">
            <a:duotone>
              <a:schemeClr val="accent2">
                <a:shade val="45000"/>
                <a:satMod val="135000"/>
              </a:schemeClr>
              <a:prstClr val="white"/>
            </a:duotone>
          </a:blip>
          <a:stretch>
            <a:fillRect/>
          </a:stretch>
        </p:blipFill>
        <p:spPr>
          <a:xfrm rot="5045325">
            <a:off x="6777011" y="2897309"/>
            <a:ext cx="844515" cy="1071884"/>
          </a:xfrm>
          <a:prstGeom prst="rect">
            <a:avLst/>
          </a:prstGeom>
        </p:spPr>
      </p:pic>
      <p:sp>
        <p:nvSpPr>
          <p:cNvPr id="29" name="Line 33"/>
          <p:cNvSpPr>
            <a:spLocks noChangeShapeType="1"/>
          </p:cNvSpPr>
          <p:nvPr/>
        </p:nvSpPr>
        <p:spPr bwMode="auto">
          <a:xfrm flipV="1">
            <a:off x="1799184" y="2381979"/>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0" name="Rektangel 64"/>
          <p:cNvSpPr/>
          <p:nvPr/>
        </p:nvSpPr>
        <p:spPr bwMode="auto">
          <a:xfrm>
            <a:off x="683568" y="1761783"/>
            <a:ext cx="2267744" cy="646331"/>
          </a:xfrm>
          <a:prstGeom prst="rect">
            <a:avLst/>
          </a:prstGeom>
        </p:spPr>
        <p:txBody>
          <a:bodyPr wrap="square">
            <a:spAutoFit/>
          </a:bodyPr>
          <a:lstStyle/>
          <a:p>
            <a:pPr algn="ctr" defTabSz="801688" fontAlgn="auto">
              <a:spcBef>
                <a:spcPct val="20000"/>
              </a:spcBef>
              <a:spcAft>
                <a:spcPts val="0"/>
              </a:spcAft>
              <a:defRPr/>
            </a:pPr>
            <a:r>
              <a:rPr lang="en-US" kern="0" noProof="1">
                <a:solidFill>
                  <a:srgbClr val="080808"/>
                </a:solidFill>
                <a:latin typeface="Calibri" pitchFamily="34" charset="0"/>
                <a:ea typeface="ＭＳ Ｐゴシック" pitchFamily="-108" charset="-128"/>
                <a:cs typeface="Arial" pitchFamily="34" charset="0"/>
              </a:rPr>
              <a:t>Conduct a Enterprise Risk assessment </a:t>
            </a:r>
          </a:p>
        </p:txBody>
      </p:sp>
      <p:sp>
        <p:nvSpPr>
          <p:cNvPr id="31" name="Line 33"/>
          <p:cNvSpPr>
            <a:spLocks noChangeShapeType="1"/>
          </p:cNvSpPr>
          <p:nvPr/>
        </p:nvSpPr>
        <p:spPr bwMode="auto">
          <a:xfrm flipV="1">
            <a:off x="3275856" y="4326195"/>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2" name="Rektangel 64"/>
          <p:cNvSpPr/>
          <p:nvPr/>
        </p:nvSpPr>
        <p:spPr bwMode="auto">
          <a:xfrm>
            <a:off x="2123728" y="5118283"/>
            <a:ext cx="2232248" cy="1200329"/>
          </a:xfrm>
          <a:prstGeom prst="rect">
            <a:avLst/>
          </a:prstGeom>
        </p:spPr>
        <p:txBody>
          <a:bodyPr wrap="square">
            <a:spAutoFit/>
          </a:bodyPr>
          <a:lstStyle/>
          <a:p>
            <a:pPr algn="ctr" defTabSz="801688" fontAlgn="auto">
              <a:spcBef>
                <a:spcPct val="20000"/>
              </a:spcBef>
              <a:spcAft>
                <a:spcPts val="0"/>
              </a:spcAft>
              <a:defRPr/>
            </a:pPr>
            <a:r>
              <a:rPr lang="en-US" kern="0" noProof="1">
                <a:solidFill>
                  <a:srgbClr val="080808"/>
                </a:solidFill>
                <a:latin typeface="Calibri" pitchFamily="34" charset="0"/>
                <a:ea typeface="ＭＳ Ｐゴシック" pitchFamily="-108" charset="-128"/>
                <a:cs typeface="Arial" pitchFamily="34" charset="0"/>
              </a:rPr>
              <a:t>Clearly state the ERM vision and value proposition around your priority risks</a:t>
            </a:r>
          </a:p>
        </p:txBody>
      </p:sp>
      <p:sp>
        <p:nvSpPr>
          <p:cNvPr id="33" name="Line 33"/>
          <p:cNvSpPr>
            <a:spLocks noChangeShapeType="1"/>
          </p:cNvSpPr>
          <p:nvPr/>
        </p:nvSpPr>
        <p:spPr bwMode="auto">
          <a:xfrm flipV="1">
            <a:off x="4499992" y="2381979"/>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4" name="Rektangel 64"/>
          <p:cNvSpPr/>
          <p:nvPr/>
        </p:nvSpPr>
        <p:spPr bwMode="auto">
          <a:xfrm>
            <a:off x="3275855" y="1484784"/>
            <a:ext cx="2736821" cy="923330"/>
          </a:xfrm>
          <a:prstGeom prst="rect">
            <a:avLst/>
          </a:prstGeom>
        </p:spPr>
        <p:txBody>
          <a:bodyPr wrap="square">
            <a:spAutoFit/>
          </a:bodyPr>
          <a:lstStyle/>
          <a:p>
            <a:pPr algn="ctr" defTabSz="801688" fontAlgn="auto">
              <a:spcBef>
                <a:spcPct val="20000"/>
              </a:spcBef>
              <a:spcAft>
                <a:spcPts val="0"/>
              </a:spcAft>
              <a:defRPr/>
            </a:pPr>
            <a:r>
              <a:rPr lang="en-US" kern="0" noProof="1">
                <a:solidFill>
                  <a:srgbClr val="080808"/>
                </a:solidFill>
                <a:latin typeface="Calibri" pitchFamily="34" charset="0"/>
                <a:ea typeface="ＭＳ Ｐゴシック" pitchFamily="-108" charset="-128"/>
                <a:cs typeface="Arial" pitchFamily="34" charset="0"/>
              </a:rPr>
              <a:t>Advance those risk management capabilities for priority risks</a:t>
            </a:r>
          </a:p>
        </p:txBody>
      </p:sp>
      <p:sp>
        <p:nvSpPr>
          <p:cNvPr id="35" name="Line 33"/>
          <p:cNvSpPr>
            <a:spLocks noChangeShapeType="1"/>
          </p:cNvSpPr>
          <p:nvPr/>
        </p:nvSpPr>
        <p:spPr bwMode="auto">
          <a:xfrm flipV="1">
            <a:off x="6156176" y="4326195"/>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6" name="Rektangel 64"/>
          <p:cNvSpPr/>
          <p:nvPr/>
        </p:nvSpPr>
        <p:spPr bwMode="auto">
          <a:xfrm>
            <a:off x="5220072" y="5118283"/>
            <a:ext cx="1944216" cy="1200329"/>
          </a:xfrm>
          <a:prstGeom prst="rect">
            <a:avLst/>
          </a:prstGeom>
        </p:spPr>
        <p:txBody>
          <a:bodyPr wrap="square">
            <a:spAutoFit/>
          </a:bodyPr>
          <a:lstStyle/>
          <a:p>
            <a:pPr algn="ctr" defTabSz="801688" fontAlgn="auto">
              <a:spcBef>
                <a:spcPct val="20000"/>
              </a:spcBef>
              <a:spcAft>
                <a:spcPts val="0"/>
              </a:spcAft>
              <a:defRPr/>
            </a:pPr>
            <a:r>
              <a:rPr lang="en-US" kern="0" noProof="1">
                <a:solidFill>
                  <a:srgbClr val="080808"/>
                </a:solidFill>
                <a:latin typeface="Calibri" pitchFamily="34" charset="0"/>
                <a:ea typeface="ＭＳ Ｐゴシック" pitchFamily="-108" charset="-128"/>
                <a:cs typeface="Arial" pitchFamily="34" charset="0"/>
              </a:rPr>
              <a:t>Evaluate the capability of the existing ERM infrastructure </a:t>
            </a:r>
          </a:p>
        </p:txBody>
      </p:sp>
      <p:sp>
        <p:nvSpPr>
          <p:cNvPr id="37" name="Line 33"/>
          <p:cNvSpPr>
            <a:spLocks noChangeShapeType="1"/>
          </p:cNvSpPr>
          <p:nvPr/>
        </p:nvSpPr>
        <p:spPr bwMode="auto">
          <a:xfrm flipV="1">
            <a:off x="7308304" y="2381979"/>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8" name="Rektangel 64"/>
          <p:cNvSpPr/>
          <p:nvPr/>
        </p:nvSpPr>
        <p:spPr bwMode="auto">
          <a:xfrm>
            <a:off x="6389948" y="1207785"/>
            <a:ext cx="2358516" cy="1200329"/>
          </a:xfrm>
          <a:prstGeom prst="rect">
            <a:avLst/>
          </a:prstGeom>
        </p:spPr>
        <p:txBody>
          <a:bodyPr wrap="square">
            <a:spAutoFit/>
          </a:bodyPr>
          <a:lstStyle/>
          <a:p>
            <a:pPr algn="ctr" defTabSz="801688" fontAlgn="auto">
              <a:spcBef>
                <a:spcPct val="20000"/>
              </a:spcBef>
              <a:spcAft>
                <a:spcPts val="0"/>
              </a:spcAft>
              <a:defRPr/>
            </a:pPr>
            <a:r>
              <a:rPr lang="en-US" kern="0" noProof="1">
                <a:solidFill>
                  <a:srgbClr val="080808"/>
                </a:solidFill>
                <a:latin typeface="Calibri" pitchFamily="34" charset="0"/>
                <a:ea typeface="ＭＳ Ｐゴシック" pitchFamily="-108" charset="-128"/>
                <a:cs typeface="Arial" pitchFamily="34" charset="0"/>
              </a:rPr>
              <a:t>Advance the risk management capabilities for other key risks</a:t>
            </a:r>
          </a:p>
        </p:txBody>
      </p:sp>
    </p:spTree>
    <p:custDataLst>
      <p:tags r:id="rId1"/>
    </p:custDataLst>
    <p:extLst>
      <p:ext uri="{BB962C8B-B14F-4D97-AF65-F5344CB8AC3E}">
        <p14:creationId xmlns:p14="http://schemas.microsoft.com/office/powerpoint/2010/main" val="10407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5001909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9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5"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6"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7"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8"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3" name="Rectangle 12"/>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4" name="TextBox 1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ERM-wide approach</a:t>
              </a:r>
            </a:p>
          </p:txBody>
        </p:sp>
      </p:grpSp>
      <p:pic>
        <p:nvPicPr>
          <p:cNvPr id="7170" name="Picture 2"/>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79512" y="872609"/>
            <a:ext cx="5976664" cy="572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806884" y="4725144"/>
            <a:ext cx="5257155" cy="1872507"/>
          </a:xfrm>
          <a:prstGeom prst="roundRect">
            <a:avLst>
              <a:gd name="adj" fmla="val 25524"/>
            </a:avLst>
          </a:prstGeom>
          <a:solidFill>
            <a:schemeClr val="bg1"/>
          </a:solid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ERM-wide approach looks at the risks which each and every department of an organization will face from its various operations.  ERM manages those risks which hinder the achievement of objectives</a:t>
            </a:r>
          </a:p>
        </p:txBody>
      </p:sp>
      <p:sp>
        <p:nvSpPr>
          <p:cNvPr id="4" name="Rectangle 3"/>
          <p:cNvSpPr/>
          <p:nvPr/>
        </p:nvSpPr>
        <p:spPr>
          <a:xfrm>
            <a:off x="2051720" y="872616"/>
            <a:ext cx="2232248" cy="1044216"/>
          </a:xfrm>
          <a:prstGeom prst="rect">
            <a:avLst/>
          </a:prstGeom>
          <a:noFill/>
          <a:ln w="38100">
            <a:solidFill>
              <a:schemeClr val="accent3">
                <a:lumMod val="60000"/>
                <a:lumOff val="40000"/>
              </a:schemeClr>
            </a:solidFil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55593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4.44444E-6 -2.77457E-6 L 0.21753 0.1311 " pathEditMode="relative" ptsTypes="AA">
                                      <p:cBhvr>
                                        <p:cTn id="10" dur="750" fill="hold"/>
                                        <p:tgtEl>
                                          <p:spTgt spid="4"/>
                                        </p:tgtEl>
                                        <p:attrNameLst>
                                          <p:attrName>ppt_x</p:attrName>
                                          <p:attrName>ppt_y</p:attrName>
                                        </p:attrNameLst>
                                      </p:cBhvr>
                                    </p:animMotion>
                                  </p:childTnLst>
                                </p:cTn>
                              </p:par>
                            </p:childTnLst>
                          </p:cTn>
                        </p:par>
                        <p:par>
                          <p:cTn id="11" fill="hold">
                            <p:stCondLst>
                              <p:cond delay="1250"/>
                            </p:stCondLst>
                            <p:childTnLst>
                              <p:par>
                                <p:cTn id="12" presetID="26" presetClass="emph" presetSubtype="0" fill="hold" grpId="2" nodeType="after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par>
                          <p:cTn id="15" fill="hold">
                            <p:stCondLst>
                              <p:cond delay="1750"/>
                            </p:stCondLst>
                            <p:childTnLst>
                              <p:par>
                                <p:cTn id="16" presetID="0" presetClass="path" presetSubtype="0" accel="50000" decel="50000" fill="hold" grpId="3" nodeType="afterEffect">
                                  <p:stCondLst>
                                    <p:cond delay="0"/>
                                  </p:stCondLst>
                                  <p:childTnLst>
                                    <p:animMotion origin="layout" path="M 0.21754 0.13109 L 0.2191 0.43144 " pathEditMode="relative" ptsTypes="AA">
                                      <p:cBhvr>
                                        <p:cTn id="17" dur="750" fill="hold"/>
                                        <p:tgtEl>
                                          <p:spTgt spid="4"/>
                                        </p:tgtEl>
                                        <p:attrNameLst>
                                          <p:attrName>ppt_x</p:attrName>
                                          <p:attrName>ppt_y</p:attrName>
                                        </p:attrNameLst>
                                      </p:cBhvr>
                                    </p:animMotion>
                                  </p:childTnLst>
                                </p:cTn>
                              </p:par>
                            </p:childTnLst>
                          </p:cTn>
                        </p:par>
                        <p:par>
                          <p:cTn id="18" fill="hold">
                            <p:stCondLst>
                              <p:cond delay="2500"/>
                            </p:stCondLst>
                            <p:childTnLst>
                              <p:par>
                                <p:cTn id="19" presetID="26" presetClass="emph" presetSubtype="0" fill="hold" grpId="4" nodeType="after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par>
                          <p:cTn id="22" fill="hold">
                            <p:stCondLst>
                              <p:cond delay="3000"/>
                            </p:stCondLst>
                            <p:childTnLst>
                              <p:par>
                                <p:cTn id="23" presetID="0" presetClass="path" presetSubtype="0" accel="50000" decel="50000" fill="hold" grpId="5" nodeType="afterEffect">
                                  <p:stCondLst>
                                    <p:cond delay="0"/>
                                  </p:stCondLst>
                                  <p:childTnLst>
                                    <p:animMotion origin="layout" path="M 0.2191 0.43144 L -0.09201 0.66173 " pathEditMode="relative" ptsTypes="AA">
                                      <p:cBhvr>
                                        <p:cTn id="24" dur="750" fill="hold"/>
                                        <p:tgtEl>
                                          <p:spTgt spid="4"/>
                                        </p:tgtEl>
                                        <p:attrNameLst>
                                          <p:attrName>ppt_x</p:attrName>
                                          <p:attrName>ppt_y</p:attrName>
                                        </p:attrNameLst>
                                      </p:cBhvr>
                                    </p:animMotion>
                                  </p:childTnLst>
                                </p:cTn>
                              </p:par>
                            </p:childTnLst>
                          </p:cTn>
                        </p:par>
                        <p:par>
                          <p:cTn id="25" fill="hold">
                            <p:stCondLst>
                              <p:cond delay="3750"/>
                            </p:stCondLst>
                            <p:childTnLst>
                              <p:par>
                                <p:cTn id="26" presetID="26" presetClass="emph" presetSubtype="0" fill="hold" grpId="6" nodeType="afterEffect">
                                  <p:stCondLst>
                                    <p:cond delay="0"/>
                                  </p:stCondLst>
                                  <p:childTnLst>
                                    <p:animEffect transition="out" filter="fade">
                                      <p:cBhvr>
                                        <p:cTn id="27" dur="500" tmFilter="0, 0; .2, .5; .8, .5; 1, 0"/>
                                        <p:tgtEl>
                                          <p:spTgt spid="4"/>
                                        </p:tgtEl>
                                      </p:cBhvr>
                                    </p:animEffect>
                                    <p:animScale>
                                      <p:cBhvr>
                                        <p:cTn id="28" dur="250" autoRev="1" fill="hold"/>
                                        <p:tgtEl>
                                          <p:spTgt spid="4"/>
                                        </p:tgtEl>
                                      </p:cBhvr>
                                      <p:by x="105000" y="105000"/>
                                    </p:animScale>
                                  </p:childTnLst>
                                </p:cTn>
                              </p:par>
                            </p:childTnLst>
                          </p:cTn>
                        </p:par>
                        <p:par>
                          <p:cTn id="29" fill="hold">
                            <p:stCondLst>
                              <p:cond delay="4250"/>
                            </p:stCondLst>
                            <p:childTnLst>
                              <p:par>
                                <p:cTn id="30" presetID="0" presetClass="path" presetSubtype="0" accel="50000" decel="50000" fill="hold" grpId="7" nodeType="afterEffect">
                                  <p:stCondLst>
                                    <p:cond delay="0"/>
                                  </p:stCondLst>
                                  <p:childTnLst>
                                    <p:animMotion origin="layout" path="M -0.09201 0.66173 L -0.246 0.47791 " pathEditMode="relative" ptsTypes="AA">
                                      <p:cBhvr>
                                        <p:cTn id="31" dur="750" fill="hold"/>
                                        <p:tgtEl>
                                          <p:spTgt spid="4"/>
                                        </p:tgtEl>
                                        <p:attrNameLst>
                                          <p:attrName>ppt_x</p:attrName>
                                          <p:attrName>ppt_y</p:attrName>
                                        </p:attrNameLst>
                                      </p:cBhvr>
                                    </p:animMotion>
                                  </p:childTnLst>
                                </p:cTn>
                              </p:par>
                            </p:childTnLst>
                          </p:cTn>
                        </p:par>
                        <p:par>
                          <p:cTn id="32" fill="hold">
                            <p:stCondLst>
                              <p:cond delay="5000"/>
                            </p:stCondLst>
                            <p:childTnLst>
                              <p:par>
                                <p:cTn id="33" presetID="26" presetClass="emph" presetSubtype="0" fill="hold" grpId="8" nodeType="afterEffect">
                                  <p:stCondLst>
                                    <p:cond delay="0"/>
                                  </p:stCondLst>
                                  <p:childTnLst>
                                    <p:animEffect transition="out" filter="fade">
                                      <p:cBhvr>
                                        <p:cTn id="34" dur="500" tmFilter="0, 0; .2, .5; .8, .5; 1, 0"/>
                                        <p:tgtEl>
                                          <p:spTgt spid="4"/>
                                        </p:tgtEl>
                                      </p:cBhvr>
                                    </p:animEffect>
                                    <p:animScale>
                                      <p:cBhvr>
                                        <p:cTn id="35" dur="250" autoRev="1" fill="hold"/>
                                        <p:tgtEl>
                                          <p:spTgt spid="4"/>
                                        </p:tgtEl>
                                      </p:cBhvr>
                                      <p:by x="105000" y="105000"/>
                                    </p:animScale>
                                  </p:childTnLst>
                                </p:cTn>
                              </p:par>
                            </p:childTnLst>
                          </p:cTn>
                        </p:par>
                        <p:par>
                          <p:cTn id="36" fill="hold">
                            <p:stCondLst>
                              <p:cond delay="5500"/>
                            </p:stCondLst>
                            <p:childTnLst>
                              <p:par>
                                <p:cTn id="37" presetID="0" presetClass="path" presetSubtype="0" accel="50000" decel="50000" fill="hold" grpId="9" nodeType="afterEffect">
                                  <p:stCondLst>
                                    <p:cond delay="0"/>
                                  </p:stCondLst>
                                  <p:childTnLst>
                                    <p:animMotion origin="layout" path="M -0.246 0.47792 L -0.24913 0.04023 " pathEditMode="relative" ptsTypes="AA">
                                      <p:cBhvr>
                                        <p:cTn id="38" dur="750" fill="hold"/>
                                        <p:tgtEl>
                                          <p:spTgt spid="4"/>
                                        </p:tgtEl>
                                        <p:attrNameLst>
                                          <p:attrName>ppt_x</p:attrName>
                                          <p:attrName>ppt_y</p:attrName>
                                        </p:attrNameLst>
                                      </p:cBhvr>
                                    </p:animMotion>
                                  </p:childTnLst>
                                </p:cTn>
                              </p:par>
                            </p:childTnLst>
                          </p:cTn>
                        </p:par>
                        <p:par>
                          <p:cTn id="39" fill="hold">
                            <p:stCondLst>
                              <p:cond delay="6250"/>
                            </p:stCondLst>
                            <p:childTnLst>
                              <p:par>
                                <p:cTn id="40" presetID="26" presetClass="emph" presetSubtype="0" fill="hold" grpId="10" nodeType="after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par>
                          <p:cTn id="43" fill="hold">
                            <p:stCondLst>
                              <p:cond delay="6750"/>
                            </p:stCondLst>
                            <p:childTnLst>
                              <p:par>
                                <p:cTn id="44" presetID="22" presetClass="entr" presetSubtype="8"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Benefits of ERM</a:t>
              </a:r>
            </a:p>
          </p:txBody>
        </p:sp>
      </p:grpSp>
      <p:grpSp>
        <p:nvGrpSpPr>
          <p:cNvPr id="20" name="Group 19"/>
          <p:cNvGrpSpPr/>
          <p:nvPr/>
        </p:nvGrpSpPr>
        <p:grpSpPr>
          <a:xfrm>
            <a:off x="4572000" y="1700063"/>
            <a:ext cx="2095500" cy="1990154"/>
            <a:chOff x="4572000" y="2132856"/>
            <a:chExt cx="2095500" cy="1990154"/>
          </a:xfrm>
        </p:grpSpPr>
        <p:pic>
          <p:nvPicPr>
            <p:cNvPr id="21" name="Picture 2"/>
            <p:cNvPicPr>
              <a:picLocks noChangeAspect="1" noChangeArrowheads="1"/>
            </p:cNvPicPr>
            <p:nvPr/>
          </p:nvPicPr>
          <p:blipFill>
            <a:blip r:embed="rId7" cstate="print">
              <a:clrChange>
                <a:clrFrom>
                  <a:srgbClr val="FFFFFF"/>
                </a:clrFrom>
                <a:clrTo>
                  <a:srgbClr val="FFFFFF">
                    <a:alpha val="0"/>
                  </a:srgbClr>
                </a:clrTo>
              </a:clrChange>
            </a:blip>
            <a:srcRect l="50000" b="51746"/>
            <a:stretch>
              <a:fillRect/>
            </a:stretch>
          </p:blipFill>
          <p:spPr bwMode="auto">
            <a:xfrm>
              <a:off x="4572000" y="2132856"/>
              <a:ext cx="2095500" cy="1990154"/>
            </a:xfrm>
            <a:prstGeom prst="rect">
              <a:avLst/>
            </a:prstGeom>
            <a:noFill/>
            <a:ln w="9525">
              <a:noFill/>
              <a:miter lim="800000"/>
              <a:headEnd/>
              <a:tailEnd/>
            </a:ln>
          </p:spPr>
        </p:pic>
        <p:sp>
          <p:nvSpPr>
            <p:cNvPr id="22" name="TextBox 30"/>
            <p:cNvSpPr txBox="1">
              <a:spLocks noChangeArrowheads="1"/>
            </p:cNvSpPr>
            <p:nvPr/>
          </p:nvSpPr>
          <p:spPr bwMode="auto">
            <a:xfrm rot="3206056">
              <a:off x="4797759" y="2998226"/>
              <a:ext cx="1800200" cy="400110"/>
            </a:xfrm>
            <a:prstGeom prst="rect">
              <a:avLst/>
            </a:prstGeom>
            <a:noFill/>
            <a:ln w="9525">
              <a:noFill/>
              <a:miter lim="800000"/>
              <a:headEnd/>
              <a:tailEnd/>
            </a:ln>
          </p:spPr>
          <p:txBody>
            <a:bodyPr wrap="square">
              <a:spAutoFit/>
            </a:bodyPr>
            <a:lstStyle/>
            <a:p>
              <a:pPr algn="ctr"/>
              <a:r>
                <a:rPr lang="nb-NO" sz="2000" b="1" dirty="0">
                  <a:solidFill>
                    <a:schemeClr val="accent6">
                      <a:lumMod val="75000"/>
                    </a:schemeClr>
                  </a:solidFill>
                  <a:latin typeface="Calibri" pitchFamily="34" charset="0"/>
                </a:rPr>
                <a:t>Financial </a:t>
              </a:r>
            </a:p>
          </p:txBody>
        </p:sp>
      </p:grpSp>
      <p:grpSp>
        <p:nvGrpSpPr>
          <p:cNvPr id="23" name="Group 22"/>
          <p:cNvGrpSpPr/>
          <p:nvPr/>
        </p:nvGrpSpPr>
        <p:grpSpPr>
          <a:xfrm>
            <a:off x="2483768" y="1340768"/>
            <a:ext cx="2095500" cy="2808311"/>
            <a:chOff x="2483768" y="1773561"/>
            <a:chExt cx="2095500" cy="2808311"/>
          </a:xfrm>
        </p:grpSpPr>
        <p:pic>
          <p:nvPicPr>
            <p:cNvPr id="24" name="Picture 3"/>
            <p:cNvPicPr>
              <a:picLocks noChangeAspect="1" noChangeArrowheads="1"/>
            </p:cNvPicPr>
            <p:nvPr/>
          </p:nvPicPr>
          <p:blipFill>
            <a:blip r:embed="rId7" cstate="print">
              <a:clrChange>
                <a:clrFrom>
                  <a:srgbClr val="FFFFFF"/>
                </a:clrFrom>
                <a:clrTo>
                  <a:srgbClr val="FFFFFF">
                    <a:alpha val="0"/>
                  </a:srgbClr>
                </a:clrTo>
              </a:clrChange>
            </a:blip>
            <a:srcRect r="50000" b="50000"/>
            <a:stretch>
              <a:fillRect/>
            </a:stretch>
          </p:blipFill>
          <p:spPr bwMode="auto">
            <a:xfrm>
              <a:off x="2483768" y="2158926"/>
              <a:ext cx="2095500" cy="2062162"/>
            </a:xfrm>
            <a:prstGeom prst="rect">
              <a:avLst/>
            </a:prstGeom>
            <a:noFill/>
            <a:ln w="9525">
              <a:noFill/>
              <a:miter lim="800000"/>
              <a:headEnd/>
              <a:tailEnd/>
            </a:ln>
          </p:spPr>
        </p:pic>
        <p:sp>
          <p:nvSpPr>
            <p:cNvPr id="25" name="TextBox 32"/>
            <p:cNvSpPr txBox="1">
              <a:spLocks noChangeArrowheads="1"/>
            </p:cNvSpPr>
            <p:nvPr/>
          </p:nvSpPr>
          <p:spPr bwMode="auto">
            <a:xfrm rot="18665193">
              <a:off x="2099566" y="2977662"/>
              <a:ext cx="2808311" cy="400110"/>
            </a:xfrm>
            <a:prstGeom prst="rect">
              <a:avLst/>
            </a:prstGeom>
            <a:noFill/>
            <a:ln w="9525">
              <a:noFill/>
              <a:miter lim="800000"/>
              <a:headEnd/>
              <a:tailEnd/>
            </a:ln>
          </p:spPr>
          <p:txBody>
            <a:bodyPr wrap="square">
              <a:spAutoFit/>
            </a:bodyPr>
            <a:lstStyle/>
            <a:p>
              <a:pPr algn="ctr"/>
              <a:r>
                <a:rPr lang="nb-NO" sz="2000" b="1" dirty="0">
                  <a:solidFill>
                    <a:schemeClr val="tx1">
                      <a:lumMod val="95000"/>
                      <a:lumOff val="5000"/>
                    </a:schemeClr>
                  </a:solidFill>
                  <a:latin typeface="Calibri" pitchFamily="34" charset="0"/>
                </a:rPr>
                <a:t>Marketplace </a:t>
              </a:r>
            </a:p>
          </p:txBody>
        </p:sp>
      </p:grpSp>
      <p:grpSp>
        <p:nvGrpSpPr>
          <p:cNvPr id="26" name="Group 25"/>
          <p:cNvGrpSpPr/>
          <p:nvPr/>
        </p:nvGrpSpPr>
        <p:grpSpPr>
          <a:xfrm>
            <a:off x="2483768" y="3716287"/>
            <a:ext cx="2095500" cy="2062163"/>
            <a:chOff x="2483768" y="4149080"/>
            <a:chExt cx="2095500" cy="2062163"/>
          </a:xfrm>
        </p:grpSpPr>
        <p:pic>
          <p:nvPicPr>
            <p:cNvPr id="27" name="Picture 4"/>
            <p:cNvPicPr>
              <a:picLocks noChangeAspect="1" noChangeArrowheads="1"/>
            </p:cNvPicPr>
            <p:nvPr/>
          </p:nvPicPr>
          <p:blipFill>
            <a:blip r:embed="rId7" cstate="print">
              <a:clrChange>
                <a:clrFrom>
                  <a:srgbClr val="FFFFFF"/>
                </a:clrFrom>
                <a:clrTo>
                  <a:srgbClr val="FFFFFF">
                    <a:alpha val="0"/>
                  </a:srgbClr>
                </a:clrTo>
              </a:clrChange>
            </a:blip>
            <a:srcRect t="50000" r="50000"/>
            <a:stretch>
              <a:fillRect/>
            </a:stretch>
          </p:blipFill>
          <p:spPr bwMode="auto">
            <a:xfrm>
              <a:off x="2483768" y="4149080"/>
              <a:ext cx="2095500" cy="2062163"/>
            </a:xfrm>
            <a:prstGeom prst="rect">
              <a:avLst/>
            </a:prstGeom>
            <a:noFill/>
            <a:ln w="9525">
              <a:noFill/>
              <a:miter lim="800000"/>
              <a:headEnd/>
              <a:tailEnd/>
            </a:ln>
          </p:spPr>
        </p:pic>
        <p:sp>
          <p:nvSpPr>
            <p:cNvPr id="28" name="TextBox 33"/>
            <p:cNvSpPr txBox="1">
              <a:spLocks noChangeArrowheads="1"/>
            </p:cNvSpPr>
            <p:nvPr/>
          </p:nvSpPr>
          <p:spPr bwMode="auto">
            <a:xfrm rot="2693304">
              <a:off x="2703798" y="5026684"/>
              <a:ext cx="1584176" cy="400110"/>
            </a:xfrm>
            <a:prstGeom prst="rect">
              <a:avLst/>
            </a:prstGeom>
            <a:noFill/>
            <a:ln w="9525">
              <a:noFill/>
              <a:miter lim="800000"/>
              <a:headEnd/>
              <a:tailEnd/>
            </a:ln>
          </p:spPr>
          <p:txBody>
            <a:bodyPr wrap="square">
              <a:spAutoFit/>
            </a:bodyPr>
            <a:lstStyle/>
            <a:p>
              <a:pPr algn="ctr"/>
              <a:r>
                <a:rPr lang="nb-NO" sz="2000" b="1" dirty="0">
                  <a:solidFill>
                    <a:schemeClr val="bg1"/>
                  </a:solidFill>
                  <a:latin typeface="Calibri" pitchFamily="34" charset="0"/>
                </a:rPr>
                <a:t>Reputational </a:t>
              </a:r>
            </a:p>
          </p:txBody>
        </p:sp>
      </p:grpSp>
      <p:grpSp>
        <p:nvGrpSpPr>
          <p:cNvPr id="29" name="Group 28"/>
          <p:cNvGrpSpPr/>
          <p:nvPr/>
        </p:nvGrpSpPr>
        <p:grpSpPr>
          <a:xfrm>
            <a:off x="4572000" y="3644279"/>
            <a:ext cx="2095500" cy="2134171"/>
            <a:chOff x="4572000" y="4077072"/>
            <a:chExt cx="2095500" cy="2134171"/>
          </a:xfrm>
        </p:grpSpPr>
        <p:pic>
          <p:nvPicPr>
            <p:cNvPr id="30" name="Picture 5"/>
            <p:cNvPicPr>
              <a:picLocks noChangeAspect="1" noChangeArrowheads="1"/>
            </p:cNvPicPr>
            <p:nvPr/>
          </p:nvPicPr>
          <p:blipFill>
            <a:blip r:embed="rId7" cstate="print">
              <a:clrChange>
                <a:clrFrom>
                  <a:srgbClr val="FFFFFF"/>
                </a:clrFrom>
                <a:clrTo>
                  <a:srgbClr val="FFFFFF">
                    <a:alpha val="0"/>
                  </a:srgbClr>
                </a:clrTo>
              </a:clrChange>
            </a:blip>
            <a:srcRect l="50000" t="48254"/>
            <a:stretch>
              <a:fillRect/>
            </a:stretch>
          </p:blipFill>
          <p:spPr bwMode="auto">
            <a:xfrm>
              <a:off x="4572000" y="4077072"/>
              <a:ext cx="2095500" cy="2134171"/>
            </a:xfrm>
            <a:prstGeom prst="rect">
              <a:avLst/>
            </a:prstGeom>
            <a:noFill/>
            <a:ln w="9525">
              <a:noFill/>
              <a:miter lim="800000"/>
              <a:headEnd/>
              <a:tailEnd/>
            </a:ln>
          </p:spPr>
        </p:pic>
        <p:sp>
          <p:nvSpPr>
            <p:cNvPr id="31" name="TextBox 31"/>
            <p:cNvSpPr txBox="1">
              <a:spLocks noChangeArrowheads="1"/>
            </p:cNvSpPr>
            <p:nvPr/>
          </p:nvSpPr>
          <p:spPr bwMode="auto">
            <a:xfrm rot="18934392">
              <a:off x="4852608" y="4992098"/>
              <a:ext cx="1686272" cy="400110"/>
            </a:xfrm>
            <a:prstGeom prst="rect">
              <a:avLst/>
            </a:prstGeom>
            <a:noFill/>
            <a:ln w="9525">
              <a:noFill/>
              <a:miter lim="800000"/>
              <a:headEnd/>
              <a:tailEnd/>
            </a:ln>
          </p:spPr>
          <p:txBody>
            <a:bodyPr wrap="square">
              <a:spAutoFit/>
            </a:bodyPr>
            <a:lstStyle/>
            <a:p>
              <a:pPr algn="ctr"/>
              <a:r>
                <a:rPr lang="nb-NO" sz="2000" b="1" dirty="0">
                  <a:solidFill>
                    <a:schemeClr val="bg1"/>
                  </a:solidFill>
                  <a:latin typeface="Calibri" pitchFamily="34" charset="0"/>
                </a:rPr>
                <a:t>Infrastructure </a:t>
              </a:r>
            </a:p>
          </p:txBody>
        </p:sp>
      </p:grpSp>
      <p:grpSp>
        <p:nvGrpSpPr>
          <p:cNvPr id="33" name="Group 32"/>
          <p:cNvGrpSpPr/>
          <p:nvPr/>
        </p:nvGrpSpPr>
        <p:grpSpPr>
          <a:xfrm>
            <a:off x="3457585" y="2639040"/>
            <a:ext cx="2174855" cy="2174308"/>
            <a:chOff x="3457585" y="3071833"/>
            <a:chExt cx="2174855" cy="2174308"/>
          </a:xfrm>
        </p:grpSpPr>
        <p:sp>
          <p:nvSpPr>
            <p:cNvPr id="34" name="Oval 33"/>
            <p:cNvSpPr/>
            <p:nvPr/>
          </p:nvSpPr>
          <p:spPr bwMode="auto">
            <a:xfrm>
              <a:off x="3457585" y="3071833"/>
              <a:ext cx="2174855" cy="2174308"/>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a:solidFill>
                  <a:srgbClr val="FFFFFF"/>
                </a:solidFill>
              </a:endParaRPr>
            </a:p>
          </p:txBody>
        </p:sp>
        <p:sp>
          <p:nvSpPr>
            <p:cNvPr id="35" name="Oval 34"/>
            <p:cNvSpPr/>
            <p:nvPr/>
          </p:nvSpPr>
          <p:spPr bwMode="auto">
            <a:xfrm>
              <a:off x="3706813" y="3173115"/>
              <a:ext cx="1676400" cy="1243012"/>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36" name="TextBox 22"/>
            <p:cNvSpPr txBox="1">
              <a:spLocks noChangeArrowheads="1"/>
            </p:cNvSpPr>
            <p:nvPr/>
          </p:nvSpPr>
          <p:spPr bwMode="auto">
            <a:xfrm>
              <a:off x="3779912" y="3976192"/>
              <a:ext cx="1641929" cy="461665"/>
            </a:xfrm>
            <a:prstGeom prst="rect">
              <a:avLst/>
            </a:prstGeom>
            <a:noFill/>
            <a:ln w="9525">
              <a:noFill/>
              <a:miter lim="800000"/>
              <a:headEnd/>
              <a:tailEnd/>
            </a:ln>
          </p:spPr>
          <p:txBody>
            <a:bodyPr wrap="square">
              <a:spAutoFit/>
            </a:bodyPr>
            <a:lstStyle/>
            <a:p>
              <a:pPr algn="ctr"/>
              <a:r>
                <a:rPr lang="en-GB" sz="2400" b="1" dirty="0">
                  <a:latin typeface="Calibri" pitchFamily="34" charset="0"/>
                </a:rPr>
                <a:t>ERM</a:t>
              </a:r>
            </a:p>
          </p:txBody>
        </p:sp>
      </p:grpSp>
      <p:sp>
        <p:nvSpPr>
          <p:cNvPr id="2" name="Oval 1"/>
          <p:cNvSpPr/>
          <p:nvPr/>
        </p:nvSpPr>
        <p:spPr>
          <a:xfrm>
            <a:off x="6876256" y="4986362"/>
            <a:ext cx="1584176" cy="1584176"/>
          </a:xfrm>
          <a:prstGeom prst="ellipse">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 action="ppaction://hlinkshowjump?jump=nextslide"/>
          </p:cNvPr>
          <p:cNvSpPr txBox="1"/>
          <p:nvPr/>
        </p:nvSpPr>
        <p:spPr>
          <a:xfrm>
            <a:off x="7020272" y="5253007"/>
            <a:ext cx="1296144" cy="1200329"/>
          </a:xfrm>
          <a:prstGeom prst="rect">
            <a:avLst/>
          </a:prstGeom>
          <a:noFill/>
        </p:spPr>
        <p:txBody>
          <a:bodyPr wrap="square" rtlCol="0">
            <a:spAutoFit/>
          </a:bodyPr>
          <a:lstStyle/>
          <a:p>
            <a:pPr algn="ctr"/>
            <a:r>
              <a:rPr lang="en-US" dirty="0">
                <a:solidFill>
                  <a:schemeClr val="bg1"/>
                </a:solidFill>
              </a:rPr>
              <a:t>Click here to see each one in detail</a:t>
            </a:r>
          </a:p>
        </p:txBody>
      </p:sp>
    </p:spTree>
    <p:custDataLst>
      <p:tags r:id="rId1"/>
    </p:custDataLst>
    <p:extLst>
      <p:ext uri="{BB962C8B-B14F-4D97-AF65-F5344CB8AC3E}">
        <p14:creationId xmlns:p14="http://schemas.microsoft.com/office/powerpoint/2010/main" val="389775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Grp="1" noSelect="1" noRot="1" noMove="1" noResize="1" noEditPoints="1" noAdjustHandles="1" noChangeArrowheads="1" noChangeShapeType="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0" y="0"/>
            <a:ext cx="4574142" cy="3501008"/>
          </a:xfrm>
          <a:prstGeom prst="rect">
            <a:avLst/>
          </a:prstGeom>
          <a:blipFill>
            <a:blip r:embed="rId12"/>
            <a:tile tx="0" ty="0" sx="100000" sy="100000" flip="none" algn="tl"/>
          </a:blipFill>
          <a:ln>
            <a:noFill/>
          </a:ln>
          <a:effectLst/>
        </p:spPr>
      </p:pic>
      <p:pic>
        <p:nvPicPr>
          <p:cNvPr id="22" name="Picture 4"/>
          <p:cNvPicPr>
            <a:picLocks noGrp="1" noSelect="1" noRot="1" noMove="1" noResize="1" noEditPoints="1" noAdjustHandles="1" noChangeArrowheads="1" noChangeShapeType="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4569858" y="0"/>
            <a:ext cx="4574142"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Grp="1" noSelect="1" noRot="1" noMove="1" noResize="1" noEditPoints="1" noAdjustHandles="1" noChangeArrowheads="1" noChangeShapeType="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0" y="3375698"/>
            <a:ext cx="4574142"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Grp="1" noSelect="1" noRot="1" noMove="1" noResize="1" noEditPoints="1" noAdjustHandles="1" noChangeArrowheads="1" noChangeShapeType="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4569858" y="3375698"/>
            <a:ext cx="4574142"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Grp="1" noSelect="1" noRot="1" noMove="1" noResize="1" noEditPoints="1" noAdjustHandles="1" noChangeArrowheads="1" noChangeShapeType="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323528" y="332656"/>
            <a:ext cx="388843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p:cNvPicPr>
            <a:picLocks noGrp="1" noSelect="1" noRot="1" noMove="1" noResize="1" noEditPoints="1" noAdjustHandles="1" noChangeArrowheads="1" noChangeShapeType="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4912713" y="332656"/>
            <a:ext cx="388843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7"/>
          <p:cNvPicPr>
            <a:picLocks noGrp="1" noSelect="1" noRot="1" noMove="1" noResize="1" noEditPoints="1" noAdjustHandles="1" noChangeArrowheads="1" noChangeShapeType="1"/>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342685" y="3722046"/>
            <a:ext cx="388843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8"/>
          <p:cNvPicPr>
            <a:picLocks noGrp="1" noSelect="1" noRot="1" noMove="1" noResize="1" noEditPoints="1" noAdjustHandles="1" noChangeArrowheads="1" noChangeShapeType="1"/>
          </p:cNvPicPr>
          <p:nvPr>
            <p:custDataLst>
              <p:tags r:id="rId9"/>
            </p:custDataLst>
          </p:nvPr>
        </p:nvPicPr>
        <p:blipFill>
          <a:blip r:embed="rId16">
            <a:extLst>
              <a:ext uri="{28A0092B-C50C-407E-A947-70E740481C1C}">
                <a14:useLocalDpi xmlns:a14="http://schemas.microsoft.com/office/drawing/2010/main" val="0"/>
              </a:ext>
            </a:extLst>
          </a:blip>
          <a:srcRect/>
          <a:stretch>
            <a:fillRect/>
          </a:stretch>
        </p:blipFill>
        <p:spPr bwMode="auto">
          <a:xfrm>
            <a:off x="4912713" y="3645024"/>
            <a:ext cx="3888432" cy="288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516733" y="2338238"/>
            <a:ext cx="8284412" cy="2123658"/>
            <a:chOff x="361318" y="2255106"/>
            <a:chExt cx="8284412" cy="2123658"/>
          </a:xfrm>
        </p:grpSpPr>
        <p:pic>
          <p:nvPicPr>
            <p:cNvPr id="27" name="Picture 5" descr="Tessafilm_4"/>
            <p:cNvPicPr>
              <a:picLocks noChangeAspect="1" noChangeArrowheads="1"/>
            </p:cNvPicPr>
            <p:nvPr/>
          </p:nvPicPr>
          <p:blipFill>
            <a:blip r:embed="rId17" cstate="print">
              <a:lum bright="40000"/>
            </a:blip>
            <a:srcRect l="59392" b="89844"/>
            <a:stretch>
              <a:fillRect/>
            </a:stretch>
          </p:blipFill>
          <p:spPr bwMode="gray">
            <a:xfrm rot="19743426">
              <a:off x="361318" y="2492688"/>
              <a:ext cx="8284412" cy="1599755"/>
            </a:xfrm>
            <a:prstGeom prst="rect">
              <a:avLst/>
            </a:prstGeom>
            <a:noFill/>
            <a:effectLst>
              <a:glow rad="228600">
                <a:schemeClr val="bg1">
                  <a:alpha val="40000"/>
                </a:schemeClr>
              </a:glow>
            </a:effectLst>
          </p:spPr>
        </p:pic>
        <p:sp>
          <p:nvSpPr>
            <p:cNvPr id="28" name="TextBox 27"/>
            <p:cNvSpPr txBox="1"/>
            <p:nvPr/>
          </p:nvSpPr>
          <p:spPr>
            <a:xfrm rot="19772854">
              <a:off x="1568980" y="2255106"/>
              <a:ext cx="6272298" cy="2123658"/>
            </a:xfrm>
            <a:prstGeom prst="rect">
              <a:avLst/>
            </a:prstGeom>
            <a:noFill/>
          </p:spPr>
          <p:txBody>
            <a:bodyPr wrap="square" rtlCol="0">
              <a:spAutoFit/>
            </a:bodyPr>
            <a:lstStyle/>
            <a:p>
              <a:pPr algn="ctr"/>
              <a:r>
                <a:rPr lang="en-US" sz="6600" b="1" dirty="0">
                  <a:solidFill>
                    <a:srgbClr val="C00000"/>
                  </a:solidFill>
                  <a:latin typeface="Book Antiqua" pitchFamily="18" charset="0"/>
                </a:rPr>
                <a:t>Enterprise Risk Management</a:t>
              </a:r>
              <a:endParaRPr lang="en-IN" sz="6600" b="1" dirty="0">
                <a:solidFill>
                  <a:srgbClr val="C00000"/>
                </a:solidFill>
                <a:latin typeface="Book Antiqua" pitchFamily="18" charset="0"/>
              </a:endParaRPr>
            </a:p>
          </p:txBody>
        </p:sp>
      </p:grpSp>
    </p:spTree>
    <p:custDataLst>
      <p:tags r:id="rId1"/>
    </p:custDataLst>
    <p:extLst>
      <p:ext uri="{BB962C8B-B14F-4D97-AF65-F5344CB8AC3E}">
        <p14:creationId xmlns:p14="http://schemas.microsoft.com/office/powerpoint/2010/main" val="12030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800"/>
                                        </p:tgtEl>
                                        <p:attrNameLst>
                                          <p:attrName>style.visibility</p:attrName>
                                        </p:attrNameLst>
                                      </p:cBhvr>
                                      <p:to>
                                        <p:strVal val="visible"/>
                                      </p:to>
                                    </p:set>
                                    <p:animEffect transition="in" filter="fade">
                                      <p:cBhvr>
                                        <p:cTn id="11" dur="500"/>
                                        <p:tgtEl>
                                          <p:spTgt spid="338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798"/>
                                        </p:tgtEl>
                                        <p:attrNameLst>
                                          <p:attrName>style.visibility</p:attrName>
                                        </p:attrNameLst>
                                      </p:cBhvr>
                                      <p:to>
                                        <p:strVal val="visible"/>
                                      </p:to>
                                    </p:set>
                                    <p:animEffect transition="in" filter="fade">
                                      <p:cBhvr>
                                        <p:cTn id="15" dur="500"/>
                                        <p:tgtEl>
                                          <p:spTgt spid="3379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799"/>
                                        </p:tgtEl>
                                        <p:attrNameLst>
                                          <p:attrName>style.visibility</p:attrName>
                                        </p:attrNameLst>
                                      </p:cBhvr>
                                      <p:to>
                                        <p:strVal val="visible"/>
                                      </p:to>
                                    </p:set>
                                    <p:animEffect transition="in" filter="fade">
                                      <p:cBhvr>
                                        <p:cTn id="19" dur="500"/>
                                        <p:tgtEl>
                                          <p:spTgt spid="33799"/>
                                        </p:tgtEl>
                                      </p:cBhvr>
                                    </p:animEffect>
                                  </p:childTnLst>
                                </p:cTn>
                              </p:par>
                            </p:childTnLst>
                          </p:cTn>
                        </p:par>
                        <p:par>
                          <p:cTn id="20" fill="hold">
                            <p:stCondLst>
                              <p:cond delay="2000"/>
                            </p:stCondLst>
                            <p:childTnLst>
                              <p:par>
                                <p:cTn id="21" presetID="52"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Scale>
                                      <p:cBhvr>
                                        <p:cTn id="23"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6"/>
                                        </p:tgtEl>
                                        <p:attrNameLst>
                                          <p:attrName>ppt_x</p:attrName>
                                          <p:attrName>ppt_y</p:attrName>
                                        </p:attrNameLst>
                                      </p:cBhvr>
                                    </p:animMotion>
                                    <p:animEffect transition="in" filter="fade">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351866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8" name="Round Same Side Corner Rectangle 47"/>
          <p:cNvSpPr/>
          <p:nvPr/>
        </p:nvSpPr>
        <p:spPr>
          <a:xfrm>
            <a:off x="2531773"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Infrastructure </a:t>
            </a:r>
          </a:p>
        </p:txBody>
      </p:sp>
      <p:sp>
        <p:nvSpPr>
          <p:cNvPr id="49" name="Round Same Side Corner Rectangle 48"/>
          <p:cNvSpPr/>
          <p:nvPr/>
        </p:nvSpPr>
        <p:spPr>
          <a:xfrm>
            <a:off x="459600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Reputational</a:t>
            </a:r>
          </a:p>
        </p:txBody>
      </p:sp>
      <p:sp>
        <p:nvSpPr>
          <p:cNvPr id="50" name="Round Same Side Corner Rectangle 49"/>
          <p:cNvSpPr/>
          <p:nvPr/>
        </p:nvSpPr>
        <p:spPr>
          <a:xfrm>
            <a:off x="666023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Marketplace</a:t>
            </a:r>
          </a:p>
        </p:txBody>
      </p:sp>
      <p:grpSp>
        <p:nvGrpSpPr>
          <p:cNvPr id="11"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Benefits of ERM</a:t>
              </a:r>
            </a:p>
          </p:txBody>
        </p:sp>
      </p:grpSp>
      <p:sp>
        <p:nvSpPr>
          <p:cNvPr id="41" name="TextBox 40"/>
          <p:cNvSpPr txBox="1"/>
          <p:nvPr/>
        </p:nvSpPr>
        <p:spPr>
          <a:xfrm>
            <a:off x="4067944" y="3140968"/>
            <a:ext cx="4472812" cy="1631216"/>
          </a:xfrm>
          <a:prstGeom prst="rect">
            <a:avLst/>
          </a:prstGeom>
          <a:noFill/>
        </p:spPr>
        <p:txBody>
          <a:bodyPr wrap="square" rtlCol="0">
            <a:spAutoFit/>
          </a:bodyPr>
          <a:lstStyle/>
          <a:p>
            <a:pPr marL="342900" indent="-342900">
              <a:buFont typeface="Arial" pitchFamily="34" charset="0"/>
              <a:buChar char="•"/>
            </a:pPr>
            <a:r>
              <a:rPr lang="en-US" sz="2000" dirty="0"/>
              <a:t>Reduced cost of funding and capital </a:t>
            </a:r>
          </a:p>
          <a:p>
            <a:pPr marL="342900" indent="-342900">
              <a:buFont typeface="Arial" pitchFamily="34" charset="0"/>
              <a:buChar char="•"/>
            </a:pPr>
            <a:r>
              <a:rPr lang="en-US" sz="2000" dirty="0"/>
              <a:t>Better control of CapEx approvals </a:t>
            </a:r>
          </a:p>
          <a:p>
            <a:pPr marL="342900" indent="-342900">
              <a:buFont typeface="Arial" pitchFamily="34" charset="0"/>
              <a:buChar char="•"/>
            </a:pPr>
            <a:r>
              <a:rPr lang="en-US" sz="2000" dirty="0"/>
              <a:t>Increased profitability for organization </a:t>
            </a:r>
          </a:p>
          <a:p>
            <a:pPr marL="342900" indent="-342900">
              <a:buFont typeface="Arial" pitchFamily="34" charset="0"/>
              <a:buChar char="•"/>
            </a:pPr>
            <a:r>
              <a:rPr lang="en-US" sz="2000" dirty="0"/>
              <a:t>Accurate financial risk reporting </a:t>
            </a:r>
          </a:p>
          <a:p>
            <a:pPr marL="342900" indent="-342900">
              <a:buFont typeface="Arial" pitchFamily="34" charset="0"/>
              <a:buChar char="•"/>
            </a:pPr>
            <a:r>
              <a:rPr lang="en-US" sz="2000" dirty="0"/>
              <a:t>Enhanced corporate governance</a:t>
            </a:r>
          </a:p>
        </p:txBody>
      </p:sp>
      <p:sp>
        <p:nvSpPr>
          <p:cNvPr id="42" name="Round Same Side Corner Rectangle 41"/>
          <p:cNvSpPr/>
          <p:nvPr/>
        </p:nvSpPr>
        <p:spPr>
          <a:xfrm>
            <a:off x="467544" y="1268760"/>
            <a:ext cx="208823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Financial</a:t>
            </a:r>
          </a:p>
        </p:txBody>
      </p:sp>
      <p:grpSp>
        <p:nvGrpSpPr>
          <p:cNvPr id="43" name="Group 12"/>
          <p:cNvGrpSpPr/>
          <p:nvPr/>
        </p:nvGrpSpPr>
        <p:grpSpPr>
          <a:xfrm>
            <a:off x="395536" y="1794541"/>
            <a:ext cx="8352928" cy="4586787"/>
            <a:chOff x="395536" y="1794541"/>
            <a:chExt cx="8352928" cy="4730803"/>
          </a:xfrm>
        </p:grpSpPr>
        <p:sp>
          <p:nvSpPr>
            <p:cNvPr id="44" name="Rectangle 43"/>
            <p:cNvSpPr/>
            <p:nvPr/>
          </p:nvSpPr>
          <p:spPr>
            <a:xfrm>
              <a:off x="395536" y="1794541"/>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Rectangle 44"/>
            <p:cNvSpPr/>
            <p:nvPr/>
          </p:nvSpPr>
          <p:spPr>
            <a:xfrm>
              <a:off x="395536" y="6453344"/>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p:nvSpPr>
          <p:spPr>
            <a:xfrm rot="5400000">
              <a:off x="63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Rectangle 46"/>
            <p:cNvSpPr/>
            <p:nvPr/>
          </p:nvSpPr>
          <p:spPr>
            <a:xfrm rot="5400000">
              <a:off x="-18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8195" name="Picture 3"/>
          <p:cNvPicPr>
            <a:picLocks noGrp="1" noSelect="1" noRot="1" noMove="1" noResize="1" noEditPoints="1" noAdjustHandles="1" noChangeArrowheads="1" noChangeShapeType="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1880246"/>
            <a:ext cx="3456384" cy="443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126256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Benefits of ERM</a:t>
              </a:r>
            </a:p>
          </p:txBody>
        </p:sp>
      </p:grpSp>
      <p:sp>
        <p:nvSpPr>
          <p:cNvPr id="42" name="Round Same Side Corner Rectangle 41"/>
          <p:cNvSpPr/>
          <p:nvPr/>
        </p:nvSpPr>
        <p:spPr>
          <a:xfrm>
            <a:off x="2531773" y="1268760"/>
            <a:ext cx="208823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Infrastructure </a:t>
            </a:r>
          </a:p>
        </p:txBody>
      </p:sp>
      <p:sp>
        <p:nvSpPr>
          <p:cNvPr id="43" name="Round Same Side Corner Rectangle 42"/>
          <p:cNvSpPr/>
          <p:nvPr/>
        </p:nvSpPr>
        <p:spPr>
          <a:xfrm>
            <a:off x="459600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Reputational</a:t>
            </a:r>
          </a:p>
        </p:txBody>
      </p:sp>
      <p:sp>
        <p:nvSpPr>
          <p:cNvPr id="44" name="Round Same Side Corner Rectangle 43"/>
          <p:cNvSpPr/>
          <p:nvPr/>
        </p:nvSpPr>
        <p:spPr>
          <a:xfrm>
            <a:off x="666023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Marketplace</a:t>
            </a:r>
          </a:p>
        </p:txBody>
      </p:sp>
      <p:sp>
        <p:nvSpPr>
          <p:cNvPr id="45" name="TextBox 44"/>
          <p:cNvSpPr txBox="1"/>
          <p:nvPr/>
        </p:nvSpPr>
        <p:spPr>
          <a:xfrm>
            <a:off x="4067944" y="3140968"/>
            <a:ext cx="4472812" cy="1938992"/>
          </a:xfrm>
          <a:prstGeom prst="rect">
            <a:avLst/>
          </a:prstGeom>
          <a:noFill/>
        </p:spPr>
        <p:txBody>
          <a:bodyPr wrap="square" rtlCol="0">
            <a:spAutoFit/>
          </a:bodyPr>
          <a:lstStyle/>
          <a:p>
            <a:pPr marL="342900" indent="-342900">
              <a:buFont typeface="Arial" pitchFamily="34" charset="0"/>
              <a:buChar char="•"/>
            </a:pPr>
            <a:r>
              <a:rPr lang="en-US" sz="2000" dirty="0"/>
              <a:t>Efficiency and competitive advantage </a:t>
            </a:r>
          </a:p>
          <a:p>
            <a:pPr marL="342900" indent="-342900">
              <a:buFont typeface="Arial" pitchFamily="34" charset="0"/>
              <a:buChar char="•"/>
            </a:pPr>
            <a:r>
              <a:rPr lang="en-US" sz="2000" dirty="0"/>
              <a:t>Achievement of the state of no disruption </a:t>
            </a:r>
          </a:p>
          <a:p>
            <a:pPr marL="342900" indent="-342900">
              <a:buFont typeface="Arial" pitchFamily="34" charset="0"/>
              <a:buChar char="•"/>
            </a:pPr>
            <a:r>
              <a:rPr lang="en-US" sz="2000" dirty="0"/>
              <a:t>Improved supplier and staff morale </a:t>
            </a:r>
          </a:p>
          <a:p>
            <a:pPr marL="342900" indent="-342900">
              <a:buFont typeface="Arial" pitchFamily="34" charset="0"/>
              <a:buChar char="•"/>
            </a:pPr>
            <a:r>
              <a:rPr lang="en-US" sz="2000" dirty="0"/>
              <a:t>Targeted risk and cost reduction </a:t>
            </a:r>
          </a:p>
          <a:p>
            <a:pPr marL="342900" indent="-342900">
              <a:buFont typeface="Arial" pitchFamily="34" charset="0"/>
              <a:buChar char="•"/>
            </a:pPr>
            <a:r>
              <a:rPr lang="en-US" sz="2000" dirty="0"/>
              <a:t>Reduced operating cost </a:t>
            </a:r>
          </a:p>
        </p:txBody>
      </p:sp>
      <p:sp>
        <p:nvSpPr>
          <p:cNvPr id="46" name="Round Same Side Corner Rectangle 45"/>
          <p:cNvSpPr/>
          <p:nvPr/>
        </p:nvSpPr>
        <p:spPr>
          <a:xfrm>
            <a:off x="467544"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Financial</a:t>
            </a:r>
          </a:p>
        </p:txBody>
      </p:sp>
      <p:grpSp>
        <p:nvGrpSpPr>
          <p:cNvPr id="47" name="Group 12"/>
          <p:cNvGrpSpPr/>
          <p:nvPr/>
        </p:nvGrpSpPr>
        <p:grpSpPr>
          <a:xfrm>
            <a:off x="395536" y="1794541"/>
            <a:ext cx="8352928" cy="4586787"/>
            <a:chOff x="395536" y="1794541"/>
            <a:chExt cx="8352928" cy="4730803"/>
          </a:xfrm>
        </p:grpSpPr>
        <p:sp>
          <p:nvSpPr>
            <p:cNvPr id="48" name="Rectangle 47"/>
            <p:cNvSpPr/>
            <p:nvPr/>
          </p:nvSpPr>
          <p:spPr>
            <a:xfrm>
              <a:off x="395536" y="1794541"/>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p:nvSpPr>
          <p:spPr>
            <a:xfrm>
              <a:off x="395536" y="6453344"/>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p:nvSpPr>
          <p:spPr>
            <a:xfrm rot="5400000">
              <a:off x="63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ectangle 50"/>
            <p:cNvSpPr/>
            <p:nvPr/>
          </p:nvSpPr>
          <p:spPr>
            <a:xfrm rot="5400000">
              <a:off x="-18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9218"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78422" y="1864348"/>
            <a:ext cx="3589522" cy="444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926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Benefits of ERM</a:t>
              </a:r>
            </a:p>
          </p:txBody>
        </p:sp>
      </p:grpSp>
      <p:sp>
        <p:nvSpPr>
          <p:cNvPr id="42" name="Round Same Side Corner Rectangle 41"/>
          <p:cNvSpPr/>
          <p:nvPr/>
        </p:nvSpPr>
        <p:spPr>
          <a:xfrm>
            <a:off x="2531773"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Infrastructure </a:t>
            </a:r>
          </a:p>
        </p:txBody>
      </p:sp>
      <p:sp>
        <p:nvSpPr>
          <p:cNvPr id="43" name="Round Same Side Corner Rectangle 42"/>
          <p:cNvSpPr/>
          <p:nvPr/>
        </p:nvSpPr>
        <p:spPr>
          <a:xfrm>
            <a:off x="4596002" y="1268760"/>
            <a:ext cx="208823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Reputational</a:t>
            </a:r>
          </a:p>
        </p:txBody>
      </p:sp>
      <p:sp>
        <p:nvSpPr>
          <p:cNvPr id="44" name="Round Same Side Corner Rectangle 43"/>
          <p:cNvSpPr/>
          <p:nvPr/>
        </p:nvSpPr>
        <p:spPr>
          <a:xfrm>
            <a:off x="666023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Marketplace</a:t>
            </a:r>
          </a:p>
        </p:txBody>
      </p:sp>
      <p:sp>
        <p:nvSpPr>
          <p:cNvPr id="45" name="TextBox 44"/>
          <p:cNvSpPr txBox="1"/>
          <p:nvPr/>
        </p:nvSpPr>
        <p:spPr>
          <a:xfrm>
            <a:off x="4067944" y="3140968"/>
            <a:ext cx="4472812" cy="1938992"/>
          </a:xfrm>
          <a:prstGeom prst="rect">
            <a:avLst/>
          </a:prstGeom>
          <a:noFill/>
        </p:spPr>
        <p:txBody>
          <a:bodyPr wrap="square" rtlCol="0">
            <a:spAutoFit/>
          </a:bodyPr>
          <a:lstStyle/>
          <a:p>
            <a:pPr marL="342900" indent="-342900">
              <a:buFont typeface="Arial" pitchFamily="34" charset="0"/>
              <a:buChar char="•"/>
            </a:pPr>
            <a:r>
              <a:rPr lang="en-US" sz="2000" dirty="0"/>
              <a:t>Regulators satisfied </a:t>
            </a:r>
          </a:p>
          <a:p>
            <a:pPr marL="342900" indent="-342900">
              <a:buFont typeface="Arial" pitchFamily="34" charset="0"/>
              <a:buChar char="•"/>
            </a:pPr>
            <a:r>
              <a:rPr lang="en-US" sz="2000" dirty="0"/>
              <a:t>Improved utilization of company brand </a:t>
            </a:r>
          </a:p>
          <a:p>
            <a:pPr marL="342900" indent="-342900">
              <a:buFont typeface="Arial" pitchFamily="34" charset="0"/>
              <a:buChar char="•"/>
            </a:pPr>
            <a:r>
              <a:rPr lang="en-US" sz="2000" dirty="0"/>
              <a:t>Enhanced shareholder value </a:t>
            </a:r>
          </a:p>
          <a:p>
            <a:pPr marL="342900" indent="-342900">
              <a:buFont typeface="Arial" pitchFamily="34" charset="0"/>
              <a:buChar char="•"/>
            </a:pPr>
            <a:r>
              <a:rPr lang="en-US" sz="2000" dirty="0"/>
              <a:t>Good reputation and publicity </a:t>
            </a:r>
          </a:p>
          <a:p>
            <a:pPr marL="342900" indent="-342900">
              <a:buFont typeface="Arial" pitchFamily="34" charset="0"/>
              <a:buChar char="•"/>
            </a:pPr>
            <a:r>
              <a:rPr lang="en-US" sz="2000" dirty="0"/>
              <a:t>Improved perception of organization</a:t>
            </a:r>
          </a:p>
        </p:txBody>
      </p:sp>
      <p:sp>
        <p:nvSpPr>
          <p:cNvPr id="46" name="Round Same Side Corner Rectangle 45"/>
          <p:cNvSpPr/>
          <p:nvPr/>
        </p:nvSpPr>
        <p:spPr>
          <a:xfrm>
            <a:off x="467544"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Financial</a:t>
            </a:r>
          </a:p>
        </p:txBody>
      </p:sp>
      <p:grpSp>
        <p:nvGrpSpPr>
          <p:cNvPr id="47" name="Group 12"/>
          <p:cNvGrpSpPr/>
          <p:nvPr/>
        </p:nvGrpSpPr>
        <p:grpSpPr>
          <a:xfrm>
            <a:off x="395536" y="1794541"/>
            <a:ext cx="8352928" cy="4586787"/>
            <a:chOff x="395536" y="1794541"/>
            <a:chExt cx="8352928" cy="4730803"/>
          </a:xfrm>
        </p:grpSpPr>
        <p:sp>
          <p:nvSpPr>
            <p:cNvPr id="48" name="Rectangle 47"/>
            <p:cNvSpPr/>
            <p:nvPr/>
          </p:nvSpPr>
          <p:spPr>
            <a:xfrm>
              <a:off x="395536" y="1794541"/>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p:nvSpPr>
          <p:spPr>
            <a:xfrm>
              <a:off x="395536" y="6453344"/>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p:nvSpPr>
          <p:spPr>
            <a:xfrm rot="5400000">
              <a:off x="63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ectangle 50"/>
            <p:cNvSpPr/>
            <p:nvPr/>
          </p:nvSpPr>
          <p:spPr>
            <a:xfrm rot="5400000">
              <a:off x="-18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242"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00643" y="1864348"/>
            <a:ext cx="3567301" cy="444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29406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1"/>
          <p:cNvGrpSpPr/>
          <p:nvPr/>
        </p:nvGrpSpPr>
        <p:grpSpPr>
          <a:xfrm>
            <a:off x="0" y="-1"/>
            <a:ext cx="9160412" cy="872617"/>
            <a:chOff x="0" y="-1"/>
            <a:chExt cx="9160412" cy="872617"/>
          </a:xfrm>
        </p:grpSpPr>
        <p:grpSp>
          <p:nvGrpSpPr>
            <p:cNvPr id="13" name="Group 90"/>
            <p:cNvGrpSpPr/>
            <p:nvPr/>
          </p:nvGrpSpPr>
          <p:grpSpPr>
            <a:xfrm>
              <a:off x="0" y="-1"/>
              <a:ext cx="9160412" cy="872610"/>
              <a:chOff x="0" y="-3672"/>
              <a:chExt cx="9160412" cy="840384"/>
            </a:xfrm>
          </p:grpSpPr>
          <p:pic>
            <p:nvPicPr>
              <p:cNvPr id="16"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8"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9"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4" name="Rectangle 13"/>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5" name="TextBox 14"/>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Benefits of ERM</a:t>
              </a:r>
            </a:p>
          </p:txBody>
        </p:sp>
      </p:grpSp>
      <p:sp>
        <p:nvSpPr>
          <p:cNvPr id="42" name="Round Same Side Corner Rectangle 41"/>
          <p:cNvSpPr/>
          <p:nvPr/>
        </p:nvSpPr>
        <p:spPr>
          <a:xfrm>
            <a:off x="2531773"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Infrastructure </a:t>
            </a:r>
          </a:p>
        </p:txBody>
      </p:sp>
      <p:sp>
        <p:nvSpPr>
          <p:cNvPr id="43" name="Round Same Side Corner Rectangle 42"/>
          <p:cNvSpPr/>
          <p:nvPr/>
        </p:nvSpPr>
        <p:spPr>
          <a:xfrm>
            <a:off x="4596002"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Reputational</a:t>
            </a:r>
          </a:p>
        </p:txBody>
      </p:sp>
      <p:sp>
        <p:nvSpPr>
          <p:cNvPr id="44" name="Round Same Side Corner Rectangle 43"/>
          <p:cNvSpPr/>
          <p:nvPr/>
        </p:nvSpPr>
        <p:spPr>
          <a:xfrm>
            <a:off x="6660232" y="1268760"/>
            <a:ext cx="208823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Marketplace</a:t>
            </a:r>
          </a:p>
        </p:txBody>
      </p:sp>
      <p:sp>
        <p:nvSpPr>
          <p:cNvPr id="45" name="TextBox 44"/>
          <p:cNvSpPr txBox="1"/>
          <p:nvPr/>
        </p:nvSpPr>
        <p:spPr>
          <a:xfrm>
            <a:off x="4067944" y="3140968"/>
            <a:ext cx="4472812" cy="1631216"/>
          </a:xfrm>
          <a:prstGeom prst="rect">
            <a:avLst/>
          </a:prstGeom>
          <a:noFill/>
        </p:spPr>
        <p:txBody>
          <a:bodyPr wrap="square" rtlCol="0">
            <a:spAutoFit/>
          </a:bodyPr>
          <a:lstStyle/>
          <a:p>
            <a:pPr marL="342900" indent="-342900">
              <a:buFont typeface="Arial" pitchFamily="34" charset="0"/>
              <a:buChar char="•"/>
            </a:pPr>
            <a:r>
              <a:rPr lang="en-US" sz="2000" dirty="0"/>
              <a:t>Commercial opportunities maximized </a:t>
            </a:r>
          </a:p>
          <a:p>
            <a:pPr marL="342900" indent="-342900">
              <a:buFont typeface="Arial" pitchFamily="34" charset="0"/>
              <a:buChar char="•"/>
            </a:pPr>
            <a:r>
              <a:rPr lang="en-US" sz="2000" dirty="0"/>
              <a:t>Better marketplace presence </a:t>
            </a:r>
          </a:p>
          <a:p>
            <a:pPr marL="342900" indent="-342900">
              <a:buFont typeface="Arial" pitchFamily="34" charset="0"/>
              <a:buChar char="•"/>
            </a:pPr>
            <a:r>
              <a:rPr lang="en-US" sz="2000" dirty="0"/>
              <a:t>Increased customer spend </a:t>
            </a:r>
          </a:p>
          <a:p>
            <a:pPr marL="342900" indent="-342900">
              <a:buFont typeface="Arial" pitchFamily="34" charset="0"/>
              <a:buChar char="•"/>
            </a:pPr>
            <a:r>
              <a:rPr lang="en-US" sz="2000" dirty="0"/>
              <a:t>Higher rate of business successes </a:t>
            </a:r>
          </a:p>
          <a:p>
            <a:pPr marL="342900" indent="-342900">
              <a:buFont typeface="Arial" pitchFamily="34" charset="0"/>
              <a:buChar char="•"/>
            </a:pPr>
            <a:r>
              <a:rPr lang="en-US" sz="2000" dirty="0"/>
              <a:t>Lower rate of business disaster</a:t>
            </a:r>
          </a:p>
        </p:txBody>
      </p:sp>
      <p:sp>
        <p:nvSpPr>
          <p:cNvPr id="46" name="Round Same Side Corner Rectangle 45"/>
          <p:cNvSpPr/>
          <p:nvPr/>
        </p:nvSpPr>
        <p:spPr>
          <a:xfrm>
            <a:off x="467544" y="1268760"/>
            <a:ext cx="2088232" cy="533400"/>
          </a:xfrm>
          <a:prstGeom prst="round2Same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Financial</a:t>
            </a:r>
          </a:p>
        </p:txBody>
      </p:sp>
      <p:grpSp>
        <p:nvGrpSpPr>
          <p:cNvPr id="47" name="Group 12"/>
          <p:cNvGrpSpPr/>
          <p:nvPr/>
        </p:nvGrpSpPr>
        <p:grpSpPr>
          <a:xfrm>
            <a:off x="395536" y="1794541"/>
            <a:ext cx="8352928" cy="4586787"/>
            <a:chOff x="395536" y="1794541"/>
            <a:chExt cx="8352928" cy="4730803"/>
          </a:xfrm>
        </p:grpSpPr>
        <p:sp>
          <p:nvSpPr>
            <p:cNvPr id="48" name="Rectangle 47"/>
            <p:cNvSpPr/>
            <p:nvPr/>
          </p:nvSpPr>
          <p:spPr>
            <a:xfrm>
              <a:off x="395536" y="1794541"/>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p:nvSpPr>
          <p:spPr>
            <a:xfrm>
              <a:off x="395536" y="6453344"/>
              <a:ext cx="8352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p:nvSpPr>
          <p:spPr>
            <a:xfrm rot="5400000">
              <a:off x="63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ectangle 50"/>
            <p:cNvSpPr/>
            <p:nvPr/>
          </p:nvSpPr>
          <p:spPr>
            <a:xfrm rot="5400000">
              <a:off x="-1890464" y="4130824"/>
              <a:ext cx="4644000" cy="72000"/>
            </a:xfrm>
            <a:prstGeom prst="rect">
              <a:avLst/>
            </a:prstGeom>
            <a:solidFill>
              <a:schemeClr val="tx1">
                <a:lumMod val="75000"/>
                <a:lumOff val="25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1266"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1988840"/>
            <a:ext cx="339871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16895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1"/>
          <p:cNvGrpSpPr/>
          <p:nvPr/>
        </p:nvGrpSpPr>
        <p:grpSpPr>
          <a:xfrm>
            <a:off x="0" y="-1"/>
            <a:ext cx="9160412" cy="872617"/>
            <a:chOff x="0" y="-1"/>
            <a:chExt cx="9160412" cy="872617"/>
          </a:xfrm>
        </p:grpSpPr>
        <p:grpSp>
          <p:nvGrpSpPr>
            <p:cNvPr id="12" name="Group 90"/>
            <p:cNvGrpSpPr/>
            <p:nvPr/>
          </p:nvGrpSpPr>
          <p:grpSpPr>
            <a:xfrm>
              <a:off x="0" y="-1"/>
              <a:ext cx="9160412" cy="872610"/>
              <a:chOff x="0" y="-3672"/>
              <a:chExt cx="9160412" cy="840384"/>
            </a:xfrm>
          </p:grpSpPr>
          <p:pic>
            <p:nvPicPr>
              <p:cNvPr id="1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3" name="Rectangle 12"/>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4" name="TextBox 13"/>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ERM and business continuity</a:t>
              </a:r>
            </a:p>
          </p:txBody>
        </p:sp>
      </p:grpSp>
      <p:sp>
        <p:nvSpPr>
          <p:cNvPr id="2" name="Rounded Rectangle 1"/>
          <p:cNvSpPr/>
          <p:nvPr/>
        </p:nvSpPr>
        <p:spPr>
          <a:xfrm>
            <a:off x="6228184" y="1988840"/>
            <a:ext cx="2880891" cy="4035446"/>
          </a:xfrm>
          <a:prstGeom prst="roundRect">
            <a:avLst>
              <a:gd name="adj" fmla="val 11259"/>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1688">
              <a:spcBef>
                <a:spcPct val="20000"/>
              </a:spcBef>
            </a:pPr>
            <a:r>
              <a:rPr lang="en-IN" noProof="1">
                <a:solidFill>
                  <a:srgbClr val="080808"/>
                </a:solidFill>
                <a:latin typeface="Calibri" pitchFamily="34" charset="0"/>
                <a:cs typeface="Arial" charset="0"/>
              </a:rPr>
              <a:t>ERM is related to business continuity management. Risk assessment which is a part of the risk management process and the business impact analysis which acts as a foundation for business continuity planning are closely related. Risk management identifies the risks separately that could impact the organization’s goals</a:t>
            </a:r>
          </a:p>
        </p:txBody>
      </p:sp>
      <p:pic>
        <p:nvPicPr>
          <p:cNvPr id="12290"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2813" y="1706805"/>
            <a:ext cx="592440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2286000" y="3573016"/>
            <a:ext cx="1378025" cy="1378025"/>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3448844" y="4011061"/>
            <a:ext cx="285134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8" presetClass="emph" presetSubtype="0" repeatCount="indefinite" fill="hold" grpId="0" nodeType="afterEffect">
                                  <p:stCondLst>
                                    <p:cond delay="0"/>
                                  </p:stCondLst>
                                  <p:childTnLst>
                                    <p:animRot by="21600000">
                                      <p:cBhvr>
                                        <p:cTn id="12" dur="1000" fill="hold"/>
                                        <p:tgtEl>
                                          <p:spTgt spid="19"/>
                                        </p:tgtEl>
                                        <p:attrNameLst>
                                          <p:attrName>r</p:attrName>
                                        </p:attrNameLst>
                                      </p:cBhvr>
                                    </p:animRo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1" name="Rounded Rectangle 20"/>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2" name="Rounded Rectangle 21"/>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3" name="Rounded Rectangle 22"/>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4" name="Rounded Rectangle 23"/>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5" name="Rounded Rectangle 24"/>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322711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par>
                                <p:cTn id="10" presetID="47" presetClass="exit" presetSubtype="0" fill="hold" grpId="0" nodeType="withEffect">
                                  <p:stCondLst>
                                    <p:cond delay="0"/>
                                  </p:stCondLst>
                                  <p:childTnLst>
                                    <p:animEffect transition="out" filter="fade">
                                      <p:cBhvr>
                                        <p:cTn id="11" dur="1000"/>
                                        <p:tgtEl>
                                          <p:spTgt spid="11"/>
                                        </p:tgtEl>
                                      </p:cBhvr>
                                    </p:animEffect>
                                    <p:anim calcmode="lin" valueType="num">
                                      <p:cBhvr>
                                        <p:cTn id="12" dur="1000"/>
                                        <p:tgtEl>
                                          <p:spTgt spid="11"/>
                                        </p:tgtEl>
                                        <p:attrNameLst>
                                          <p:attrName>ppt_x</p:attrName>
                                        </p:attrNameLst>
                                      </p:cBhvr>
                                      <p:tavLst>
                                        <p:tav tm="0">
                                          <p:val>
                                            <p:strVal val="ppt_x"/>
                                          </p:val>
                                        </p:tav>
                                        <p:tav tm="100000">
                                          <p:val>
                                            <p:strVal val="ppt_x"/>
                                          </p:val>
                                        </p:tav>
                                      </p:tavLst>
                                    </p:anim>
                                    <p:anim calcmode="lin" valueType="num">
                                      <p:cBhvr>
                                        <p:cTn id="13" dur="1000"/>
                                        <p:tgtEl>
                                          <p:spTgt spid="11"/>
                                        </p:tgtEl>
                                        <p:attrNameLst>
                                          <p:attrName>ppt_y</p:attrName>
                                        </p:attrNameLst>
                                      </p:cBhvr>
                                      <p:tavLst>
                                        <p:tav tm="0">
                                          <p:val>
                                            <p:strVal val="ppt_y"/>
                                          </p:val>
                                        </p:tav>
                                        <p:tav tm="100000">
                                          <p:val>
                                            <p:strVal val="ppt_y-.1"/>
                                          </p:val>
                                        </p:tav>
                                      </p:tavLst>
                                    </p:anim>
                                    <p:set>
                                      <p:cBhvr>
                                        <p:cTn id="14" dur="1" fill="hold">
                                          <p:stCondLst>
                                            <p:cond delay="999"/>
                                          </p:stCondLst>
                                        </p:cTn>
                                        <p:tgtEl>
                                          <p:spTgt spid="11"/>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3"/>
                                        </p:tgtEl>
                                      </p:cBhvr>
                                    </p:animEffect>
                                    <p:anim calcmode="lin" valueType="num">
                                      <p:cBhvr>
                                        <p:cTn id="17" dur="1000"/>
                                        <p:tgtEl>
                                          <p:spTgt spid="13"/>
                                        </p:tgtEl>
                                        <p:attrNameLst>
                                          <p:attrName>ppt_x</p:attrName>
                                        </p:attrNameLst>
                                      </p:cBhvr>
                                      <p:tavLst>
                                        <p:tav tm="0">
                                          <p:val>
                                            <p:strVal val="ppt_x"/>
                                          </p:val>
                                        </p:tav>
                                        <p:tav tm="100000">
                                          <p:val>
                                            <p:strVal val="ppt_x"/>
                                          </p:val>
                                        </p:tav>
                                      </p:tavLst>
                                    </p:anim>
                                    <p:anim calcmode="lin" valueType="num">
                                      <p:cBhvr>
                                        <p:cTn id="18" dur="1000"/>
                                        <p:tgtEl>
                                          <p:spTgt spid="13"/>
                                        </p:tgtEl>
                                        <p:attrNameLst>
                                          <p:attrName>ppt_y</p:attrName>
                                        </p:attrNameLst>
                                      </p:cBhvr>
                                      <p:tavLst>
                                        <p:tav tm="0">
                                          <p:val>
                                            <p:strVal val="ppt_y"/>
                                          </p:val>
                                        </p:tav>
                                        <p:tav tm="100000">
                                          <p:val>
                                            <p:strVal val="ppt_y-.1"/>
                                          </p:val>
                                        </p:tav>
                                      </p:tavLst>
                                    </p:anim>
                                    <p:set>
                                      <p:cBhvr>
                                        <p:cTn id="19" dur="1" fill="hold">
                                          <p:stCondLst>
                                            <p:cond delay="999"/>
                                          </p:stCondLst>
                                        </p:cTn>
                                        <p:tgtEl>
                                          <p:spTgt spid="13"/>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4"/>
                                        </p:tgtEl>
                                      </p:cBhvr>
                                    </p:animEffect>
                                    <p:anim calcmode="lin" valueType="num">
                                      <p:cBhvr>
                                        <p:cTn id="22" dur="1000"/>
                                        <p:tgtEl>
                                          <p:spTgt spid="14"/>
                                        </p:tgtEl>
                                        <p:attrNameLst>
                                          <p:attrName>ppt_x</p:attrName>
                                        </p:attrNameLst>
                                      </p:cBhvr>
                                      <p:tavLst>
                                        <p:tav tm="0">
                                          <p:val>
                                            <p:strVal val="ppt_x"/>
                                          </p:val>
                                        </p:tav>
                                        <p:tav tm="100000">
                                          <p:val>
                                            <p:strVal val="ppt_x"/>
                                          </p:val>
                                        </p:tav>
                                      </p:tavLst>
                                    </p:anim>
                                    <p:anim calcmode="lin" valueType="num">
                                      <p:cBhvr>
                                        <p:cTn id="23" dur="1000"/>
                                        <p:tgtEl>
                                          <p:spTgt spid="14"/>
                                        </p:tgtEl>
                                        <p:attrNameLst>
                                          <p:attrName>ppt_y</p:attrName>
                                        </p:attrNameLst>
                                      </p:cBhvr>
                                      <p:tavLst>
                                        <p:tav tm="0">
                                          <p:val>
                                            <p:strVal val="ppt_y"/>
                                          </p:val>
                                        </p:tav>
                                        <p:tav tm="100000">
                                          <p:val>
                                            <p:strVal val="ppt_y-.1"/>
                                          </p:val>
                                        </p:tav>
                                      </p:tavLst>
                                    </p:anim>
                                    <p:set>
                                      <p:cBhvr>
                                        <p:cTn id="24" dur="1" fill="hold">
                                          <p:stCondLst>
                                            <p:cond delay="999"/>
                                          </p:stCondLst>
                                        </p:cTn>
                                        <p:tgtEl>
                                          <p:spTgt spid="14"/>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5"/>
                                        </p:tgtEl>
                                      </p:cBhvr>
                                    </p:animEffect>
                                    <p:anim calcmode="lin" valueType="num">
                                      <p:cBhvr>
                                        <p:cTn id="27" dur="1000"/>
                                        <p:tgtEl>
                                          <p:spTgt spid="15"/>
                                        </p:tgtEl>
                                        <p:attrNameLst>
                                          <p:attrName>ppt_x</p:attrName>
                                        </p:attrNameLst>
                                      </p:cBhvr>
                                      <p:tavLst>
                                        <p:tav tm="0">
                                          <p:val>
                                            <p:strVal val="ppt_x"/>
                                          </p:val>
                                        </p:tav>
                                        <p:tav tm="100000">
                                          <p:val>
                                            <p:strVal val="ppt_x"/>
                                          </p:val>
                                        </p:tav>
                                      </p:tavLst>
                                    </p:anim>
                                    <p:anim calcmode="lin" valueType="num">
                                      <p:cBhvr>
                                        <p:cTn id="28" dur="1000"/>
                                        <p:tgtEl>
                                          <p:spTgt spid="15"/>
                                        </p:tgtEl>
                                        <p:attrNameLst>
                                          <p:attrName>ppt_y</p:attrName>
                                        </p:attrNameLst>
                                      </p:cBhvr>
                                      <p:tavLst>
                                        <p:tav tm="0">
                                          <p:val>
                                            <p:strVal val="ppt_y"/>
                                          </p:val>
                                        </p:tav>
                                        <p:tav tm="100000">
                                          <p:val>
                                            <p:strVal val="ppt_y-.1"/>
                                          </p:val>
                                        </p:tav>
                                      </p:tavLst>
                                    </p:anim>
                                    <p:set>
                                      <p:cBhvr>
                                        <p:cTn id="29" dur="1" fill="hold">
                                          <p:stCondLst>
                                            <p:cond delay="999"/>
                                          </p:stCondLst>
                                        </p:cTn>
                                        <p:tgtEl>
                                          <p:spTgt spid="15"/>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6"/>
                                        </p:tgtEl>
                                      </p:cBhvr>
                                    </p:animEffect>
                                    <p:anim calcmode="lin" valueType="num">
                                      <p:cBhvr>
                                        <p:cTn id="32" dur="1000"/>
                                        <p:tgtEl>
                                          <p:spTgt spid="16"/>
                                        </p:tgtEl>
                                        <p:attrNameLst>
                                          <p:attrName>ppt_x</p:attrName>
                                        </p:attrNameLst>
                                      </p:cBhvr>
                                      <p:tavLst>
                                        <p:tav tm="0">
                                          <p:val>
                                            <p:strVal val="ppt_x"/>
                                          </p:val>
                                        </p:tav>
                                        <p:tav tm="100000">
                                          <p:val>
                                            <p:strVal val="ppt_x"/>
                                          </p:val>
                                        </p:tav>
                                      </p:tavLst>
                                    </p:anim>
                                    <p:anim calcmode="lin" valueType="num">
                                      <p:cBhvr>
                                        <p:cTn id="33" dur="1000"/>
                                        <p:tgtEl>
                                          <p:spTgt spid="16"/>
                                        </p:tgtEl>
                                        <p:attrNameLst>
                                          <p:attrName>ppt_y</p:attrName>
                                        </p:attrNameLst>
                                      </p:cBhvr>
                                      <p:tavLst>
                                        <p:tav tm="0">
                                          <p:val>
                                            <p:strVal val="ppt_y"/>
                                          </p:val>
                                        </p:tav>
                                        <p:tav tm="100000">
                                          <p:val>
                                            <p:strVal val="ppt_y-.1"/>
                                          </p:val>
                                        </p:tav>
                                      </p:tavLst>
                                    </p:anim>
                                    <p:set>
                                      <p:cBhvr>
                                        <p:cTn id="34" dur="1" fill="hold">
                                          <p:stCondLst>
                                            <p:cond delay="999"/>
                                          </p:stCondLst>
                                        </p:cTn>
                                        <p:tgtEl>
                                          <p:spTgt spid="16"/>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7"/>
                                        </p:tgtEl>
                                      </p:cBhvr>
                                    </p:animEffect>
                                    <p:anim calcmode="lin" valueType="num">
                                      <p:cBhvr>
                                        <p:cTn id="37" dur="1000"/>
                                        <p:tgtEl>
                                          <p:spTgt spid="17"/>
                                        </p:tgtEl>
                                        <p:attrNameLst>
                                          <p:attrName>ppt_x</p:attrName>
                                        </p:attrNameLst>
                                      </p:cBhvr>
                                      <p:tavLst>
                                        <p:tav tm="0">
                                          <p:val>
                                            <p:strVal val="ppt_x"/>
                                          </p:val>
                                        </p:tav>
                                        <p:tav tm="100000">
                                          <p:val>
                                            <p:strVal val="ppt_x"/>
                                          </p:val>
                                        </p:tav>
                                      </p:tavLst>
                                    </p:anim>
                                    <p:anim calcmode="lin" valueType="num">
                                      <p:cBhvr>
                                        <p:cTn id="38" dur="1000"/>
                                        <p:tgtEl>
                                          <p:spTgt spid="17"/>
                                        </p:tgtEl>
                                        <p:attrNameLst>
                                          <p:attrName>ppt_y</p:attrName>
                                        </p:attrNameLst>
                                      </p:cBhvr>
                                      <p:tavLst>
                                        <p:tav tm="0">
                                          <p:val>
                                            <p:strVal val="ppt_y"/>
                                          </p:val>
                                        </p:tav>
                                        <p:tav tm="100000">
                                          <p:val>
                                            <p:strVal val="ppt_y-.1"/>
                                          </p:val>
                                        </p:tav>
                                      </p:tavLst>
                                    </p:anim>
                                    <p:set>
                                      <p:cBhvr>
                                        <p:cTn id="39" dur="1" fill="hold">
                                          <p:stCondLst>
                                            <p:cond delay="999"/>
                                          </p:stCondLst>
                                        </p:cTn>
                                        <p:tgtEl>
                                          <p:spTgt spid="17"/>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8"/>
                                        </p:tgtEl>
                                      </p:cBhvr>
                                    </p:animEffect>
                                    <p:anim calcmode="lin" valueType="num">
                                      <p:cBhvr>
                                        <p:cTn id="42" dur="1000"/>
                                        <p:tgtEl>
                                          <p:spTgt spid="18"/>
                                        </p:tgtEl>
                                        <p:attrNameLst>
                                          <p:attrName>ppt_x</p:attrName>
                                        </p:attrNameLst>
                                      </p:cBhvr>
                                      <p:tavLst>
                                        <p:tav tm="0">
                                          <p:val>
                                            <p:strVal val="ppt_x"/>
                                          </p:val>
                                        </p:tav>
                                        <p:tav tm="100000">
                                          <p:val>
                                            <p:strVal val="ppt_x"/>
                                          </p:val>
                                        </p:tav>
                                      </p:tavLst>
                                    </p:anim>
                                    <p:anim calcmode="lin" valueType="num">
                                      <p:cBhvr>
                                        <p:cTn id="43" dur="1000"/>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21"/>
                                        </p:tgtEl>
                                      </p:cBhvr>
                                    </p:animEffect>
                                    <p:anim calcmode="lin" valueType="num">
                                      <p:cBhvr>
                                        <p:cTn id="52" dur="1000"/>
                                        <p:tgtEl>
                                          <p:spTgt spid="21"/>
                                        </p:tgtEl>
                                        <p:attrNameLst>
                                          <p:attrName>ppt_x</p:attrName>
                                        </p:attrNameLst>
                                      </p:cBhvr>
                                      <p:tavLst>
                                        <p:tav tm="0">
                                          <p:val>
                                            <p:strVal val="ppt_x"/>
                                          </p:val>
                                        </p:tav>
                                        <p:tav tm="100000">
                                          <p:val>
                                            <p:strVal val="ppt_x"/>
                                          </p:val>
                                        </p:tav>
                                      </p:tavLst>
                                    </p:anim>
                                    <p:anim calcmode="lin" valueType="num">
                                      <p:cBhvr>
                                        <p:cTn id="53" dur="1000"/>
                                        <p:tgtEl>
                                          <p:spTgt spid="21"/>
                                        </p:tgtEl>
                                        <p:attrNameLst>
                                          <p:attrName>ppt_y</p:attrName>
                                        </p:attrNameLst>
                                      </p:cBhvr>
                                      <p:tavLst>
                                        <p:tav tm="0">
                                          <p:val>
                                            <p:strVal val="ppt_y"/>
                                          </p:val>
                                        </p:tav>
                                        <p:tav tm="100000">
                                          <p:val>
                                            <p:strVal val="ppt_y-.1"/>
                                          </p:val>
                                        </p:tav>
                                      </p:tavLst>
                                    </p:anim>
                                    <p:set>
                                      <p:cBhvr>
                                        <p:cTn id="54" dur="1" fill="hold">
                                          <p:stCondLst>
                                            <p:cond delay="999"/>
                                          </p:stCondLst>
                                        </p:cTn>
                                        <p:tgtEl>
                                          <p:spTgt spid="21"/>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2"/>
                                        </p:tgtEl>
                                      </p:cBhvr>
                                    </p:animEffect>
                                    <p:anim calcmode="lin" valueType="num">
                                      <p:cBhvr>
                                        <p:cTn id="57" dur="1000"/>
                                        <p:tgtEl>
                                          <p:spTgt spid="22"/>
                                        </p:tgtEl>
                                        <p:attrNameLst>
                                          <p:attrName>ppt_x</p:attrName>
                                        </p:attrNameLst>
                                      </p:cBhvr>
                                      <p:tavLst>
                                        <p:tav tm="0">
                                          <p:val>
                                            <p:strVal val="ppt_x"/>
                                          </p:val>
                                        </p:tav>
                                        <p:tav tm="100000">
                                          <p:val>
                                            <p:strVal val="ppt_x"/>
                                          </p:val>
                                        </p:tav>
                                      </p:tavLst>
                                    </p:anim>
                                    <p:anim calcmode="lin" valueType="num">
                                      <p:cBhvr>
                                        <p:cTn id="58" dur="1000"/>
                                        <p:tgtEl>
                                          <p:spTgt spid="22"/>
                                        </p:tgtEl>
                                        <p:attrNameLst>
                                          <p:attrName>ppt_y</p:attrName>
                                        </p:attrNameLst>
                                      </p:cBhvr>
                                      <p:tavLst>
                                        <p:tav tm="0">
                                          <p:val>
                                            <p:strVal val="ppt_y"/>
                                          </p:val>
                                        </p:tav>
                                        <p:tav tm="100000">
                                          <p:val>
                                            <p:strVal val="ppt_y-.1"/>
                                          </p:val>
                                        </p:tav>
                                      </p:tavLst>
                                    </p:anim>
                                    <p:set>
                                      <p:cBhvr>
                                        <p:cTn id="59" dur="1" fill="hold">
                                          <p:stCondLst>
                                            <p:cond delay="999"/>
                                          </p:stCondLst>
                                        </p:cTn>
                                        <p:tgtEl>
                                          <p:spTgt spid="22"/>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3"/>
                                        </p:tgtEl>
                                      </p:cBhvr>
                                    </p:animEffect>
                                    <p:anim calcmode="lin" valueType="num">
                                      <p:cBhvr>
                                        <p:cTn id="62" dur="1000"/>
                                        <p:tgtEl>
                                          <p:spTgt spid="23"/>
                                        </p:tgtEl>
                                        <p:attrNameLst>
                                          <p:attrName>ppt_x</p:attrName>
                                        </p:attrNameLst>
                                      </p:cBhvr>
                                      <p:tavLst>
                                        <p:tav tm="0">
                                          <p:val>
                                            <p:strVal val="ppt_x"/>
                                          </p:val>
                                        </p:tav>
                                        <p:tav tm="100000">
                                          <p:val>
                                            <p:strVal val="ppt_x"/>
                                          </p:val>
                                        </p:tav>
                                      </p:tavLst>
                                    </p:anim>
                                    <p:anim calcmode="lin" valueType="num">
                                      <p:cBhvr>
                                        <p:cTn id="63" dur="1000"/>
                                        <p:tgtEl>
                                          <p:spTgt spid="23"/>
                                        </p:tgtEl>
                                        <p:attrNameLst>
                                          <p:attrName>ppt_y</p:attrName>
                                        </p:attrNameLst>
                                      </p:cBhvr>
                                      <p:tavLst>
                                        <p:tav tm="0">
                                          <p:val>
                                            <p:strVal val="ppt_y"/>
                                          </p:val>
                                        </p:tav>
                                        <p:tav tm="100000">
                                          <p:val>
                                            <p:strVal val="ppt_y-.1"/>
                                          </p:val>
                                        </p:tav>
                                      </p:tavLst>
                                    </p:anim>
                                    <p:set>
                                      <p:cBhvr>
                                        <p:cTn id="64" dur="1" fill="hold">
                                          <p:stCondLst>
                                            <p:cond delay="999"/>
                                          </p:stCondLst>
                                        </p:cTn>
                                        <p:tgtEl>
                                          <p:spTgt spid="23"/>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4"/>
                                        </p:tgtEl>
                                      </p:cBhvr>
                                    </p:animEffect>
                                    <p:anim calcmode="lin" valueType="num">
                                      <p:cBhvr>
                                        <p:cTn id="67" dur="1000"/>
                                        <p:tgtEl>
                                          <p:spTgt spid="24"/>
                                        </p:tgtEl>
                                        <p:attrNameLst>
                                          <p:attrName>ppt_x</p:attrName>
                                        </p:attrNameLst>
                                      </p:cBhvr>
                                      <p:tavLst>
                                        <p:tav tm="0">
                                          <p:val>
                                            <p:strVal val="ppt_x"/>
                                          </p:val>
                                        </p:tav>
                                        <p:tav tm="100000">
                                          <p:val>
                                            <p:strVal val="ppt_x"/>
                                          </p:val>
                                        </p:tav>
                                      </p:tavLst>
                                    </p:anim>
                                    <p:anim calcmode="lin" valueType="num">
                                      <p:cBhvr>
                                        <p:cTn id="68" dur="1000"/>
                                        <p:tgtEl>
                                          <p:spTgt spid="24"/>
                                        </p:tgtEl>
                                        <p:attrNameLst>
                                          <p:attrName>ppt_y</p:attrName>
                                        </p:attrNameLst>
                                      </p:cBhvr>
                                      <p:tavLst>
                                        <p:tav tm="0">
                                          <p:val>
                                            <p:strVal val="ppt_y"/>
                                          </p:val>
                                        </p:tav>
                                        <p:tav tm="100000">
                                          <p:val>
                                            <p:strVal val="ppt_y-.1"/>
                                          </p:val>
                                        </p:tav>
                                      </p:tavLst>
                                    </p:anim>
                                    <p:set>
                                      <p:cBhvr>
                                        <p:cTn id="69" dur="1" fill="hold">
                                          <p:stCondLst>
                                            <p:cond delay="999"/>
                                          </p:stCondLst>
                                        </p:cTn>
                                        <p:tgtEl>
                                          <p:spTgt spid="24"/>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5"/>
                                        </p:tgtEl>
                                      </p:cBhvr>
                                    </p:animEffect>
                                    <p:anim calcmode="lin" valueType="num">
                                      <p:cBhvr>
                                        <p:cTn id="72" dur="1000"/>
                                        <p:tgtEl>
                                          <p:spTgt spid="25"/>
                                        </p:tgtEl>
                                        <p:attrNameLst>
                                          <p:attrName>ppt_x</p:attrName>
                                        </p:attrNameLst>
                                      </p:cBhvr>
                                      <p:tavLst>
                                        <p:tav tm="0">
                                          <p:val>
                                            <p:strVal val="ppt_x"/>
                                          </p:val>
                                        </p:tav>
                                        <p:tav tm="100000">
                                          <p:val>
                                            <p:strVal val="ppt_x"/>
                                          </p:val>
                                        </p:tav>
                                      </p:tavLst>
                                    </p:anim>
                                    <p:anim calcmode="lin" valueType="num">
                                      <p:cBhvr>
                                        <p:cTn id="73" dur="1000"/>
                                        <p:tgtEl>
                                          <p:spTgt spid="25"/>
                                        </p:tgtEl>
                                        <p:attrNameLst>
                                          <p:attrName>ppt_y</p:attrName>
                                        </p:attrNameLst>
                                      </p:cBhvr>
                                      <p:tavLst>
                                        <p:tav tm="0">
                                          <p:val>
                                            <p:strVal val="ppt_y"/>
                                          </p:val>
                                        </p:tav>
                                        <p:tav tm="100000">
                                          <p:val>
                                            <p:strVal val="ppt_y-.1"/>
                                          </p:val>
                                        </p:tav>
                                      </p:tavLst>
                                    </p:anim>
                                    <p:set>
                                      <p:cBhvr>
                                        <p:cTn id="74"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9464771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3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Risk capacity</a:t>
              </a:r>
            </a:p>
          </p:txBody>
        </p:sp>
      </p:grpSp>
      <p:grpSp>
        <p:nvGrpSpPr>
          <p:cNvPr id="20" name="Group 11"/>
          <p:cNvGrpSpPr/>
          <p:nvPr/>
        </p:nvGrpSpPr>
        <p:grpSpPr>
          <a:xfrm>
            <a:off x="216301" y="3828323"/>
            <a:ext cx="8856984" cy="2518640"/>
            <a:chOff x="323528" y="3140968"/>
            <a:chExt cx="3034000" cy="1712572"/>
          </a:xfrm>
        </p:grpSpPr>
        <p:grpSp>
          <p:nvGrpSpPr>
            <p:cNvPr id="21" name="Group 9"/>
            <p:cNvGrpSpPr/>
            <p:nvPr/>
          </p:nvGrpSpPr>
          <p:grpSpPr>
            <a:xfrm>
              <a:off x="323528" y="3140968"/>
              <a:ext cx="3034000" cy="1712572"/>
              <a:chOff x="1763688" y="2708920"/>
              <a:chExt cx="5416617" cy="1712572"/>
            </a:xfrm>
          </p:grpSpPr>
          <p:pic>
            <p:nvPicPr>
              <p:cNvPr id="23" name="Picture 22" descr="paper.jpg"/>
              <p:cNvPicPr>
                <a:picLocks noChangeAspect="1"/>
              </p:cNvPicPr>
              <p:nvPr/>
            </p:nvPicPr>
            <p:blipFill>
              <a:blip r:embed="rId12" cstate="print"/>
              <a:srcRect l="1963" t="4648" r="2751" b="3514"/>
              <a:stretch>
                <a:fillRect/>
              </a:stretch>
            </p:blipFill>
            <p:spPr>
              <a:xfrm>
                <a:off x="1763688" y="2708920"/>
                <a:ext cx="5416617" cy="1712572"/>
              </a:xfrm>
              <a:prstGeom prst="rect">
                <a:avLst/>
              </a:prstGeom>
            </p:spPr>
          </p:pic>
          <p:sp>
            <p:nvSpPr>
              <p:cNvPr id="24" name="Rectangle 23"/>
              <p:cNvSpPr/>
              <p:nvPr/>
            </p:nvSpPr>
            <p:spPr>
              <a:xfrm>
                <a:off x="1907702" y="2852937"/>
                <a:ext cx="5037712" cy="142987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p>
            </p:txBody>
          </p:sp>
        </p:grpSp>
        <p:sp>
          <p:nvSpPr>
            <p:cNvPr id="22" name="TextBox 21"/>
            <p:cNvSpPr txBox="1"/>
            <p:nvPr/>
          </p:nvSpPr>
          <p:spPr>
            <a:xfrm>
              <a:off x="496195" y="3390069"/>
              <a:ext cx="2664000" cy="899884"/>
            </a:xfrm>
            <a:prstGeom prst="rect">
              <a:avLst/>
            </a:prstGeom>
            <a:noFill/>
          </p:spPr>
          <p:txBody>
            <a:bodyPr wrap="square" rtlCol="0">
              <a:spAutoFit/>
            </a:bodyPr>
            <a:lstStyle/>
            <a:p>
              <a:pPr defTabSz="801688">
                <a:spcBef>
                  <a:spcPct val="20000"/>
                </a:spcBef>
              </a:pPr>
              <a:r>
                <a:rPr lang="en-IN" sz="2000" noProof="1">
                  <a:solidFill>
                    <a:srgbClr val="080808"/>
                  </a:solidFill>
                  <a:latin typeface="Calibri" pitchFamily="34" charset="0"/>
                  <a:cs typeface="Arial" charset="0"/>
                </a:rPr>
                <a:t>Risk capacity refers to the ability or capacity of the enterprise to take risk. It is not the same as the cumulative total of all the individual values at risk associated with the risk faced by the organization. This cumulative total is the risk exposure of the organization</a:t>
              </a:r>
            </a:p>
          </p:txBody>
        </p:sp>
      </p:grpSp>
      <p:pic>
        <p:nvPicPr>
          <p:cNvPr id="13314" name="Picture 2"/>
          <p:cNvPicPr>
            <a:picLocks noGrp="1" noSelect="1" noRot="1" noMove="1" noResize="1" noEditPoints="1" noAdjustHandles="1" noChangeArrowheads="1" noChangeShapeType="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003376" y="902914"/>
            <a:ext cx="3033120" cy="29254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2"/>
    </p:custDataLst>
    <p:extLst>
      <p:ext uri="{BB962C8B-B14F-4D97-AF65-F5344CB8AC3E}">
        <p14:creationId xmlns:p14="http://schemas.microsoft.com/office/powerpoint/2010/main" val="341627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Risk appetite</a:t>
              </a:r>
            </a:p>
          </p:txBody>
        </p:sp>
      </p:grpSp>
      <p:grpSp>
        <p:nvGrpSpPr>
          <p:cNvPr id="18" name="Group 11"/>
          <p:cNvGrpSpPr/>
          <p:nvPr/>
        </p:nvGrpSpPr>
        <p:grpSpPr>
          <a:xfrm>
            <a:off x="216301" y="3828323"/>
            <a:ext cx="8856984" cy="2518640"/>
            <a:chOff x="323528" y="3140968"/>
            <a:chExt cx="3034000" cy="1712572"/>
          </a:xfrm>
        </p:grpSpPr>
        <p:grpSp>
          <p:nvGrpSpPr>
            <p:cNvPr id="19" name="Group 9"/>
            <p:cNvGrpSpPr/>
            <p:nvPr/>
          </p:nvGrpSpPr>
          <p:grpSpPr>
            <a:xfrm>
              <a:off x="323528" y="3140968"/>
              <a:ext cx="3034000" cy="1712572"/>
              <a:chOff x="1763688" y="2708920"/>
              <a:chExt cx="5416617" cy="1712572"/>
            </a:xfrm>
          </p:grpSpPr>
          <p:pic>
            <p:nvPicPr>
              <p:cNvPr id="21" name="Picture 20" descr="paper.jpg"/>
              <p:cNvPicPr>
                <a:picLocks noChangeAspect="1"/>
              </p:cNvPicPr>
              <p:nvPr/>
            </p:nvPicPr>
            <p:blipFill>
              <a:blip r:embed="rId8" cstate="print"/>
              <a:srcRect l="1963" t="4648" r="2751" b="3514"/>
              <a:stretch>
                <a:fillRect/>
              </a:stretch>
            </p:blipFill>
            <p:spPr>
              <a:xfrm>
                <a:off x="1763688" y="2708920"/>
                <a:ext cx="5416617" cy="1712572"/>
              </a:xfrm>
              <a:prstGeom prst="rect">
                <a:avLst/>
              </a:prstGeom>
            </p:spPr>
          </p:pic>
          <p:sp>
            <p:nvSpPr>
              <p:cNvPr id="22" name="Rectangle 21"/>
              <p:cNvSpPr/>
              <p:nvPr/>
            </p:nvSpPr>
            <p:spPr>
              <a:xfrm>
                <a:off x="1907702" y="2852937"/>
                <a:ext cx="5037712" cy="142987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p>
            </p:txBody>
          </p:sp>
        </p:grpSp>
        <p:sp>
          <p:nvSpPr>
            <p:cNvPr id="20" name="TextBox 19"/>
            <p:cNvSpPr txBox="1"/>
            <p:nvPr/>
          </p:nvSpPr>
          <p:spPr>
            <a:xfrm>
              <a:off x="496195" y="3390069"/>
              <a:ext cx="2664000" cy="899884"/>
            </a:xfrm>
            <a:prstGeom prst="rect">
              <a:avLst/>
            </a:prstGeom>
            <a:noFill/>
          </p:spPr>
          <p:txBody>
            <a:bodyPr wrap="square" rtlCol="0">
              <a:spAutoFit/>
            </a:bodyPr>
            <a:lstStyle/>
            <a:p>
              <a:pPr defTabSz="801688">
                <a:spcBef>
                  <a:spcPct val="20000"/>
                </a:spcBef>
              </a:pPr>
              <a:r>
                <a:rPr lang="en-IN" sz="2000" noProof="1">
                  <a:solidFill>
                    <a:srgbClr val="080808"/>
                  </a:solidFill>
                  <a:latin typeface="Calibri" pitchFamily="34" charset="0"/>
                  <a:cs typeface="Arial" charset="0"/>
                </a:rPr>
                <a:t>Risk appetite refers to the value of the company’s resources which the management is willing to put at risk. Unfortunately most organizations have not calculated the value that they should risk. They don’t even calculate the actual value of resources which are at risk</a:t>
              </a:r>
            </a:p>
          </p:txBody>
        </p:sp>
      </p:grpSp>
      <p:pic>
        <p:nvPicPr>
          <p:cNvPr id="14338" name="Picture 2"/>
          <p:cNvPicPr>
            <a:picLocks noGrp="1" noSelect="1" noRot="1" noMove="1" noResize="1" noEditPoints="1" noAdjustHandles="1" noChangeArrowheads="1" noChangeShapeType="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6012160" y="902914"/>
            <a:ext cx="3033120" cy="29254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67601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Nature of risk appetite</a:t>
              </a:r>
            </a:p>
          </p:txBody>
        </p:sp>
      </p:grpSp>
      <p:grpSp>
        <p:nvGrpSpPr>
          <p:cNvPr id="19" name="Group 11"/>
          <p:cNvGrpSpPr/>
          <p:nvPr/>
        </p:nvGrpSpPr>
        <p:grpSpPr>
          <a:xfrm>
            <a:off x="216301" y="3828323"/>
            <a:ext cx="8856984" cy="2518640"/>
            <a:chOff x="323528" y="3140968"/>
            <a:chExt cx="3034000" cy="1712572"/>
          </a:xfrm>
        </p:grpSpPr>
        <p:grpSp>
          <p:nvGrpSpPr>
            <p:cNvPr id="20" name="Group 9"/>
            <p:cNvGrpSpPr/>
            <p:nvPr/>
          </p:nvGrpSpPr>
          <p:grpSpPr>
            <a:xfrm>
              <a:off x="323528" y="3140968"/>
              <a:ext cx="3034000" cy="1712572"/>
              <a:chOff x="1763688" y="2708920"/>
              <a:chExt cx="5416617" cy="1712572"/>
            </a:xfrm>
          </p:grpSpPr>
          <p:pic>
            <p:nvPicPr>
              <p:cNvPr id="22" name="Picture 21" descr="paper.jpg"/>
              <p:cNvPicPr>
                <a:picLocks noChangeAspect="1"/>
              </p:cNvPicPr>
              <p:nvPr/>
            </p:nvPicPr>
            <p:blipFill>
              <a:blip r:embed="rId8" cstate="print"/>
              <a:srcRect l="1963" t="4648" r="2751" b="3514"/>
              <a:stretch>
                <a:fillRect/>
              </a:stretch>
            </p:blipFill>
            <p:spPr>
              <a:xfrm>
                <a:off x="1763688" y="2708920"/>
                <a:ext cx="5416617" cy="1712572"/>
              </a:xfrm>
              <a:prstGeom prst="rect">
                <a:avLst/>
              </a:prstGeom>
            </p:spPr>
          </p:pic>
          <p:sp>
            <p:nvSpPr>
              <p:cNvPr id="23" name="Rectangle 22"/>
              <p:cNvSpPr/>
              <p:nvPr/>
            </p:nvSpPr>
            <p:spPr>
              <a:xfrm>
                <a:off x="1907702" y="2852937"/>
                <a:ext cx="5037712" cy="142987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p>
            </p:txBody>
          </p:sp>
        </p:grpSp>
        <p:sp>
          <p:nvSpPr>
            <p:cNvPr id="21" name="TextBox 20"/>
            <p:cNvSpPr txBox="1"/>
            <p:nvPr/>
          </p:nvSpPr>
          <p:spPr>
            <a:xfrm>
              <a:off x="496195" y="3390069"/>
              <a:ext cx="2664000" cy="899884"/>
            </a:xfrm>
            <a:prstGeom prst="rect">
              <a:avLst/>
            </a:prstGeom>
            <a:noFill/>
          </p:spPr>
          <p:txBody>
            <a:bodyPr wrap="square" rtlCol="0">
              <a:spAutoFit/>
            </a:bodyPr>
            <a:lstStyle/>
            <a:p>
              <a:pPr defTabSz="801688">
                <a:spcBef>
                  <a:spcPct val="20000"/>
                </a:spcBef>
              </a:pPr>
              <a:r>
                <a:rPr lang="en-IN" sz="2000" noProof="1">
                  <a:solidFill>
                    <a:srgbClr val="080808"/>
                  </a:solidFill>
                  <a:latin typeface="Calibri" pitchFamily="34" charset="0"/>
                  <a:cs typeface="Arial" charset="0"/>
                </a:rPr>
                <a:t>Disruptions can come to the organization through various forms of risks. These risks are associated with cost – cost of incidents that don’t occur, cost of loss preventions and cost containment activities, which also includes cost of insurance</a:t>
              </a:r>
            </a:p>
          </p:txBody>
        </p:sp>
      </p:grpSp>
      <p:pic>
        <p:nvPicPr>
          <p:cNvPr id="15362" name="Picture 2"/>
          <p:cNvPicPr>
            <a:picLocks noGrp="1" noSelect="1" noRot="1" noMove="1" noResize="1" noEditPoints="1" noAdjustHandles="1" noChangeArrowheads="1" noChangeShapeType="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6040165" y="902914"/>
            <a:ext cx="3033120" cy="29254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64572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MCQs</a:t>
              </a:r>
            </a:p>
          </p:txBody>
        </p:sp>
      </p:grpSp>
      <p:pic>
        <p:nvPicPr>
          <p:cNvPr id="16" name="Picture 2"/>
          <p:cNvPicPr>
            <a:picLocks noGrp="1" noSelect="1" noRot="1" noMove="1" noResize="1" noEditPoints="1" noAdjustHandles="1" noChangeArrowheads="1" noChangeShapeType="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1412776"/>
            <a:ext cx="6865412" cy="1323439"/>
          </a:xfrm>
          <a:prstGeom prst="rect">
            <a:avLst/>
          </a:prstGeom>
          <a:noFill/>
        </p:spPr>
        <p:txBody>
          <a:bodyPr wrap="square" rtlCol="0">
            <a:spAutoFit/>
          </a:bodyPr>
          <a:lstStyle/>
          <a:p>
            <a:r>
              <a:rPr lang="en-US" sz="2000" dirty="0"/>
              <a:t>A manufacturing firm did not analyze the value of resources that it is going to put at risk. This firm did not even have exact data on actual resources which are at risk. This situation can be known and studied by </a:t>
            </a:r>
          </a:p>
        </p:txBody>
      </p:sp>
      <p:sp>
        <p:nvSpPr>
          <p:cNvPr id="5" name="Rectangle 4">
            <a:hlinkClick r:id="rId10" action="ppaction://hlinksldjump"/>
          </p:cNvPr>
          <p:cNvSpPr/>
          <p:nvPr/>
        </p:nvSpPr>
        <p:spPr>
          <a:xfrm>
            <a:off x="2712413" y="3030173"/>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1: </a:t>
            </a:r>
          </a:p>
        </p:txBody>
      </p:sp>
      <p:sp>
        <p:nvSpPr>
          <p:cNvPr id="24" name="TextBox 23"/>
          <p:cNvSpPr txBox="1"/>
          <p:nvPr/>
        </p:nvSpPr>
        <p:spPr>
          <a:xfrm>
            <a:off x="4284892" y="3030173"/>
            <a:ext cx="1694566" cy="400110"/>
          </a:xfrm>
          <a:prstGeom prst="rect">
            <a:avLst/>
          </a:prstGeom>
          <a:noFill/>
        </p:spPr>
        <p:txBody>
          <a:bodyPr wrap="square" rtlCol="0">
            <a:spAutoFit/>
          </a:bodyPr>
          <a:lstStyle/>
          <a:p>
            <a:r>
              <a:rPr lang="en-US" sz="2000" dirty="0"/>
              <a:t>Risk Appetite</a:t>
            </a:r>
          </a:p>
        </p:txBody>
      </p:sp>
      <p:sp>
        <p:nvSpPr>
          <p:cNvPr id="25" name="Rectangle 24">
            <a:hlinkClick r:id="rId11" action="ppaction://hlinksldjump"/>
          </p:cNvPr>
          <p:cNvSpPr/>
          <p:nvPr/>
        </p:nvSpPr>
        <p:spPr>
          <a:xfrm>
            <a:off x="2712413" y="3743301"/>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2: </a:t>
            </a:r>
          </a:p>
        </p:txBody>
      </p:sp>
      <p:sp>
        <p:nvSpPr>
          <p:cNvPr id="26" name="TextBox 25"/>
          <p:cNvSpPr txBox="1"/>
          <p:nvPr/>
        </p:nvSpPr>
        <p:spPr>
          <a:xfrm>
            <a:off x="4284891" y="3743301"/>
            <a:ext cx="2642367" cy="400110"/>
          </a:xfrm>
          <a:prstGeom prst="rect">
            <a:avLst/>
          </a:prstGeom>
          <a:noFill/>
        </p:spPr>
        <p:txBody>
          <a:bodyPr wrap="square" rtlCol="0">
            <a:spAutoFit/>
          </a:bodyPr>
          <a:lstStyle/>
          <a:p>
            <a:r>
              <a:rPr lang="en-US" sz="2000" dirty="0"/>
              <a:t>Risk Governance</a:t>
            </a:r>
          </a:p>
        </p:txBody>
      </p:sp>
      <p:sp>
        <p:nvSpPr>
          <p:cNvPr id="27" name="Rectangle 26">
            <a:hlinkClick r:id="rId11" action="ppaction://hlinksldjump"/>
          </p:cNvPr>
          <p:cNvSpPr/>
          <p:nvPr/>
        </p:nvSpPr>
        <p:spPr>
          <a:xfrm>
            <a:off x="2712413" y="4437112"/>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3: </a:t>
            </a:r>
          </a:p>
        </p:txBody>
      </p:sp>
      <p:sp>
        <p:nvSpPr>
          <p:cNvPr id="28" name="TextBox 27"/>
          <p:cNvSpPr txBox="1"/>
          <p:nvPr/>
        </p:nvSpPr>
        <p:spPr>
          <a:xfrm>
            <a:off x="4284891" y="4437112"/>
            <a:ext cx="2642367" cy="400110"/>
          </a:xfrm>
          <a:prstGeom prst="rect">
            <a:avLst/>
          </a:prstGeom>
          <a:noFill/>
        </p:spPr>
        <p:txBody>
          <a:bodyPr wrap="square" rtlCol="0">
            <a:spAutoFit/>
          </a:bodyPr>
          <a:lstStyle/>
          <a:p>
            <a:r>
              <a:rPr lang="en-US" sz="2000" dirty="0"/>
              <a:t>Business continuity</a:t>
            </a:r>
          </a:p>
        </p:txBody>
      </p:sp>
      <p:sp>
        <p:nvSpPr>
          <p:cNvPr id="29" name="Rectangle 28">
            <a:hlinkClick r:id="rId11" action="ppaction://hlinksldjump"/>
          </p:cNvPr>
          <p:cNvSpPr/>
          <p:nvPr/>
        </p:nvSpPr>
        <p:spPr>
          <a:xfrm>
            <a:off x="2712413" y="5157192"/>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4: </a:t>
            </a:r>
          </a:p>
        </p:txBody>
      </p:sp>
      <p:sp>
        <p:nvSpPr>
          <p:cNvPr id="30" name="TextBox 29"/>
          <p:cNvSpPr txBox="1"/>
          <p:nvPr/>
        </p:nvSpPr>
        <p:spPr>
          <a:xfrm>
            <a:off x="4284891" y="5157192"/>
            <a:ext cx="2642367" cy="400110"/>
          </a:xfrm>
          <a:prstGeom prst="rect">
            <a:avLst/>
          </a:prstGeom>
          <a:noFill/>
        </p:spPr>
        <p:txBody>
          <a:bodyPr wrap="square" rtlCol="0">
            <a:spAutoFit/>
          </a:bodyPr>
          <a:lstStyle/>
          <a:p>
            <a:r>
              <a:rPr lang="en-US" sz="2000" dirty="0"/>
              <a:t>Risk capacity</a:t>
            </a:r>
          </a:p>
        </p:txBody>
      </p:sp>
      <p:sp>
        <p:nvSpPr>
          <p:cNvPr id="31" name="Rounded Rectangular Callout 30"/>
          <p:cNvSpPr/>
          <p:nvPr/>
        </p:nvSpPr>
        <p:spPr>
          <a:xfrm>
            <a:off x="179512" y="4175349"/>
            <a:ext cx="1656000" cy="1512168"/>
          </a:xfrm>
          <a:prstGeom prst="wedgeRoundRectCallout">
            <a:avLst>
              <a:gd name="adj1" fmla="val 93672"/>
              <a:gd name="adj2" fmla="val -37508"/>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Click on any one of the options for the correct answer</a:t>
            </a:r>
          </a:p>
        </p:txBody>
      </p:sp>
    </p:spTree>
    <p:custDataLst>
      <p:tags r:id="rId1"/>
    </p:custDataLst>
    <p:extLst>
      <p:ext uri="{BB962C8B-B14F-4D97-AF65-F5344CB8AC3E}">
        <p14:creationId xmlns:p14="http://schemas.microsoft.com/office/powerpoint/2010/main" val="2403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75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425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475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525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575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625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675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725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4" grpId="0"/>
      <p:bldP spid="25" grpId="0" animBg="1"/>
      <p:bldP spid="26" grpId="0"/>
      <p:bldP spid="27" grpId="0" animBg="1"/>
      <p:bldP spid="28" grpId="0"/>
      <p:bldP spid="29" grpId="0" animBg="1"/>
      <p:bldP spid="30" grpId="0"/>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4"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6"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7"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2" name="Rectangle 11"/>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3" name="TextBox 12"/>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2" name="Rounded Rectangle 1"/>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8" name="Rounded Rectangle 17"/>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9" name="Rounded Rectangle 18"/>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20" name="Rounded Rectangle 19"/>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21" name="Rounded Rectangle 20"/>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22" name="Rounded Rectangle 21"/>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23" name="Rounded Rectangle 22"/>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24" name="Rounded Rectangle 23"/>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25" name="Rounded Rectangle 24"/>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6" name="Rounded Rectangle 25"/>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7" name="Rounded Rectangle 26"/>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8" name="Rounded Rectangle 27"/>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9" name="Rounded Rectangle 28"/>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30" name="Rounded Rectangle 29"/>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237870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MCQs</a:t>
              </a:r>
            </a:p>
          </p:txBody>
        </p:sp>
      </p:grpSp>
      <p:pic>
        <p:nvPicPr>
          <p:cNvPr id="16" name="Picture 2"/>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Grp="1" noSelect="1" noRot="1" noMove="1" noResize="1" noEditPoints="1" noAdjustHandles="1" noChangeArrowheads="1" noChangeShapeType="1" noTextEdit="1"/>
          </p:cNvSpPr>
          <p:nvPr>
            <p:custDataLst>
              <p:tags r:id="rId3"/>
            </p:custDataLst>
          </p:nvPr>
        </p:nvSpPr>
        <p:spPr>
          <a:xfrm>
            <a:off x="611560" y="1988840"/>
            <a:ext cx="3312368" cy="3312368"/>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06474" y="2816932"/>
            <a:ext cx="3801938" cy="16561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Yes you are right!</a:t>
            </a:r>
          </a:p>
        </p:txBody>
      </p:sp>
      <p:sp>
        <p:nvSpPr>
          <p:cNvPr id="32" name="Rectangle 31">
            <a:hlinkClick r:id="rId12" action="ppaction://hlinksldjump"/>
          </p:cNvPr>
          <p:cNvSpPr/>
          <p:nvPr/>
        </p:nvSpPr>
        <p:spPr>
          <a:xfrm>
            <a:off x="5076056" y="5736523"/>
            <a:ext cx="3672408" cy="572797"/>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i="1" dirty="0"/>
              <a:t>Click here Continue . . .</a:t>
            </a:r>
          </a:p>
        </p:txBody>
      </p:sp>
    </p:spTree>
    <p:custDataLst>
      <p:tags r:id="rId1"/>
    </p:custDataLst>
    <p:extLst>
      <p:ext uri="{BB962C8B-B14F-4D97-AF65-F5344CB8AC3E}">
        <p14:creationId xmlns:p14="http://schemas.microsoft.com/office/powerpoint/2010/main" val="731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MCQs</a:t>
              </a:r>
            </a:p>
          </p:txBody>
        </p:sp>
      </p:grpSp>
      <p:pic>
        <p:nvPicPr>
          <p:cNvPr id="16" name="Picture 2"/>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Grp="1" noSelect="1" noRot="1" noMove="1" noResize="1" noEditPoints="1" noAdjustHandles="1" noChangeArrowheads="1" noChangeShapeType="1" noTextEdit="1"/>
          </p:cNvSpPr>
          <p:nvPr>
            <p:custDataLst>
              <p:tags r:id="rId3"/>
            </p:custDataLst>
          </p:nvPr>
        </p:nvSpPr>
        <p:spPr>
          <a:xfrm>
            <a:off x="611560" y="1988840"/>
            <a:ext cx="3312368" cy="3312368"/>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06474" y="2816932"/>
            <a:ext cx="4181950" cy="1656184"/>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That’s not quite right</a:t>
            </a:r>
          </a:p>
          <a:p>
            <a:r>
              <a:rPr lang="en-US" sz="2400" b="1" dirty="0">
                <a:solidFill>
                  <a:srgbClr val="FFFF00"/>
                </a:solidFill>
              </a:rPr>
              <a:t>The answer is:</a:t>
            </a:r>
            <a:br>
              <a:rPr lang="en-US" sz="2400" b="1" dirty="0">
                <a:solidFill>
                  <a:srgbClr val="FFFF00"/>
                </a:solidFill>
              </a:rPr>
            </a:br>
            <a:r>
              <a:rPr lang="en-US" sz="2400" b="1" dirty="0">
                <a:solidFill>
                  <a:srgbClr val="FFFF00"/>
                </a:solidFill>
              </a:rPr>
              <a:t>Risk appetite</a:t>
            </a:r>
          </a:p>
        </p:txBody>
      </p:sp>
      <p:sp>
        <p:nvSpPr>
          <p:cNvPr id="23" name="Rectangle 22">
            <a:hlinkClick r:id="rId12" action="ppaction://hlinksldjump"/>
          </p:cNvPr>
          <p:cNvSpPr/>
          <p:nvPr/>
        </p:nvSpPr>
        <p:spPr>
          <a:xfrm>
            <a:off x="5076056" y="5733256"/>
            <a:ext cx="3672408" cy="572797"/>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i="1" dirty="0"/>
              <a:t>Click here Continue . . .</a:t>
            </a:r>
          </a:p>
        </p:txBody>
      </p:sp>
    </p:spTree>
    <p:custDataLst>
      <p:tags r:id="rId1"/>
    </p:custDataLst>
    <p:extLst>
      <p:ext uri="{BB962C8B-B14F-4D97-AF65-F5344CB8AC3E}">
        <p14:creationId xmlns:p14="http://schemas.microsoft.com/office/powerpoint/2010/main" val="28214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1" name="Rounded Rectangle 20"/>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2" name="Rounded Rectangle 21"/>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3" name="Rounded Rectangle 22"/>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4" name="Rounded Rectangle 23"/>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5" name="Rounded Rectangle 24"/>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39914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par>
                                <p:cTn id="10" presetID="47" presetClass="exit" presetSubtype="0" fill="hold" grpId="0" nodeType="withEffect">
                                  <p:stCondLst>
                                    <p:cond delay="0"/>
                                  </p:stCondLst>
                                  <p:childTnLst>
                                    <p:animEffect transition="out" filter="fade">
                                      <p:cBhvr>
                                        <p:cTn id="11" dur="1000"/>
                                        <p:tgtEl>
                                          <p:spTgt spid="12"/>
                                        </p:tgtEl>
                                      </p:cBhvr>
                                    </p:animEffect>
                                    <p:anim calcmode="lin" valueType="num">
                                      <p:cBhvr>
                                        <p:cTn id="12" dur="1000"/>
                                        <p:tgtEl>
                                          <p:spTgt spid="12"/>
                                        </p:tgtEl>
                                        <p:attrNameLst>
                                          <p:attrName>ppt_x</p:attrName>
                                        </p:attrNameLst>
                                      </p:cBhvr>
                                      <p:tavLst>
                                        <p:tav tm="0">
                                          <p:val>
                                            <p:strVal val="ppt_x"/>
                                          </p:val>
                                        </p:tav>
                                        <p:tav tm="100000">
                                          <p:val>
                                            <p:strVal val="ppt_x"/>
                                          </p:val>
                                        </p:tav>
                                      </p:tavLst>
                                    </p:anim>
                                    <p:anim calcmode="lin" valueType="num">
                                      <p:cBhvr>
                                        <p:cTn id="13" dur="1000"/>
                                        <p:tgtEl>
                                          <p:spTgt spid="12"/>
                                        </p:tgtEl>
                                        <p:attrNameLst>
                                          <p:attrName>ppt_y</p:attrName>
                                        </p:attrNameLst>
                                      </p:cBhvr>
                                      <p:tavLst>
                                        <p:tav tm="0">
                                          <p:val>
                                            <p:strVal val="ppt_y"/>
                                          </p:val>
                                        </p:tav>
                                        <p:tav tm="100000">
                                          <p:val>
                                            <p:strVal val="ppt_y-.1"/>
                                          </p:val>
                                        </p:tav>
                                      </p:tavLst>
                                    </p:anim>
                                    <p:set>
                                      <p:cBhvr>
                                        <p:cTn id="14" dur="1" fill="hold">
                                          <p:stCondLst>
                                            <p:cond delay="999"/>
                                          </p:stCondLst>
                                        </p:cTn>
                                        <p:tgtEl>
                                          <p:spTgt spid="12"/>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4"/>
                                        </p:tgtEl>
                                      </p:cBhvr>
                                    </p:animEffect>
                                    <p:anim calcmode="lin" valueType="num">
                                      <p:cBhvr>
                                        <p:cTn id="22" dur="1000"/>
                                        <p:tgtEl>
                                          <p:spTgt spid="14"/>
                                        </p:tgtEl>
                                        <p:attrNameLst>
                                          <p:attrName>ppt_x</p:attrName>
                                        </p:attrNameLst>
                                      </p:cBhvr>
                                      <p:tavLst>
                                        <p:tav tm="0">
                                          <p:val>
                                            <p:strVal val="ppt_x"/>
                                          </p:val>
                                        </p:tav>
                                        <p:tav tm="100000">
                                          <p:val>
                                            <p:strVal val="ppt_x"/>
                                          </p:val>
                                        </p:tav>
                                      </p:tavLst>
                                    </p:anim>
                                    <p:anim calcmode="lin" valueType="num">
                                      <p:cBhvr>
                                        <p:cTn id="23" dur="1000"/>
                                        <p:tgtEl>
                                          <p:spTgt spid="14"/>
                                        </p:tgtEl>
                                        <p:attrNameLst>
                                          <p:attrName>ppt_y</p:attrName>
                                        </p:attrNameLst>
                                      </p:cBhvr>
                                      <p:tavLst>
                                        <p:tav tm="0">
                                          <p:val>
                                            <p:strVal val="ppt_y"/>
                                          </p:val>
                                        </p:tav>
                                        <p:tav tm="100000">
                                          <p:val>
                                            <p:strVal val="ppt_y-.1"/>
                                          </p:val>
                                        </p:tav>
                                      </p:tavLst>
                                    </p:anim>
                                    <p:set>
                                      <p:cBhvr>
                                        <p:cTn id="24" dur="1" fill="hold">
                                          <p:stCondLst>
                                            <p:cond delay="999"/>
                                          </p:stCondLst>
                                        </p:cTn>
                                        <p:tgtEl>
                                          <p:spTgt spid="14"/>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5"/>
                                        </p:tgtEl>
                                      </p:cBhvr>
                                    </p:animEffect>
                                    <p:anim calcmode="lin" valueType="num">
                                      <p:cBhvr>
                                        <p:cTn id="27" dur="1000"/>
                                        <p:tgtEl>
                                          <p:spTgt spid="15"/>
                                        </p:tgtEl>
                                        <p:attrNameLst>
                                          <p:attrName>ppt_x</p:attrName>
                                        </p:attrNameLst>
                                      </p:cBhvr>
                                      <p:tavLst>
                                        <p:tav tm="0">
                                          <p:val>
                                            <p:strVal val="ppt_x"/>
                                          </p:val>
                                        </p:tav>
                                        <p:tav tm="100000">
                                          <p:val>
                                            <p:strVal val="ppt_x"/>
                                          </p:val>
                                        </p:tav>
                                      </p:tavLst>
                                    </p:anim>
                                    <p:anim calcmode="lin" valueType="num">
                                      <p:cBhvr>
                                        <p:cTn id="28" dur="1000"/>
                                        <p:tgtEl>
                                          <p:spTgt spid="15"/>
                                        </p:tgtEl>
                                        <p:attrNameLst>
                                          <p:attrName>ppt_y</p:attrName>
                                        </p:attrNameLst>
                                      </p:cBhvr>
                                      <p:tavLst>
                                        <p:tav tm="0">
                                          <p:val>
                                            <p:strVal val="ppt_y"/>
                                          </p:val>
                                        </p:tav>
                                        <p:tav tm="100000">
                                          <p:val>
                                            <p:strVal val="ppt_y-.1"/>
                                          </p:val>
                                        </p:tav>
                                      </p:tavLst>
                                    </p:anim>
                                    <p:set>
                                      <p:cBhvr>
                                        <p:cTn id="29" dur="1" fill="hold">
                                          <p:stCondLst>
                                            <p:cond delay="999"/>
                                          </p:stCondLst>
                                        </p:cTn>
                                        <p:tgtEl>
                                          <p:spTgt spid="15"/>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6"/>
                                        </p:tgtEl>
                                      </p:cBhvr>
                                    </p:animEffect>
                                    <p:anim calcmode="lin" valueType="num">
                                      <p:cBhvr>
                                        <p:cTn id="32" dur="1000"/>
                                        <p:tgtEl>
                                          <p:spTgt spid="16"/>
                                        </p:tgtEl>
                                        <p:attrNameLst>
                                          <p:attrName>ppt_x</p:attrName>
                                        </p:attrNameLst>
                                      </p:cBhvr>
                                      <p:tavLst>
                                        <p:tav tm="0">
                                          <p:val>
                                            <p:strVal val="ppt_x"/>
                                          </p:val>
                                        </p:tav>
                                        <p:tav tm="100000">
                                          <p:val>
                                            <p:strVal val="ppt_x"/>
                                          </p:val>
                                        </p:tav>
                                      </p:tavLst>
                                    </p:anim>
                                    <p:anim calcmode="lin" valueType="num">
                                      <p:cBhvr>
                                        <p:cTn id="33" dur="1000"/>
                                        <p:tgtEl>
                                          <p:spTgt spid="16"/>
                                        </p:tgtEl>
                                        <p:attrNameLst>
                                          <p:attrName>ppt_y</p:attrName>
                                        </p:attrNameLst>
                                      </p:cBhvr>
                                      <p:tavLst>
                                        <p:tav tm="0">
                                          <p:val>
                                            <p:strVal val="ppt_y"/>
                                          </p:val>
                                        </p:tav>
                                        <p:tav tm="100000">
                                          <p:val>
                                            <p:strVal val="ppt_y-.1"/>
                                          </p:val>
                                        </p:tav>
                                      </p:tavLst>
                                    </p:anim>
                                    <p:set>
                                      <p:cBhvr>
                                        <p:cTn id="34" dur="1" fill="hold">
                                          <p:stCondLst>
                                            <p:cond delay="999"/>
                                          </p:stCondLst>
                                        </p:cTn>
                                        <p:tgtEl>
                                          <p:spTgt spid="16"/>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7"/>
                                        </p:tgtEl>
                                      </p:cBhvr>
                                    </p:animEffect>
                                    <p:anim calcmode="lin" valueType="num">
                                      <p:cBhvr>
                                        <p:cTn id="37" dur="1000"/>
                                        <p:tgtEl>
                                          <p:spTgt spid="17"/>
                                        </p:tgtEl>
                                        <p:attrNameLst>
                                          <p:attrName>ppt_x</p:attrName>
                                        </p:attrNameLst>
                                      </p:cBhvr>
                                      <p:tavLst>
                                        <p:tav tm="0">
                                          <p:val>
                                            <p:strVal val="ppt_x"/>
                                          </p:val>
                                        </p:tav>
                                        <p:tav tm="100000">
                                          <p:val>
                                            <p:strVal val="ppt_x"/>
                                          </p:val>
                                        </p:tav>
                                      </p:tavLst>
                                    </p:anim>
                                    <p:anim calcmode="lin" valueType="num">
                                      <p:cBhvr>
                                        <p:cTn id="38" dur="1000"/>
                                        <p:tgtEl>
                                          <p:spTgt spid="17"/>
                                        </p:tgtEl>
                                        <p:attrNameLst>
                                          <p:attrName>ppt_y</p:attrName>
                                        </p:attrNameLst>
                                      </p:cBhvr>
                                      <p:tavLst>
                                        <p:tav tm="0">
                                          <p:val>
                                            <p:strVal val="ppt_y"/>
                                          </p:val>
                                        </p:tav>
                                        <p:tav tm="100000">
                                          <p:val>
                                            <p:strVal val="ppt_y-.1"/>
                                          </p:val>
                                        </p:tav>
                                      </p:tavLst>
                                    </p:anim>
                                    <p:set>
                                      <p:cBhvr>
                                        <p:cTn id="39" dur="1" fill="hold">
                                          <p:stCondLst>
                                            <p:cond delay="999"/>
                                          </p:stCondLst>
                                        </p:cTn>
                                        <p:tgtEl>
                                          <p:spTgt spid="17"/>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8"/>
                                        </p:tgtEl>
                                      </p:cBhvr>
                                    </p:animEffect>
                                    <p:anim calcmode="lin" valueType="num">
                                      <p:cBhvr>
                                        <p:cTn id="42" dur="1000"/>
                                        <p:tgtEl>
                                          <p:spTgt spid="18"/>
                                        </p:tgtEl>
                                        <p:attrNameLst>
                                          <p:attrName>ppt_x</p:attrName>
                                        </p:attrNameLst>
                                      </p:cBhvr>
                                      <p:tavLst>
                                        <p:tav tm="0">
                                          <p:val>
                                            <p:strVal val="ppt_x"/>
                                          </p:val>
                                        </p:tav>
                                        <p:tav tm="100000">
                                          <p:val>
                                            <p:strVal val="ppt_x"/>
                                          </p:val>
                                        </p:tav>
                                      </p:tavLst>
                                    </p:anim>
                                    <p:anim calcmode="lin" valueType="num">
                                      <p:cBhvr>
                                        <p:cTn id="43" dur="1000"/>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21"/>
                                        </p:tgtEl>
                                      </p:cBhvr>
                                    </p:animEffect>
                                    <p:anim calcmode="lin" valueType="num">
                                      <p:cBhvr>
                                        <p:cTn id="52" dur="1000"/>
                                        <p:tgtEl>
                                          <p:spTgt spid="21"/>
                                        </p:tgtEl>
                                        <p:attrNameLst>
                                          <p:attrName>ppt_x</p:attrName>
                                        </p:attrNameLst>
                                      </p:cBhvr>
                                      <p:tavLst>
                                        <p:tav tm="0">
                                          <p:val>
                                            <p:strVal val="ppt_x"/>
                                          </p:val>
                                        </p:tav>
                                        <p:tav tm="100000">
                                          <p:val>
                                            <p:strVal val="ppt_x"/>
                                          </p:val>
                                        </p:tav>
                                      </p:tavLst>
                                    </p:anim>
                                    <p:anim calcmode="lin" valueType="num">
                                      <p:cBhvr>
                                        <p:cTn id="53" dur="1000"/>
                                        <p:tgtEl>
                                          <p:spTgt spid="21"/>
                                        </p:tgtEl>
                                        <p:attrNameLst>
                                          <p:attrName>ppt_y</p:attrName>
                                        </p:attrNameLst>
                                      </p:cBhvr>
                                      <p:tavLst>
                                        <p:tav tm="0">
                                          <p:val>
                                            <p:strVal val="ppt_y"/>
                                          </p:val>
                                        </p:tav>
                                        <p:tav tm="100000">
                                          <p:val>
                                            <p:strVal val="ppt_y-.1"/>
                                          </p:val>
                                        </p:tav>
                                      </p:tavLst>
                                    </p:anim>
                                    <p:set>
                                      <p:cBhvr>
                                        <p:cTn id="54" dur="1" fill="hold">
                                          <p:stCondLst>
                                            <p:cond delay="999"/>
                                          </p:stCondLst>
                                        </p:cTn>
                                        <p:tgtEl>
                                          <p:spTgt spid="21"/>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2"/>
                                        </p:tgtEl>
                                      </p:cBhvr>
                                    </p:animEffect>
                                    <p:anim calcmode="lin" valueType="num">
                                      <p:cBhvr>
                                        <p:cTn id="57" dur="1000"/>
                                        <p:tgtEl>
                                          <p:spTgt spid="22"/>
                                        </p:tgtEl>
                                        <p:attrNameLst>
                                          <p:attrName>ppt_x</p:attrName>
                                        </p:attrNameLst>
                                      </p:cBhvr>
                                      <p:tavLst>
                                        <p:tav tm="0">
                                          <p:val>
                                            <p:strVal val="ppt_x"/>
                                          </p:val>
                                        </p:tav>
                                        <p:tav tm="100000">
                                          <p:val>
                                            <p:strVal val="ppt_x"/>
                                          </p:val>
                                        </p:tav>
                                      </p:tavLst>
                                    </p:anim>
                                    <p:anim calcmode="lin" valueType="num">
                                      <p:cBhvr>
                                        <p:cTn id="58" dur="1000"/>
                                        <p:tgtEl>
                                          <p:spTgt spid="22"/>
                                        </p:tgtEl>
                                        <p:attrNameLst>
                                          <p:attrName>ppt_y</p:attrName>
                                        </p:attrNameLst>
                                      </p:cBhvr>
                                      <p:tavLst>
                                        <p:tav tm="0">
                                          <p:val>
                                            <p:strVal val="ppt_y"/>
                                          </p:val>
                                        </p:tav>
                                        <p:tav tm="100000">
                                          <p:val>
                                            <p:strVal val="ppt_y-.1"/>
                                          </p:val>
                                        </p:tav>
                                      </p:tavLst>
                                    </p:anim>
                                    <p:set>
                                      <p:cBhvr>
                                        <p:cTn id="59" dur="1" fill="hold">
                                          <p:stCondLst>
                                            <p:cond delay="999"/>
                                          </p:stCondLst>
                                        </p:cTn>
                                        <p:tgtEl>
                                          <p:spTgt spid="22"/>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3"/>
                                        </p:tgtEl>
                                      </p:cBhvr>
                                    </p:animEffect>
                                    <p:anim calcmode="lin" valueType="num">
                                      <p:cBhvr>
                                        <p:cTn id="62" dur="1000"/>
                                        <p:tgtEl>
                                          <p:spTgt spid="23"/>
                                        </p:tgtEl>
                                        <p:attrNameLst>
                                          <p:attrName>ppt_x</p:attrName>
                                        </p:attrNameLst>
                                      </p:cBhvr>
                                      <p:tavLst>
                                        <p:tav tm="0">
                                          <p:val>
                                            <p:strVal val="ppt_x"/>
                                          </p:val>
                                        </p:tav>
                                        <p:tav tm="100000">
                                          <p:val>
                                            <p:strVal val="ppt_x"/>
                                          </p:val>
                                        </p:tav>
                                      </p:tavLst>
                                    </p:anim>
                                    <p:anim calcmode="lin" valueType="num">
                                      <p:cBhvr>
                                        <p:cTn id="63" dur="1000"/>
                                        <p:tgtEl>
                                          <p:spTgt spid="23"/>
                                        </p:tgtEl>
                                        <p:attrNameLst>
                                          <p:attrName>ppt_y</p:attrName>
                                        </p:attrNameLst>
                                      </p:cBhvr>
                                      <p:tavLst>
                                        <p:tav tm="0">
                                          <p:val>
                                            <p:strVal val="ppt_y"/>
                                          </p:val>
                                        </p:tav>
                                        <p:tav tm="100000">
                                          <p:val>
                                            <p:strVal val="ppt_y-.1"/>
                                          </p:val>
                                        </p:tav>
                                      </p:tavLst>
                                    </p:anim>
                                    <p:set>
                                      <p:cBhvr>
                                        <p:cTn id="64" dur="1" fill="hold">
                                          <p:stCondLst>
                                            <p:cond delay="999"/>
                                          </p:stCondLst>
                                        </p:cTn>
                                        <p:tgtEl>
                                          <p:spTgt spid="23"/>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4"/>
                                        </p:tgtEl>
                                      </p:cBhvr>
                                    </p:animEffect>
                                    <p:anim calcmode="lin" valueType="num">
                                      <p:cBhvr>
                                        <p:cTn id="67" dur="1000"/>
                                        <p:tgtEl>
                                          <p:spTgt spid="24"/>
                                        </p:tgtEl>
                                        <p:attrNameLst>
                                          <p:attrName>ppt_x</p:attrName>
                                        </p:attrNameLst>
                                      </p:cBhvr>
                                      <p:tavLst>
                                        <p:tav tm="0">
                                          <p:val>
                                            <p:strVal val="ppt_x"/>
                                          </p:val>
                                        </p:tav>
                                        <p:tav tm="100000">
                                          <p:val>
                                            <p:strVal val="ppt_x"/>
                                          </p:val>
                                        </p:tav>
                                      </p:tavLst>
                                    </p:anim>
                                    <p:anim calcmode="lin" valueType="num">
                                      <p:cBhvr>
                                        <p:cTn id="68" dur="1000"/>
                                        <p:tgtEl>
                                          <p:spTgt spid="24"/>
                                        </p:tgtEl>
                                        <p:attrNameLst>
                                          <p:attrName>ppt_y</p:attrName>
                                        </p:attrNameLst>
                                      </p:cBhvr>
                                      <p:tavLst>
                                        <p:tav tm="0">
                                          <p:val>
                                            <p:strVal val="ppt_y"/>
                                          </p:val>
                                        </p:tav>
                                        <p:tav tm="100000">
                                          <p:val>
                                            <p:strVal val="ppt_y-.1"/>
                                          </p:val>
                                        </p:tav>
                                      </p:tavLst>
                                    </p:anim>
                                    <p:set>
                                      <p:cBhvr>
                                        <p:cTn id="69" dur="1" fill="hold">
                                          <p:stCondLst>
                                            <p:cond delay="999"/>
                                          </p:stCondLst>
                                        </p:cTn>
                                        <p:tgtEl>
                                          <p:spTgt spid="24"/>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5"/>
                                        </p:tgtEl>
                                      </p:cBhvr>
                                    </p:animEffect>
                                    <p:anim calcmode="lin" valueType="num">
                                      <p:cBhvr>
                                        <p:cTn id="72" dur="1000"/>
                                        <p:tgtEl>
                                          <p:spTgt spid="25"/>
                                        </p:tgtEl>
                                        <p:attrNameLst>
                                          <p:attrName>ppt_x</p:attrName>
                                        </p:attrNameLst>
                                      </p:cBhvr>
                                      <p:tavLst>
                                        <p:tav tm="0">
                                          <p:val>
                                            <p:strVal val="ppt_x"/>
                                          </p:val>
                                        </p:tav>
                                        <p:tav tm="100000">
                                          <p:val>
                                            <p:strVal val="ppt_x"/>
                                          </p:val>
                                        </p:tav>
                                      </p:tavLst>
                                    </p:anim>
                                    <p:anim calcmode="lin" valueType="num">
                                      <p:cBhvr>
                                        <p:cTn id="73" dur="1000"/>
                                        <p:tgtEl>
                                          <p:spTgt spid="25"/>
                                        </p:tgtEl>
                                        <p:attrNameLst>
                                          <p:attrName>ppt_y</p:attrName>
                                        </p:attrNameLst>
                                      </p:cBhvr>
                                      <p:tavLst>
                                        <p:tav tm="0">
                                          <p:val>
                                            <p:strVal val="ppt_y"/>
                                          </p:val>
                                        </p:tav>
                                        <p:tav tm="100000">
                                          <p:val>
                                            <p:strVal val="ppt_y-.1"/>
                                          </p:val>
                                        </p:tav>
                                      </p:tavLst>
                                    </p:anim>
                                    <p:set>
                                      <p:cBhvr>
                                        <p:cTn id="74"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The 4Ts</a:t>
              </a:r>
            </a:p>
          </p:txBody>
        </p:sp>
      </p:grpSp>
      <p:grpSp>
        <p:nvGrpSpPr>
          <p:cNvPr id="11" name="Group 10"/>
          <p:cNvGrpSpPr/>
          <p:nvPr/>
        </p:nvGrpSpPr>
        <p:grpSpPr>
          <a:xfrm>
            <a:off x="323528" y="1916832"/>
            <a:ext cx="2520280" cy="4508927"/>
            <a:chOff x="323528" y="1772816"/>
            <a:chExt cx="2520280" cy="4508927"/>
          </a:xfrm>
        </p:grpSpPr>
        <p:sp>
          <p:nvSpPr>
            <p:cNvPr id="12" name="TextBox 11"/>
            <p:cNvSpPr txBox="1"/>
            <p:nvPr/>
          </p:nvSpPr>
          <p:spPr>
            <a:xfrm>
              <a:off x="323528" y="1772816"/>
              <a:ext cx="2520280" cy="45089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N" sz="28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avid" pitchFamily="34" charset="-79"/>
                  <a:cs typeface="David" pitchFamily="34" charset="-79"/>
                </a:rPr>
                <a:t>T</a:t>
              </a:r>
            </a:p>
          </p:txBody>
        </p:sp>
        <p:sp>
          <p:nvSpPr>
            <p:cNvPr id="13" name="TextBox 12"/>
            <p:cNvSpPr txBox="1"/>
            <p:nvPr/>
          </p:nvSpPr>
          <p:spPr>
            <a:xfrm rot="16200000">
              <a:off x="571200" y="3748681"/>
              <a:ext cx="2088232" cy="584775"/>
            </a:xfrm>
            <a:prstGeom prst="rect">
              <a:avLst/>
            </a:prstGeom>
            <a:noFill/>
          </p:spPr>
          <p:txBody>
            <a:bodyPr wrap="square" rtlCol="0">
              <a:spAutoFit/>
            </a:bodyPr>
            <a:lstStyle/>
            <a:p>
              <a:r>
                <a:rPr lang="en-US" sz="3200" b="1" dirty="0">
                  <a:solidFill>
                    <a:schemeClr val="bg1"/>
                  </a:solidFill>
                </a:rPr>
                <a:t>Tolerate</a:t>
              </a:r>
              <a:endParaRPr lang="en-IN" sz="3200" b="1" dirty="0">
                <a:solidFill>
                  <a:schemeClr val="bg1"/>
                </a:solidFill>
              </a:endParaRPr>
            </a:p>
          </p:txBody>
        </p:sp>
      </p:grpSp>
      <p:grpSp>
        <p:nvGrpSpPr>
          <p:cNvPr id="14" name="Group 13"/>
          <p:cNvGrpSpPr/>
          <p:nvPr/>
        </p:nvGrpSpPr>
        <p:grpSpPr>
          <a:xfrm>
            <a:off x="2339752" y="1268760"/>
            <a:ext cx="2520280" cy="4508927"/>
            <a:chOff x="2339752" y="1124744"/>
            <a:chExt cx="2520280" cy="4508927"/>
          </a:xfrm>
        </p:grpSpPr>
        <p:sp>
          <p:nvSpPr>
            <p:cNvPr id="15" name="TextBox 14"/>
            <p:cNvSpPr txBox="1"/>
            <p:nvPr/>
          </p:nvSpPr>
          <p:spPr>
            <a:xfrm>
              <a:off x="2339752" y="1124744"/>
              <a:ext cx="2520280" cy="45089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N" sz="28700" b="1" dirty="0">
                  <a:ln w="11430"/>
                  <a:solidFill>
                    <a:schemeClr val="accent1"/>
                  </a:solidFill>
                  <a:effectLst>
                    <a:outerShdw blurRad="50800" dist="39000" dir="5460000" algn="tl">
                      <a:srgbClr val="000000">
                        <a:alpha val="38000"/>
                      </a:srgbClr>
                    </a:outerShdw>
                  </a:effectLst>
                  <a:latin typeface="David" pitchFamily="34" charset="-79"/>
                  <a:cs typeface="David" pitchFamily="34" charset="-79"/>
                </a:rPr>
                <a:t>T</a:t>
              </a:r>
            </a:p>
          </p:txBody>
        </p:sp>
        <p:sp>
          <p:nvSpPr>
            <p:cNvPr id="16" name="TextBox 15"/>
            <p:cNvSpPr txBox="1"/>
            <p:nvPr/>
          </p:nvSpPr>
          <p:spPr>
            <a:xfrm rot="16200000">
              <a:off x="2587424" y="3100608"/>
              <a:ext cx="2088232" cy="584775"/>
            </a:xfrm>
            <a:prstGeom prst="rect">
              <a:avLst/>
            </a:prstGeom>
            <a:noFill/>
          </p:spPr>
          <p:txBody>
            <a:bodyPr wrap="square" rtlCol="0">
              <a:spAutoFit/>
            </a:bodyPr>
            <a:lstStyle/>
            <a:p>
              <a:r>
                <a:rPr lang="en-US" sz="3200" b="1" dirty="0">
                  <a:solidFill>
                    <a:schemeClr val="bg1"/>
                  </a:solidFill>
                </a:rPr>
                <a:t>Treat</a:t>
              </a:r>
            </a:p>
          </p:txBody>
        </p:sp>
      </p:grpSp>
      <p:grpSp>
        <p:nvGrpSpPr>
          <p:cNvPr id="17" name="Group 16"/>
          <p:cNvGrpSpPr/>
          <p:nvPr/>
        </p:nvGrpSpPr>
        <p:grpSpPr>
          <a:xfrm>
            <a:off x="4499992" y="1916832"/>
            <a:ext cx="2520280" cy="4508927"/>
            <a:chOff x="4427984" y="1772816"/>
            <a:chExt cx="2520280" cy="4508927"/>
          </a:xfrm>
        </p:grpSpPr>
        <p:sp>
          <p:nvSpPr>
            <p:cNvPr id="18" name="TextBox 17"/>
            <p:cNvSpPr txBox="1"/>
            <p:nvPr/>
          </p:nvSpPr>
          <p:spPr>
            <a:xfrm>
              <a:off x="4427984" y="1772816"/>
              <a:ext cx="2520280" cy="45089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700" b="1" dirty="0">
                  <a:ln w="11430"/>
                  <a:solidFill>
                    <a:schemeClr val="accent6"/>
                  </a:solidFill>
                  <a:effectLst>
                    <a:outerShdw blurRad="50800" dist="39000" dir="5460000" algn="tl">
                      <a:srgbClr val="000000">
                        <a:alpha val="38000"/>
                      </a:srgbClr>
                    </a:outerShdw>
                  </a:effectLst>
                  <a:latin typeface="David" pitchFamily="34" charset="-79"/>
                  <a:cs typeface="David" pitchFamily="34" charset="-79"/>
                </a:rPr>
                <a:t>T</a:t>
              </a:r>
              <a:endParaRPr lang="en-IN" sz="28700" b="1" dirty="0">
                <a:ln w="11430"/>
                <a:solidFill>
                  <a:schemeClr val="accent6"/>
                </a:solidFill>
                <a:effectLst>
                  <a:outerShdw blurRad="50800" dist="39000" dir="5460000" algn="tl">
                    <a:srgbClr val="000000">
                      <a:alpha val="38000"/>
                    </a:srgbClr>
                  </a:outerShdw>
                </a:effectLst>
                <a:latin typeface="David" pitchFamily="34" charset="-79"/>
                <a:cs typeface="David" pitchFamily="34" charset="-79"/>
              </a:endParaRPr>
            </a:p>
          </p:txBody>
        </p:sp>
        <p:sp>
          <p:nvSpPr>
            <p:cNvPr id="19" name="TextBox 18"/>
            <p:cNvSpPr txBox="1"/>
            <p:nvPr/>
          </p:nvSpPr>
          <p:spPr>
            <a:xfrm rot="16200000">
              <a:off x="4675656" y="3748681"/>
              <a:ext cx="2088232" cy="584775"/>
            </a:xfrm>
            <a:prstGeom prst="rect">
              <a:avLst/>
            </a:prstGeom>
            <a:noFill/>
          </p:spPr>
          <p:txBody>
            <a:bodyPr wrap="square" rtlCol="0">
              <a:spAutoFit/>
            </a:bodyPr>
            <a:lstStyle/>
            <a:p>
              <a:r>
                <a:rPr lang="en-US" sz="3200" b="1" dirty="0">
                  <a:solidFill>
                    <a:schemeClr val="bg1"/>
                  </a:solidFill>
                </a:rPr>
                <a:t>Transfer</a:t>
              </a:r>
            </a:p>
          </p:txBody>
        </p:sp>
      </p:grpSp>
      <p:grpSp>
        <p:nvGrpSpPr>
          <p:cNvPr id="21" name="Group 20"/>
          <p:cNvGrpSpPr/>
          <p:nvPr/>
        </p:nvGrpSpPr>
        <p:grpSpPr>
          <a:xfrm>
            <a:off x="6444208" y="1268760"/>
            <a:ext cx="2520280" cy="4508927"/>
            <a:chOff x="6444208" y="1124744"/>
            <a:chExt cx="2520280" cy="4508927"/>
          </a:xfrm>
        </p:grpSpPr>
        <p:sp>
          <p:nvSpPr>
            <p:cNvPr id="22" name="TextBox 21"/>
            <p:cNvSpPr txBox="1"/>
            <p:nvPr/>
          </p:nvSpPr>
          <p:spPr>
            <a:xfrm>
              <a:off x="6444208" y="1124744"/>
              <a:ext cx="2520280" cy="45089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700" b="1" dirty="0">
                  <a:ln w="11430"/>
                  <a:solidFill>
                    <a:schemeClr val="accent3"/>
                  </a:solidFill>
                  <a:effectLst>
                    <a:outerShdw blurRad="50800" dist="39000" dir="5460000" algn="tl">
                      <a:srgbClr val="000000">
                        <a:alpha val="38000"/>
                      </a:srgbClr>
                    </a:outerShdw>
                  </a:effectLst>
                  <a:latin typeface="David" pitchFamily="34" charset="-79"/>
                  <a:cs typeface="David" pitchFamily="34" charset="-79"/>
                </a:rPr>
                <a:t>T</a:t>
              </a:r>
              <a:endParaRPr lang="en-IN" sz="28700" b="1" dirty="0">
                <a:ln w="11430"/>
                <a:solidFill>
                  <a:schemeClr val="accent3"/>
                </a:solidFill>
                <a:effectLst>
                  <a:outerShdw blurRad="50800" dist="39000" dir="5460000" algn="tl">
                    <a:srgbClr val="000000">
                      <a:alpha val="38000"/>
                    </a:srgbClr>
                  </a:outerShdw>
                </a:effectLst>
                <a:latin typeface="David" pitchFamily="34" charset="-79"/>
                <a:cs typeface="David" pitchFamily="34" charset="-79"/>
              </a:endParaRPr>
            </a:p>
          </p:txBody>
        </p:sp>
        <p:sp>
          <p:nvSpPr>
            <p:cNvPr id="23" name="TextBox 22"/>
            <p:cNvSpPr txBox="1"/>
            <p:nvPr/>
          </p:nvSpPr>
          <p:spPr>
            <a:xfrm rot="16200000">
              <a:off x="6628584" y="3172616"/>
              <a:ext cx="2088232" cy="584775"/>
            </a:xfrm>
            <a:prstGeom prst="rect">
              <a:avLst/>
            </a:prstGeom>
            <a:noFill/>
          </p:spPr>
          <p:txBody>
            <a:bodyPr wrap="square" rtlCol="0">
              <a:spAutoFit/>
            </a:bodyPr>
            <a:lstStyle/>
            <a:p>
              <a:r>
                <a:rPr lang="en-US" sz="3200" b="1" dirty="0">
                  <a:solidFill>
                    <a:schemeClr val="bg1"/>
                  </a:solidFill>
                </a:rPr>
                <a:t>Terminate </a:t>
              </a:r>
            </a:p>
          </p:txBody>
        </p:sp>
      </p:grpSp>
      <p:sp>
        <p:nvSpPr>
          <p:cNvPr id="24" name="Oval 23"/>
          <p:cNvSpPr/>
          <p:nvPr/>
        </p:nvSpPr>
        <p:spPr>
          <a:xfrm>
            <a:off x="6876256" y="4986362"/>
            <a:ext cx="1584176" cy="1584176"/>
          </a:xfrm>
          <a:prstGeom prst="ellipse">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 action="ppaction://hlinkshowjump?jump=nextslide"/>
          </p:cNvPr>
          <p:cNvSpPr txBox="1"/>
          <p:nvPr/>
        </p:nvSpPr>
        <p:spPr>
          <a:xfrm>
            <a:off x="7020272" y="5253007"/>
            <a:ext cx="1296144" cy="1200329"/>
          </a:xfrm>
          <a:prstGeom prst="rect">
            <a:avLst/>
          </a:prstGeom>
          <a:noFill/>
        </p:spPr>
        <p:txBody>
          <a:bodyPr wrap="square" rtlCol="0">
            <a:spAutoFit/>
          </a:bodyPr>
          <a:lstStyle/>
          <a:p>
            <a:pPr algn="ctr"/>
            <a:r>
              <a:rPr lang="en-US" dirty="0">
                <a:solidFill>
                  <a:schemeClr val="bg1"/>
                </a:solidFill>
              </a:rPr>
              <a:t>Click here to see each one in detail</a:t>
            </a:r>
          </a:p>
        </p:txBody>
      </p:sp>
    </p:spTree>
    <p:custDataLst>
      <p:tags r:id="rId1"/>
    </p:custDataLst>
    <p:extLst>
      <p:ext uri="{BB962C8B-B14F-4D97-AF65-F5344CB8AC3E}">
        <p14:creationId xmlns:p14="http://schemas.microsoft.com/office/powerpoint/2010/main" val="2190817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The 4Ts</a:t>
              </a:r>
            </a:p>
          </p:txBody>
        </p:sp>
      </p:grpSp>
      <p:grpSp>
        <p:nvGrpSpPr>
          <p:cNvPr id="18" name="Group 17"/>
          <p:cNvGrpSpPr/>
          <p:nvPr/>
        </p:nvGrpSpPr>
        <p:grpSpPr>
          <a:xfrm>
            <a:off x="269701" y="886504"/>
            <a:ext cx="2520280" cy="4508927"/>
            <a:chOff x="323528" y="1772816"/>
            <a:chExt cx="2520280" cy="4508927"/>
          </a:xfrm>
        </p:grpSpPr>
        <p:sp>
          <p:nvSpPr>
            <p:cNvPr id="19" name="TextBox 18"/>
            <p:cNvSpPr txBox="1"/>
            <p:nvPr/>
          </p:nvSpPr>
          <p:spPr>
            <a:xfrm>
              <a:off x="323528" y="1772816"/>
              <a:ext cx="2520280" cy="45089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N" sz="28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avid" pitchFamily="34" charset="-79"/>
                  <a:cs typeface="David" pitchFamily="34" charset="-79"/>
                </a:rPr>
                <a:t>T</a:t>
              </a:r>
            </a:p>
          </p:txBody>
        </p:sp>
        <p:sp>
          <p:nvSpPr>
            <p:cNvPr id="20" name="TextBox 19"/>
            <p:cNvSpPr txBox="1"/>
            <p:nvPr/>
          </p:nvSpPr>
          <p:spPr>
            <a:xfrm rot="16200000">
              <a:off x="571200" y="3748681"/>
              <a:ext cx="2088232" cy="584775"/>
            </a:xfrm>
            <a:prstGeom prst="rect">
              <a:avLst/>
            </a:prstGeom>
            <a:noFill/>
          </p:spPr>
          <p:txBody>
            <a:bodyPr wrap="square" rtlCol="0">
              <a:spAutoFit/>
            </a:bodyPr>
            <a:lstStyle/>
            <a:p>
              <a:r>
                <a:rPr lang="en-US" sz="3200" b="1" dirty="0">
                  <a:solidFill>
                    <a:schemeClr val="bg1"/>
                  </a:solidFill>
                </a:rPr>
                <a:t>Tolerate</a:t>
              </a:r>
              <a:endParaRPr lang="en-IN" sz="3200" b="1" dirty="0">
                <a:solidFill>
                  <a:schemeClr val="bg1"/>
                </a:solidFill>
              </a:endParaRPr>
            </a:p>
          </p:txBody>
        </p:sp>
      </p:grpSp>
      <p:sp>
        <p:nvSpPr>
          <p:cNvPr id="21" name="Rounded Rectangle 20"/>
          <p:cNvSpPr/>
          <p:nvPr/>
        </p:nvSpPr>
        <p:spPr>
          <a:xfrm>
            <a:off x="2789981" y="3681028"/>
            <a:ext cx="5616624" cy="2592288"/>
          </a:xfrm>
          <a:prstGeom prst="roundRect">
            <a:avLst>
              <a:gd name="adj" fmla="val 6062"/>
            </a:avLst>
          </a:prstGeom>
          <a:solidFill>
            <a:srgbClr val="FF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The exposure is tolerable and no further action can be taken. There are certain limitations and you cannot do anything about that risk. The cost involved in taking action will not be proportionate to the benefits gained</a:t>
            </a:r>
          </a:p>
        </p:txBody>
      </p:sp>
    </p:spTree>
    <p:custDataLst>
      <p:tags r:id="rId1"/>
    </p:custDataLst>
    <p:extLst>
      <p:ext uri="{BB962C8B-B14F-4D97-AF65-F5344CB8AC3E}">
        <p14:creationId xmlns:p14="http://schemas.microsoft.com/office/powerpoint/2010/main" val="2126824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The 4Ts</a:t>
              </a:r>
            </a:p>
          </p:txBody>
        </p:sp>
      </p:grpSp>
      <p:grpSp>
        <p:nvGrpSpPr>
          <p:cNvPr id="14" name="Group 13"/>
          <p:cNvGrpSpPr/>
          <p:nvPr/>
        </p:nvGrpSpPr>
        <p:grpSpPr>
          <a:xfrm>
            <a:off x="251520" y="864289"/>
            <a:ext cx="2520280" cy="4508927"/>
            <a:chOff x="2339752" y="1124744"/>
            <a:chExt cx="2520280" cy="4508927"/>
          </a:xfrm>
        </p:grpSpPr>
        <p:sp>
          <p:nvSpPr>
            <p:cNvPr id="19" name="TextBox 18"/>
            <p:cNvSpPr txBox="1"/>
            <p:nvPr/>
          </p:nvSpPr>
          <p:spPr>
            <a:xfrm>
              <a:off x="2339752" y="1124744"/>
              <a:ext cx="2520280" cy="45089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N" sz="28700" b="1" dirty="0">
                  <a:ln w="11430"/>
                  <a:solidFill>
                    <a:schemeClr val="accent1"/>
                  </a:solidFill>
                  <a:effectLst>
                    <a:outerShdw blurRad="50800" dist="39000" dir="5460000" algn="tl">
                      <a:srgbClr val="000000">
                        <a:alpha val="38000"/>
                      </a:srgbClr>
                    </a:outerShdw>
                  </a:effectLst>
                  <a:latin typeface="David" pitchFamily="34" charset="-79"/>
                  <a:cs typeface="David" pitchFamily="34" charset="-79"/>
                </a:rPr>
                <a:t>T</a:t>
              </a:r>
            </a:p>
          </p:txBody>
        </p:sp>
        <p:sp>
          <p:nvSpPr>
            <p:cNvPr id="20" name="TextBox 19"/>
            <p:cNvSpPr txBox="1"/>
            <p:nvPr/>
          </p:nvSpPr>
          <p:spPr>
            <a:xfrm rot="16200000">
              <a:off x="2587424" y="3100608"/>
              <a:ext cx="2088232" cy="584775"/>
            </a:xfrm>
            <a:prstGeom prst="rect">
              <a:avLst/>
            </a:prstGeom>
            <a:noFill/>
          </p:spPr>
          <p:txBody>
            <a:bodyPr wrap="square" rtlCol="0">
              <a:spAutoFit/>
            </a:bodyPr>
            <a:lstStyle/>
            <a:p>
              <a:r>
                <a:rPr lang="en-US" sz="3200" b="1" dirty="0">
                  <a:solidFill>
                    <a:schemeClr val="bg1"/>
                  </a:solidFill>
                </a:rPr>
                <a:t>Treat</a:t>
              </a:r>
            </a:p>
          </p:txBody>
        </p:sp>
      </p:grpSp>
      <p:sp>
        <p:nvSpPr>
          <p:cNvPr id="21" name="Rounded Rectangle 20"/>
          <p:cNvSpPr/>
          <p:nvPr/>
        </p:nvSpPr>
        <p:spPr>
          <a:xfrm>
            <a:off x="2766023" y="3681028"/>
            <a:ext cx="5616624" cy="2592288"/>
          </a:xfrm>
          <a:prstGeom prst="roundRect">
            <a:avLst>
              <a:gd name="adj" fmla="val 6062"/>
            </a:avLst>
          </a:prstGeom>
          <a:solidFill>
            <a:schemeClr val="tx2">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More number of risks are encountered by the organization in this way. When the organization is continuing with certain activity and if there is any risk, action is taken to confine the risk to an acceptable level</a:t>
            </a:r>
          </a:p>
        </p:txBody>
      </p:sp>
    </p:spTree>
    <p:custDataLst>
      <p:tags r:id="rId1"/>
    </p:custDataLst>
    <p:extLst>
      <p:ext uri="{BB962C8B-B14F-4D97-AF65-F5344CB8AC3E}">
        <p14:creationId xmlns:p14="http://schemas.microsoft.com/office/powerpoint/2010/main" val="4123632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The 4Ts</a:t>
              </a:r>
            </a:p>
          </p:txBody>
        </p:sp>
      </p:grpSp>
      <p:grpSp>
        <p:nvGrpSpPr>
          <p:cNvPr id="14" name="Group 13"/>
          <p:cNvGrpSpPr/>
          <p:nvPr/>
        </p:nvGrpSpPr>
        <p:grpSpPr>
          <a:xfrm>
            <a:off x="251520" y="864289"/>
            <a:ext cx="2520280" cy="4508927"/>
            <a:chOff x="4427984" y="1772816"/>
            <a:chExt cx="2520280" cy="4508927"/>
          </a:xfrm>
        </p:grpSpPr>
        <p:sp>
          <p:nvSpPr>
            <p:cNvPr id="19" name="TextBox 18"/>
            <p:cNvSpPr txBox="1"/>
            <p:nvPr/>
          </p:nvSpPr>
          <p:spPr>
            <a:xfrm>
              <a:off x="4427984" y="1772816"/>
              <a:ext cx="2520280" cy="45089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700" b="1" dirty="0">
                  <a:ln w="11430"/>
                  <a:solidFill>
                    <a:schemeClr val="accent6"/>
                  </a:solidFill>
                  <a:effectLst>
                    <a:outerShdw blurRad="50800" dist="39000" dir="5460000" algn="tl">
                      <a:srgbClr val="000000">
                        <a:alpha val="38000"/>
                      </a:srgbClr>
                    </a:outerShdw>
                  </a:effectLst>
                  <a:latin typeface="David" pitchFamily="34" charset="-79"/>
                  <a:cs typeface="David" pitchFamily="34" charset="-79"/>
                </a:rPr>
                <a:t>T</a:t>
              </a:r>
              <a:endParaRPr lang="en-IN" sz="28700" b="1" dirty="0">
                <a:ln w="11430"/>
                <a:solidFill>
                  <a:schemeClr val="accent6"/>
                </a:solidFill>
                <a:effectLst>
                  <a:outerShdw blurRad="50800" dist="39000" dir="5460000" algn="tl">
                    <a:srgbClr val="000000">
                      <a:alpha val="38000"/>
                    </a:srgbClr>
                  </a:outerShdw>
                </a:effectLst>
                <a:latin typeface="David" pitchFamily="34" charset="-79"/>
                <a:cs typeface="David" pitchFamily="34" charset="-79"/>
              </a:endParaRPr>
            </a:p>
          </p:txBody>
        </p:sp>
        <p:sp>
          <p:nvSpPr>
            <p:cNvPr id="20" name="TextBox 19"/>
            <p:cNvSpPr txBox="1"/>
            <p:nvPr/>
          </p:nvSpPr>
          <p:spPr>
            <a:xfrm rot="16200000">
              <a:off x="4675656" y="3748681"/>
              <a:ext cx="2088232" cy="584775"/>
            </a:xfrm>
            <a:prstGeom prst="rect">
              <a:avLst/>
            </a:prstGeom>
            <a:noFill/>
          </p:spPr>
          <p:txBody>
            <a:bodyPr wrap="square" rtlCol="0">
              <a:spAutoFit/>
            </a:bodyPr>
            <a:lstStyle/>
            <a:p>
              <a:r>
                <a:rPr lang="en-US" sz="3200" b="1" dirty="0">
                  <a:solidFill>
                    <a:schemeClr val="bg1"/>
                  </a:solidFill>
                </a:rPr>
                <a:t>Transfer</a:t>
              </a:r>
            </a:p>
          </p:txBody>
        </p:sp>
      </p:grpSp>
      <p:sp>
        <p:nvSpPr>
          <p:cNvPr id="21" name="Rounded Rectangle 20"/>
          <p:cNvSpPr/>
          <p:nvPr/>
        </p:nvSpPr>
        <p:spPr>
          <a:xfrm>
            <a:off x="2766023" y="3681028"/>
            <a:ext cx="5616624" cy="2592288"/>
          </a:xfrm>
          <a:prstGeom prst="roundRect">
            <a:avLst>
              <a:gd name="adj" fmla="val 6062"/>
            </a:avLst>
          </a:prstGeom>
          <a:solidFill>
            <a:schemeClr val="accent6">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“Transfer” refers to the transfer of risk to a third party by paying something. This can be done by conventional insurance. This option is best suited for mitigating financial risks or risks of assets</a:t>
            </a:r>
          </a:p>
        </p:txBody>
      </p:sp>
    </p:spTree>
    <p:custDataLst>
      <p:tags r:id="rId1"/>
    </p:custDataLst>
    <p:extLst>
      <p:ext uri="{BB962C8B-B14F-4D97-AF65-F5344CB8AC3E}">
        <p14:creationId xmlns:p14="http://schemas.microsoft.com/office/powerpoint/2010/main" val="3099819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The 4Ts</a:t>
              </a:r>
            </a:p>
          </p:txBody>
        </p:sp>
      </p:grpSp>
      <p:grpSp>
        <p:nvGrpSpPr>
          <p:cNvPr id="15" name="Group 14"/>
          <p:cNvGrpSpPr/>
          <p:nvPr/>
        </p:nvGrpSpPr>
        <p:grpSpPr>
          <a:xfrm>
            <a:off x="251520" y="864289"/>
            <a:ext cx="2520280" cy="4508927"/>
            <a:chOff x="6444208" y="1124744"/>
            <a:chExt cx="2520280" cy="4508927"/>
          </a:xfrm>
        </p:grpSpPr>
        <p:sp>
          <p:nvSpPr>
            <p:cNvPr id="16" name="TextBox 15"/>
            <p:cNvSpPr txBox="1"/>
            <p:nvPr/>
          </p:nvSpPr>
          <p:spPr>
            <a:xfrm>
              <a:off x="6444208" y="1124744"/>
              <a:ext cx="2520280" cy="45089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700" b="1" dirty="0">
                  <a:ln w="11430"/>
                  <a:solidFill>
                    <a:schemeClr val="accent3"/>
                  </a:solidFill>
                  <a:effectLst>
                    <a:outerShdw blurRad="50800" dist="39000" dir="5460000" algn="tl">
                      <a:srgbClr val="000000">
                        <a:alpha val="38000"/>
                      </a:srgbClr>
                    </a:outerShdw>
                  </a:effectLst>
                  <a:latin typeface="David" pitchFamily="34" charset="-79"/>
                  <a:cs typeface="David" pitchFamily="34" charset="-79"/>
                </a:rPr>
                <a:t>T</a:t>
              </a:r>
              <a:endParaRPr lang="en-IN" sz="28700" b="1" dirty="0">
                <a:ln w="11430"/>
                <a:solidFill>
                  <a:schemeClr val="accent3"/>
                </a:solidFill>
                <a:effectLst>
                  <a:outerShdw blurRad="50800" dist="39000" dir="5460000" algn="tl">
                    <a:srgbClr val="000000">
                      <a:alpha val="38000"/>
                    </a:srgbClr>
                  </a:outerShdw>
                </a:effectLst>
                <a:latin typeface="David" pitchFamily="34" charset="-79"/>
                <a:cs typeface="David" pitchFamily="34" charset="-79"/>
              </a:endParaRPr>
            </a:p>
          </p:txBody>
        </p:sp>
        <p:sp>
          <p:nvSpPr>
            <p:cNvPr id="17" name="TextBox 16"/>
            <p:cNvSpPr txBox="1"/>
            <p:nvPr/>
          </p:nvSpPr>
          <p:spPr>
            <a:xfrm rot="16200000">
              <a:off x="6628584" y="3172616"/>
              <a:ext cx="2088232" cy="584775"/>
            </a:xfrm>
            <a:prstGeom prst="rect">
              <a:avLst/>
            </a:prstGeom>
            <a:noFill/>
          </p:spPr>
          <p:txBody>
            <a:bodyPr wrap="square" rtlCol="0">
              <a:spAutoFit/>
            </a:bodyPr>
            <a:lstStyle/>
            <a:p>
              <a:r>
                <a:rPr lang="en-US" sz="3200" b="1" dirty="0">
                  <a:solidFill>
                    <a:schemeClr val="bg1"/>
                  </a:solidFill>
                </a:rPr>
                <a:t>Terminate </a:t>
              </a:r>
            </a:p>
          </p:txBody>
        </p:sp>
      </p:grpSp>
      <p:sp>
        <p:nvSpPr>
          <p:cNvPr id="18" name="Rounded Rectangle 17"/>
          <p:cNvSpPr/>
          <p:nvPr/>
        </p:nvSpPr>
        <p:spPr>
          <a:xfrm>
            <a:off x="2766023" y="3681028"/>
            <a:ext cx="5616624" cy="2592288"/>
          </a:xfrm>
          <a:prstGeom prst="roundRect">
            <a:avLst>
              <a:gd name="adj" fmla="val 6062"/>
            </a:avLst>
          </a:prstGeom>
          <a:solidFill>
            <a:schemeClr val="accent3">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There are a few risks which can be treated to certain acceptable levels by terminating the activity. When compared to the private sector such termination of activity are limited in the government sector</a:t>
            </a:r>
          </a:p>
        </p:txBody>
      </p:sp>
    </p:spTree>
    <p:custDataLst>
      <p:tags r:id="rId1"/>
    </p:custDataLst>
    <p:extLst>
      <p:ext uri="{BB962C8B-B14F-4D97-AF65-F5344CB8AC3E}">
        <p14:creationId xmlns:p14="http://schemas.microsoft.com/office/powerpoint/2010/main" val="3183256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3"/>
            </p:custDataLst>
            <p:extLst>
              <p:ext uri="{D42A27DB-BD31-4B8C-83A1-F6EECF244321}">
                <p14:modId xmlns:p14="http://schemas.microsoft.com/office/powerpoint/2010/main" val="3992235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1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7"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8"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9"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0"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Key dependencies and significant risks</a:t>
              </a:r>
            </a:p>
          </p:txBody>
        </p:sp>
      </p:grpSp>
      <p:sp>
        <p:nvSpPr>
          <p:cNvPr id="4" name="Rounded Rectangle 3"/>
          <p:cNvSpPr/>
          <p:nvPr/>
        </p:nvSpPr>
        <p:spPr>
          <a:xfrm>
            <a:off x="179512" y="1196752"/>
            <a:ext cx="1872208"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Firm risk</a:t>
            </a:r>
          </a:p>
        </p:txBody>
      </p:sp>
      <p:sp>
        <p:nvSpPr>
          <p:cNvPr id="23" name="Rounded Rectangle 22"/>
          <p:cNvSpPr/>
          <p:nvPr/>
        </p:nvSpPr>
        <p:spPr>
          <a:xfrm>
            <a:off x="2630736" y="1196752"/>
            <a:ext cx="2592288"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IN" b="1" noProof="1"/>
              <a:t>Example dependencies</a:t>
            </a:r>
          </a:p>
        </p:txBody>
      </p:sp>
      <p:sp>
        <p:nvSpPr>
          <p:cNvPr id="24" name="Rounded Rectangle 23"/>
          <p:cNvSpPr/>
          <p:nvPr/>
        </p:nvSpPr>
        <p:spPr>
          <a:xfrm>
            <a:off x="5796136" y="1196752"/>
            <a:ext cx="3168352"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01688">
              <a:spcBef>
                <a:spcPct val="20000"/>
              </a:spcBef>
            </a:pPr>
            <a:r>
              <a:rPr lang="en-IN" b="1" noProof="1"/>
              <a:t>Example of a significant risk</a:t>
            </a:r>
          </a:p>
        </p:txBody>
      </p:sp>
      <p:sp>
        <p:nvSpPr>
          <p:cNvPr id="45" name="Rounded Rectangle 44"/>
          <p:cNvSpPr/>
          <p:nvPr/>
        </p:nvSpPr>
        <p:spPr>
          <a:xfrm>
            <a:off x="179512" y="3845432"/>
            <a:ext cx="1872208" cy="732854"/>
          </a:xfrm>
          <a:prstGeom prst="roundRect">
            <a:avLst/>
          </a:prstGeom>
          <a:solidFill>
            <a:srgbClr val="00206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Financial</a:t>
            </a:r>
          </a:p>
        </p:txBody>
      </p:sp>
      <p:sp>
        <p:nvSpPr>
          <p:cNvPr id="46" name="Rounded Rectangle 45"/>
          <p:cNvSpPr/>
          <p:nvPr/>
        </p:nvSpPr>
        <p:spPr>
          <a:xfrm>
            <a:off x="2630736" y="1778900"/>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Availability of cash</a:t>
            </a:r>
          </a:p>
        </p:txBody>
      </p:sp>
      <p:sp>
        <p:nvSpPr>
          <p:cNvPr id="47" name="Rounded Rectangle 46"/>
          <p:cNvSpPr/>
          <p:nvPr/>
        </p:nvSpPr>
        <p:spPr>
          <a:xfrm>
            <a:off x="2630736" y="3025011"/>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Proper allocation of funds</a:t>
            </a:r>
          </a:p>
        </p:txBody>
      </p:sp>
      <p:sp>
        <p:nvSpPr>
          <p:cNvPr id="48" name="Rounded Rectangle 47"/>
          <p:cNvSpPr/>
          <p:nvPr/>
        </p:nvSpPr>
        <p:spPr>
          <a:xfrm>
            <a:off x="2630736" y="4271122"/>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Internal control</a:t>
            </a:r>
          </a:p>
        </p:txBody>
      </p:sp>
      <p:sp>
        <p:nvSpPr>
          <p:cNvPr id="49" name="Rounded Rectangle 48"/>
          <p:cNvSpPr/>
          <p:nvPr/>
        </p:nvSpPr>
        <p:spPr>
          <a:xfrm>
            <a:off x="2630736" y="5517232"/>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Liabilities under control</a:t>
            </a:r>
          </a:p>
        </p:txBody>
      </p:sp>
      <p:sp>
        <p:nvSpPr>
          <p:cNvPr id="50" name="Rounded Rectangle 49"/>
          <p:cNvSpPr/>
          <p:nvPr/>
        </p:nvSpPr>
        <p:spPr>
          <a:xfrm>
            <a:off x="5786214" y="1778900"/>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Insufficient cash available from parent company</a:t>
            </a:r>
          </a:p>
        </p:txBody>
      </p:sp>
      <p:sp>
        <p:nvSpPr>
          <p:cNvPr id="51" name="Rounded Rectangle 50"/>
          <p:cNvSpPr/>
          <p:nvPr/>
        </p:nvSpPr>
        <p:spPr>
          <a:xfrm>
            <a:off x="5786214" y="3025011"/>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Inadequate profit because of incorrect capital expenditure decisions</a:t>
            </a:r>
          </a:p>
        </p:txBody>
      </p:sp>
      <p:sp>
        <p:nvSpPr>
          <p:cNvPr id="52" name="Rounded Rectangle 51"/>
          <p:cNvSpPr/>
          <p:nvPr/>
        </p:nvSpPr>
        <p:spPr>
          <a:xfrm>
            <a:off x="5786214" y="4271122"/>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Frauds occur because of inadequate internal control</a:t>
            </a:r>
          </a:p>
        </p:txBody>
      </p:sp>
      <p:sp>
        <p:nvSpPr>
          <p:cNvPr id="53" name="Rounded Rectangle 52"/>
          <p:cNvSpPr/>
          <p:nvPr/>
        </p:nvSpPr>
        <p:spPr>
          <a:xfrm>
            <a:off x="5786214" y="5517232"/>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Higher than expected liabilities arise in the pension fund</a:t>
            </a:r>
          </a:p>
        </p:txBody>
      </p:sp>
      <p:cxnSp>
        <p:nvCxnSpPr>
          <p:cNvPr id="10" name="Elbow Connector 9"/>
          <p:cNvCxnSpPr>
            <a:stCxn id="45" idx="3"/>
            <a:endCxn id="46" idx="1"/>
          </p:cNvCxnSpPr>
          <p:nvPr/>
        </p:nvCxnSpPr>
        <p:spPr>
          <a:xfrm flipV="1">
            <a:off x="2051720" y="2298635"/>
            <a:ext cx="579016" cy="1913224"/>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45" idx="3"/>
            <a:endCxn id="47" idx="1"/>
          </p:cNvCxnSpPr>
          <p:nvPr/>
        </p:nvCxnSpPr>
        <p:spPr>
          <a:xfrm flipV="1">
            <a:off x="2051720" y="3544746"/>
            <a:ext cx="579016" cy="667113"/>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45" idx="3"/>
            <a:endCxn id="48" idx="1"/>
          </p:cNvCxnSpPr>
          <p:nvPr/>
        </p:nvCxnSpPr>
        <p:spPr>
          <a:xfrm>
            <a:off x="2051720" y="4211859"/>
            <a:ext cx="579016" cy="578998"/>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45" idx="3"/>
            <a:endCxn id="49" idx="1"/>
          </p:cNvCxnSpPr>
          <p:nvPr/>
        </p:nvCxnSpPr>
        <p:spPr>
          <a:xfrm>
            <a:off x="2051720" y="4211859"/>
            <a:ext cx="579016" cy="1825108"/>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5295032" y="2132856"/>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5295032" y="3364726"/>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a:off x="5295032" y="4578286"/>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5295032" y="5856947"/>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493350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Key dependencies and significant risks</a:t>
              </a:r>
            </a:p>
          </p:txBody>
        </p:sp>
      </p:grpSp>
      <p:sp>
        <p:nvSpPr>
          <p:cNvPr id="39" name="Rounded Rectangle 38"/>
          <p:cNvSpPr/>
          <p:nvPr/>
        </p:nvSpPr>
        <p:spPr>
          <a:xfrm>
            <a:off x="179512" y="1196752"/>
            <a:ext cx="1872208"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Firm risk</a:t>
            </a:r>
          </a:p>
        </p:txBody>
      </p:sp>
      <p:sp>
        <p:nvSpPr>
          <p:cNvPr id="40" name="Rounded Rectangle 39"/>
          <p:cNvSpPr/>
          <p:nvPr/>
        </p:nvSpPr>
        <p:spPr>
          <a:xfrm>
            <a:off x="2630736" y="1196752"/>
            <a:ext cx="2592288"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IN" b="1" noProof="1"/>
              <a:t>Example dependencies</a:t>
            </a:r>
          </a:p>
        </p:txBody>
      </p:sp>
      <p:sp>
        <p:nvSpPr>
          <p:cNvPr id="41" name="Rounded Rectangle 40"/>
          <p:cNvSpPr/>
          <p:nvPr/>
        </p:nvSpPr>
        <p:spPr>
          <a:xfrm>
            <a:off x="5796136" y="1196752"/>
            <a:ext cx="3168352"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01688">
              <a:spcBef>
                <a:spcPct val="20000"/>
              </a:spcBef>
            </a:pPr>
            <a:r>
              <a:rPr lang="en-IN" b="1" noProof="1"/>
              <a:t>Example of a significant risk</a:t>
            </a:r>
          </a:p>
        </p:txBody>
      </p:sp>
      <p:sp>
        <p:nvSpPr>
          <p:cNvPr id="42" name="Rounded Rectangle 41"/>
          <p:cNvSpPr/>
          <p:nvPr/>
        </p:nvSpPr>
        <p:spPr>
          <a:xfrm>
            <a:off x="179512" y="3845432"/>
            <a:ext cx="1872208" cy="732854"/>
          </a:xfrm>
          <a:prstGeom prst="roundRect">
            <a:avLst/>
          </a:prstGeom>
          <a:solidFill>
            <a:srgbClr val="00206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Infrastructure</a:t>
            </a:r>
          </a:p>
        </p:txBody>
      </p:sp>
      <p:sp>
        <p:nvSpPr>
          <p:cNvPr id="43" name="Rounded Rectangle 42"/>
          <p:cNvSpPr/>
          <p:nvPr/>
        </p:nvSpPr>
        <p:spPr>
          <a:xfrm>
            <a:off x="2630736" y="1778900"/>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People </a:t>
            </a:r>
          </a:p>
        </p:txBody>
      </p:sp>
      <p:sp>
        <p:nvSpPr>
          <p:cNvPr id="44" name="Rounded Rectangle 43"/>
          <p:cNvSpPr/>
          <p:nvPr/>
        </p:nvSpPr>
        <p:spPr>
          <a:xfrm>
            <a:off x="2630736" y="3025011"/>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Plant &amp; equipment </a:t>
            </a:r>
          </a:p>
        </p:txBody>
      </p:sp>
      <p:sp>
        <p:nvSpPr>
          <p:cNvPr id="45" name="Rounded Rectangle 44"/>
          <p:cNvSpPr/>
          <p:nvPr/>
        </p:nvSpPr>
        <p:spPr>
          <a:xfrm>
            <a:off x="2630736" y="4271122"/>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IT</a:t>
            </a:r>
          </a:p>
        </p:txBody>
      </p:sp>
      <p:sp>
        <p:nvSpPr>
          <p:cNvPr id="46" name="Rounded Rectangle 45"/>
          <p:cNvSpPr/>
          <p:nvPr/>
        </p:nvSpPr>
        <p:spPr>
          <a:xfrm>
            <a:off x="2630736" y="5517232"/>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Communication &amp; transport</a:t>
            </a:r>
          </a:p>
        </p:txBody>
      </p:sp>
      <p:sp>
        <p:nvSpPr>
          <p:cNvPr id="47" name="Rounded Rectangle 46"/>
          <p:cNvSpPr/>
          <p:nvPr/>
        </p:nvSpPr>
        <p:spPr>
          <a:xfrm>
            <a:off x="5786214" y="1778900"/>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Failure to achieve/maintain health and safety standards </a:t>
            </a:r>
          </a:p>
        </p:txBody>
      </p:sp>
      <p:sp>
        <p:nvSpPr>
          <p:cNvPr id="48" name="Rounded Rectangle 47"/>
          <p:cNvSpPr/>
          <p:nvPr/>
        </p:nvSpPr>
        <p:spPr>
          <a:xfrm>
            <a:off x="5786214" y="3025011"/>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Damage to key location caused by insurance </a:t>
            </a:r>
          </a:p>
        </p:txBody>
      </p:sp>
      <p:sp>
        <p:nvSpPr>
          <p:cNvPr id="49" name="Rounded Rectangle 48"/>
          <p:cNvSpPr/>
          <p:nvPr/>
        </p:nvSpPr>
        <p:spPr>
          <a:xfrm>
            <a:off x="5786214" y="4271122"/>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IT systems not available because of virus or hacker activity</a:t>
            </a:r>
          </a:p>
        </p:txBody>
      </p:sp>
      <p:sp>
        <p:nvSpPr>
          <p:cNvPr id="50" name="Rounded Rectangle 49"/>
          <p:cNvSpPr/>
          <p:nvPr/>
        </p:nvSpPr>
        <p:spPr>
          <a:xfrm>
            <a:off x="5786214" y="5517232"/>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Transport networks closed because of severe weather conditions</a:t>
            </a:r>
          </a:p>
        </p:txBody>
      </p:sp>
      <p:cxnSp>
        <p:nvCxnSpPr>
          <p:cNvPr id="51" name="Elbow Connector 50"/>
          <p:cNvCxnSpPr>
            <a:stCxn id="42" idx="3"/>
            <a:endCxn id="43" idx="1"/>
          </p:cNvCxnSpPr>
          <p:nvPr/>
        </p:nvCxnSpPr>
        <p:spPr>
          <a:xfrm flipV="1">
            <a:off x="2051720" y="2298635"/>
            <a:ext cx="579016" cy="1913224"/>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2" idx="3"/>
            <a:endCxn id="44" idx="1"/>
          </p:cNvCxnSpPr>
          <p:nvPr/>
        </p:nvCxnSpPr>
        <p:spPr>
          <a:xfrm flipV="1">
            <a:off x="2051720" y="3544746"/>
            <a:ext cx="579016" cy="667113"/>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2" idx="3"/>
            <a:endCxn id="45" idx="1"/>
          </p:cNvCxnSpPr>
          <p:nvPr/>
        </p:nvCxnSpPr>
        <p:spPr>
          <a:xfrm>
            <a:off x="2051720" y="4211859"/>
            <a:ext cx="579016" cy="578998"/>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2" idx="3"/>
            <a:endCxn id="46" idx="1"/>
          </p:cNvCxnSpPr>
          <p:nvPr/>
        </p:nvCxnSpPr>
        <p:spPr>
          <a:xfrm>
            <a:off x="2051720" y="4211859"/>
            <a:ext cx="579016" cy="1825108"/>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5295032" y="2132856"/>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5295032" y="3364726"/>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295032" y="4578286"/>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5295032" y="5856947"/>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3986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7544903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03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4" name="Picture 2"/>
              <p:cNvPicPr>
                <a:picLocks noChangeAspect="1" noChangeArrowheads="1"/>
              </p:cNvPicPr>
              <p:nvPr/>
            </p:nvPicPr>
            <p:blipFill>
              <a:blip r:embed="rId9"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5" name="Picture 4"/>
              <p:cNvPicPr>
                <a:picLocks noChangeAspect="1" noChangeArrowheads="1"/>
              </p:cNvPicPr>
              <p:nvPr/>
            </p:nvPicPr>
            <p:blipFill>
              <a:blip r:embed="rId10"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6" name="Picture 5"/>
              <p:cNvPicPr>
                <a:picLocks noChangeAspect="1" noChangeArrowheads="1"/>
              </p:cNvPicPr>
              <p:nvPr/>
            </p:nvPicPr>
            <p:blipFill>
              <a:blip r:embed="rId11"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7" name="Picture 6"/>
              <p:cNvPicPr>
                <a:picLocks noChangeAspect="1" noChangeArrowheads="1"/>
              </p:cNvPicPr>
              <p:nvPr/>
            </p:nvPicPr>
            <p:blipFill>
              <a:blip r:embed="rId12"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2" name="Rectangle 11"/>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3" name="TextBox 12"/>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18" name="TextBox 17"/>
          <p:cNvSpPr txBox="1"/>
          <p:nvPr/>
        </p:nvSpPr>
        <p:spPr>
          <a:xfrm>
            <a:off x="467800" y="1000585"/>
            <a:ext cx="8208912" cy="400110"/>
          </a:xfrm>
          <a:prstGeom prst="rect">
            <a:avLst/>
          </a:prstGeom>
          <a:noFill/>
        </p:spPr>
        <p:txBody>
          <a:bodyPr wrap="square" rtlCol="0">
            <a:spAutoFit/>
          </a:bodyPr>
          <a:lstStyle/>
          <a:p>
            <a:pPr algn="ctr"/>
            <a:r>
              <a:rPr lang="en-US" sz="2000" dirty="0">
                <a:ea typeface="Verdana" pitchFamily="34" charset="0"/>
                <a:cs typeface="Verdana" pitchFamily="34" charset="0"/>
              </a:rPr>
              <a:t>Let us see Governance and risk management in manufacturing company</a:t>
            </a:r>
          </a:p>
        </p:txBody>
      </p:sp>
      <p:sp>
        <p:nvSpPr>
          <p:cNvPr id="2" name="Oval 1"/>
          <p:cNvSpPr>
            <a:spLocks noGrp="1" noSelect="1" noRot="1" noMove="1" noResize="1" noEditPoints="1" noAdjustHandles="1" noChangeArrowheads="1" noChangeShapeType="1" noTextEdit="1"/>
          </p:cNvSpPr>
          <p:nvPr>
            <p:custDataLst>
              <p:tags r:id="rId4"/>
            </p:custDataLst>
          </p:nvPr>
        </p:nvSpPr>
        <p:spPr>
          <a:xfrm>
            <a:off x="539552" y="1556792"/>
            <a:ext cx="2304256" cy="2304256"/>
          </a:xfrm>
          <a:prstGeom prst="ellipse">
            <a:avLst/>
          </a:prstGeom>
          <a:blipFill>
            <a:blip r:embed="rId13"/>
            <a:stretch>
              <a:fillRect/>
            </a:stretch>
          </a:bli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6"/>
          </p:cNvCxnSpPr>
          <p:nvPr/>
        </p:nvCxnSpPr>
        <p:spPr>
          <a:xfrm>
            <a:off x="2843808" y="2708920"/>
            <a:ext cx="136815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93502" y="2047200"/>
            <a:ext cx="4770986" cy="1323439"/>
          </a:xfrm>
          <a:prstGeom prst="rect">
            <a:avLst/>
          </a:prstGeom>
          <a:noFill/>
        </p:spPr>
        <p:txBody>
          <a:bodyPr wrap="square" rtlCol="0">
            <a:spAutoFit/>
          </a:bodyPr>
          <a:lstStyle/>
          <a:p>
            <a:r>
              <a:rPr lang="en-US" sz="2000" dirty="0">
                <a:ea typeface="Verdana" pitchFamily="34" charset="0"/>
                <a:cs typeface="Verdana" pitchFamily="34" charset="0"/>
              </a:rPr>
              <a:t>XYZ is a manufacturing company and it actually transformed its crisis into an opportunity to enhance its Enterprise Risk Management practices for value creation.</a:t>
            </a:r>
          </a:p>
        </p:txBody>
      </p:sp>
      <p:sp>
        <p:nvSpPr>
          <p:cNvPr id="21" name="Round Same Side Corner Rectangle 20"/>
          <p:cNvSpPr/>
          <p:nvPr/>
        </p:nvSpPr>
        <p:spPr>
          <a:xfrm>
            <a:off x="4211960" y="1509043"/>
            <a:ext cx="379645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Tell me about this company</a:t>
            </a:r>
          </a:p>
        </p:txBody>
      </p:sp>
      <p:sp>
        <p:nvSpPr>
          <p:cNvPr id="24" name="TextBox 23"/>
          <p:cNvSpPr txBox="1"/>
          <p:nvPr/>
        </p:nvSpPr>
        <p:spPr>
          <a:xfrm>
            <a:off x="831336" y="3861048"/>
            <a:ext cx="1720687" cy="400110"/>
          </a:xfrm>
          <a:prstGeom prst="rect">
            <a:avLst/>
          </a:prstGeom>
          <a:noFill/>
        </p:spPr>
        <p:txBody>
          <a:bodyPr wrap="square" rtlCol="0">
            <a:spAutoFit/>
          </a:bodyPr>
          <a:lstStyle/>
          <a:p>
            <a:r>
              <a:rPr lang="en-US" sz="2000" i="1" dirty="0">
                <a:ea typeface="Verdana" pitchFamily="34" charset="0"/>
                <a:cs typeface="Verdana" pitchFamily="34" charset="0"/>
              </a:rPr>
              <a:t>XYZ company</a:t>
            </a:r>
          </a:p>
        </p:txBody>
      </p:sp>
      <p:sp>
        <p:nvSpPr>
          <p:cNvPr id="25" name="Oval 24"/>
          <p:cNvSpPr>
            <a:spLocks noGrp="1" noSelect="1" noRot="1" noMove="1" noResize="1" noEditPoints="1" noAdjustHandles="1" noChangeArrowheads="1" noChangeShapeType="1" noTextEdit="1"/>
          </p:cNvSpPr>
          <p:nvPr>
            <p:custDataLst>
              <p:tags r:id="rId5"/>
            </p:custDataLst>
          </p:nvPr>
        </p:nvSpPr>
        <p:spPr>
          <a:xfrm>
            <a:off x="5796136" y="4061103"/>
            <a:ext cx="2304256" cy="2304256"/>
          </a:xfrm>
          <a:prstGeom prst="ellipse">
            <a:avLst/>
          </a:prstGeom>
          <a:blipFill>
            <a:blip r:embed="rId13"/>
            <a:stretch>
              <a:fillRect/>
            </a:stretch>
          </a:bli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355976" y="5213231"/>
            <a:ext cx="136815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87920" y="6365359"/>
            <a:ext cx="1720687" cy="400110"/>
          </a:xfrm>
          <a:prstGeom prst="rect">
            <a:avLst/>
          </a:prstGeom>
          <a:noFill/>
        </p:spPr>
        <p:txBody>
          <a:bodyPr wrap="square" rtlCol="0">
            <a:spAutoFit/>
          </a:bodyPr>
          <a:lstStyle/>
          <a:p>
            <a:r>
              <a:rPr lang="en-US" sz="2000" i="1" dirty="0">
                <a:ea typeface="Verdana" pitchFamily="34" charset="0"/>
                <a:cs typeface="Verdana" pitchFamily="34" charset="0"/>
              </a:rPr>
              <a:t>XYZ company</a:t>
            </a:r>
          </a:p>
        </p:txBody>
      </p:sp>
      <p:sp>
        <p:nvSpPr>
          <p:cNvPr id="28" name="Round Same Side Corner Rectangle 27"/>
          <p:cNvSpPr/>
          <p:nvPr/>
        </p:nvSpPr>
        <p:spPr>
          <a:xfrm>
            <a:off x="1989762" y="4200743"/>
            <a:ext cx="379645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How old is this company?</a:t>
            </a:r>
          </a:p>
        </p:txBody>
      </p:sp>
      <p:sp>
        <p:nvSpPr>
          <p:cNvPr id="29" name="TextBox 28"/>
          <p:cNvSpPr txBox="1"/>
          <p:nvPr/>
        </p:nvSpPr>
        <p:spPr>
          <a:xfrm>
            <a:off x="262575" y="4734143"/>
            <a:ext cx="3949385" cy="1631216"/>
          </a:xfrm>
          <a:prstGeom prst="rect">
            <a:avLst/>
          </a:prstGeom>
          <a:noFill/>
        </p:spPr>
        <p:txBody>
          <a:bodyPr wrap="square" rtlCol="0">
            <a:spAutoFit/>
          </a:bodyPr>
          <a:lstStyle/>
          <a:p>
            <a:r>
              <a:rPr lang="en-US" sz="2000" dirty="0"/>
              <a:t>This manufacturing company has been in operations for past 20 years and has grown from a small domestic company into a complex global organization.</a:t>
            </a:r>
            <a:endParaRPr lang="en-US" sz="2000" dirty="0">
              <a:ea typeface="Verdana" pitchFamily="34" charset="0"/>
              <a:cs typeface="Verdana" pitchFamily="34" charset="0"/>
            </a:endParaRPr>
          </a:p>
        </p:txBody>
      </p:sp>
    </p:spTree>
    <p:custDataLst>
      <p:tags r:id="rId2"/>
    </p:custDataLst>
    <p:extLst>
      <p:ext uri="{BB962C8B-B14F-4D97-AF65-F5344CB8AC3E}">
        <p14:creationId xmlns:p14="http://schemas.microsoft.com/office/powerpoint/2010/main" val="52850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Key dependencies and significant risks</a:t>
              </a:r>
            </a:p>
          </p:txBody>
        </p:sp>
      </p:grpSp>
      <p:sp>
        <p:nvSpPr>
          <p:cNvPr id="39" name="Rounded Rectangle 38"/>
          <p:cNvSpPr/>
          <p:nvPr/>
        </p:nvSpPr>
        <p:spPr>
          <a:xfrm>
            <a:off x="179512" y="1196752"/>
            <a:ext cx="1872208"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Firm risk</a:t>
            </a:r>
          </a:p>
        </p:txBody>
      </p:sp>
      <p:sp>
        <p:nvSpPr>
          <p:cNvPr id="40" name="Rounded Rectangle 39"/>
          <p:cNvSpPr/>
          <p:nvPr/>
        </p:nvSpPr>
        <p:spPr>
          <a:xfrm>
            <a:off x="2630736" y="1196752"/>
            <a:ext cx="2592288"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IN" b="1" noProof="1"/>
              <a:t>Example dependencies</a:t>
            </a:r>
          </a:p>
        </p:txBody>
      </p:sp>
      <p:sp>
        <p:nvSpPr>
          <p:cNvPr id="41" name="Rounded Rectangle 40"/>
          <p:cNvSpPr/>
          <p:nvPr/>
        </p:nvSpPr>
        <p:spPr>
          <a:xfrm>
            <a:off x="5796136" y="1196752"/>
            <a:ext cx="3168352"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01688">
              <a:spcBef>
                <a:spcPct val="20000"/>
              </a:spcBef>
            </a:pPr>
            <a:r>
              <a:rPr lang="en-IN" b="1" noProof="1"/>
              <a:t>Example of a significant risk</a:t>
            </a:r>
          </a:p>
        </p:txBody>
      </p:sp>
      <p:sp>
        <p:nvSpPr>
          <p:cNvPr id="42" name="Rounded Rectangle 41"/>
          <p:cNvSpPr/>
          <p:nvPr/>
        </p:nvSpPr>
        <p:spPr>
          <a:xfrm>
            <a:off x="179512" y="3845432"/>
            <a:ext cx="1872208" cy="732854"/>
          </a:xfrm>
          <a:prstGeom prst="roundRect">
            <a:avLst/>
          </a:prstGeom>
          <a:solidFill>
            <a:srgbClr val="00206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Reputational</a:t>
            </a:r>
          </a:p>
        </p:txBody>
      </p:sp>
      <p:sp>
        <p:nvSpPr>
          <p:cNvPr id="43" name="Rounded Rectangle 42"/>
          <p:cNvSpPr/>
          <p:nvPr/>
        </p:nvSpPr>
        <p:spPr>
          <a:xfrm>
            <a:off x="2630736" y="1778900"/>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Brand </a:t>
            </a:r>
          </a:p>
        </p:txBody>
      </p:sp>
      <p:sp>
        <p:nvSpPr>
          <p:cNvPr id="44" name="Rounded Rectangle 43"/>
          <p:cNvSpPr/>
          <p:nvPr/>
        </p:nvSpPr>
        <p:spPr>
          <a:xfrm>
            <a:off x="2630736" y="3025011"/>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Public opinion </a:t>
            </a:r>
          </a:p>
        </p:txBody>
      </p:sp>
      <p:sp>
        <p:nvSpPr>
          <p:cNvPr id="45" name="Rounded Rectangle 44"/>
          <p:cNvSpPr/>
          <p:nvPr/>
        </p:nvSpPr>
        <p:spPr>
          <a:xfrm>
            <a:off x="2630736" y="4271122"/>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Regulation </a:t>
            </a:r>
          </a:p>
        </p:txBody>
      </p:sp>
      <p:sp>
        <p:nvSpPr>
          <p:cNvPr id="46" name="Rounded Rectangle 45"/>
          <p:cNvSpPr/>
          <p:nvPr/>
        </p:nvSpPr>
        <p:spPr>
          <a:xfrm>
            <a:off x="2630736" y="5517232"/>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CSR</a:t>
            </a:r>
          </a:p>
        </p:txBody>
      </p:sp>
      <p:sp>
        <p:nvSpPr>
          <p:cNvPr id="47" name="Rounded Rectangle 46"/>
          <p:cNvSpPr/>
          <p:nvPr/>
        </p:nvSpPr>
        <p:spPr>
          <a:xfrm>
            <a:off x="5786214" y="1778900"/>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Product recall causes damage to product image and brand</a:t>
            </a:r>
          </a:p>
        </p:txBody>
      </p:sp>
      <p:sp>
        <p:nvSpPr>
          <p:cNvPr id="48" name="Rounded Rectangle 47"/>
          <p:cNvSpPr/>
          <p:nvPr/>
        </p:nvSpPr>
        <p:spPr>
          <a:xfrm>
            <a:off x="5786214" y="3025011"/>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Lost sales or revenue because of change in public taste</a:t>
            </a:r>
          </a:p>
        </p:txBody>
      </p:sp>
      <p:sp>
        <p:nvSpPr>
          <p:cNvPr id="49" name="Rounded Rectangle 48"/>
          <p:cNvSpPr/>
          <p:nvPr/>
        </p:nvSpPr>
        <p:spPr>
          <a:xfrm>
            <a:off x="5786214" y="4271122"/>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Regulator enforcement action causes loss of public confidence</a:t>
            </a:r>
          </a:p>
        </p:txBody>
      </p:sp>
      <p:sp>
        <p:nvSpPr>
          <p:cNvPr id="50" name="Rounded Rectangle 49"/>
          <p:cNvSpPr/>
          <p:nvPr/>
        </p:nvSpPr>
        <p:spPr>
          <a:xfrm>
            <a:off x="5786214" y="5517232"/>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Allegation of unethical product-sourcing causes loses of sales</a:t>
            </a:r>
          </a:p>
        </p:txBody>
      </p:sp>
      <p:cxnSp>
        <p:nvCxnSpPr>
          <p:cNvPr id="51" name="Elbow Connector 50"/>
          <p:cNvCxnSpPr>
            <a:stCxn id="42" idx="3"/>
            <a:endCxn id="43" idx="1"/>
          </p:cNvCxnSpPr>
          <p:nvPr/>
        </p:nvCxnSpPr>
        <p:spPr>
          <a:xfrm flipV="1">
            <a:off x="2051720" y="2298635"/>
            <a:ext cx="579016" cy="1913224"/>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2" idx="3"/>
            <a:endCxn id="44" idx="1"/>
          </p:cNvCxnSpPr>
          <p:nvPr/>
        </p:nvCxnSpPr>
        <p:spPr>
          <a:xfrm flipV="1">
            <a:off x="2051720" y="3544746"/>
            <a:ext cx="579016" cy="667113"/>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2" idx="3"/>
            <a:endCxn id="45" idx="1"/>
          </p:cNvCxnSpPr>
          <p:nvPr/>
        </p:nvCxnSpPr>
        <p:spPr>
          <a:xfrm>
            <a:off x="2051720" y="4211859"/>
            <a:ext cx="579016" cy="578998"/>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2" idx="3"/>
            <a:endCxn id="46" idx="1"/>
          </p:cNvCxnSpPr>
          <p:nvPr/>
        </p:nvCxnSpPr>
        <p:spPr>
          <a:xfrm>
            <a:off x="2051720" y="4211859"/>
            <a:ext cx="579016" cy="1825108"/>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5295032" y="2132856"/>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5295032" y="3364726"/>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295032" y="4578286"/>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5295032" y="5856947"/>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49010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Key dependencies and significant risks</a:t>
              </a:r>
            </a:p>
          </p:txBody>
        </p:sp>
      </p:grpSp>
      <p:sp>
        <p:nvSpPr>
          <p:cNvPr id="39" name="Rounded Rectangle 38"/>
          <p:cNvSpPr/>
          <p:nvPr/>
        </p:nvSpPr>
        <p:spPr>
          <a:xfrm>
            <a:off x="179512" y="1196752"/>
            <a:ext cx="1872208"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Firm risk</a:t>
            </a:r>
          </a:p>
        </p:txBody>
      </p:sp>
      <p:sp>
        <p:nvSpPr>
          <p:cNvPr id="40" name="Rounded Rectangle 39"/>
          <p:cNvSpPr/>
          <p:nvPr/>
        </p:nvSpPr>
        <p:spPr>
          <a:xfrm>
            <a:off x="2630736" y="1196752"/>
            <a:ext cx="2592288"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IN" b="1" noProof="1"/>
              <a:t>Example dependencies</a:t>
            </a:r>
          </a:p>
        </p:txBody>
      </p:sp>
      <p:sp>
        <p:nvSpPr>
          <p:cNvPr id="41" name="Rounded Rectangle 40"/>
          <p:cNvSpPr/>
          <p:nvPr/>
        </p:nvSpPr>
        <p:spPr>
          <a:xfrm>
            <a:off x="5796136" y="1196752"/>
            <a:ext cx="3168352" cy="432048"/>
          </a:xfrm>
          <a:prstGeom prst="round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01688">
              <a:spcBef>
                <a:spcPct val="20000"/>
              </a:spcBef>
            </a:pPr>
            <a:r>
              <a:rPr lang="en-IN" b="1" noProof="1"/>
              <a:t>Example of a significant risk</a:t>
            </a:r>
          </a:p>
        </p:txBody>
      </p:sp>
      <p:sp>
        <p:nvSpPr>
          <p:cNvPr id="42" name="Rounded Rectangle 41"/>
          <p:cNvSpPr/>
          <p:nvPr/>
        </p:nvSpPr>
        <p:spPr>
          <a:xfrm>
            <a:off x="179512" y="3356992"/>
            <a:ext cx="1872208" cy="732854"/>
          </a:xfrm>
          <a:prstGeom prst="roundRect">
            <a:avLst/>
          </a:prstGeom>
          <a:solidFill>
            <a:srgbClr val="00206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Market place </a:t>
            </a:r>
          </a:p>
        </p:txBody>
      </p:sp>
      <p:sp>
        <p:nvSpPr>
          <p:cNvPr id="44" name="Rounded Rectangle 43"/>
          <p:cNvSpPr/>
          <p:nvPr/>
        </p:nvSpPr>
        <p:spPr>
          <a:xfrm>
            <a:off x="2630736" y="1773238"/>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Economic health</a:t>
            </a:r>
          </a:p>
        </p:txBody>
      </p:sp>
      <p:sp>
        <p:nvSpPr>
          <p:cNvPr id="45" name="Rounded Rectangle 44"/>
          <p:cNvSpPr/>
          <p:nvPr/>
        </p:nvSpPr>
        <p:spPr>
          <a:xfrm>
            <a:off x="2630736" y="3185089"/>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Product development</a:t>
            </a:r>
          </a:p>
        </p:txBody>
      </p:sp>
      <p:sp>
        <p:nvSpPr>
          <p:cNvPr id="46" name="Rounded Rectangle 45"/>
          <p:cNvSpPr/>
          <p:nvPr/>
        </p:nvSpPr>
        <p:spPr>
          <a:xfrm>
            <a:off x="2630736" y="4817477"/>
            <a:ext cx="2592288" cy="1039470"/>
          </a:xfrm>
          <a:prstGeom prst="roundRect">
            <a:avLst/>
          </a:prstGeom>
          <a:solidFill>
            <a:schemeClr val="tx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Competitor behavior </a:t>
            </a:r>
          </a:p>
        </p:txBody>
      </p:sp>
      <p:sp>
        <p:nvSpPr>
          <p:cNvPr id="48" name="Rounded Rectangle 47"/>
          <p:cNvSpPr/>
          <p:nvPr/>
        </p:nvSpPr>
        <p:spPr>
          <a:xfrm>
            <a:off x="5786214" y="1773238"/>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Decline in world or national economy reduces consumer spending</a:t>
            </a:r>
          </a:p>
        </p:txBody>
      </p:sp>
      <p:sp>
        <p:nvSpPr>
          <p:cNvPr id="49" name="Rounded Rectangle 48"/>
          <p:cNvSpPr/>
          <p:nvPr/>
        </p:nvSpPr>
        <p:spPr>
          <a:xfrm>
            <a:off x="5786214" y="3185089"/>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Changes in technology reduce product appeal and sales</a:t>
            </a:r>
          </a:p>
        </p:txBody>
      </p:sp>
      <p:sp>
        <p:nvSpPr>
          <p:cNvPr id="50" name="Rounded Rectangle 49"/>
          <p:cNvSpPr/>
          <p:nvPr/>
        </p:nvSpPr>
        <p:spPr>
          <a:xfrm>
            <a:off x="5786214" y="4817477"/>
            <a:ext cx="3178274" cy="1039470"/>
          </a:xfrm>
          <a:prstGeom prst="roundRect">
            <a:avLst/>
          </a:prstGeom>
          <a:solidFill>
            <a:schemeClr val="accent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Competitor substantially reduces prices to win market share.</a:t>
            </a:r>
          </a:p>
        </p:txBody>
      </p:sp>
      <p:cxnSp>
        <p:nvCxnSpPr>
          <p:cNvPr id="52" name="Elbow Connector 51"/>
          <p:cNvCxnSpPr>
            <a:stCxn id="42" idx="3"/>
            <a:endCxn id="44" idx="1"/>
          </p:cNvCxnSpPr>
          <p:nvPr/>
        </p:nvCxnSpPr>
        <p:spPr>
          <a:xfrm flipV="1">
            <a:off x="2051720" y="2292973"/>
            <a:ext cx="579016" cy="1430446"/>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2" idx="3"/>
            <a:endCxn id="45" idx="1"/>
          </p:cNvCxnSpPr>
          <p:nvPr/>
        </p:nvCxnSpPr>
        <p:spPr>
          <a:xfrm flipV="1">
            <a:off x="2051720" y="3704824"/>
            <a:ext cx="579016" cy="18595"/>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2" idx="3"/>
            <a:endCxn id="46" idx="1"/>
          </p:cNvCxnSpPr>
          <p:nvPr/>
        </p:nvCxnSpPr>
        <p:spPr>
          <a:xfrm>
            <a:off x="2051720" y="3723419"/>
            <a:ext cx="579016" cy="1613793"/>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56" name="Right Arrow 55"/>
          <p:cNvSpPr/>
          <p:nvPr/>
        </p:nvSpPr>
        <p:spPr>
          <a:xfrm>
            <a:off x="5295032" y="2112953"/>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295032" y="3492253"/>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5295032" y="5157192"/>
            <a:ext cx="429096" cy="360040"/>
          </a:xfrm>
          <a:prstGeom prst="rightArrow">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7592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354383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5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Risk acceptance</a:t>
              </a:r>
            </a:p>
          </p:txBody>
        </p:sp>
      </p:grpSp>
      <p:pic>
        <p:nvPicPr>
          <p:cNvPr id="14338" name="Picture 2"/>
          <p:cNvPicPr>
            <a:picLocks noGrp="1" noSelect="1" noRot="1" noMove="1" noResize="1" noEditPoints="1" noAdjustHandles="1" noChangeArrowheads="1" noChangeShapeType="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07504" y="2276872"/>
            <a:ext cx="4968552" cy="36057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 Diagonal Corner Rectangle 10"/>
          <p:cNvSpPr/>
          <p:nvPr/>
        </p:nvSpPr>
        <p:spPr>
          <a:xfrm>
            <a:off x="5185816" y="2818521"/>
            <a:ext cx="3581400" cy="274320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An organization needs to tolerate its risk which has crossed its comfort zone and risk appetite. </a:t>
            </a:r>
          </a:p>
        </p:txBody>
      </p:sp>
      <p:sp>
        <p:nvSpPr>
          <p:cNvPr id="16" name="Rectangle 15"/>
          <p:cNvSpPr/>
          <p:nvPr/>
        </p:nvSpPr>
        <p:spPr>
          <a:xfrm>
            <a:off x="827584" y="2528800"/>
            <a:ext cx="1656184" cy="1044216"/>
          </a:xfrm>
          <a:prstGeom prst="rect">
            <a:avLst/>
          </a:prstGeom>
          <a:noFill/>
          <a:ln w="38100">
            <a:solidFill>
              <a:srgbClr val="FFFF00"/>
            </a:solidFil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36041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Risk reduction</a:t>
              </a:r>
            </a:p>
          </p:txBody>
        </p:sp>
      </p:grpSp>
      <p:pic>
        <p:nvPicPr>
          <p:cNvPr id="15"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2276872"/>
            <a:ext cx="4968552" cy="36057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 Diagonal Corner Rectangle 15"/>
          <p:cNvSpPr/>
          <p:nvPr/>
        </p:nvSpPr>
        <p:spPr>
          <a:xfrm>
            <a:off x="5185816" y="2818521"/>
            <a:ext cx="3581400" cy="274320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When the potential loss which is associated with a risk is low, the organization will be willing to treat the risk</a:t>
            </a:r>
          </a:p>
        </p:txBody>
      </p:sp>
      <p:sp>
        <p:nvSpPr>
          <p:cNvPr id="17" name="Rectangle 16"/>
          <p:cNvSpPr/>
          <p:nvPr/>
        </p:nvSpPr>
        <p:spPr>
          <a:xfrm>
            <a:off x="827584" y="4096771"/>
            <a:ext cx="1656184" cy="1044216"/>
          </a:xfrm>
          <a:prstGeom prst="rect">
            <a:avLst/>
          </a:prstGeom>
          <a:noFill/>
          <a:ln w="38100">
            <a:solidFill>
              <a:srgbClr val="FFFF00"/>
            </a:solidFil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8476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Risk transfer</a:t>
              </a:r>
            </a:p>
          </p:txBody>
        </p:sp>
      </p:grpSp>
      <p:pic>
        <p:nvPicPr>
          <p:cNvPr id="15"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2276872"/>
            <a:ext cx="4968552" cy="36057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 Diagonal Corner Rectangle 15"/>
          <p:cNvSpPr/>
          <p:nvPr/>
        </p:nvSpPr>
        <p:spPr>
          <a:xfrm>
            <a:off x="5135512" y="2639403"/>
            <a:ext cx="3581400" cy="2914735"/>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Organization will like to transfer the risks when the probability of risk materializing is less but the potential is high. Insurance is a well established mechanism for transferring the financial consequences of losses arising out of hazard risks</a:t>
            </a:r>
          </a:p>
        </p:txBody>
      </p:sp>
      <p:sp>
        <p:nvSpPr>
          <p:cNvPr id="17" name="Rectangle 16"/>
          <p:cNvSpPr/>
          <p:nvPr/>
        </p:nvSpPr>
        <p:spPr>
          <a:xfrm>
            <a:off x="2771800" y="4221088"/>
            <a:ext cx="1656184" cy="1044216"/>
          </a:xfrm>
          <a:prstGeom prst="rect">
            <a:avLst/>
          </a:prstGeom>
          <a:noFill/>
          <a:ln w="38100">
            <a:solidFill>
              <a:srgbClr val="FFFF00"/>
            </a:solidFil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92091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Risk avoid</a:t>
              </a:r>
            </a:p>
          </p:txBody>
        </p:sp>
      </p:grpSp>
      <p:pic>
        <p:nvPicPr>
          <p:cNvPr id="15" name="Picture 2"/>
          <p:cNvPicPr>
            <a:picLocks noGrp="1" noSelect="1" noRot="1" noMove="1" noResize="1" noEditPoints="1" noAdjustHandles="1" noChangeArrowheads="1" noChangeShapeType="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2276872"/>
            <a:ext cx="4968552" cy="36057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 Diagonal Corner Rectangle 15"/>
          <p:cNvSpPr/>
          <p:nvPr/>
        </p:nvSpPr>
        <p:spPr>
          <a:xfrm>
            <a:off x="5135512" y="2639403"/>
            <a:ext cx="3581400" cy="2914735"/>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When both the likelihood of risk and potential impact are high, the organization can consider avoiding or eliminating the risk</a:t>
            </a:r>
          </a:p>
        </p:txBody>
      </p:sp>
      <p:sp>
        <p:nvSpPr>
          <p:cNvPr id="17" name="Rectangle 16"/>
          <p:cNvSpPr/>
          <p:nvPr/>
        </p:nvSpPr>
        <p:spPr>
          <a:xfrm>
            <a:off x="2771800" y="2607805"/>
            <a:ext cx="1656184" cy="1044216"/>
          </a:xfrm>
          <a:prstGeom prst="rect">
            <a:avLst/>
          </a:prstGeom>
          <a:noFill/>
          <a:ln w="38100">
            <a:solidFill>
              <a:srgbClr val="FFFF00"/>
            </a:solidFil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36825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14307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47" presetClass="exit" presetSubtype="0" fill="hold" grpId="0" nodeType="withEffect">
                                  <p:stCondLst>
                                    <p:cond delay="0"/>
                                  </p:stCondLst>
                                  <p:childTnLst>
                                    <p:animEffect transition="out" filter="fade">
                                      <p:cBhvr>
                                        <p:cTn id="11" dur="1000"/>
                                        <p:tgtEl>
                                          <p:spTgt spid="13"/>
                                        </p:tgtEl>
                                      </p:cBhvr>
                                    </p:animEffect>
                                    <p:anim calcmode="lin" valueType="num">
                                      <p:cBhvr>
                                        <p:cTn id="12" dur="1000"/>
                                        <p:tgtEl>
                                          <p:spTgt spid="13"/>
                                        </p:tgtEl>
                                        <p:attrNameLst>
                                          <p:attrName>ppt_x</p:attrName>
                                        </p:attrNameLst>
                                      </p:cBhvr>
                                      <p:tavLst>
                                        <p:tav tm="0">
                                          <p:val>
                                            <p:strVal val="ppt_x"/>
                                          </p:val>
                                        </p:tav>
                                        <p:tav tm="100000">
                                          <p:val>
                                            <p:strVal val="ppt_x"/>
                                          </p:val>
                                        </p:tav>
                                      </p:tavLst>
                                    </p:anim>
                                    <p:anim calcmode="lin" valueType="num">
                                      <p:cBhvr>
                                        <p:cTn id="13" dur="1000"/>
                                        <p:tgtEl>
                                          <p:spTgt spid="13"/>
                                        </p:tgtEl>
                                        <p:attrNameLst>
                                          <p:attrName>ppt_y</p:attrName>
                                        </p:attrNameLst>
                                      </p:cBhvr>
                                      <p:tavLst>
                                        <p:tav tm="0">
                                          <p:val>
                                            <p:strVal val="ppt_y"/>
                                          </p:val>
                                        </p:tav>
                                        <p:tav tm="100000">
                                          <p:val>
                                            <p:strVal val="ppt_y-.1"/>
                                          </p:val>
                                        </p:tav>
                                      </p:tavLst>
                                    </p:anim>
                                    <p:set>
                                      <p:cBhvr>
                                        <p:cTn id="14" dur="1" fill="hold">
                                          <p:stCondLst>
                                            <p:cond delay="999"/>
                                          </p:stCondLst>
                                        </p:cTn>
                                        <p:tgtEl>
                                          <p:spTgt spid="13"/>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2"/>
                                        </p:tgtEl>
                                      </p:cBhvr>
                                    </p:animEffect>
                                    <p:anim calcmode="lin" valueType="num">
                                      <p:cBhvr>
                                        <p:cTn id="17" dur="1000"/>
                                        <p:tgtEl>
                                          <p:spTgt spid="12"/>
                                        </p:tgtEl>
                                        <p:attrNameLst>
                                          <p:attrName>ppt_x</p:attrName>
                                        </p:attrNameLst>
                                      </p:cBhvr>
                                      <p:tavLst>
                                        <p:tav tm="0">
                                          <p:val>
                                            <p:strVal val="ppt_x"/>
                                          </p:val>
                                        </p:tav>
                                        <p:tav tm="100000">
                                          <p:val>
                                            <p:strVal val="ppt_x"/>
                                          </p:val>
                                        </p:tav>
                                      </p:tavLst>
                                    </p:anim>
                                    <p:anim calcmode="lin" valueType="num">
                                      <p:cBhvr>
                                        <p:cTn id="18" dur="1000"/>
                                        <p:tgtEl>
                                          <p:spTgt spid="12"/>
                                        </p:tgtEl>
                                        <p:attrNameLst>
                                          <p:attrName>ppt_y</p:attrName>
                                        </p:attrNameLst>
                                      </p:cBhvr>
                                      <p:tavLst>
                                        <p:tav tm="0">
                                          <p:val>
                                            <p:strVal val="ppt_y"/>
                                          </p:val>
                                        </p:tav>
                                        <p:tav tm="100000">
                                          <p:val>
                                            <p:strVal val="ppt_y-.1"/>
                                          </p:val>
                                        </p:tav>
                                      </p:tavLst>
                                    </p:anim>
                                    <p:set>
                                      <p:cBhvr>
                                        <p:cTn id="19" dur="1" fill="hold">
                                          <p:stCondLst>
                                            <p:cond delay="999"/>
                                          </p:stCondLst>
                                        </p:cTn>
                                        <p:tgtEl>
                                          <p:spTgt spid="12"/>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1"/>
                                        </p:tgtEl>
                                      </p:cBhvr>
                                    </p:animEffect>
                                    <p:anim calcmode="lin" valueType="num">
                                      <p:cBhvr>
                                        <p:cTn id="22" dur="1000"/>
                                        <p:tgtEl>
                                          <p:spTgt spid="11"/>
                                        </p:tgtEl>
                                        <p:attrNameLst>
                                          <p:attrName>ppt_x</p:attrName>
                                        </p:attrNameLst>
                                      </p:cBhvr>
                                      <p:tavLst>
                                        <p:tav tm="0">
                                          <p:val>
                                            <p:strVal val="ppt_x"/>
                                          </p:val>
                                        </p:tav>
                                        <p:tav tm="100000">
                                          <p:val>
                                            <p:strVal val="ppt_x"/>
                                          </p:val>
                                        </p:tav>
                                      </p:tavLst>
                                    </p:anim>
                                    <p:anim calcmode="lin" valueType="num">
                                      <p:cBhvr>
                                        <p:cTn id="23" dur="1000"/>
                                        <p:tgtEl>
                                          <p:spTgt spid="11"/>
                                        </p:tgtEl>
                                        <p:attrNameLst>
                                          <p:attrName>ppt_y</p:attrName>
                                        </p:attrNameLst>
                                      </p:cBhvr>
                                      <p:tavLst>
                                        <p:tav tm="0">
                                          <p:val>
                                            <p:strVal val="ppt_y"/>
                                          </p:val>
                                        </p:tav>
                                        <p:tav tm="100000">
                                          <p:val>
                                            <p:strVal val="ppt_y-.1"/>
                                          </p:val>
                                        </p:tav>
                                      </p:tavLst>
                                    </p:anim>
                                    <p:set>
                                      <p:cBhvr>
                                        <p:cTn id="24" dur="1" fill="hold">
                                          <p:stCondLst>
                                            <p:cond delay="999"/>
                                          </p:stCondLst>
                                        </p:cTn>
                                        <p:tgtEl>
                                          <p:spTgt spid="11"/>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5"/>
                                        </p:tgtEl>
                                      </p:cBhvr>
                                    </p:animEffect>
                                    <p:anim calcmode="lin" valueType="num">
                                      <p:cBhvr>
                                        <p:cTn id="27" dur="1000"/>
                                        <p:tgtEl>
                                          <p:spTgt spid="15"/>
                                        </p:tgtEl>
                                        <p:attrNameLst>
                                          <p:attrName>ppt_x</p:attrName>
                                        </p:attrNameLst>
                                      </p:cBhvr>
                                      <p:tavLst>
                                        <p:tav tm="0">
                                          <p:val>
                                            <p:strVal val="ppt_x"/>
                                          </p:val>
                                        </p:tav>
                                        <p:tav tm="100000">
                                          <p:val>
                                            <p:strVal val="ppt_x"/>
                                          </p:val>
                                        </p:tav>
                                      </p:tavLst>
                                    </p:anim>
                                    <p:anim calcmode="lin" valueType="num">
                                      <p:cBhvr>
                                        <p:cTn id="28" dur="1000"/>
                                        <p:tgtEl>
                                          <p:spTgt spid="15"/>
                                        </p:tgtEl>
                                        <p:attrNameLst>
                                          <p:attrName>ppt_y</p:attrName>
                                        </p:attrNameLst>
                                      </p:cBhvr>
                                      <p:tavLst>
                                        <p:tav tm="0">
                                          <p:val>
                                            <p:strVal val="ppt_y"/>
                                          </p:val>
                                        </p:tav>
                                        <p:tav tm="100000">
                                          <p:val>
                                            <p:strVal val="ppt_y-.1"/>
                                          </p:val>
                                        </p:tav>
                                      </p:tavLst>
                                    </p:anim>
                                    <p:set>
                                      <p:cBhvr>
                                        <p:cTn id="29" dur="1" fill="hold">
                                          <p:stCondLst>
                                            <p:cond delay="999"/>
                                          </p:stCondLst>
                                        </p:cTn>
                                        <p:tgtEl>
                                          <p:spTgt spid="15"/>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6"/>
                                        </p:tgtEl>
                                      </p:cBhvr>
                                    </p:animEffect>
                                    <p:anim calcmode="lin" valueType="num">
                                      <p:cBhvr>
                                        <p:cTn id="32" dur="1000"/>
                                        <p:tgtEl>
                                          <p:spTgt spid="16"/>
                                        </p:tgtEl>
                                        <p:attrNameLst>
                                          <p:attrName>ppt_x</p:attrName>
                                        </p:attrNameLst>
                                      </p:cBhvr>
                                      <p:tavLst>
                                        <p:tav tm="0">
                                          <p:val>
                                            <p:strVal val="ppt_x"/>
                                          </p:val>
                                        </p:tav>
                                        <p:tav tm="100000">
                                          <p:val>
                                            <p:strVal val="ppt_x"/>
                                          </p:val>
                                        </p:tav>
                                      </p:tavLst>
                                    </p:anim>
                                    <p:anim calcmode="lin" valueType="num">
                                      <p:cBhvr>
                                        <p:cTn id="33" dur="1000"/>
                                        <p:tgtEl>
                                          <p:spTgt spid="16"/>
                                        </p:tgtEl>
                                        <p:attrNameLst>
                                          <p:attrName>ppt_y</p:attrName>
                                        </p:attrNameLst>
                                      </p:cBhvr>
                                      <p:tavLst>
                                        <p:tav tm="0">
                                          <p:val>
                                            <p:strVal val="ppt_y"/>
                                          </p:val>
                                        </p:tav>
                                        <p:tav tm="100000">
                                          <p:val>
                                            <p:strVal val="ppt_y-.1"/>
                                          </p:val>
                                        </p:tav>
                                      </p:tavLst>
                                    </p:anim>
                                    <p:set>
                                      <p:cBhvr>
                                        <p:cTn id="34" dur="1" fill="hold">
                                          <p:stCondLst>
                                            <p:cond delay="999"/>
                                          </p:stCondLst>
                                        </p:cTn>
                                        <p:tgtEl>
                                          <p:spTgt spid="16"/>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7"/>
                                        </p:tgtEl>
                                      </p:cBhvr>
                                    </p:animEffect>
                                    <p:anim calcmode="lin" valueType="num">
                                      <p:cBhvr>
                                        <p:cTn id="37" dur="1000"/>
                                        <p:tgtEl>
                                          <p:spTgt spid="17"/>
                                        </p:tgtEl>
                                        <p:attrNameLst>
                                          <p:attrName>ppt_x</p:attrName>
                                        </p:attrNameLst>
                                      </p:cBhvr>
                                      <p:tavLst>
                                        <p:tav tm="0">
                                          <p:val>
                                            <p:strVal val="ppt_x"/>
                                          </p:val>
                                        </p:tav>
                                        <p:tav tm="100000">
                                          <p:val>
                                            <p:strVal val="ppt_x"/>
                                          </p:val>
                                        </p:tav>
                                      </p:tavLst>
                                    </p:anim>
                                    <p:anim calcmode="lin" valueType="num">
                                      <p:cBhvr>
                                        <p:cTn id="38" dur="1000"/>
                                        <p:tgtEl>
                                          <p:spTgt spid="17"/>
                                        </p:tgtEl>
                                        <p:attrNameLst>
                                          <p:attrName>ppt_y</p:attrName>
                                        </p:attrNameLst>
                                      </p:cBhvr>
                                      <p:tavLst>
                                        <p:tav tm="0">
                                          <p:val>
                                            <p:strVal val="ppt_y"/>
                                          </p:val>
                                        </p:tav>
                                        <p:tav tm="100000">
                                          <p:val>
                                            <p:strVal val="ppt_y-.1"/>
                                          </p:val>
                                        </p:tav>
                                      </p:tavLst>
                                    </p:anim>
                                    <p:set>
                                      <p:cBhvr>
                                        <p:cTn id="39" dur="1" fill="hold">
                                          <p:stCondLst>
                                            <p:cond delay="999"/>
                                          </p:stCondLst>
                                        </p:cTn>
                                        <p:tgtEl>
                                          <p:spTgt spid="17"/>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8"/>
                                        </p:tgtEl>
                                      </p:cBhvr>
                                    </p:animEffect>
                                    <p:anim calcmode="lin" valueType="num">
                                      <p:cBhvr>
                                        <p:cTn id="42" dur="1000"/>
                                        <p:tgtEl>
                                          <p:spTgt spid="18"/>
                                        </p:tgtEl>
                                        <p:attrNameLst>
                                          <p:attrName>ppt_x</p:attrName>
                                        </p:attrNameLst>
                                      </p:cBhvr>
                                      <p:tavLst>
                                        <p:tav tm="0">
                                          <p:val>
                                            <p:strVal val="ppt_x"/>
                                          </p:val>
                                        </p:tav>
                                        <p:tav tm="100000">
                                          <p:val>
                                            <p:strVal val="ppt_x"/>
                                          </p:val>
                                        </p:tav>
                                      </p:tavLst>
                                    </p:anim>
                                    <p:anim calcmode="lin" valueType="num">
                                      <p:cBhvr>
                                        <p:cTn id="43" dur="1000"/>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20"/>
                                        </p:tgtEl>
                                      </p:cBhvr>
                                    </p:animEffect>
                                    <p:anim calcmode="lin" valueType="num">
                                      <p:cBhvr>
                                        <p:cTn id="52" dur="1000"/>
                                        <p:tgtEl>
                                          <p:spTgt spid="20"/>
                                        </p:tgtEl>
                                        <p:attrNameLst>
                                          <p:attrName>ppt_x</p:attrName>
                                        </p:attrNameLst>
                                      </p:cBhvr>
                                      <p:tavLst>
                                        <p:tav tm="0">
                                          <p:val>
                                            <p:strVal val="ppt_x"/>
                                          </p:val>
                                        </p:tav>
                                        <p:tav tm="100000">
                                          <p:val>
                                            <p:strVal val="ppt_x"/>
                                          </p:val>
                                        </p:tav>
                                      </p:tavLst>
                                    </p:anim>
                                    <p:anim calcmode="lin" valueType="num">
                                      <p:cBhvr>
                                        <p:cTn id="53" dur="1000"/>
                                        <p:tgtEl>
                                          <p:spTgt spid="20"/>
                                        </p:tgtEl>
                                        <p:attrNameLst>
                                          <p:attrName>ppt_y</p:attrName>
                                        </p:attrNameLst>
                                      </p:cBhvr>
                                      <p:tavLst>
                                        <p:tav tm="0">
                                          <p:val>
                                            <p:strVal val="ppt_y"/>
                                          </p:val>
                                        </p:tav>
                                        <p:tav tm="100000">
                                          <p:val>
                                            <p:strVal val="ppt_y-.1"/>
                                          </p:val>
                                        </p:tav>
                                      </p:tavLst>
                                    </p:anim>
                                    <p:set>
                                      <p:cBhvr>
                                        <p:cTn id="54" dur="1" fill="hold">
                                          <p:stCondLst>
                                            <p:cond delay="999"/>
                                          </p:stCondLst>
                                        </p:cTn>
                                        <p:tgtEl>
                                          <p:spTgt spid="20"/>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Types of control</a:t>
              </a:r>
            </a:p>
          </p:txBody>
        </p:sp>
      </p:grpSp>
      <p:grpSp>
        <p:nvGrpSpPr>
          <p:cNvPr id="11" name="Group 10"/>
          <p:cNvGrpSpPr/>
          <p:nvPr/>
        </p:nvGrpSpPr>
        <p:grpSpPr>
          <a:xfrm>
            <a:off x="2195736" y="1628800"/>
            <a:ext cx="4425350" cy="1724025"/>
            <a:chOff x="467544" y="2051521"/>
            <a:chExt cx="4425350" cy="1724025"/>
          </a:xfrm>
        </p:grpSpPr>
        <p:sp>
          <p:nvSpPr>
            <p:cNvPr id="12" name="Freeform 11"/>
            <p:cNvSpPr>
              <a:spLocks/>
            </p:cNvSpPr>
            <p:nvPr/>
          </p:nvSpPr>
          <p:spPr bwMode="auto">
            <a:xfrm flipH="1">
              <a:off x="492344" y="2051521"/>
              <a:ext cx="4400550" cy="1724025"/>
            </a:xfrm>
            <a:custGeom>
              <a:avLst/>
              <a:gdLst/>
              <a:ahLst/>
              <a:cxnLst>
                <a:cxn ang="0">
                  <a:pos x="0" y="758"/>
                </a:cxn>
                <a:cxn ang="0">
                  <a:pos x="0" y="246"/>
                </a:cxn>
                <a:cxn ang="0">
                  <a:pos x="512" y="0"/>
                </a:cxn>
                <a:cxn ang="0">
                  <a:pos x="2772" y="607"/>
                </a:cxn>
                <a:cxn ang="0">
                  <a:pos x="2772" y="1004"/>
                </a:cxn>
                <a:cxn ang="0">
                  <a:pos x="2194" y="1086"/>
                </a:cxn>
                <a:cxn ang="0">
                  <a:pos x="0" y="758"/>
                </a:cxn>
              </a:cxnLst>
              <a:rect l="0" t="0" r="r" b="b"/>
              <a:pathLst>
                <a:path w="2772" h="1086">
                  <a:moveTo>
                    <a:pt x="0" y="758"/>
                  </a:moveTo>
                  <a:lnTo>
                    <a:pt x="0" y="246"/>
                  </a:lnTo>
                  <a:lnTo>
                    <a:pt x="512" y="0"/>
                  </a:lnTo>
                  <a:lnTo>
                    <a:pt x="2772" y="607"/>
                  </a:lnTo>
                  <a:lnTo>
                    <a:pt x="2772" y="1004"/>
                  </a:lnTo>
                  <a:lnTo>
                    <a:pt x="2194" y="1086"/>
                  </a:lnTo>
                  <a:lnTo>
                    <a:pt x="0" y="758"/>
                  </a:lnTo>
                  <a:close/>
                </a:path>
              </a:pathLst>
            </a:custGeom>
            <a:solidFill>
              <a:srgbClr val="9ABCE6"/>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3" name="Freeform 12"/>
            <p:cNvSpPr>
              <a:spLocks/>
            </p:cNvSpPr>
            <p:nvPr/>
          </p:nvSpPr>
          <p:spPr bwMode="auto">
            <a:xfrm flipH="1">
              <a:off x="492344" y="2981796"/>
              <a:ext cx="4400550" cy="793750"/>
            </a:xfrm>
            <a:custGeom>
              <a:avLst/>
              <a:gdLst/>
              <a:ahLst/>
              <a:cxnLst>
                <a:cxn ang="0">
                  <a:pos x="0" y="172"/>
                </a:cxn>
                <a:cxn ang="0">
                  <a:pos x="512" y="0"/>
                </a:cxn>
                <a:cxn ang="0">
                  <a:pos x="2772" y="418"/>
                </a:cxn>
                <a:cxn ang="0">
                  <a:pos x="2194" y="500"/>
                </a:cxn>
                <a:cxn ang="0">
                  <a:pos x="0" y="172"/>
                </a:cxn>
              </a:cxnLst>
              <a:rect l="0" t="0" r="r" b="b"/>
              <a:pathLst>
                <a:path w="2772" h="500">
                  <a:moveTo>
                    <a:pt x="0" y="172"/>
                  </a:moveTo>
                  <a:lnTo>
                    <a:pt x="512" y="0"/>
                  </a:lnTo>
                  <a:lnTo>
                    <a:pt x="2772" y="418"/>
                  </a:lnTo>
                  <a:lnTo>
                    <a:pt x="2194" y="500"/>
                  </a:lnTo>
                  <a:lnTo>
                    <a:pt x="0" y="17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4" name="Freeform 24"/>
            <p:cNvSpPr>
              <a:spLocks/>
            </p:cNvSpPr>
            <p:nvPr/>
          </p:nvSpPr>
          <p:spPr bwMode="auto">
            <a:xfrm flipH="1">
              <a:off x="4080094" y="2051521"/>
              <a:ext cx="812800" cy="1203325"/>
            </a:xfrm>
            <a:custGeom>
              <a:avLst/>
              <a:gdLst/>
              <a:ahLst/>
              <a:cxnLst>
                <a:cxn ang="0">
                  <a:pos x="512" y="0"/>
                </a:cxn>
                <a:cxn ang="0">
                  <a:pos x="512" y="586"/>
                </a:cxn>
                <a:cxn ang="0">
                  <a:pos x="512" y="586"/>
                </a:cxn>
                <a:cxn ang="0">
                  <a:pos x="385" y="631"/>
                </a:cxn>
                <a:cxn ang="0">
                  <a:pos x="258" y="672"/>
                </a:cxn>
                <a:cxn ang="0">
                  <a:pos x="127" y="713"/>
                </a:cxn>
                <a:cxn ang="0">
                  <a:pos x="0" y="758"/>
                </a:cxn>
                <a:cxn ang="0">
                  <a:pos x="0" y="246"/>
                </a:cxn>
                <a:cxn ang="0">
                  <a:pos x="512" y="0"/>
                </a:cxn>
                <a:cxn ang="0">
                  <a:pos x="512" y="0"/>
                </a:cxn>
              </a:cxnLst>
              <a:rect l="0" t="0" r="r" b="b"/>
              <a:pathLst>
                <a:path w="512" h="758">
                  <a:moveTo>
                    <a:pt x="512" y="0"/>
                  </a:moveTo>
                  <a:lnTo>
                    <a:pt x="512" y="586"/>
                  </a:lnTo>
                  <a:lnTo>
                    <a:pt x="512" y="586"/>
                  </a:lnTo>
                  <a:lnTo>
                    <a:pt x="385" y="631"/>
                  </a:lnTo>
                  <a:lnTo>
                    <a:pt x="258" y="672"/>
                  </a:lnTo>
                  <a:lnTo>
                    <a:pt x="127" y="713"/>
                  </a:lnTo>
                  <a:lnTo>
                    <a:pt x="0" y="758"/>
                  </a:lnTo>
                  <a:lnTo>
                    <a:pt x="0" y="246"/>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5" name="TextBox 57"/>
            <p:cNvSpPr txBox="1"/>
            <p:nvPr/>
          </p:nvSpPr>
          <p:spPr>
            <a:xfrm flipH="1">
              <a:off x="467544" y="2658092"/>
              <a:ext cx="3633848" cy="584775"/>
            </a:xfrm>
            <a:prstGeom prst="rect">
              <a:avLst/>
            </a:prstGeom>
            <a:noFill/>
            <a:scene3d>
              <a:camera prst="perspectiveContrastingLeftFacing">
                <a:rot lat="20101566" lon="1922434" rev="21486000"/>
              </a:camera>
              <a:lightRig rig="threePt" dir="t"/>
            </a:scene3d>
          </p:spPr>
          <p:txBody>
            <a:bodyPr>
              <a:normAutofit/>
            </a:bodyPr>
            <a:lstStyle/>
            <a:p>
              <a:pPr algn="ctr" fontAlgn="auto">
                <a:spcBef>
                  <a:spcPts val="0"/>
                </a:spcBef>
                <a:spcAft>
                  <a:spcPts val="0"/>
                </a:spcAft>
                <a:defRPr/>
              </a:pPr>
              <a:r>
                <a:rPr lang="en-US" sz="2800" dirty="0">
                  <a:solidFill>
                    <a:prstClr val="black"/>
                  </a:solidFill>
                </a:rPr>
                <a:t>Preventive</a:t>
              </a:r>
              <a:endParaRPr lang="en-US" sz="2800" b="0" dirty="0">
                <a:solidFill>
                  <a:prstClr val="black"/>
                </a:solidFill>
              </a:endParaRPr>
            </a:p>
          </p:txBody>
        </p:sp>
      </p:grpSp>
      <p:grpSp>
        <p:nvGrpSpPr>
          <p:cNvPr id="16" name="Group 15"/>
          <p:cNvGrpSpPr/>
          <p:nvPr/>
        </p:nvGrpSpPr>
        <p:grpSpPr>
          <a:xfrm>
            <a:off x="2195736" y="2663850"/>
            <a:ext cx="4425350" cy="1320800"/>
            <a:chOff x="467544" y="3086571"/>
            <a:chExt cx="4425350" cy="1320800"/>
          </a:xfrm>
        </p:grpSpPr>
        <p:sp>
          <p:nvSpPr>
            <p:cNvPr id="17" name="Freeform 12"/>
            <p:cNvSpPr>
              <a:spLocks/>
            </p:cNvSpPr>
            <p:nvPr/>
          </p:nvSpPr>
          <p:spPr bwMode="auto">
            <a:xfrm flipH="1">
              <a:off x="492344" y="3086571"/>
              <a:ext cx="4400550" cy="1320800"/>
            </a:xfrm>
            <a:custGeom>
              <a:avLst/>
              <a:gdLst/>
              <a:ahLst/>
              <a:cxnLst>
                <a:cxn ang="0">
                  <a:pos x="0" y="672"/>
                </a:cxn>
                <a:cxn ang="0">
                  <a:pos x="0" y="160"/>
                </a:cxn>
                <a:cxn ang="0">
                  <a:pos x="127" y="123"/>
                </a:cxn>
                <a:cxn ang="0">
                  <a:pos x="258" y="82"/>
                </a:cxn>
                <a:cxn ang="0">
                  <a:pos x="385" y="41"/>
                </a:cxn>
                <a:cxn ang="0">
                  <a:pos x="512" y="0"/>
                </a:cxn>
                <a:cxn ang="0">
                  <a:pos x="795" y="49"/>
                </a:cxn>
                <a:cxn ang="0">
                  <a:pos x="1078" y="98"/>
                </a:cxn>
                <a:cxn ang="0">
                  <a:pos x="1361" y="147"/>
                </a:cxn>
                <a:cxn ang="0">
                  <a:pos x="1644" y="197"/>
                </a:cxn>
                <a:cxn ang="0">
                  <a:pos x="1923" y="246"/>
                </a:cxn>
                <a:cxn ang="0">
                  <a:pos x="2206" y="295"/>
                </a:cxn>
                <a:cxn ang="0">
                  <a:pos x="2489" y="344"/>
                </a:cxn>
                <a:cxn ang="0">
                  <a:pos x="2772" y="393"/>
                </a:cxn>
                <a:cxn ang="0">
                  <a:pos x="2772" y="791"/>
                </a:cxn>
                <a:cxn ang="0">
                  <a:pos x="2198" y="832"/>
                </a:cxn>
                <a:cxn ang="0">
                  <a:pos x="0" y="672"/>
                </a:cxn>
              </a:cxnLst>
              <a:rect l="0" t="0" r="r" b="b"/>
              <a:pathLst>
                <a:path w="2772" h="832">
                  <a:moveTo>
                    <a:pt x="0" y="672"/>
                  </a:moveTo>
                  <a:lnTo>
                    <a:pt x="0" y="160"/>
                  </a:lnTo>
                  <a:lnTo>
                    <a:pt x="127" y="123"/>
                  </a:lnTo>
                  <a:lnTo>
                    <a:pt x="258" y="82"/>
                  </a:lnTo>
                  <a:lnTo>
                    <a:pt x="385" y="41"/>
                  </a:lnTo>
                  <a:lnTo>
                    <a:pt x="512" y="0"/>
                  </a:lnTo>
                  <a:lnTo>
                    <a:pt x="795" y="49"/>
                  </a:lnTo>
                  <a:lnTo>
                    <a:pt x="1078" y="98"/>
                  </a:lnTo>
                  <a:lnTo>
                    <a:pt x="1361" y="147"/>
                  </a:lnTo>
                  <a:lnTo>
                    <a:pt x="1644" y="197"/>
                  </a:lnTo>
                  <a:lnTo>
                    <a:pt x="1923" y="246"/>
                  </a:lnTo>
                  <a:lnTo>
                    <a:pt x="2206" y="295"/>
                  </a:lnTo>
                  <a:lnTo>
                    <a:pt x="2489" y="344"/>
                  </a:lnTo>
                  <a:lnTo>
                    <a:pt x="2772" y="393"/>
                  </a:lnTo>
                  <a:lnTo>
                    <a:pt x="2772" y="791"/>
                  </a:lnTo>
                  <a:lnTo>
                    <a:pt x="2198" y="832"/>
                  </a:lnTo>
                  <a:lnTo>
                    <a:pt x="0" y="672"/>
                  </a:lnTo>
                  <a:close/>
                </a:path>
              </a:pathLst>
            </a:custGeom>
            <a:solidFill>
              <a:srgbClr val="FFFF00"/>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8" name="Freeform 17"/>
            <p:cNvSpPr>
              <a:spLocks/>
            </p:cNvSpPr>
            <p:nvPr/>
          </p:nvSpPr>
          <p:spPr bwMode="auto">
            <a:xfrm flipH="1">
              <a:off x="492344" y="4023196"/>
              <a:ext cx="4400550" cy="384175"/>
            </a:xfrm>
            <a:custGeom>
              <a:avLst/>
              <a:gdLst/>
              <a:ahLst/>
              <a:cxnLst>
                <a:cxn ang="0">
                  <a:pos x="0" y="82"/>
                </a:cxn>
                <a:cxn ang="0">
                  <a:pos x="512" y="0"/>
                </a:cxn>
                <a:cxn ang="0">
                  <a:pos x="2772" y="201"/>
                </a:cxn>
                <a:cxn ang="0">
                  <a:pos x="2198" y="242"/>
                </a:cxn>
                <a:cxn ang="0">
                  <a:pos x="0" y="82"/>
                </a:cxn>
              </a:cxnLst>
              <a:rect l="0" t="0" r="r" b="b"/>
              <a:pathLst>
                <a:path w="2772" h="242">
                  <a:moveTo>
                    <a:pt x="0" y="82"/>
                  </a:moveTo>
                  <a:lnTo>
                    <a:pt x="512" y="0"/>
                  </a:lnTo>
                  <a:lnTo>
                    <a:pt x="2772" y="201"/>
                  </a:lnTo>
                  <a:lnTo>
                    <a:pt x="2198" y="242"/>
                  </a:lnTo>
                  <a:lnTo>
                    <a:pt x="0" y="8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9" name="Freeform 22"/>
            <p:cNvSpPr>
              <a:spLocks/>
            </p:cNvSpPr>
            <p:nvPr/>
          </p:nvSpPr>
          <p:spPr bwMode="auto">
            <a:xfrm flipH="1">
              <a:off x="4080094" y="3086571"/>
              <a:ext cx="812800" cy="1066800"/>
            </a:xfrm>
            <a:custGeom>
              <a:avLst/>
              <a:gdLst/>
              <a:ahLst/>
              <a:cxnLst>
                <a:cxn ang="0">
                  <a:pos x="512" y="0"/>
                </a:cxn>
                <a:cxn ang="0">
                  <a:pos x="512" y="590"/>
                </a:cxn>
                <a:cxn ang="0">
                  <a:pos x="512" y="590"/>
                </a:cxn>
                <a:cxn ang="0">
                  <a:pos x="385" y="611"/>
                </a:cxn>
                <a:cxn ang="0">
                  <a:pos x="258" y="631"/>
                </a:cxn>
                <a:cxn ang="0">
                  <a:pos x="127" y="652"/>
                </a:cxn>
                <a:cxn ang="0">
                  <a:pos x="0" y="672"/>
                </a:cxn>
                <a:cxn ang="0">
                  <a:pos x="0" y="160"/>
                </a:cxn>
                <a:cxn ang="0">
                  <a:pos x="127" y="123"/>
                </a:cxn>
                <a:cxn ang="0">
                  <a:pos x="258" y="82"/>
                </a:cxn>
                <a:cxn ang="0">
                  <a:pos x="385" y="41"/>
                </a:cxn>
                <a:cxn ang="0">
                  <a:pos x="512" y="0"/>
                </a:cxn>
                <a:cxn ang="0">
                  <a:pos x="512" y="0"/>
                </a:cxn>
              </a:cxnLst>
              <a:rect l="0" t="0" r="r" b="b"/>
              <a:pathLst>
                <a:path w="512" h="672">
                  <a:moveTo>
                    <a:pt x="512" y="0"/>
                  </a:moveTo>
                  <a:lnTo>
                    <a:pt x="512" y="590"/>
                  </a:lnTo>
                  <a:lnTo>
                    <a:pt x="512" y="590"/>
                  </a:lnTo>
                  <a:lnTo>
                    <a:pt x="385" y="611"/>
                  </a:lnTo>
                  <a:lnTo>
                    <a:pt x="258" y="631"/>
                  </a:lnTo>
                  <a:lnTo>
                    <a:pt x="127" y="652"/>
                  </a:lnTo>
                  <a:lnTo>
                    <a:pt x="0" y="672"/>
                  </a:lnTo>
                  <a:lnTo>
                    <a:pt x="0" y="160"/>
                  </a:lnTo>
                  <a:lnTo>
                    <a:pt x="127" y="123"/>
                  </a:lnTo>
                  <a:lnTo>
                    <a:pt x="258" y="82"/>
                  </a:lnTo>
                  <a:lnTo>
                    <a:pt x="385" y="41"/>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20" name="TextBox 58"/>
            <p:cNvSpPr txBox="1"/>
            <p:nvPr/>
          </p:nvSpPr>
          <p:spPr>
            <a:xfrm flipH="1">
              <a:off x="467544" y="3503216"/>
              <a:ext cx="3633848" cy="584775"/>
            </a:xfrm>
            <a:prstGeom prst="rect">
              <a:avLst/>
            </a:prstGeom>
            <a:noFill/>
            <a:scene3d>
              <a:camera prst="perspectiveContrastingLeftFacing">
                <a:rot lat="21061738" lon="1856223" rev="87442"/>
              </a:camera>
              <a:lightRig rig="threePt" dir="t"/>
            </a:scene3d>
          </p:spPr>
          <p:txBody>
            <a:bodyPr>
              <a:normAutofit/>
            </a:bodyPr>
            <a:lstStyle/>
            <a:p>
              <a:pPr algn="ctr" fontAlgn="auto">
                <a:spcBef>
                  <a:spcPts val="0"/>
                </a:spcBef>
                <a:spcAft>
                  <a:spcPts val="0"/>
                </a:spcAft>
                <a:defRPr/>
              </a:pPr>
              <a:r>
                <a:rPr lang="en-US" sz="2800" dirty="0"/>
                <a:t>Corrective</a:t>
              </a:r>
              <a:endParaRPr lang="en-US" sz="2800" b="0" dirty="0">
                <a:solidFill>
                  <a:prstClr val="black"/>
                </a:solidFill>
              </a:endParaRPr>
            </a:p>
          </p:txBody>
        </p:sp>
      </p:grpSp>
      <p:grpSp>
        <p:nvGrpSpPr>
          <p:cNvPr id="21" name="Group 20"/>
          <p:cNvGrpSpPr/>
          <p:nvPr/>
        </p:nvGrpSpPr>
        <p:grpSpPr>
          <a:xfrm>
            <a:off x="2259682" y="3746525"/>
            <a:ext cx="4400550" cy="936625"/>
            <a:chOff x="531490" y="4169246"/>
            <a:chExt cx="4400550" cy="936625"/>
          </a:xfrm>
        </p:grpSpPr>
        <p:sp>
          <p:nvSpPr>
            <p:cNvPr id="22" name="Freeform 15"/>
            <p:cNvSpPr>
              <a:spLocks/>
            </p:cNvSpPr>
            <p:nvPr/>
          </p:nvSpPr>
          <p:spPr bwMode="auto">
            <a:xfrm flipH="1">
              <a:off x="531490" y="4169246"/>
              <a:ext cx="4400550" cy="936625"/>
            </a:xfrm>
            <a:custGeom>
              <a:avLst/>
              <a:gdLst/>
              <a:ahLst/>
              <a:cxnLst>
                <a:cxn ang="0">
                  <a:pos x="2772" y="578"/>
                </a:cxn>
                <a:cxn ang="0">
                  <a:pos x="2489" y="582"/>
                </a:cxn>
                <a:cxn ang="0">
                  <a:pos x="2206" y="582"/>
                </a:cxn>
                <a:cxn ang="0">
                  <a:pos x="1923" y="582"/>
                </a:cxn>
                <a:cxn ang="0">
                  <a:pos x="1644" y="586"/>
                </a:cxn>
                <a:cxn ang="0">
                  <a:pos x="1361" y="586"/>
                </a:cxn>
                <a:cxn ang="0">
                  <a:pos x="1078" y="586"/>
                </a:cxn>
                <a:cxn ang="0">
                  <a:pos x="795" y="586"/>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795" y="24"/>
                </a:cxn>
                <a:cxn ang="0">
                  <a:pos x="1078" y="49"/>
                </a:cxn>
                <a:cxn ang="0">
                  <a:pos x="1361" y="69"/>
                </a:cxn>
                <a:cxn ang="0">
                  <a:pos x="1644" y="94"/>
                </a:cxn>
                <a:cxn ang="0">
                  <a:pos x="1923" y="115"/>
                </a:cxn>
                <a:cxn ang="0">
                  <a:pos x="2206" y="139"/>
                </a:cxn>
                <a:cxn ang="0">
                  <a:pos x="2489" y="160"/>
                </a:cxn>
                <a:cxn ang="0">
                  <a:pos x="2772" y="184"/>
                </a:cxn>
                <a:cxn ang="0">
                  <a:pos x="2772" y="578"/>
                </a:cxn>
              </a:cxnLst>
              <a:rect l="0" t="0" r="r" b="b"/>
              <a:pathLst>
                <a:path w="2772" h="590">
                  <a:moveTo>
                    <a:pt x="2772" y="578"/>
                  </a:moveTo>
                  <a:lnTo>
                    <a:pt x="2489" y="582"/>
                  </a:lnTo>
                  <a:lnTo>
                    <a:pt x="2206" y="582"/>
                  </a:lnTo>
                  <a:lnTo>
                    <a:pt x="1923" y="582"/>
                  </a:lnTo>
                  <a:lnTo>
                    <a:pt x="1644" y="586"/>
                  </a:lnTo>
                  <a:lnTo>
                    <a:pt x="1361" y="586"/>
                  </a:lnTo>
                  <a:lnTo>
                    <a:pt x="1078" y="586"/>
                  </a:lnTo>
                  <a:lnTo>
                    <a:pt x="795" y="586"/>
                  </a:lnTo>
                  <a:lnTo>
                    <a:pt x="512" y="590"/>
                  </a:lnTo>
                  <a:lnTo>
                    <a:pt x="385" y="590"/>
                  </a:lnTo>
                  <a:lnTo>
                    <a:pt x="258" y="586"/>
                  </a:lnTo>
                  <a:lnTo>
                    <a:pt x="127" y="586"/>
                  </a:lnTo>
                  <a:lnTo>
                    <a:pt x="0" y="586"/>
                  </a:lnTo>
                  <a:lnTo>
                    <a:pt x="0" y="78"/>
                  </a:lnTo>
                  <a:lnTo>
                    <a:pt x="127" y="57"/>
                  </a:lnTo>
                  <a:lnTo>
                    <a:pt x="258" y="37"/>
                  </a:lnTo>
                  <a:lnTo>
                    <a:pt x="385" y="20"/>
                  </a:lnTo>
                  <a:lnTo>
                    <a:pt x="512" y="0"/>
                  </a:lnTo>
                  <a:lnTo>
                    <a:pt x="795" y="24"/>
                  </a:lnTo>
                  <a:lnTo>
                    <a:pt x="1078" y="49"/>
                  </a:lnTo>
                  <a:lnTo>
                    <a:pt x="1361" y="69"/>
                  </a:lnTo>
                  <a:lnTo>
                    <a:pt x="1644" y="94"/>
                  </a:lnTo>
                  <a:lnTo>
                    <a:pt x="1923" y="115"/>
                  </a:lnTo>
                  <a:lnTo>
                    <a:pt x="2206" y="139"/>
                  </a:lnTo>
                  <a:lnTo>
                    <a:pt x="2489" y="160"/>
                  </a:lnTo>
                  <a:lnTo>
                    <a:pt x="2772" y="184"/>
                  </a:lnTo>
                  <a:lnTo>
                    <a:pt x="2772" y="578"/>
                  </a:lnTo>
                  <a:close/>
                </a:path>
              </a:pathLst>
            </a:custGeom>
            <a:solidFill>
              <a:srgbClr val="1CAE1C"/>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3" name="Freeform 20"/>
            <p:cNvSpPr>
              <a:spLocks/>
            </p:cNvSpPr>
            <p:nvPr/>
          </p:nvSpPr>
          <p:spPr bwMode="auto">
            <a:xfrm flipH="1">
              <a:off x="4119240" y="4169246"/>
              <a:ext cx="812800" cy="936625"/>
            </a:xfrm>
            <a:custGeom>
              <a:avLst/>
              <a:gdLst/>
              <a:ahLst/>
              <a:cxnLst>
                <a:cxn ang="0">
                  <a:pos x="512" y="0"/>
                </a:cxn>
                <a:cxn ang="0">
                  <a:pos x="512" y="590"/>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512" y="0"/>
                </a:cxn>
              </a:cxnLst>
              <a:rect l="0" t="0" r="r" b="b"/>
              <a:pathLst>
                <a:path w="512" h="590">
                  <a:moveTo>
                    <a:pt x="512" y="0"/>
                  </a:moveTo>
                  <a:lnTo>
                    <a:pt x="512" y="590"/>
                  </a:lnTo>
                  <a:lnTo>
                    <a:pt x="512" y="590"/>
                  </a:lnTo>
                  <a:lnTo>
                    <a:pt x="385" y="590"/>
                  </a:lnTo>
                  <a:lnTo>
                    <a:pt x="258" y="586"/>
                  </a:lnTo>
                  <a:lnTo>
                    <a:pt x="127" y="586"/>
                  </a:lnTo>
                  <a:lnTo>
                    <a:pt x="0" y="586"/>
                  </a:lnTo>
                  <a:lnTo>
                    <a:pt x="0" y="78"/>
                  </a:lnTo>
                  <a:lnTo>
                    <a:pt x="127" y="57"/>
                  </a:lnTo>
                  <a:lnTo>
                    <a:pt x="258" y="37"/>
                  </a:lnTo>
                  <a:lnTo>
                    <a:pt x="385" y="20"/>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4" name="TextBox 59"/>
            <p:cNvSpPr txBox="1"/>
            <p:nvPr/>
          </p:nvSpPr>
          <p:spPr>
            <a:xfrm flipH="1">
              <a:off x="539552" y="4423905"/>
              <a:ext cx="3633848" cy="584775"/>
            </a:xfrm>
            <a:prstGeom prst="rect">
              <a:avLst/>
            </a:prstGeom>
            <a:noFill/>
            <a:scene3d>
              <a:camera prst="perspectiveContrastingLeftFacing">
                <a:rot lat="21419807" lon="1792201" rev="60000"/>
              </a:camera>
              <a:lightRig rig="threePt" dir="t"/>
            </a:scene3d>
          </p:spPr>
          <p:txBody>
            <a:bodyPr>
              <a:normAutofit/>
            </a:bodyPr>
            <a:lstStyle/>
            <a:p>
              <a:pPr algn="ctr" fontAlgn="auto">
                <a:spcBef>
                  <a:spcPts val="0"/>
                </a:spcBef>
                <a:spcAft>
                  <a:spcPts val="0"/>
                </a:spcAft>
                <a:defRPr/>
              </a:pPr>
              <a:r>
                <a:rPr lang="en-US" sz="2800" dirty="0">
                  <a:solidFill>
                    <a:schemeClr val="bg1"/>
                  </a:solidFill>
                </a:rPr>
                <a:t>Directive</a:t>
              </a:r>
              <a:endParaRPr lang="en-US" sz="2800" b="0" dirty="0">
                <a:solidFill>
                  <a:schemeClr val="bg1"/>
                </a:solidFill>
              </a:endParaRPr>
            </a:p>
          </p:txBody>
        </p:sp>
      </p:grpSp>
      <p:grpSp>
        <p:nvGrpSpPr>
          <p:cNvPr id="25" name="Group 24"/>
          <p:cNvGrpSpPr/>
          <p:nvPr/>
        </p:nvGrpSpPr>
        <p:grpSpPr>
          <a:xfrm>
            <a:off x="2220536" y="4681563"/>
            <a:ext cx="4400550" cy="989012"/>
            <a:chOff x="492344" y="5104284"/>
            <a:chExt cx="4400550" cy="989012"/>
          </a:xfrm>
        </p:grpSpPr>
        <p:sp>
          <p:nvSpPr>
            <p:cNvPr id="26" name="Freeform 7"/>
            <p:cNvSpPr>
              <a:spLocks/>
            </p:cNvSpPr>
            <p:nvPr/>
          </p:nvSpPr>
          <p:spPr bwMode="auto">
            <a:xfrm flipH="1">
              <a:off x="492344" y="5104284"/>
              <a:ext cx="4400550" cy="989012"/>
            </a:xfrm>
            <a:custGeom>
              <a:avLst/>
              <a:gdLst/>
              <a:ahLst/>
              <a:cxnLst>
                <a:cxn ang="0">
                  <a:pos x="2772" y="402"/>
                </a:cxn>
                <a:cxn ang="0">
                  <a:pos x="512" y="623"/>
                </a:cxn>
                <a:cxn ang="0">
                  <a:pos x="0" y="533"/>
                </a:cxn>
                <a:cxn ang="0">
                  <a:pos x="0" y="25"/>
                </a:cxn>
                <a:cxn ang="0">
                  <a:pos x="2202" y="0"/>
                </a:cxn>
                <a:cxn ang="0">
                  <a:pos x="2772" y="4"/>
                </a:cxn>
                <a:cxn ang="0">
                  <a:pos x="2772" y="402"/>
                </a:cxn>
              </a:cxnLst>
              <a:rect l="0" t="0" r="r" b="b"/>
              <a:pathLst>
                <a:path w="2772" h="623">
                  <a:moveTo>
                    <a:pt x="2772" y="402"/>
                  </a:moveTo>
                  <a:lnTo>
                    <a:pt x="512" y="623"/>
                  </a:lnTo>
                  <a:lnTo>
                    <a:pt x="0" y="533"/>
                  </a:lnTo>
                  <a:lnTo>
                    <a:pt x="0" y="25"/>
                  </a:lnTo>
                  <a:lnTo>
                    <a:pt x="2202" y="0"/>
                  </a:lnTo>
                  <a:lnTo>
                    <a:pt x="2772" y="4"/>
                  </a:lnTo>
                  <a:lnTo>
                    <a:pt x="2772" y="402"/>
                  </a:lnTo>
                  <a:close/>
                </a:path>
              </a:pathLst>
            </a:custGeom>
            <a:solidFill>
              <a:srgbClr val="0066CC"/>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7" name="Freeform 26"/>
            <p:cNvSpPr>
              <a:spLocks/>
            </p:cNvSpPr>
            <p:nvPr/>
          </p:nvSpPr>
          <p:spPr bwMode="auto">
            <a:xfrm flipH="1">
              <a:off x="492344" y="5104284"/>
              <a:ext cx="4400550" cy="58737"/>
            </a:xfrm>
            <a:custGeom>
              <a:avLst/>
              <a:gdLst/>
              <a:ahLst/>
              <a:cxnLst>
                <a:cxn ang="0">
                  <a:pos x="0" y="25"/>
                </a:cxn>
                <a:cxn ang="0">
                  <a:pos x="512" y="37"/>
                </a:cxn>
                <a:cxn ang="0">
                  <a:pos x="2772" y="4"/>
                </a:cxn>
                <a:cxn ang="0">
                  <a:pos x="2202" y="0"/>
                </a:cxn>
                <a:cxn ang="0">
                  <a:pos x="0" y="25"/>
                </a:cxn>
              </a:cxnLst>
              <a:rect l="0" t="0" r="r" b="b"/>
              <a:pathLst>
                <a:path w="2772" h="37">
                  <a:moveTo>
                    <a:pt x="0" y="25"/>
                  </a:moveTo>
                  <a:lnTo>
                    <a:pt x="512" y="37"/>
                  </a:lnTo>
                  <a:lnTo>
                    <a:pt x="2772" y="4"/>
                  </a:lnTo>
                  <a:lnTo>
                    <a:pt x="2202" y="0"/>
                  </a:lnTo>
                  <a:lnTo>
                    <a:pt x="0" y="25"/>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8" name="Freeform 27"/>
            <p:cNvSpPr>
              <a:spLocks/>
            </p:cNvSpPr>
            <p:nvPr/>
          </p:nvSpPr>
          <p:spPr bwMode="auto">
            <a:xfrm flipH="1">
              <a:off x="4080094" y="5143971"/>
              <a:ext cx="812800" cy="949325"/>
            </a:xfrm>
            <a:custGeom>
              <a:avLst/>
              <a:gdLst/>
              <a:ahLst/>
              <a:cxnLst>
                <a:cxn ang="0">
                  <a:pos x="512" y="12"/>
                </a:cxn>
                <a:cxn ang="0">
                  <a:pos x="512" y="598"/>
                </a:cxn>
                <a:cxn ang="0">
                  <a:pos x="512" y="598"/>
                </a:cxn>
                <a:cxn ang="0">
                  <a:pos x="0" y="508"/>
                </a:cxn>
                <a:cxn ang="0">
                  <a:pos x="0" y="0"/>
                </a:cxn>
                <a:cxn ang="0">
                  <a:pos x="127" y="0"/>
                </a:cxn>
                <a:cxn ang="0">
                  <a:pos x="258" y="4"/>
                </a:cxn>
                <a:cxn ang="0">
                  <a:pos x="385" y="8"/>
                </a:cxn>
                <a:cxn ang="0">
                  <a:pos x="512" y="12"/>
                </a:cxn>
                <a:cxn ang="0">
                  <a:pos x="512" y="12"/>
                </a:cxn>
              </a:cxnLst>
              <a:rect l="0" t="0" r="r" b="b"/>
              <a:pathLst>
                <a:path w="512" h="598">
                  <a:moveTo>
                    <a:pt x="512" y="12"/>
                  </a:moveTo>
                  <a:lnTo>
                    <a:pt x="512" y="598"/>
                  </a:lnTo>
                  <a:lnTo>
                    <a:pt x="512" y="598"/>
                  </a:lnTo>
                  <a:lnTo>
                    <a:pt x="0" y="508"/>
                  </a:lnTo>
                  <a:lnTo>
                    <a:pt x="0" y="0"/>
                  </a:lnTo>
                  <a:lnTo>
                    <a:pt x="127" y="0"/>
                  </a:lnTo>
                  <a:lnTo>
                    <a:pt x="258" y="4"/>
                  </a:lnTo>
                  <a:lnTo>
                    <a:pt x="385" y="8"/>
                  </a:lnTo>
                  <a:lnTo>
                    <a:pt x="512" y="12"/>
                  </a:lnTo>
                  <a:lnTo>
                    <a:pt x="512" y="12"/>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9" name="TextBox 60"/>
            <p:cNvSpPr txBox="1"/>
            <p:nvPr/>
          </p:nvSpPr>
          <p:spPr>
            <a:xfrm flipH="1">
              <a:off x="509463" y="5260765"/>
              <a:ext cx="3550010" cy="584775"/>
            </a:xfrm>
            <a:prstGeom prst="rect">
              <a:avLst/>
            </a:prstGeom>
            <a:noFill/>
            <a:scene3d>
              <a:camera prst="perspectiveContrastingLeftFacing" fov="1500000">
                <a:rot lat="300000" lon="1800000" rev="0"/>
              </a:camera>
              <a:lightRig rig="threePt" dir="t"/>
            </a:scene3d>
          </p:spPr>
          <p:txBody>
            <a:bodyPr>
              <a:normAutofit/>
            </a:bodyPr>
            <a:lstStyle/>
            <a:p>
              <a:pPr algn="ctr" fontAlgn="auto">
                <a:spcBef>
                  <a:spcPts val="0"/>
                </a:spcBef>
                <a:spcAft>
                  <a:spcPts val="0"/>
                </a:spcAft>
                <a:defRPr/>
              </a:pPr>
              <a:r>
                <a:rPr lang="en-US" sz="2800" dirty="0">
                  <a:solidFill>
                    <a:schemeClr val="bg1"/>
                  </a:solidFill>
                </a:rPr>
                <a:t>Detective</a:t>
              </a:r>
              <a:endParaRPr lang="en-US" sz="2800" b="0" dirty="0">
                <a:solidFill>
                  <a:schemeClr val="bg1"/>
                </a:solidFill>
              </a:endParaRPr>
            </a:p>
          </p:txBody>
        </p:sp>
      </p:grpSp>
      <p:sp>
        <p:nvSpPr>
          <p:cNvPr id="30" name="Oval 29"/>
          <p:cNvSpPr/>
          <p:nvPr/>
        </p:nvSpPr>
        <p:spPr>
          <a:xfrm>
            <a:off x="6876256" y="4986362"/>
            <a:ext cx="1584176" cy="1584176"/>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hlinkClick r:id="" action="ppaction://hlinkshowjump?jump=nextslide"/>
          </p:cNvPr>
          <p:cNvSpPr txBox="1"/>
          <p:nvPr/>
        </p:nvSpPr>
        <p:spPr>
          <a:xfrm>
            <a:off x="7020272" y="5157192"/>
            <a:ext cx="1296144" cy="1323439"/>
          </a:xfrm>
          <a:prstGeom prst="rect">
            <a:avLst/>
          </a:prstGeom>
          <a:noFill/>
        </p:spPr>
        <p:txBody>
          <a:bodyPr wrap="square" rtlCol="0">
            <a:spAutoFit/>
          </a:bodyPr>
          <a:lstStyle/>
          <a:p>
            <a:pPr algn="ctr"/>
            <a:r>
              <a:rPr lang="en-US" sz="2000" b="1" dirty="0">
                <a:solidFill>
                  <a:schemeClr val="bg1"/>
                </a:solidFill>
              </a:rPr>
              <a:t>Click here to see each one in detail</a:t>
            </a:r>
          </a:p>
        </p:txBody>
      </p:sp>
    </p:spTree>
    <p:custDataLst>
      <p:tags r:id="rId1"/>
    </p:custDataLst>
    <p:extLst>
      <p:ext uri="{BB962C8B-B14F-4D97-AF65-F5344CB8AC3E}">
        <p14:creationId xmlns:p14="http://schemas.microsoft.com/office/powerpoint/2010/main" val="2933199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Types of control</a:t>
              </a:r>
            </a:p>
          </p:txBody>
        </p:sp>
      </p:grpSp>
      <p:grpSp>
        <p:nvGrpSpPr>
          <p:cNvPr id="11" name="Group 34"/>
          <p:cNvGrpSpPr/>
          <p:nvPr/>
        </p:nvGrpSpPr>
        <p:grpSpPr>
          <a:xfrm>
            <a:off x="467544" y="2051521"/>
            <a:ext cx="4425350" cy="1724025"/>
            <a:chOff x="467544" y="2051521"/>
            <a:chExt cx="4425350" cy="1724025"/>
          </a:xfrm>
        </p:grpSpPr>
        <p:sp>
          <p:nvSpPr>
            <p:cNvPr id="12" name="Freeform 11"/>
            <p:cNvSpPr>
              <a:spLocks/>
            </p:cNvSpPr>
            <p:nvPr/>
          </p:nvSpPr>
          <p:spPr bwMode="auto">
            <a:xfrm flipH="1">
              <a:off x="492344" y="2051521"/>
              <a:ext cx="4400550" cy="1724025"/>
            </a:xfrm>
            <a:custGeom>
              <a:avLst/>
              <a:gdLst/>
              <a:ahLst/>
              <a:cxnLst>
                <a:cxn ang="0">
                  <a:pos x="0" y="758"/>
                </a:cxn>
                <a:cxn ang="0">
                  <a:pos x="0" y="246"/>
                </a:cxn>
                <a:cxn ang="0">
                  <a:pos x="512" y="0"/>
                </a:cxn>
                <a:cxn ang="0">
                  <a:pos x="2772" y="607"/>
                </a:cxn>
                <a:cxn ang="0">
                  <a:pos x="2772" y="1004"/>
                </a:cxn>
                <a:cxn ang="0">
                  <a:pos x="2194" y="1086"/>
                </a:cxn>
                <a:cxn ang="0">
                  <a:pos x="0" y="758"/>
                </a:cxn>
              </a:cxnLst>
              <a:rect l="0" t="0" r="r" b="b"/>
              <a:pathLst>
                <a:path w="2772" h="1086">
                  <a:moveTo>
                    <a:pt x="0" y="758"/>
                  </a:moveTo>
                  <a:lnTo>
                    <a:pt x="0" y="246"/>
                  </a:lnTo>
                  <a:lnTo>
                    <a:pt x="512" y="0"/>
                  </a:lnTo>
                  <a:lnTo>
                    <a:pt x="2772" y="607"/>
                  </a:lnTo>
                  <a:lnTo>
                    <a:pt x="2772" y="1004"/>
                  </a:lnTo>
                  <a:lnTo>
                    <a:pt x="2194" y="1086"/>
                  </a:lnTo>
                  <a:lnTo>
                    <a:pt x="0" y="758"/>
                  </a:lnTo>
                  <a:close/>
                </a:path>
              </a:pathLst>
            </a:custGeom>
            <a:solidFill>
              <a:srgbClr val="9ABCE6"/>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3" name="Freeform 12"/>
            <p:cNvSpPr>
              <a:spLocks/>
            </p:cNvSpPr>
            <p:nvPr/>
          </p:nvSpPr>
          <p:spPr bwMode="auto">
            <a:xfrm flipH="1">
              <a:off x="492344" y="2981796"/>
              <a:ext cx="4400550" cy="793750"/>
            </a:xfrm>
            <a:custGeom>
              <a:avLst/>
              <a:gdLst/>
              <a:ahLst/>
              <a:cxnLst>
                <a:cxn ang="0">
                  <a:pos x="0" y="172"/>
                </a:cxn>
                <a:cxn ang="0">
                  <a:pos x="512" y="0"/>
                </a:cxn>
                <a:cxn ang="0">
                  <a:pos x="2772" y="418"/>
                </a:cxn>
                <a:cxn ang="0">
                  <a:pos x="2194" y="500"/>
                </a:cxn>
                <a:cxn ang="0">
                  <a:pos x="0" y="172"/>
                </a:cxn>
              </a:cxnLst>
              <a:rect l="0" t="0" r="r" b="b"/>
              <a:pathLst>
                <a:path w="2772" h="500">
                  <a:moveTo>
                    <a:pt x="0" y="172"/>
                  </a:moveTo>
                  <a:lnTo>
                    <a:pt x="512" y="0"/>
                  </a:lnTo>
                  <a:lnTo>
                    <a:pt x="2772" y="418"/>
                  </a:lnTo>
                  <a:lnTo>
                    <a:pt x="2194" y="500"/>
                  </a:lnTo>
                  <a:lnTo>
                    <a:pt x="0" y="17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4" name="Freeform 24"/>
            <p:cNvSpPr>
              <a:spLocks/>
            </p:cNvSpPr>
            <p:nvPr/>
          </p:nvSpPr>
          <p:spPr bwMode="auto">
            <a:xfrm flipH="1">
              <a:off x="4080094" y="2051521"/>
              <a:ext cx="812800" cy="1203325"/>
            </a:xfrm>
            <a:custGeom>
              <a:avLst/>
              <a:gdLst/>
              <a:ahLst/>
              <a:cxnLst>
                <a:cxn ang="0">
                  <a:pos x="512" y="0"/>
                </a:cxn>
                <a:cxn ang="0">
                  <a:pos x="512" y="586"/>
                </a:cxn>
                <a:cxn ang="0">
                  <a:pos x="512" y="586"/>
                </a:cxn>
                <a:cxn ang="0">
                  <a:pos x="385" y="631"/>
                </a:cxn>
                <a:cxn ang="0">
                  <a:pos x="258" y="672"/>
                </a:cxn>
                <a:cxn ang="0">
                  <a:pos x="127" y="713"/>
                </a:cxn>
                <a:cxn ang="0">
                  <a:pos x="0" y="758"/>
                </a:cxn>
                <a:cxn ang="0">
                  <a:pos x="0" y="246"/>
                </a:cxn>
                <a:cxn ang="0">
                  <a:pos x="512" y="0"/>
                </a:cxn>
                <a:cxn ang="0">
                  <a:pos x="512" y="0"/>
                </a:cxn>
              </a:cxnLst>
              <a:rect l="0" t="0" r="r" b="b"/>
              <a:pathLst>
                <a:path w="512" h="758">
                  <a:moveTo>
                    <a:pt x="512" y="0"/>
                  </a:moveTo>
                  <a:lnTo>
                    <a:pt x="512" y="586"/>
                  </a:lnTo>
                  <a:lnTo>
                    <a:pt x="512" y="586"/>
                  </a:lnTo>
                  <a:lnTo>
                    <a:pt x="385" y="631"/>
                  </a:lnTo>
                  <a:lnTo>
                    <a:pt x="258" y="672"/>
                  </a:lnTo>
                  <a:lnTo>
                    <a:pt x="127" y="713"/>
                  </a:lnTo>
                  <a:lnTo>
                    <a:pt x="0" y="758"/>
                  </a:lnTo>
                  <a:lnTo>
                    <a:pt x="0" y="246"/>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5" name="TextBox 57"/>
            <p:cNvSpPr txBox="1"/>
            <p:nvPr/>
          </p:nvSpPr>
          <p:spPr>
            <a:xfrm flipH="1">
              <a:off x="467544" y="2658092"/>
              <a:ext cx="3633848" cy="584775"/>
            </a:xfrm>
            <a:prstGeom prst="rect">
              <a:avLst/>
            </a:prstGeom>
            <a:noFill/>
            <a:scene3d>
              <a:camera prst="perspectiveContrastingLeftFacing">
                <a:rot lat="20101566" lon="1922434" rev="21486000"/>
              </a:camera>
              <a:lightRig rig="threePt" dir="t"/>
            </a:scene3d>
          </p:spPr>
          <p:txBody>
            <a:bodyPr>
              <a:normAutofit/>
            </a:bodyPr>
            <a:lstStyle/>
            <a:p>
              <a:pPr algn="ctr" fontAlgn="auto">
                <a:spcBef>
                  <a:spcPts val="0"/>
                </a:spcBef>
                <a:spcAft>
                  <a:spcPts val="0"/>
                </a:spcAft>
                <a:defRPr/>
              </a:pPr>
              <a:r>
                <a:rPr lang="en-US" sz="2800" dirty="0">
                  <a:solidFill>
                    <a:prstClr val="black"/>
                  </a:solidFill>
                </a:rPr>
                <a:t>Preventive</a:t>
              </a:r>
            </a:p>
          </p:txBody>
        </p:sp>
      </p:grpSp>
      <p:grpSp>
        <p:nvGrpSpPr>
          <p:cNvPr id="16" name="Group 33"/>
          <p:cNvGrpSpPr/>
          <p:nvPr/>
        </p:nvGrpSpPr>
        <p:grpSpPr>
          <a:xfrm>
            <a:off x="467544" y="3086571"/>
            <a:ext cx="4425350" cy="1320800"/>
            <a:chOff x="467544" y="3086571"/>
            <a:chExt cx="4425350" cy="1320800"/>
          </a:xfrm>
        </p:grpSpPr>
        <p:sp>
          <p:nvSpPr>
            <p:cNvPr id="17" name="Freeform 12"/>
            <p:cNvSpPr>
              <a:spLocks/>
            </p:cNvSpPr>
            <p:nvPr/>
          </p:nvSpPr>
          <p:spPr bwMode="auto">
            <a:xfrm flipH="1">
              <a:off x="492344" y="3086571"/>
              <a:ext cx="4400550" cy="1320800"/>
            </a:xfrm>
            <a:custGeom>
              <a:avLst/>
              <a:gdLst/>
              <a:ahLst/>
              <a:cxnLst>
                <a:cxn ang="0">
                  <a:pos x="0" y="672"/>
                </a:cxn>
                <a:cxn ang="0">
                  <a:pos x="0" y="160"/>
                </a:cxn>
                <a:cxn ang="0">
                  <a:pos x="127" y="123"/>
                </a:cxn>
                <a:cxn ang="0">
                  <a:pos x="258" y="82"/>
                </a:cxn>
                <a:cxn ang="0">
                  <a:pos x="385" y="41"/>
                </a:cxn>
                <a:cxn ang="0">
                  <a:pos x="512" y="0"/>
                </a:cxn>
                <a:cxn ang="0">
                  <a:pos x="795" y="49"/>
                </a:cxn>
                <a:cxn ang="0">
                  <a:pos x="1078" y="98"/>
                </a:cxn>
                <a:cxn ang="0">
                  <a:pos x="1361" y="147"/>
                </a:cxn>
                <a:cxn ang="0">
                  <a:pos x="1644" y="197"/>
                </a:cxn>
                <a:cxn ang="0">
                  <a:pos x="1923" y="246"/>
                </a:cxn>
                <a:cxn ang="0">
                  <a:pos x="2206" y="295"/>
                </a:cxn>
                <a:cxn ang="0">
                  <a:pos x="2489" y="344"/>
                </a:cxn>
                <a:cxn ang="0">
                  <a:pos x="2772" y="393"/>
                </a:cxn>
                <a:cxn ang="0">
                  <a:pos x="2772" y="791"/>
                </a:cxn>
                <a:cxn ang="0">
                  <a:pos x="2198" y="832"/>
                </a:cxn>
                <a:cxn ang="0">
                  <a:pos x="0" y="672"/>
                </a:cxn>
              </a:cxnLst>
              <a:rect l="0" t="0" r="r" b="b"/>
              <a:pathLst>
                <a:path w="2772" h="832">
                  <a:moveTo>
                    <a:pt x="0" y="672"/>
                  </a:moveTo>
                  <a:lnTo>
                    <a:pt x="0" y="160"/>
                  </a:lnTo>
                  <a:lnTo>
                    <a:pt x="127" y="123"/>
                  </a:lnTo>
                  <a:lnTo>
                    <a:pt x="258" y="82"/>
                  </a:lnTo>
                  <a:lnTo>
                    <a:pt x="385" y="41"/>
                  </a:lnTo>
                  <a:lnTo>
                    <a:pt x="512" y="0"/>
                  </a:lnTo>
                  <a:lnTo>
                    <a:pt x="795" y="49"/>
                  </a:lnTo>
                  <a:lnTo>
                    <a:pt x="1078" y="98"/>
                  </a:lnTo>
                  <a:lnTo>
                    <a:pt x="1361" y="147"/>
                  </a:lnTo>
                  <a:lnTo>
                    <a:pt x="1644" y="197"/>
                  </a:lnTo>
                  <a:lnTo>
                    <a:pt x="1923" y="246"/>
                  </a:lnTo>
                  <a:lnTo>
                    <a:pt x="2206" y="295"/>
                  </a:lnTo>
                  <a:lnTo>
                    <a:pt x="2489" y="344"/>
                  </a:lnTo>
                  <a:lnTo>
                    <a:pt x="2772" y="393"/>
                  </a:lnTo>
                  <a:lnTo>
                    <a:pt x="2772" y="791"/>
                  </a:lnTo>
                  <a:lnTo>
                    <a:pt x="2198" y="832"/>
                  </a:lnTo>
                  <a:lnTo>
                    <a:pt x="0" y="672"/>
                  </a:lnTo>
                  <a:close/>
                </a:path>
              </a:pathLst>
            </a:custGeom>
            <a:solidFill>
              <a:srgbClr val="FFFF00"/>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8" name="Freeform 17"/>
            <p:cNvSpPr>
              <a:spLocks/>
            </p:cNvSpPr>
            <p:nvPr/>
          </p:nvSpPr>
          <p:spPr bwMode="auto">
            <a:xfrm flipH="1">
              <a:off x="492344" y="4023196"/>
              <a:ext cx="4400550" cy="384175"/>
            </a:xfrm>
            <a:custGeom>
              <a:avLst/>
              <a:gdLst/>
              <a:ahLst/>
              <a:cxnLst>
                <a:cxn ang="0">
                  <a:pos x="0" y="82"/>
                </a:cxn>
                <a:cxn ang="0">
                  <a:pos x="512" y="0"/>
                </a:cxn>
                <a:cxn ang="0">
                  <a:pos x="2772" y="201"/>
                </a:cxn>
                <a:cxn ang="0">
                  <a:pos x="2198" y="242"/>
                </a:cxn>
                <a:cxn ang="0">
                  <a:pos x="0" y="82"/>
                </a:cxn>
              </a:cxnLst>
              <a:rect l="0" t="0" r="r" b="b"/>
              <a:pathLst>
                <a:path w="2772" h="242">
                  <a:moveTo>
                    <a:pt x="0" y="82"/>
                  </a:moveTo>
                  <a:lnTo>
                    <a:pt x="512" y="0"/>
                  </a:lnTo>
                  <a:lnTo>
                    <a:pt x="2772" y="201"/>
                  </a:lnTo>
                  <a:lnTo>
                    <a:pt x="2198" y="242"/>
                  </a:lnTo>
                  <a:lnTo>
                    <a:pt x="0" y="8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9" name="Freeform 22"/>
            <p:cNvSpPr>
              <a:spLocks/>
            </p:cNvSpPr>
            <p:nvPr/>
          </p:nvSpPr>
          <p:spPr bwMode="auto">
            <a:xfrm flipH="1">
              <a:off x="4080094" y="3086571"/>
              <a:ext cx="812800" cy="1066800"/>
            </a:xfrm>
            <a:custGeom>
              <a:avLst/>
              <a:gdLst/>
              <a:ahLst/>
              <a:cxnLst>
                <a:cxn ang="0">
                  <a:pos x="512" y="0"/>
                </a:cxn>
                <a:cxn ang="0">
                  <a:pos x="512" y="590"/>
                </a:cxn>
                <a:cxn ang="0">
                  <a:pos x="512" y="590"/>
                </a:cxn>
                <a:cxn ang="0">
                  <a:pos x="385" y="611"/>
                </a:cxn>
                <a:cxn ang="0">
                  <a:pos x="258" y="631"/>
                </a:cxn>
                <a:cxn ang="0">
                  <a:pos x="127" y="652"/>
                </a:cxn>
                <a:cxn ang="0">
                  <a:pos x="0" y="672"/>
                </a:cxn>
                <a:cxn ang="0">
                  <a:pos x="0" y="160"/>
                </a:cxn>
                <a:cxn ang="0">
                  <a:pos x="127" y="123"/>
                </a:cxn>
                <a:cxn ang="0">
                  <a:pos x="258" y="82"/>
                </a:cxn>
                <a:cxn ang="0">
                  <a:pos x="385" y="41"/>
                </a:cxn>
                <a:cxn ang="0">
                  <a:pos x="512" y="0"/>
                </a:cxn>
                <a:cxn ang="0">
                  <a:pos x="512" y="0"/>
                </a:cxn>
              </a:cxnLst>
              <a:rect l="0" t="0" r="r" b="b"/>
              <a:pathLst>
                <a:path w="512" h="672">
                  <a:moveTo>
                    <a:pt x="512" y="0"/>
                  </a:moveTo>
                  <a:lnTo>
                    <a:pt x="512" y="590"/>
                  </a:lnTo>
                  <a:lnTo>
                    <a:pt x="512" y="590"/>
                  </a:lnTo>
                  <a:lnTo>
                    <a:pt x="385" y="611"/>
                  </a:lnTo>
                  <a:lnTo>
                    <a:pt x="258" y="631"/>
                  </a:lnTo>
                  <a:lnTo>
                    <a:pt x="127" y="652"/>
                  </a:lnTo>
                  <a:lnTo>
                    <a:pt x="0" y="672"/>
                  </a:lnTo>
                  <a:lnTo>
                    <a:pt x="0" y="160"/>
                  </a:lnTo>
                  <a:lnTo>
                    <a:pt x="127" y="123"/>
                  </a:lnTo>
                  <a:lnTo>
                    <a:pt x="258" y="82"/>
                  </a:lnTo>
                  <a:lnTo>
                    <a:pt x="385" y="41"/>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20" name="TextBox 58"/>
            <p:cNvSpPr txBox="1"/>
            <p:nvPr/>
          </p:nvSpPr>
          <p:spPr>
            <a:xfrm flipH="1">
              <a:off x="467544" y="3503216"/>
              <a:ext cx="3633848" cy="584775"/>
            </a:xfrm>
            <a:prstGeom prst="rect">
              <a:avLst/>
            </a:prstGeom>
            <a:noFill/>
            <a:scene3d>
              <a:camera prst="perspectiveContrastingLeftFacing">
                <a:rot lat="21061738" lon="1856223" rev="87442"/>
              </a:camera>
              <a:lightRig rig="threePt" dir="t"/>
            </a:scene3d>
          </p:spPr>
          <p:txBody>
            <a:bodyPr>
              <a:normAutofit/>
            </a:bodyPr>
            <a:lstStyle/>
            <a:p>
              <a:pPr algn="ctr" fontAlgn="auto">
                <a:spcBef>
                  <a:spcPts val="0"/>
                </a:spcBef>
                <a:spcAft>
                  <a:spcPts val="0"/>
                </a:spcAft>
                <a:defRPr/>
              </a:pPr>
              <a:r>
                <a:rPr lang="en-US" sz="2800" dirty="0"/>
                <a:t>Corrective</a:t>
              </a:r>
              <a:endParaRPr lang="en-US" sz="2800" dirty="0">
                <a:solidFill>
                  <a:prstClr val="black"/>
                </a:solidFill>
              </a:endParaRPr>
            </a:p>
          </p:txBody>
        </p:sp>
      </p:grpSp>
      <p:grpSp>
        <p:nvGrpSpPr>
          <p:cNvPr id="21" name="Group 32"/>
          <p:cNvGrpSpPr/>
          <p:nvPr/>
        </p:nvGrpSpPr>
        <p:grpSpPr>
          <a:xfrm>
            <a:off x="531490" y="4169246"/>
            <a:ext cx="4400550" cy="936625"/>
            <a:chOff x="531490" y="4169246"/>
            <a:chExt cx="4400550" cy="936625"/>
          </a:xfrm>
        </p:grpSpPr>
        <p:sp>
          <p:nvSpPr>
            <p:cNvPr id="22" name="Freeform 15"/>
            <p:cNvSpPr>
              <a:spLocks/>
            </p:cNvSpPr>
            <p:nvPr/>
          </p:nvSpPr>
          <p:spPr bwMode="auto">
            <a:xfrm flipH="1">
              <a:off x="531490" y="4169246"/>
              <a:ext cx="4400550" cy="936625"/>
            </a:xfrm>
            <a:custGeom>
              <a:avLst/>
              <a:gdLst/>
              <a:ahLst/>
              <a:cxnLst>
                <a:cxn ang="0">
                  <a:pos x="2772" y="578"/>
                </a:cxn>
                <a:cxn ang="0">
                  <a:pos x="2489" y="582"/>
                </a:cxn>
                <a:cxn ang="0">
                  <a:pos x="2206" y="582"/>
                </a:cxn>
                <a:cxn ang="0">
                  <a:pos x="1923" y="582"/>
                </a:cxn>
                <a:cxn ang="0">
                  <a:pos x="1644" y="586"/>
                </a:cxn>
                <a:cxn ang="0">
                  <a:pos x="1361" y="586"/>
                </a:cxn>
                <a:cxn ang="0">
                  <a:pos x="1078" y="586"/>
                </a:cxn>
                <a:cxn ang="0">
                  <a:pos x="795" y="586"/>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795" y="24"/>
                </a:cxn>
                <a:cxn ang="0">
                  <a:pos x="1078" y="49"/>
                </a:cxn>
                <a:cxn ang="0">
                  <a:pos x="1361" y="69"/>
                </a:cxn>
                <a:cxn ang="0">
                  <a:pos x="1644" y="94"/>
                </a:cxn>
                <a:cxn ang="0">
                  <a:pos x="1923" y="115"/>
                </a:cxn>
                <a:cxn ang="0">
                  <a:pos x="2206" y="139"/>
                </a:cxn>
                <a:cxn ang="0">
                  <a:pos x="2489" y="160"/>
                </a:cxn>
                <a:cxn ang="0">
                  <a:pos x="2772" y="184"/>
                </a:cxn>
                <a:cxn ang="0">
                  <a:pos x="2772" y="578"/>
                </a:cxn>
              </a:cxnLst>
              <a:rect l="0" t="0" r="r" b="b"/>
              <a:pathLst>
                <a:path w="2772" h="590">
                  <a:moveTo>
                    <a:pt x="2772" y="578"/>
                  </a:moveTo>
                  <a:lnTo>
                    <a:pt x="2489" y="582"/>
                  </a:lnTo>
                  <a:lnTo>
                    <a:pt x="2206" y="582"/>
                  </a:lnTo>
                  <a:lnTo>
                    <a:pt x="1923" y="582"/>
                  </a:lnTo>
                  <a:lnTo>
                    <a:pt x="1644" y="586"/>
                  </a:lnTo>
                  <a:lnTo>
                    <a:pt x="1361" y="586"/>
                  </a:lnTo>
                  <a:lnTo>
                    <a:pt x="1078" y="586"/>
                  </a:lnTo>
                  <a:lnTo>
                    <a:pt x="795" y="586"/>
                  </a:lnTo>
                  <a:lnTo>
                    <a:pt x="512" y="590"/>
                  </a:lnTo>
                  <a:lnTo>
                    <a:pt x="385" y="590"/>
                  </a:lnTo>
                  <a:lnTo>
                    <a:pt x="258" y="586"/>
                  </a:lnTo>
                  <a:lnTo>
                    <a:pt x="127" y="586"/>
                  </a:lnTo>
                  <a:lnTo>
                    <a:pt x="0" y="586"/>
                  </a:lnTo>
                  <a:lnTo>
                    <a:pt x="0" y="78"/>
                  </a:lnTo>
                  <a:lnTo>
                    <a:pt x="127" y="57"/>
                  </a:lnTo>
                  <a:lnTo>
                    <a:pt x="258" y="37"/>
                  </a:lnTo>
                  <a:lnTo>
                    <a:pt x="385" y="20"/>
                  </a:lnTo>
                  <a:lnTo>
                    <a:pt x="512" y="0"/>
                  </a:lnTo>
                  <a:lnTo>
                    <a:pt x="795" y="24"/>
                  </a:lnTo>
                  <a:lnTo>
                    <a:pt x="1078" y="49"/>
                  </a:lnTo>
                  <a:lnTo>
                    <a:pt x="1361" y="69"/>
                  </a:lnTo>
                  <a:lnTo>
                    <a:pt x="1644" y="94"/>
                  </a:lnTo>
                  <a:lnTo>
                    <a:pt x="1923" y="115"/>
                  </a:lnTo>
                  <a:lnTo>
                    <a:pt x="2206" y="139"/>
                  </a:lnTo>
                  <a:lnTo>
                    <a:pt x="2489" y="160"/>
                  </a:lnTo>
                  <a:lnTo>
                    <a:pt x="2772" y="184"/>
                  </a:lnTo>
                  <a:lnTo>
                    <a:pt x="2772" y="578"/>
                  </a:lnTo>
                  <a:close/>
                </a:path>
              </a:pathLst>
            </a:custGeom>
            <a:solidFill>
              <a:srgbClr val="1CAE1C"/>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3" name="Freeform 20"/>
            <p:cNvSpPr>
              <a:spLocks/>
            </p:cNvSpPr>
            <p:nvPr/>
          </p:nvSpPr>
          <p:spPr bwMode="auto">
            <a:xfrm flipH="1">
              <a:off x="4119240" y="4169246"/>
              <a:ext cx="812800" cy="936625"/>
            </a:xfrm>
            <a:custGeom>
              <a:avLst/>
              <a:gdLst/>
              <a:ahLst/>
              <a:cxnLst>
                <a:cxn ang="0">
                  <a:pos x="512" y="0"/>
                </a:cxn>
                <a:cxn ang="0">
                  <a:pos x="512" y="590"/>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512" y="0"/>
                </a:cxn>
              </a:cxnLst>
              <a:rect l="0" t="0" r="r" b="b"/>
              <a:pathLst>
                <a:path w="512" h="590">
                  <a:moveTo>
                    <a:pt x="512" y="0"/>
                  </a:moveTo>
                  <a:lnTo>
                    <a:pt x="512" y="590"/>
                  </a:lnTo>
                  <a:lnTo>
                    <a:pt x="512" y="590"/>
                  </a:lnTo>
                  <a:lnTo>
                    <a:pt x="385" y="590"/>
                  </a:lnTo>
                  <a:lnTo>
                    <a:pt x="258" y="586"/>
                  </a:lnTo>
                  <a:lnTo>
                    <a:pt x="127" y="586"/>
                  </a:lnTo>
                  <a:lnTo>
                    <a:pt x="0" y="586"/>
                  </a:lnTo>
                  <a:lnTo>
                    <a:pt x="0" y="78"/>
                  </a:lnTo>
                  <a:lnTo>
                    <a:pt x="127" y="57"/>
                  </a:lnTo>
                  <a:lnTo>
                    <a:pt x="258" y="37"/>
                  </a:lnTo>
                  <a:lnTo>
                    <a:pt x="385" y="20"/>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4" name="TextBox 59"/>
            <p:cNvSpPr txBox="1"/>
            <p:nvPr/>
          </p:nvSpPr>
          <p:spPr>
            <a:xfrm flipH="1">
              <a:off x="539552" y="4423905"/>
              <a:ext cx="3633848" cy="584775"/>
            </a:xfrm>
            <a:prstGeom prst="rect">
              <a:avLst/>
            </a:prstGeom>
            <a:noFill/>
            <a:scene3d>
              <a:camera prst="perspectiveContrastingLeftFacing">
                <a:rot lat="21419807" lon="1792201" rev="60000"/>
              </a:camera>
              <a:lightRig rig="threePt" dir="t"/>
            </a:scene3d>
          </p:spPr>
          <p:txBody>
            <a:bodyPr>
              <a:normAutofit/>
            </a:bodyPr>
            <a:lstStyle/>
            <a:p>
              <a:pPr algn="ctr" fontAlgn="auto">
                <a:spcBef>
                  <a:spcPts val="0"/>
                </a:spcBef>
                <a:spcAft>
                  <a:spcPts val="0"/>
                </a:spcAft>
                <a:defRPr/>
              </a:pPr>
              <a:r>
                <a:rPr lang="en-US" sz="2800" dirty="0">
                  <a:solidFill>
                    <a:schemeClr val="bg1"/>
                  </a:solidFill>
                </a:rPr>
                <a:t>Directive</a:t>
              </a:r>
            </a:p>
          </p:txBody>
        </p:sp>
      </p:grpSp>
      <p:grpSp>
        <p:nvGrpSpPr>
          <p:cNvPr id="25" name="Group 31"/>
          <p:cNvGrpSpPr/>
          <p:nvPr/>
        </p:nvGrpSpPr>
        <p:grpSpPr>
          <a:xfrm>
            <a:off x="492344" y="5104284"/>
            <a:ext cx="4400550" cy="989012"/>
            <a:chOff x="492344" y="5104284"/>
            <a:chExt cx="4400550" cy="989012"/>
          </a:xfrm>
        </p:grpSpPr>
        <p:sp>
          <p:nvSpPr>
            <p:cNvPr id="26" name="Freeform 7"/>
            <p:cNvSpPr>
              <a:spLocks/>
            </p:cNvSpPr>
            <p:nvPr/>
          </p:nvSpPr>
          <p:spPr bwMode="auto">
            <a:xfrm flipH="1">
              <a:off x="492344" y="5104284"/>
              <a:ext cx="4400550" cy="989012"/>
            </a:xfrm>
            <a:custGeom>
              <a:avLst/>
              <a:gdLst/>
              <a:ahLst/>
              <a:cxnLst>
                <a:cxn ang="0">
                  <a:pos x="2772" y="402"/>
                </a:cxn>
                <a:cxn ang="0">
                  <a:pos x="512" y="623"/>
                </a:cxn>
                <a:cxn ang="0">
                  <a:pos x="0" y="533"/>
                </a:cxn>
                <a:cxn ang="0">
                  <a:pos x="0" y="25"/>
                </a:cxn>
                <a:cxn ang="0">
                  <a:pos x="2202" y="0"/>
                </a:cxn>
                <a:cxn ang="0">
                  <a:pos x="2772" y="4"/>
                </a:cxn>
                <a:cxn ang="0">
                  <a:pos x="2772" y="402"/>
                </a:cxn>
              </a:cxnLst>
              <a:rect l="0" t="0" r="r" b="b"/>
              <a:pathLst>
                <a:path w="2772" h="623">
                  <a:moveTo>
                    <a:pt x="2772" y="402"/>
                  </a:moveTo>
                  <a:lnTo>
                    <a:pt x="512" y="623"/>
                  </a:lnTo>
                  <a:lnTo>
                    <a:pt x="0" y="533"/>
                  </a:lnTo>
                  <a:lnTo>
                    <a:pt x="0" y="25"/>
                  </a:lnTo>
                  <a:lnTo>
                    <a:pt x="2202" y="0"/>
                  </a:lnTo>
                  <a:lnTo>
                    <a:pt x="2772" y="4"/>
                  </a:lnTo>
                  <a:lnTo>
                    <a:pt x="2772" y="402"/>
                  </a:lnTo>
                  <a:close/>
                </a:path>
              </a:pathLst>
            </a:custGeom>
            <a:solidFill>
              <a:srgbClr val="0066CC"/>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7" name="Freeform 26"/>
            <p:cNvSpPr>
              <a:spLocks/>
            </p:cNvSpPr>
            <p:nvPr/>
          </p:nvSpPr>
          <p:spPr bwMode="auto">
            <a:xfrm flipH="1">
              <a:off x="492344" y="5104284"/>
              <a:ext cx="4400550" cy="58737"/>
            </a:xfrm>
            <a:custGeom>
              <a:avLst/>
              <a:gdLst/>
              <a:ahLst/>
              <a:cxnLst>
                <a:cxn ang="0">
                  <a:pos x="0" y="25"/>
                </a:cxn>
                <a:cxn ang="0">
                  <a:pos x="512" y="37"/>
                </a:cxn>
                <a:cxn ang="0">
                  <a:pos x="2772" y="4"/>
                </a:cxn>
                <a:cxn ang="0">
                  <a:pos x="2202" y="0"/>
                </a:cxn>
                <a:cxn ang="0">
                  <a:pos x="0" y="25"/>
                </a:cxn>
              </a:cxnLst>
              <a:rect l="0" t="0" r="r" b="b"/>
              <a:pathLst>
                <a:path w="2772" h="37">
                  <a:moveTo>
                    <a:pt x="0" y="25"/>
                  </a:moveTo>
                  <a:lnTo>
                    <a:pt x="512" y="37"/>
                  </a:lnTo>
                  <a:lnTo>
                    <a:pt x="2772" y="4"/>
                  </a:lnTo>
                  <a:lnTo>
                    <a:pt x="2202" y="0"/>
                  </a:lnTo>
                  <a:lnTo>
                    <a:pt x="0" y="25"/>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8" name="Freeform 27"/>
            <p:cNvSpPr>
              <a:spLocks/>
            </p:cNvSpPr>
            <p:nvPr/>
          </p:nvSpPr>
          <p:spPr bwMode="auto">
            <a:xfrm flipH="1">
              <a:off x="4080094" y="5143971"/>
              <a:ext cx="812800" cy="949325"/>
            </a:xfrm>
            <a:custGeom>
              <a:avLst/>
              <a:gdLst/>
              <a:ahLst/>
              <a:cxnLst>
                <a:cxn ang="0">
                  <a:pos x="512" y="12"/>
                </a:cxn>
                <a:cxn ang="0">
                  <a:pos x="512" y="598"/>
                </a:cxn>
                <a:cxn ang="0">
                  <a:pos x="512" y="598"/>
                </a:cxn>
                <a:cxn ang="0">
                  <a:pos x="0" y="508"/>
                </a:cxn>
                <a:cxn ang="0">
                  <a:pos x="0" y="0"/>
                </a:cxn>
                <a:cxn ang="0">
                  <a:pos x="127" y="0"/>
                </a:cxn>
                <a:cxn ang="0">
                  <a:pos x="258" y="4"/>
                </a:cxn>
                <a:cxn ang="0">
                  <a:pos x="385" y="8"/>
                </a:cxn>
                <a:cxn ang="0">
                  <a:pos x="512" y="12"/>
                </a:cxn>
                <a:cxn ang="0">
                  <a:pos x="512" y="12"/>
                </a:cxn>
              </a:cxnLst>
              <a:rect l="0" t="0" r="r" b="b"/>
              <a:pathLst>
                <a:path w="512" h="598">
                  <a:moveTo>
                    <a:pt x="512" y="12"/>
                  </a:moveTo>
                  <a:lnTo>
                    <a:pt x="512" y="598"/>
                  </a:lnTo>
                  <a:lnTo>
                    <a:pt x="512" y="598"/>
                  </a:lnTo>
                  <a:lnTo>
                    <a:pt x="0" y="508"/>
                  </a:lnTo>
                  <a:lnTo>
                    <a:pt x="0" y="0"/>
                  </a:lnTo>
                  <a:lnTo>
                    <a:pt x="127" y="0"/>
                  </a:lnTo>
                  <a:lnTo>
                    <a:pt x="258" y="4"/>
                  </a:lnTo>
                  <a:lnTo>
                    <a:pt x="385" y="8"/>
                  </a:lnTo>
                  <a:lnTo>
                    <a:pt x="512" y="12"/>
                  </a:lnTo>
                  <a:lnTo>
                    <a:pt x="512" y="12"/>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9" name="TextBox 60"/>
            <p:cNvSpPr txBox="1"/>
            <p:nvPr/>
          </p:nvSpPr>
          <p:spPr>
            <a:xfrm flipH="1">
              <a:off x="509463" y="5260765"/>
              <a:ext cx="3550010" cy="584775"/>
            </a:xfrm>
            <a:prstGeom prst="rect">
              <a:avLst/>
            </a:prstGeom>
            <a:noFill/>
            <a:scene3d>
              <a:camera prst="perspectiveContrastingLeftFacing" fov="1500000">
                <a:rot lat="300000" lon="1800000" rev="0"/>
              </a:camera>
              <a:lightRig rig="threePt" dir="t"/>
            </a:scene3d>
          </p:spPr>
          <p:txBody>
            <a:bodyPr>
              <a:normAutofit/>
            </a:bodyPr>
            <a:lstStyle/>
            <a:p>
              <a:pPr algn="ctr" fontAlgn="auto">
                <a:spcBef>
                  <a:spcPts val="0"/>
                </a:spcBef>
                <a:spcAft>
                  <a:spcPts val="0"/>
                </a:spcAft>
                <a:defRPr/>
              </a:pPr>
              <a:r>
                <a:rPr lang="en-US" sz="2800" dirty="0">
                  <a:solidFill>
                    <a:schemeClr val="bg1"/>
                  </a:solidFill>
                </a:rPr>
                <a:t>Detective</a:t>
              </a:r>
            </a:p>
          </p:txBody>
        </p:sp>
      </p:grpSp>
      <p:sp>
        <p:nvSpPr>
          <p:cNvPr id="30" name="Freeform 6"/>
          <p:cNvSpPr>
            <a:spLocks/>
          </p:cNvSpPr>
          <p:nvPr/>
        </p:nvSpPr>
        <p:spPr bwMode="auto">
          <a:xfrm flipV="1">
            <a:off x="5220073" y="2708920"/>
            <a:ext cx="3240336" cy="13515"/>
          </a:xfrm>
          <a:custGeom>
            <a:avLst/>
            <a:gdLst>
              <a:gd name="connsiteX0" fmla="*/ 0 w 10000"/>
              <a:gd name="connsiteY0" fmla="*/ 59 h 10059"/>
              <a:gd name="connsiteX1" fmla="*/ 1493 w 10000"/>
              <a:gd name="connsiteY1" fmla="*/ 59 h 10059"/>
              <a:gd name="connsiteX2" fmla="*/ 4086 w 10000"/>
              <a:gd name="connsiteY2" fmla="*/ 0 h 10059"/>
              <a:gd name="connsiteX3" fmla="*/ 10000 w 10000"/>
              <a:gd name="connsiteY3" fmla="*/ 10059 h 10059"/>
              <a:gd name="connsiteX0" fmla="*/ 0 w 10216"/>
              <a:gd name="connsiteY0" fmla="*/ 59 h 59"/>
              <a:gd name="connsiteX1" fmla="*/ 1493 w 10216"/>
              <a:gd name="connsiteY1" fmla="*/ 59 h 59"/>
              <a:gd name="connsiteX2" fmla="*/ 4086 w 10216"/>
              <a:gd name="connsiteY2" fmla="*/ 0 h 59"/>
              <a:gd name="connsiteX3" fmla="*/ 10216 w 10216"/>
              <a:gd name="connsiteY3" fmla="*/ 0 h 59"/>
            </a:gdLst>
            <a:ahLst/>
            <a:cxnLst>
              <a:cxn ang="0">
                <a:pos x="connsiteX0" y="connsiteY0"/>
              </a:cxn>
              <a:cxn ang="0">
                <a:pos x="connsiteX1" y="connsiteY1"/>
              </a:cxn>
              <a:cxn ang="0">
                <a:pos x="connsiteX2" y="connsiteY2"/>
              </a:cxn>
              <a:cxn ang="0">
                <a:pos x="connsiteX3" y="connsiteY3"/>
              </a:cxn>
            </a:cxnLst>
            <a:rect l="l" t="t" r="r" b="b"/>
            <a:pathLst>
              <a:path w="10216" h="59">
                <a:moveTo>
                  <a:pt x="0" y="59"/>
                </a:moveTo>
                <a:lnTo>
                  <a:pt x="1493" y="59"/>
                </a:lnTo>
                <a:lnTo>
                  <a:pt x="4086" y="0"/>
                </a:lnTo>
                <a:lnTo>
                  <a:pt x="10216" y="0"/>
                </a:lnTo>
              </a:path>
            </a:pathLst>
          </a:cu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dirty="0">
              <a:solidFill>
                <a:prstClr val="black"/>
              </a:solidFill>
            </a:endParaRPr>
          </a:p>
        </p:txBody>
      </p:sp>
      <p:sp>
        <p:nvSpPr>
          <p:cNvPr id="31" name="TextBox 30"/>
          <p:cNvSpPr txBox="1"/>
          <p:nvPr/>
        </p:nvSpPr>
        <p:spPr>
          <a:xfrm>
            <a:off x="5220072" y="3361476"/>
            <a:ext cx="3347864" cy="1323439"/>
          </a:xfrm>
          <a:prstGeom prst="rect">
            <a:avLst/>
          </a:prstGeom>
          <a:noFill/>
        </p:spPr>
        <p:txBody>
          <a:bodyPr wrap="square" rtlCol="0">
            <a:spAutoFit/>
          </a:bodyPr>
          <a:lstStyle/>
          <a:p>
            <a:r>
              <a:rPr lang="en-US" sz="2000" dirty="0"/>
              <a:t>These controls are designed to limit the possibility of an undesirable outcome being realized</a:t>
            </a:r>
          </a:p>
        </p:txBody>
      </p:sp>
    </p:spTree>
    <p:custDataLst>
      <p:tags r:id="rId1"/>
    </p:custDataLst>
    <p:extLst>
      <p:ext uri="{BB962C8B-B14F-4D97-AF65-F5344CB8AC3E}">
        <p14:creationId xmlns:p14="http://schemas.microsoft.com/office/powerpoint/2010/main" val="1447304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Types of control</a:t>
              </a:r>
            </a:p>
          </p:txBody>
        </p:sp>
      </p:grpSp>
      <p:grpSp>
        <p:nvGrpSpPr>
          <p:cNvPr id="11" name="Group 34"/>
          <p:cNvGrpSpPr/>
          <p:nvPr/>
        </p:nvGrpSpPr>
        <p:grpSpPr>
          <a:xfrm>
            <a:off x="467544" y="2051521"/>
            <a:ext cx="4425350" cy="1724025"/>
            <a:chOff x="467544" y="2051521"/>
            <a:chExt cx="4425350" cy="1724025"/>
          </a:xfrm>
        </p:grpSpPr>
        <p:sp>
          <p:nvSpPr>
            <p:cNvPr id="12" name="Freeform 11"/>
            <p:cNvSpPr>
              <a:spLocks/>
            </p:cNvSpPr>
            <p:nvPr/>
          </p:nvSpPr>
          <p:spPr bwMode="auto">
            <a:xfrm flipH="1">
              <a:off x="492344" y="2051521"/>
              <a:ext cx="4400550" cy="1724025"/>
            </a:xfrm>
            <a:custGeom>
              <a:avLst/>
              <a:gdLst/>
              <a:ahLst/>
              <a:cxnLst>
                <a:cxn ang="0">
                  <a:pos x="0" y="758"/>
                </a:cxn>
                <a:cxn ang="0">
                  <a:pos x="0" y="246"/>
                </a:cxn>
                <a:cxn ang="0">
                  <a:pos x="512" y="0"/>
                </a:cxn>
                <a:cxn ang="0">
                  <a:pos x="2772" y="607"/>
                </a:cxn>
                <a:cxn ang="0">
                  <a:pos x="2772" y="1004"/>
                </a:cxn>
                <a:cxn ang="0">
                  <a:pos x="2194" y="1086"/>
                </a:cxn>
                <a:cxn ang="0">
                  <a:pos x="0" y="758"/>
                </a:cxn>
              </a:cxnLst>
              <a:rect l="0" t="0" r="r" b="b"/>
              <a:pathLst>
                <a:path w="2772" h="1086">
                  <a:moveTo>
                    <a:pt x="0" y="758"/>
                  </a:moveTo>
                  <a:lnTo>
                    <a:pt x="0" y="246"/>
                  </a:lnTo>
                  <a:lnTo>
                    <a:pt x="512" y="0"/>
                  </a:lnTo>
                  <a:lnTo>
                    <a:pt x="2772" y="607"/>
                  </a:lnTo>
                  <a:lnTo>
                    <a:pt x="2772" y="1004"/>
                  </a:lnTo>
                  <a:lnTo>
                    <a:pt x="2194" y="1086"/>
                  </a:lnTo>
                  <a:lnTo>
                    <a:pt x="0" y="758"/>
                  </a:lnTo>
                  <a:close/>
                </a:path>
              </a:pathLst>
            </a:custGeom>
            <a:solidFill>
              <a:srgbClr val="9ABCE6"/>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3" name="Freeform 12"/>
            <p:cNvSpPr>
              <a:spLocks/>
            </p:cNvSpPr>
            <p:nvPr/>
          </p:nvSpPr>
          <p:spPr bwMode="auto">
            <a:xfrm flipH="1">
              <a:off x="492344" y="2981796"/>
              <a:ext cx="4400550" cy="793750"/>
            </a:xfrm>
            <a:custGeom>
              <a:avLst/>
              <a:gdLst/>
              <a:ahLst/>
              <a:cxnLst>
                <a:cxn ang="0">
                  <a:pos x="0" y="172"/>
                </a:cxn>
                <a:cxn ang="0">
                  <a:pos x="512" y="0"/>
                </a:cxn>
                <a:cxn ang="0">
                  <a:pos x="2772" y="418"/>
                </a:cxn>
                <a:cxn ang="0">
                  <a:pos x="2194" y="500"/>
                </a:cxn>
                <a:cxn ang="0">
                  <a:pos x="0" y="172"/>
                </a:cxn>
              </a:cxnLst>
              <a:rect l="0" t="0" r="r" b="b"/>
              <a:pathLst>
                <a:path w="2772" h="500">
                  <a:moveTo>
                    <a:pt x="0" y="172"/>
                  </a:moveTo>
                  <a:lnTo>
                    <a:pt x="512" y="0"/>
                  </a:lnTo>
                  <a:lnTo>
                    <a:pt x="2772" y="418"/>
                  </a:lnTo>
                  <a:lnTo>
                    <a:pt x="2194" y="500"/>
                  </a:lnTo>
                  <a:lnTo>
                    <a:pt x="0" y="17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4" name="Freeform 24"/>
            <p:cNvSpPr>
              <a:spLocks/>
            </p:cNvSpPr>
            <p:nvPr/>
          </p:nvSpPr>
          <p:spPr bwMode="auto">
            <a:xfrm flipH="1">
              <a:off x="4080094" y="2051521"/>
              <a:ext cx="812800" cy="1203325"/>
            </a:xfrm>
            <a:custGeom>
              <a:avLst/>
              <a:gdLst/>
              <a:ahLst/>
              <a:cxnLst>
                <a:cxn ang="0">
                  <a:pos x="512" y="0"/>
                </a:cxn>
                <a:cxn ang="0">
                  <a:pos x="512" y="586"/>
                </a:cxn>
                <a:cxn ang="0">
                  <a:pos x="512" y="586"/>
                </a:cxn>
                <a:cxn ang="0">
                  <a:pos x="385" y="631"/>
                </a:cxn>
                <a:cxn ang="0">
                  <a:pos x="258" y="672"/>
                </a:cxn>
                <a:cxn ang="0">
                  <a:pos x="127" y="713"/>
                </a:cxn>
                <a:cxn ang="0">
                  <a:pos x="0" y="758"/>
                </a:cxn>
                <a:cxn ang="0">
                  <a:pos x="0" y="246"/>
                </a:cxn>
                <a:cxn ang="0">
                  <a:pos x="512" y="0"/>
                </a:cxn>
                <a:cxn ang="0">
                  <a:pos x="512" y="0"/>
                </a:cxn>
              </a:cxnLst>
              <a:rect l="0" t="0" r="r" b="b"/>
              <a:pathLst>
                <a:path w="512" h="758">
                  <a:moveTo>
                    <a:pt x="512" y="0"/>
                  </a:moveTo>
                  <a:lnTo>
                    <a:pt x="512" y="586"/>
                  </a:lnTo>
                  <a:lnTo>
                    <a:pt x="512" y="586"/>
                  </a:lnTo>
                  <a:lnTo>
                    <a:pt x="385" y="631"/>
                  </a:lnTo>
                  <a:lnTo>
                    <a:pt x="258" y="672"/>
                  </a:lnTo>
                  <a:lnTo>
                    <a:pt x="127" y="713"/>
                  </a:lnTo>
                  <a:lnTo>
                    <a:pt x="0" y="758"/>
                  </a:lnTo>
                  <a:lnTo>
                    <a:pt x="0" y="246"/>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5" name="TextBox 57"/>
            <p:cNvSpPr txBox="1"/>
            <p:nvPr/>
          </p:nvSpPr>
          <p:spPr>
            <a:xfrm flipH="1">
              <a:off x="467544" y="2658092"/>
              <a:ext cx="3633848" cy="584775"/>
            </a:xfrm>
            <a:prstGeom prst="rect">
              <a:avLst/>
            </a:prstGeom>
            <a:noFill/>
            <a:scene3d>
              <a:camera prst="perspectiveContrastingLeftFacing">
                <a:rot lat="20101566" lon="1922434" rev="21486000"/>
              </a:camera>
              <a:lightRig rig="threePt" dir="t"/>
            </a:scene3d>
          </p:spPr>
          <p:txBody>
            <a:bodyPr>
              <a:normAutofit/>
            </a:bodyPr>
            <a:lstStyle/>
            <a:p>
              <a:pPr algn="ctr" fontAlgn="auto">
                <a:spcBef>
                  <a:spcPts val="0"/>
                </a:spcBef>
                <a:spcAft>
                  <a:spcPts val="0"/>
                </a:spcAft>
                <a:defRPr/>
              </a:pPr>
              <a:r>
                <a:rPr lang="en-US" sz="2800" dirty="0">
                  <a:solidFill>
                    <a:prstClr val="black"/>
                  </a:solidFill>
                </a:rPr>
                <a:t>Preventive</a:t>
              </a:r>
            </a:p>
          </p:txBody>
        </p:sp>
      </p:grpSp>
      <p:grpSp>
        <p:nvGrpSpPr>
          <p:cNvPr id="16" name="Group 33"/>
          <p:cNvGrpSpPr/>
          <p:nvPr/>
        </p:nvGrpSpPr>
        <p:grpSpPr>
          <a:xfrm>
            <a:off x="467544" y="3086571"/>
            <a:ext cx="4425350" cy="1320800"/>
            <a:chOff x="467544" y="3086571"/>
            <a:chExt cx="4425350" cy="1320800"/>
          </a:xfrm>
        </p:grpSpPr>
        <p:sp>
          <p:nvSpPr>
            <p:cNvPr id="17" name="Freeform 12"/>
            <p:cNvSpPr>
              <a:spLocks/>
            </p:cNvSpPr>
            <p:nvPr/>
          </p:nvSpPr>
          <p:spPr bwMode="auto">
            <a:xfrm flipH="1">
              <a:off x="492344" y="3086571"/>
              <a:ext cx="4400550" cy="1320800"/>
            </a:xfrm>
            <a:custGeom>
              <a:avLst/>
              <a:gdLst/>
              <a:ahLst/>
              <a:cxnLst>
                <a:cxn ang="0">
                  <a:pos x="0" y="672"/>
                </a:cxn>
                <a:cxn ang="0">
                  <a:pos x="0" y="160"/>
                </a:cxn>
                <a:cxn ang="0">
                  <a:pos x="127" y="123"/>
                </a:cxn>
                <a:cxn ang="0">
                  <a:pos x="258" y="82"/>
                </a:cxn>
                <a:cxn ang="0">
                  <a:pos x="385" y="41"/>
                </a:cxn>
                <a:cxn ang="0">
                  <a:pos x="512" y="0"/>
                </a:cxn>
                <a:cxn ang="0">
                  <a:pos x="795" y="49"/>
                </a:cxn>
                <a:cxn ang="0">
                  <a:pos x="1078" y="98"/>
                </a:cxn>
                <a:cxn ang="0">
                  <a:pos x="1361" y="147"/>
                </a:cxn>
                <a:cxn ang="0">
                  <a:pos x="1644" y="197"/>
                </a:cxn>
                <a:cxn ang="0">
                  <a:pos x="1923" y="246"/>
                </a:cxn>
                <a:cxn ang="0">
                  <a:pos x="2206" y="295"/>
                </a:cxn>
                <a:cxn ang="0">
                  <a:pos x="2489" y="344"/>
                </a:cxn>
                <a:cxn ang="0">
                  <a:pos x="2772" y="393"/>
                </a:cxn>
                <a:cxn ang="0">
                  <a:pos x="2772" y="791"/>
                </a:cxn>
                <a:cxn ang="0">
                  <a:pos x="2198" y="832"/>
                </a:cxn>
                <a:cxn ang="0">
                  <a:pos x="0" y="672"/>
                </a:cxn>
              </a:cxnLst>
              <a:rect l="0" t="0" r="r" b="b"/>
              <a:pathLst>
                <a:path w="2772" h="832">
                  <a:moveTo>
                    <a:pt x="0" y="672"/>
                  </a:moveTo>
                  <a:lnTo>
                    <a:pt x="0" y="160"/>
                  </a:lnTo>
                  <a:lnTo>
                    <a:pt x="127" y="123"/>
                  </a:lnTo>
                  <a:lnTo>
                    <a:pt x="258" y="82"/>
                  </a:lnTo>
                  <a:lnTo>
                    <a:pt x="385" y="41"/>
                  </a:lnTo>
                  <a:lnTo>
                    <a:pt x="512" y="0"/>
                  </a:lnTo>
                  <a:lnTo>
                    <a:pt x="795" y="49"/>
                  </a:lnTo>
                  <a:lnTo>
                    <a:pt x="1078" y="98"/>
                  </a:lnTo>
                  <a:lnTo>
                    <a:pt x="1361" y="147"/>
                  </a:lnTo>
                  <a:lnTo>
                    <a:pt x="1644" y="197"/>
                  </a:lnTo>
                  <a:lnTo>
                    <a:pt x="1923" y="246"/>
                  </a:lnTo>
                  <a:lnTo>
                    <a:pt x="2206" y="295"/>
                  </a:lnTo>
                  <a:lnTo>
                    <a:pt x="2489" y="344"/>
                  </a:lnTo>
                  <a:lnTo>
                    <a:pt x="2772" y="393"/>
                  </a:lnTo>
                  <a:lnTo>
                    <a:pt x="2772" y="791"/>
                  </a:lnTo>
                  <a:lnTo>
                    <a:pt x="2198" y="832"/>
                  </a:lnTo>
                  <a:lnTo>
                    <a:pt x="0" y="672"/>
                  </a:lnTo>
                  <a:close/>
                </a:path>
              </a:pathLst>
            </a:custGeom>
            <a:solidFill>
              <a:srgbClr val="FFFF00"/>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8" name="Freeform 17"/>
            <p:cNvSpPr>
              <a:spLocks/>
            </p:cNvSpPr>
            <p:nvPr/>
          </p:nvSpPr>
          <p:spPr bwMode="auto">
            <a:xfrm flipH="1">
              <a:off x="492344" y="4023196"/>
              <a:ext cx="4400550" cy="384175"/>
            </a:xfrm>
            <a:custGeom>
              <a:avLst/>
              <a:gdLst/>
              <a:ahLst/>
              <a:cxnLst>
                <a:cxn ang="0">
                  <a:pos x="0" y="82"/>
                </a:cxn>
                <a:cxn ang="0">
                  <a:pos x="512" y="0"/>
                </a:cxn>
                <a:cxn ang="0">
                  <a:pos x="2772" y="201"/>
                </a:cxn>
                <a:cxn ang="0">
                  <a:pos x="2198" y="242"/>
                </a:cxn>
                <a:cxn ang="0">
                  <a:pos x="0" y="82"/>
                </a:cxn>
              </a:cxnLst>
              <a:rect l="0" t="0" r="r" b="b"/>
              <a:pathLst>
                <a:path w="2772" h="242">
                  <a:moveTo>
                    <a:pt x="0" y="82"/>
                  </a:moveTo>
                  <a:lnTo>
                    <a:pt x="512" y="0"/>
                  </a:lnTo>
                  <a:lnTo>
                    <a:pt x="2772" y="201"/>
                  </a:lnTo>
                  <a:lnTo>
                    <a:pt x="2198" y="242"/>
                  </a:lnTo>
                  <a:lnTo>
                    <a:pt x="0" y="8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9" name="Freeform 22"/>
            <p:cNvSpPr>
              <a:spLocks/>
            </p:cNvSpPr>
            <p:nvPr/>
          </p:nvSpPr>
          <p:spPr bwMode="auto">
            <a:xfrm flipH="1">
              <a:off x="4080094" y="3086571"/>
              <a:ext cx="812800" cy="1066800"/>
            </a:xfrm>
            <a:custGeom>
              <a:avLst/>
              <a:gdLst/>
              <a:ahLst/>
              <a:cxnLst>
                <a:cxn ang="0">
                  <a:pos x="512" y="0"/>
                </a:cxn>
                <a:cxn ang="0">
                  <a:pos x="512" y="590"/>
                </a:cxn>
                <a:cxn ang="0">
                  <a:pos x="512" y="590"/>
                </a:cxn>
                <a:cxn ang="0">
                  <a:pos x="385" y="611"/>
                </a:cxn>
                <a:cxn ang="0">
                  <a:pos x="258" y="631"/>
                </a:cxn>
                <a:cxn ang="0">
                  <a:pos x="127" y="652"/>
                </a:cxn>
                <a:cxn ang="0">
                  <a:pos x="0" y="672"/>
                </a:cxn>
                <a:cxn ang="0">
                  <a:pos x="0" y="160"/>
                </a:cxn>
                <a:cxn ang="0">
                  <a:pos x="127" y="123"/>
                </a:cxn>
                <a:cxn ang="0">
                  <a:pos x="258" y="82"/>
                </a:cxn>
                <a:cxn ang="0">
                  <a:pos x="385" y="41"/>
                </a:cxn>
                <a:cxn ang="0">
                  <a:pos x="512" y="0"/>
                </a:cxn>
                <a:cxn ang="0">
                  <a:pos x="512" y="0"/>
                </a:cxn>
              </a:cxnLst>
              <a:rect l="0" t="0" r="r" b="b"/>
              <a:pathLst>
                <a:path w="512" h="672">
                  <a:moveTo>
                    <a:pt x="512" y="0"/>
                  </a:moveTo>
                  <a:lnTo>
                    <a:pt x="512" y="590"/>
                  </a:lnTo>
                  <a:lnTo>
                    <a:pt x="512" y="590"/>
                  </a:lnTo>
                  <a:lnTo>
                    <a:pt x="385" y="611"/>
                  </a:lnTo>
                  <a:lnTo>
                    <a:pt x="258" y="631"/>
                  </a:lnTo>
                  <a:lnTo>
                    <a:pt x="127" y="652"/>
                  </a:lnTo>
                  <a:lnTo>
                    <a:pt x="0" y="672"/>
                  </a:lnTo>
                  <a:lnTo>
                    <a:pt x="0" y="160"/>
                  </a:lnTo>
                  <a:lnTo>
                    <a:pt x="127" y="123"/>
                  </a:lnTo>
                  <a:lnTo>
                    <a:pt x="258" y="82"/>
                  </a:lnTo>
                  <a:lnTo>
                    <a:pt x="385" y="41"/>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20" name="TextBox 58"/>
            <p:cNvSpPr txBox="1"/>
            <p:nvPr/>
          </p:nvSpPr>
          <p:spPr>
            <a:xfrm flipH="1">
              <a:off x="467544" y="3503216"/>
              <a:ext cx="3633848" cy="584775"/>
            </a:xfrm>
            <a:prstGeom prst="rect">
              <a:avLst/>
            </a:prstGeom>
            <a:noFill/>
            <a:scene3d>
              <a:camera prst="perspectiveContrastingLeftFacing">
                <a:rot lat="21061738" lon="1856223" rev="87442"/>
              </a:camera>
              <a:lightRig rig="threePt" dir="t"/>
            </a:scene3d>
          </p:spPr>
          <p:txBody>
            <a:bodyPr>
              <a:normAutofit/>
            </a:bodyPr>
            <a:lstStyle/>
            <a:p>
              <a:pPr algn="ctr" fontAlgn="auto">
                <a:spcBef>
                  <a:spcPts val="0"/>
                </a:spcBef>
                <a:spcAft>
                  <a:spcPts val="0"/>
                </a:spcAft>
                <a:defRPr/>
              </a:pPr>
              <a:r>
                <a:rPr lang="en-US" sz="2800" dirty="0"/>
                <a:t>Corrective</a:t>
              </a:r>
              <a:endParaRPr lang="en-US" sz="2800" dirty="0">
                <a:solidFill>
                  <a:prstClr val="black"/>
                </a:solidFill>
              </a:endParaRPr>
            </a:p>
          </p:txBody>
        </p:sp>
      </p:grpSp>
      <p:grpSp>
        <p:nvGrpSpPr>
          <p:cNvPr id="21" name="Group 32"/>
          <p:cNvGrpSpPr/>
          <p:nvPr/>
        </p:nvGrpSpPr>
        <p:grpSpPr>
          <a:xfrm>
            <a:off x="531490" y="4169246"/>
            <a:ext cx="4400550" cy="936625"/>
            <a:chOff x="531490" y="4169246"/>
            <a:chExt cx="4400550" cy="936625"/>
          </a:xfrm>
        </p:grpSpPr>
        <p:sp>
          <p:nvSpPr>
            <p:cNvPr id="22" name="Freeform 15"/>
            <p:cNvSpPr>
              <a:spLocks/>
            </p:cNvSpPr>
            <p:nvPr/>
          </p:nvSpPr>
          <p:spPr bwMode="auto">
            <a:xfrm flipH="1">
              <a:off x="531490" y="4169246"/>
              <a:ext cx="4400550" cy="936625"/>
            </a:xfrm>
            <a:custGeom>
              <a:avLst/>
              <a:gdLst/>
              <a:ahLst/>
              <a:cxnLst>
                <a:cxn ang="0">
                  <a:pos x="2772" y="578"/>
                </a:cxn>
                <a:cxn ang="0">
                  <a:pos x="2489" y="582"/>
                </a:cxn>
                <a:cxn ang="0">
                  <a:pos x="2206" y="582"/>
                </a:cxn>
                <a:cxn ang="0">
                  <a:pos x="1923" y="582"/>
                </a:cxn>
                <a:cxn ang="0">
                  <a:pos x="1644" y="586"/>
                </a:cxn>
                <a:cxn ang="0">
                  <a:pos x="1361" y="586"/>
                </a:cxn>
                <a:cxn ang="0">
                  <a:pos x="1078" y="586"/>
                </a:cxn>
                <a:cxn ang="0">
                  <a:pos x="795" y="586"/>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795" y="24"/>
                </a:cxn>
                <a:cxn ang="0">
                  <a:pos x="1078" y="49"/>
                </a:cxn>
                <a:cxn ang="0">
                  <a:pos x="1361" y="69"/>
                </a:cxn>
                <a:cxn ang="0">
                  <a:pos x="1644" y="94"/>
                </a:cxn>
                <a:cxn ang="0">
                  <a:pos x="1923" y="115"/>
                </a:cxn>
                <a:cxn ang="0">
                  <a:pos x="2206" y="139"/>
                </a:cxn>
                <a:cxn ang="0">
                  <a:pos x="2489" y="160"/>
                </a:cxn>
                <a:cxn ang="0">
                  <a:pos x="2772" y="184"/>
                </a:cxn>
                <a:cxn ang="0">
                  <a:pos x="2772" y="578"/>
                </a:cxn>
              </a:cxnLst>
              <a:rect l="0" t="0" r="r" b="b"/>
              <a:pathLst>
                <a:path w="2772" h="590">
                  <a:moveTo>
                    <a:pt x="2772" y="578"/>
                  </a:moveTo>
                  <a:lnTo>
                    <a:pt x="2489" y="582"/>
                  </a:lnTo>
                  <a:lnTo>
                    <a:pt x="2206" y="582"/>
                  </a:lnTo>
                  <a:lnTo>
                    <a:pt x="1923" y="582"/>
                  </a:lnTo>
                  <a:lnTo>
                    <a:pt x="1644" y="586"/>
                  </a:lnTo>
                  <a:lnTo>
                    <a:pt x="1361" y="586"/>
                  </a:lnTo>
                  <a:lnTo>
                    <a:pt x="1078" y="586"/>
                  </a:lnTo>
                  <a:lnTo>
                    <a:pt x="795" y="586"/>
                  </a:lnTo>
                  <a:lnTo>
                    <a:pt x="512" y="590"/>
                  </a:lnTo>
                  <a:lnTo>
                    <a:pt x="385" y="590"/>
                  </a:lnTo>
                  <a:lnTo>
                    <a:pt x="258" y="586"/>
                  </a:lnTo>
                  <a:lnTo>
                    <a:pt x="127" y="586"/>
                  </a:lnTo>
                  <a:lnTo>
                    <a:pt x="0" y="586"/>
                  </a:lnTo>
                  <a:lnTo>
                    <a:pt x="0" y="78"/>
                  </a:lnTo>
                  <a:lnTo>
                    <a:pt x="127" y="57"/>
                  </a:lnTo>
                  <a:lnTo>
                    <a:pt x="258" y="37"/>
                  </a:lnTo>
                  <a:lnTo>
                    <a:pt x="385" y="20"/>
                  </a:lnTo>
                  <a:lnTo>
                    <a:pt x="512" y="0"/>
                  </a:lnTo>
                  <a:lnTo>
                    <a:pt x="795" y="24"/>
                  </a:lnTo>
                  <a:lnTo>
                    <a:pt x="1078" y="49"/>
                  </a:lnTo>
                  <a:lnTo>
                    <a:pt x="1361" y="69"/>
                  </a:lnTo>
                  <a:lnTo>
                    <a:pt x="1644" y="94"/>
                  </a:lnTo>
                  <a:lnTo>
                    <a:pt x="1923" y="115"/>
                  </a:lnTo>
                  <a:lnTo>
                    <a:pt x="2206" y="139"/>
                  </a:lnTo>
                  <a:lnTo>
                    <a:pt x="2489" y="160"/>
                  </a:lnTo>
                  <a:lnTo>
                    <a:pt x="2772" y="184"/>
                  </a:lnTo>
                  <a:lnTo>
                    <a:pt x="2772" y="578"/>
                  </a:lnTo>
                  <a:close/>
                </a:path>
              </a:pathLst>
            </a:custGeom>
            <a:solidFill>
              <a:srgbClr val="1CAE1C"/>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3" name="Freeform 20"/>
            <p:cNvSpPr>
              <a:spLocks/>
            </p:cNvSpPr>
            <p:nvPr/>
          </p:nvSpPr>
          <p:spPr bwMode="auto">
            <a:xfrm flipH="1">
              <a:off x="4119240" y="4169246"/>
              <a:ext cx="812800" cy="936625"/>
            </a:xfrm>
            <a:custGeom>
              <a:avLst/>
              <a:gdLst/>
              <a:ahLst/>
              <a:cxnLst>
                <a:cxn ang="0">
                  <a:pos x="512" y="0"/>
                </a:cxn>
                <a:cxn ang="0">
                  <a:pos x="512" y="590"/>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512" y="0"/>
                </a:cxn>
              </a:cxnLst>
              <a:rect l="0" t="0" r="r" b="b"/>
              <a:pathLst>
                <a:path w="512" h="590">
                  <a:moveTo>
                    <a:pt x="512" y="0"/>
                  </a:moveTo>
                  <a:lnTo>
                    <a:pt x="512" y="590"/>
                  </a:lnTo>
                  <a:lnTo>
                    <a:pt x="512" y="590"/>
                  </a:lnTo>
                  <a:lnTo>
                    <a:pt x="385" y="590"/>
                  </a:lnTo>
                  <a:lnTo>
                    <a:pt x="258" y="586"/>
                  </a:lnTo>
                  <a:lnTo>
                    <a:pt x="127" y="586"/>
                  </a:lnTo>
                  <a:lnTo>
                    <a:pt x="0" y="586"/>
                  </a:lnTo>
                  <a:lnTo>
                    <a:pt x="0" y="78"/>
                  </a:lnTo>
                  <a:lnTo>
                    <a:pt x="127" y="57"/>
                  </a:lnTo>
                  <a:lnTo>
                    <a:pt x="258" y="37"/>
                  </a:lnTo>
                  <a:lnTo>
                    <a:pt x="385" y="20"/>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4" name="TextBox 59"/>
            <p:cNvSpPr txBox="1"/>
            <p:nvPr/>
          </p:nvSpPr>
          <p:spPr>
            <a:xfrm flipH="1">
              <a:off x="539552" y="4423905"/>
              <a:ext cx="3633848" cy="584775"/>
            </a:xfrm>
            <a:prstGeom prst="rect">
              <a:avLst/>
            </a:prstGeom>
            <a:noFill/>
            <a:scene3d>
              <a:camera prst="perspectiveContrastingLeftFacing">
                <a:rot lat="21419807" lon="1792201" rev="60000"/>
              </a:camera>
              <a:lightRig rig="threePt" dir="t"/>
            </a:scene3d>
          </p:spPr>
          <p:txBody>
            <a:bodyPr>
              <a:normAutofit/>
            </a:bodyPr>
            <a:lstStyle/>
            <a:p>
              <a:pPr algn="ctr" fontAlgn="auto">
                <a:spcBef>
                  <a:spcPts val="0"/>
                </a:spcBef>
                <a:spcAft>
                  <a:spcPts val="0"/>
                </a:spcAft>
                <a:defRPr/>
              </a:pPr>
              <a:r>
                <a:rPr lang="en-US" sz="2800" dirty="0">
                  <a:solidFill>
                    <a:schemeClr val="bg1"/>
                  </a:solidFill>
                </a:rPr>
                <a:t>Directive</a:t>
              </a:r>
            </a:p>
          </p:txBody>
        </p:sp>
      </p:grpSp>
      <p:grpSp>
        <p:nvGrpSpPr>
          <p:cNvPr id="25" name="Group 31"/>
          <p:cNvGrpSpPr/>
          <p:nvPr/>
        </p:nvGrpSpPr>
        <p:grpSpPr>
          <a:xfrm>
            <a:off x="492344" y="5104284"/>
            <a:ext cx="4400550" cy="989012"/>
            <a:chOff x="492344" y="5104284"/>
            <a:chExt cx="4400550" cy="989012"/>
          </a:xfrm>
        </p:grpSpPr>
        <p:sp>
          <p:nvSpPr>
            <p:cNvPr id="26" name="Freeform 7"/>
            <p:cNvSpPr>
              <a:spLocks/>
            </p:cNvSpPr>
            <p:nvPr/>
          </p:nvSpPr>
          <p:spPr bwMode="auto">
            <a:xfrm flipH="1">
              <a:off x="492344" y="5104284"/>
              <a:ext cx="4400550" cy="989012"/>
            </a:xfrm>
            <a:custGeom>
              <a:avLst/>
              <a:gdLst/>
              <a:ahLst/>
              <a:cxnLst>
                <a:cxn ang="0">
                  <a:pos x="2772" y="402"/>
                </a:cxn>
                <a:cxn ang="0">
                  <a:pos x="512" y="623"/>
                </a:cxn>
                <a:cxn ang="0">
                  <a:pos x="0" y="533"/>
                </a:cxn>
                <a:cxn ang="0">
                  <a:pos x="0" y="25"/>
                </a:cxn>
                <a:cxn ang="0">
                  <a:pos x="2202" y="0"/>
                </a:cxn>
                <a:cxn ang="0">
                  <a:pos x="2772" y="4"/>
                </a:cxn>
                <a:cxn ang="0">
                  <a:pos x="2772" y="402"/>
                </a:cxn>
              </a:cxnLst>
              <a:rect l="0" t="0" r="r" b="b"/>
              <a:pathLst>
                <a:path w="2772" h="623">
                  <a:moveTo>
                    <a:pt x="2772" y="402"/>
                  </a:moveTo>
                  <a:lnTo>
                    <a:pt x="512" y="623"/>
                  </a:lnTo>
                  <a:lnTo>
                    <a:pt x="0" y="533"/>
                  </a:lnTo>
                  <a:lnTo>
                    <a:pt x="0" y="25"/>
                  </a:lnTo>
                  <a:lnTo>
                    <a:pt x="2202" y="0"/>
                  </a:lnTo>
                  <a:lnTo>
                    <a:pt x="2772" y="4"/>
                  </a:lnTo>
                  <a:lnTo>
                    <a:pt x="2772" y="402"/>
                  </a:lnTo>
                  <a:close/>
                </a:path>
              </a:pathLst>
            </a:custGeom>
            <a:solidFill>
              <a:srgbClr val="0066CC"/>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7" name="Freeform 26"/>
            <p:cNvSpPr>
              <a:spLocks/>
            </p:cNvSpPr>
            <p:nvPr/>
          </p:nvSpPr>
          <p:spPr bwMode="auto">
            <a:xfrm flipH="1">
              <a:off x="492344" y="5104284"/>
              <a:ext cx="4400550" cy="58737"/>
            </a:xfrm>
            <a:custGeom>
              <a:avLst/>
              <a:gdLst/>
              <a:ahLst/>
              <a:cxnLst>
                <a:cxn ang="0">
                  <a:pos x="0" y="25"/>
                </a:cxn>
                <a:cxn ang="0">
                  <a:pos x="512" y="37"/>
                </a:cxn>
                <a:cxn ang="0">
                  <a:pos x="2772" y="4"/>
                </a:cxn>
                <a:cxn ang="0">
                  <a:pos x="2202" y="0"/>
                </a:cxn>
                <a:cxn ang="0">
                  <a:pos x="0" y="25"/>
                </a:cxn>
              </a:cxnLst>
              <a:rect l="0" t="0" r="r" b="b"/>
              <a:pathLst>
                <a:path w="2772" h="37">
                  <a:moveTo>
                    <a:pt x="0" y="25"/>
                  </a:moveTo>
                  <a:lnTo>
                    <a:pt x="512" y="37"/>
                  </a:lnTo>
                  <a:lnTo>
                    <a:pt x="2772" y="4"/>
                  </a:lnTo>
                  <a:lnTo>
                    <a:pt x="2202" y="0"/>
                  </a:lnTo>
                  <a:lnTo>
                    <a:pt x="0" y="25"/>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8" name="Freeform 27"/>
            <p:cNvSpPr>
              <a:spLocks/>
            </p:cNvSpPr>
            <p:nvPr/>
          </p:nvSpPr>
          <p:spPr bwMode="auto">
            <a:xfrm flipH="1">
              <a:off x="4080094" y="5143971"/>
              <a:ext cx="812800" cy="949325"/>
            </a:xfrm>
            <a:custGeom>
              <a:avLst/>
              <a:gdLst/>
              <a:ahLst/>
              <a:cxnLst>
                <a:cxn ang="0">
                  <a:pos x="512" y="12"/>
                </a:cxn>
                <a:cxn ang="0">
                  <a:pos x="512" y="598"/>
                </a:cxn>
                <a:cxn ang="0">
                  <a:pos x="512" y="598"/>
                </a:cxn>
                <a:cxn ang="0">
                  <a:pos x="0" y="508"/>
                </a:cxn>
                <a:cxn ang="0">
                  <a:pos x="0" y="0"/>
                </a:cxn>
                <a:cxn ang="0">
                  <a:pos x="127" y="0"/>
                </a:cxn>
                <a:cxn ang="0">
                  <a:pos x="258" y="4"/>
                </a:cxn>
                <a:cxn ang="0">
                  <a:pos x="385" y="8"/>
                </a:cxn>
                <a:cxn ang="0">
                  <a:pos x="512" y="12"/>
                </a:cxn>
                <a:cxn ang="0">
                  <a:pos x="512" y="12"/>
                </a:cxn>
              </a:cxnLst>
              <a:rect l="0" t="0" r="r" b="b"/>
              <a:pathLst>
                <a:path w="512" h="598">
                  <a:moveTo>
                    <a:pt x="512" y="12"/>
                  </a:moveTo>
                  <a:lnTo>
                    <a:pt x="512" y="598"/>
                  </a:lnTo>
                  <a:lnTo>
                    <a:pt x="512" y="598"/>
                  </a:lnTo>
                  <a:lnTo>
                    <a:pt x="0" y="508"/>
                  </a:lnTo>
                  <a:lnTo>
                    <a:pt x="0" y="0"/>
                  </a:lnTo>
                  <a:lnTo>
                    <a:pt x="127" y="0"/>
                  </a:lnTo>
                  <a:lnTo>
                    <a:pt x="258" y="4"/>
                  </a:lnTo>
                  <a:lnTo>
                    <a:pt x="385" y="8"/>
                  </a:lnTo>
                  <a:lnTo>
                    <a:pt x="512" y="12"/>
                  </a:lnTo>
                  <a:lnTo>
                    <a:pt x="512" y="12"/>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9" name="TextBox 60"/>
            <p:cNvSpPr txBox="1"/>
            <p:nvPr/>
          </p:nvSpPr>
          <p:spPr>
            <a:xfrm flipH="1">
              <a:off x="509463" y="5260765"/>
              <a:ext cx="3550010" cy="584775"/>
            </a:xfrm>
            <a:prstGeom prst="rect">
              <a:avLst/>
            </a:prstGeom>
            <a:noFill/>
            <a:scene3d>
              <a:camera prst="perspectiveContrastingLeftFacing" fov="1500000">
                <a:rot lat="300000" lon="1800000" rev="0"/>
              </a:camera>
              <a:lightRig rig="threePt" dir="t"/>
            </a:scene3d>
          </p:spPr>
          <p:txBody>
            <a:bodyPr>
              <a:normAutofit/>
            </a:bodyPr>
            <a:lstStyle/>
            <a:p>
              <a:pPr algn="ctr" fontAlgn="auto">
                <a:spcBef>
                  <a:spcPts val="0"/>
                </a:spcBef>
                <a:spcAft>
                  <a:spcPts val="0"/>
                </a:spcAft>
                <a:defRPr/>
              </a:pPr>
              <a:r>
                <a:rPr lang="en-US" sz="2800" dirty="0">
                  <a:solidFill>
                    <a:schemeClr val="bg1"/>
                  </a:solidFill>
                </a:rPr>
                <a:t>Detective</a:t>
              </a:r>
            </a:p>
          </p:txBody>
        </p:sp>
      </p:grpSp>
      <p:sp>
        <p:nvSpPr>
          <p:cNvPr id="30" name="Freeform 6"/>
          <p:cNvSpPr>
            <a:spLocks/>
          </p:cNvSpPr>
          <p:nvPr/>
        </p:nvSpPr>
        <p:spPr bwMode="auto">
          <a:xfrm flipV="1">
            <a:off x="5220072" y="1484784"/>
            <a:ext cx="3171825" cy="2290762"/>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dirty="0">
              <a:solidFill>
                <a:prstClr val="black"/>
              </a:solidFill>
            </a:endParaRPr>
          </a:p>
        </p:txBody>
      </p:sp>
      <p:sp>
        <p:nvSpPr>
          <p:cNvPr id="31" name="TextBox 30"/>
          <p:cNvSpPr txBox="1"/>
          <p:nvPr/>
        </p:nvSpPr>
        <p:spPr>
          <a:xfrm>
            <a:off x="5724128" y="1484784"/>
            <a:ext cx="3347864" cy="1631216"/>
          </a:xfrm>
          <a:prstGeom prst="rect">
            <a:avLst/>
          </a:prstGeom>
          <a:noFill/>
        </p:spPr>
        <p:txBody>
          <a:bodyPr wrap="square" rtlCol="0">
            <a:spAutoFit/>
          </a:bodyPr>
          <a:lstStyle/>
          <a:p>
            <a:r>
              <a:rPr lang="en-US" sz="2000" dirty="0"/>
              <a:t>These controls are designed to limit the scope of loss and reduce any undesirable outcomes that have been realized</a:t>
            </a:r>
          </a:p>
        </p:txBody>
      </p:sp>
    </p:spTree>
    <p:custDataLst>
      <p:tags r:id="rId1"/>
    </p:custDataLst>
    <p:extLst>
      <p:ext uri="{BB962C8B-B14F-4D97-AF65-F5344CB8AC3E}">
        <p14:creationId xmlns:p14="http://schemas.microsoft.com/office/powerpoint/2010/main" val="233439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5856821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6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4" name="Picture 2"/>
              <p:cNvPicPr>
                <a:picLocks noChangeAspect="1" noChangeArrowheads="1"/>
              </p:cNvPicPr>
              <p:nvPr/>
            </p:nvPicPr>
            <p:blipFill>
              <a:blip r:embed="rId9"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5" name="Picture 4"/>
              <p:cNvPicPr>
                <a:picLocks noChangeAspect="1" noChangeArrowheads="1"/>
              </p:cNvPicPr>
              <p:nvPr/>
            </p:nvPicPr>
            <p:blipFill>
              <a:blip r:embed="rId10"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6" name="Picture 5"/>
              <p:cNvPicPr>
                <a:picLocks noChangeAspect="1" noChangeArrowheads="1"/>
              </p:cNvPicPr>
              <p:nvPr/>
            </p:nvPicPr>
            <p:blipFill>
              <a:blip r:embed="rId11"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7" name="Picture 6"/>
              <p:cNvPicPr>
                <a:picLocks noChangeAspect="1" noChangeArrowheads="1"/>
              </p:cNvPicPr>
              <p:nvPr/>
            </p:nvPicPr>
            <p:blipFill>
              <a:blip r:embed="rId12"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2" name="Rectangle 11"/>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3" name="TextBox 12"/>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2" name="Oval 1"/>
          <p:cNvSpPr>
            <a:spLocks noGrp="1" noSelect="1" noRot="1" noMove="1" noResize="1" noEditPoints="1" noAdjustHandles="1" noChangeArrowheads="1" noChangeShapeType="1" noTextEdit="1"/>
          </p:cNvSpPr>
          <p:nvPr>
            <p:custDataLst>
              <p:tags r:id="rId4"/>
            </p:custDataLst>
          </p:nvPr>
        </p:nvSpPr>
        <p:spPr>
          <a:xfrm>
            <a:off x="539552" y="1556792"/>
            <a:ext cx="2304256" cy="2304256"/>
          </a:xfrm>
          <a:prstGeom prst="ellipse">
            <a:avLst/>
          </a:prstGeom>
          <a:blipFill>
            <a:blip r:embed="rId13"/>
            <a:stretch>
              <a:fillRect/>
            </a:stretch>
          </a:bli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6"/>
          </p:cNvCxnSpPr>
          <p:nvPr/>
        </p:nvCxnSpPr>
        <p:spPr>
          <a:xfrm>
            <a:off x="2843808" y="2708920"/>
            <a:ext cx="136815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93502" y="2047200"/>
            <a:ext cx="4770986" cy="1323439"/>
          </a:xfrm>
          <a:prstGeom prst="rect">
            <a:avLst/>
          </a:prstGeom>
          <a:noFill/>
        </p:spPr>
        <p:txBody>
          <a:bodyPr wrap="square" rtlCol="0">
            <a:spAutoFit/>
          </a:bodyPr>
          <a:lstStyle/>
          <a:p>
            <a:r>
              <a:rPr lang="en-US" sz="2000" dirty="0">
                <a:ea typeface="Verdana" pitchFamily="34" charset="0"/>
                <a:cs typeface="Verdana" pitchFamily="34" charset="0"/>
              </a:rPr>
              <a:t>A significant financial restatement led the Board of Executives to take a hard look at company’s governance, risk management and compliance functions</a:t>
            </a:r>
          </a:p>
        </p:txBody>
      </p:sp>
      <p:sp>
        <p:nvSpPr>
          <p:cNvPr id="21" name="Round Same Side Corner Rectangle 20"/>
          <p:cNvSpPr/>
          <p:nvPr/>
        </p:nvSpPr>
        <p:spPr>
          <a:xfrm>
            <a:off x="4211960" y="1509043"/>
            <a:ext cx="379645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What was the issue?</a:t>
            </a:r>
          </a:p>
        </p:txBody>
      </p:sp>
      <p:sp>
        <p:nvSpPr>
          <p:cNvPr id="24" name="TextBox 23"/>
          <p:cNvSpPr txBox="1"/>
          <p:nvPr/>
        </p:nvSpPr>
        <p:spPr>
          <a:xfrm>
            <a:off x="831336" y="3861048"/>
            <a:ext cx="1720687" cy="400110"/>
          </a:xfrm>
          <a:prstGeom prst="rect">
            <a:avLst/>
          </a:prstGeom>
          <a:noFill/>
        </p:spPr>
        <p:txBody>
          <a:bodyPr wrap="square" rtlCol="0">
            <a:spAutoFit/>
          </a:bodyPr>
          <a:lstStyle/>
          <a:p>
            <a:r>
              <a:rPr lang="en-US" sz="2000" i="1" dirty="0">
                <a:ea typeface="Verdana" pitchFamily="34" charset="0"/>
                <a:cs typeface="Verdana" pitchFamily="34" charset="0"/>
              </a:rPr>
              <a:t>XYZ company</a:t>
            </a:r>
          </a:p>
        </p:txBody>
      </p:sp>
      <p:sp>
        <p:nvSpPr>
          <p:cNvPr id="25" name="Oval 24"/>
          <p:cNvSpPr>
            <a:spLocks noGrp="1" noSelect="1" noRot="1" noMove="1" noResize="1" noEditPoints="1" noAdjustHandles="1" noChangeArrowheads="1" noChangeShapeType="1" noTextEdit="1"/>
          </p:cNvSpPr>
          <p:nvPr>
            <p:custDataLst>
              <p:tags r:id="rId5"/>
            </p:custDataLst>
          </p:nvPr>
        </p:nvSpPr>
        <p:spPr>
          <a:xfrm>
            <a:off x="5796136" y="4061103"/>
            <a:ext cx="2304256" cy="2304256"/>
          </a:xfrm>
          <a:prstGeom prst="ellipse">
            <a:avLst/>
          </a:prstGeom>
          <a:blipFill>
            <a:blip r:embed="rId13"/>
            <a:stretch>
              <a:fillRect/>
            </a:stretch>
          </a:bli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355976" y="5213231"/>
            <a:ext cx="136815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87920" y="6365359"/>
            <a:ext cx="1720687" cy="400110"/>
          </a:xfrm>
          <a:prstGeom prst="rect">
            <a:avLst/>
          </a:prstGeom>
          <a:noFill/>
        </p:spPr>
        <p:txBody>
          <a:bodyPr wrap="square" rtlCol="0">
            <a:spAutoFit/>
          </a:bodyPr>
          <a:lstStyle/>
          <a:p>
            <a:r>
              <a:rPr lang="en-US" sz="2000" i="1" dirty="0">
                <a:ea typeface="Verdana" pitchFamily="34" charset="0"/>
                <a:cs typeface="Verdana" pitchFamily="34" charset="0"/>
              </a:rPr>
              <a:t>XYZ company</a:t>
            </a:r>
          </a:p>
        </p:txBody>
      </p:sp>
      <p:sp>
        <p:nvSpPr>
          <p:cNvPr id="28" name="Round Same Side Corner Rectangle 27"/>
          <p:cNvSpPr/>
          <p:nvPr/>
        </p:nvSpPr>
        <p:spPr>
          <a:xfrm>
            <a:off x="1989762" y="4200743"/>
            <a:ext cx="3796452" cy="668417"/>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What results did the management team end up with?</a:t>
            </a:r>
          </a:p>
        </p:txBody>
      </p:sp>
      <p:sp>
        <p:nvSpPr>
          <p:cNvPr id="29" name="TextBox 28"/>
          <p:cNvSpPr txBox="1"/>
          <p:nvPr/>
        </p:nvSpPr>
        <p:spPr>
          <a:xfrm>
            <a:off x="262575" y="4822120"/>
            <a:ext cx="3949385" cy="1631216"/>
          </a:xfrm>
          <a:prstGeom prst="rect">
            <a:avLst/>
          </a:prstGeom>
          <a:noFill/>
        </p:spPr>
        <p:txBody>
          <a:bodyPr wrap="square" rtlCol="0">
            <a:spAutoFit/>
          </a:bodyPr>
          <a:lstStyle/>
          <a:p>
            <a:r>
              <a:rPr lang="en-US" sz="2000" dirty="0">
                <a:ea typeface="Verdana" pitchFamily="34" charset="0"/>
                <a:cs typeface="Verdana" pitchFamily="34" charset="0"/>
              </a:rPr>
              <a:t>The results they gathered showed that the Enterprise Risk Management (ERM) functions or practices were insufficient to support its current business</a:t>
            </a:r>
          </a:p>
        </p:txBody>
      </p:sp>
    </p:spTree>
    <p:custDataLst>
      <p:tags r:id="rId2"/>
    </p:custDataLst>
    <p:extLst>
      <p:ext uri="{BB962C8B-B14F-4D97-AF65-F5344CB8AC3E}">
        <p14:creationId xmlns:p14="http://schemas.microsoft.com/office/powerpoint/2010/main" val="1689019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Types of control</a:t>
              </a:r>
            </a:p>
          </p:txBody>
        </p:sp>
      </p:grpSp>
      <p:grpSp>
        <p:nvGrpSpPr>
          <p:cNvPr id="11" name="Group 34"/>
          <p:cNvGrpSpPr/>
          <p:nvPr/>
        </p:nvGrpSpPr>
        <p:grpSpPr>
          <a:xfrm>
            <a:off x="467544" y="2051521"/>
            <a:ext cx="4425350" cy="1724025"/>
            <a:chOff x="467544" y="2051521"/>
            <a:chExt cx="4425350" cy="1724025"/>
          </a:xfrm>
        </p:grpSpPr>
        <p:sp>
          <p:nvSpPr>
            <p:cNvPr id="12" name="Freeform 11"/>
            <p:cNvSpPr>
              <a:spLocks/>
            </p:cNvSpPr>
            <p:nvPr/>
          </p:nvSpPr>
          <p:spPr bwMode="auto">
            <a:xfrm flipH="1">
              <a:off x="492344" y="2051521"/>
              <a:ext cx="4400550" cy="1724025"/>
            </a:xfrm>
            <a:custGeom>
              <a:avLst/>
              <a:gdLst/>
              <a:ahLst/>
              <a:cxnLst>
                <a:cxn ang="0">
                  <a:pos x="0" y="758"/>
                </a:cxn>
                <a:cxn ang="0">
                  <a:pos x="0" y="246"/>
                </a:cxn>
                <a:cxn ang="0">
                  <a:pos x="512" y="0"/>
                </a:cxn>
                <a:cxn ang="0">
                  <a:pos x="2772" y="607"/>
                </a:cxn>
                <a:cxn ang="0">
                  <a:pos x="2772" y="1004"/>
                </a:cxn>
                <a:cxn ang="0">
                  <a:pos x="2194" y="1086"/>
                </a:cxn>
                <a:cxn ang="0">
                  <a:pos x="0" y="758"/>
                </a:cxn>
              </a:cxnLst>
              <a:rect l="0" t="0" r="r" b="b"/>
              <a:pathLst>
                <a:path w="2772" h="1086">
                  <a:moveTo>
                    <a:pt x="0" y="758"/>
                  </a:moveTo>
                  <a:lnTo>
                    <a:pt x="0" y="246"/>
                  </a:lnTo>
                  <a:lnTo>
                    <a:pt x="512" y="0"/>
                  </a:lnTo>
                  <a:lnTo>
                    <a:pt x="2772" y="607"/>
                  </a:lnTo>
                  <a:lnTo>
                    <a:pt x="2772" y="1004"/>
                  </a:lnTo>
                  <a:lnTo>
                    <a:pt x="2194" y="1086"/>
                  </a:lnTo>
                  <a:lnTo>
                    <a:pt x="0" y="758"/>
                  </a:lnTo>
                  <a:close/>
                </a:path>
              </a:pathLst>
            </a:custGeom>
            <a:solidFill>
              <a:srgbClr val="9ABCE6"/>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3" name="Freeform 12"/>
            <p:cNvSpPr>
              <a:spLocks/>
            </p:cNvSpPr>
            <p:nvPr/>
          </p:nvSpPr>
          <p:spPr bwMode="auto">
            <a:xfrm flipH="1">
              <a:off x="492344" y="2981796"/>
              <a:ext cx="4400550" cy="793750"/>
            </a:xfrm>
            <a:custGeom>
              <a:avLst/>
              <a:gdLst/>
              <a:ahLst/>
              <a:cxnLst>
                <a:cxn ang="0">
                  <a:pos x="0" y="172"/>
                </a:cxn>
                <a:cxn ang="0">
                  <a:pos x="512" y="0"/>
                </a:cxn>
                <a:cxn ang="0">
                  <a:pos x="2772" y="418"/>
                </a:cxn>
                <a:cxn ang="0">
                  <a:pos x="2194" y="500"/>
                </a:cxn>
                <a:cxn ang="0">
                  <a:pos x="0" y="172"/>
                </a:cxn>
              </a:cxnLst>
              <a:rect l="0" t="0" r="r" b="b"/>
              <a:pathLst>
                <a:path w="2772" h="500">
                  <a:moveTo>
                    <a:pt x="0" y="172"/>
                  </a:moveTo>
                  <a:lnTo>
                    <a:pt x="512" y="0"/>
                  </a:lnTo>
                  <a:lnTo>
                    <a:pt x="2772" y="418"/>
                  </a:lnTo>
                  <a:lnTo>
                    <a:pt x="2194" y="500"/>
                  </a:lnTo>
                  <a:lnTo>
                    <a:pt x="0" y="17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4" name="Freeform 24"/>
            <p:cNvSpPr>
              <a:spLocks/>
            </p:cNvSpPr>
            <p:nvPr/>
          </p:nvSpPr>
          <p:spPr bwMode="auto">
            <a:xfrm flipH="1">
              <a:off x="4080094" y="2051521"/>
              <a:ext cx="812800" cy="1203325"/>
            </a:xfrm>
            <a:custGeom>
              <a:avLst/>
              <a:gdLst/>
              <a:ahLst/>
              <a:cxnLst>
                <a:cxn ang="0">
                  <a:pos x="512" y="0"/>
                </a:cxn>
                <a:cxn ang="0">
                  <a:pos x="512" y="586"/>
                </a:cxn>
                <a:cxn ang="0">
                  <a:pos x="512" y="586"/>
                </a:cxn>
                <a:cxn ang="0">
                  <a:pos x="385" y="631"/>
                </a:cxn>
                <a:cxn ang="0">
                  <a:pos x="258" y="672"/>
                </a:cxn>
                <a:cxn ang="0">
                  <a:pos x="127" y="713"/>
                </a:cxn>
                <a:cxn ang="0">
                  <a:pos x="0" y="758"/>
                </a:cxn>
                <a:cxn ang="0">
                  <a:pos x="0" y="246"/>
                </a:cxn>
                <a:cxn ang="0">
                  <a:pos x="512" y="0"/>
                </a:cxn>
                <a:cxn ang="0">
                  <a:pos x="512" y="0"/>
                </a:cxn>
              </a:cxnLst>
              <a:rect l="0" t="0" r="r" b="b"/>
              <a:pathLst>
                <a:path w="512" h="758">
                  <a:moveTo>
                    <a:pt x="512" y="0"/>
                  </a:moveTo>
                  <a:lnTo>
                    <a:pt x="512" y="586"/>
                  </a:lnTo>
                  <a:lnTo>
                    <a:pt x="512" y="586"/>
                  </a:lnTo>
                  <a:lnTo>
                    <a:pt x="385" y="631"/>
                  </a:lnTo>
                  <a:lnTo>
                    <a:pt x="258" y="672"/>
                  </a:lnTo>
                  <a:lnTo>
                    <a:pt x="127" y="713"/>
                  </a:lnTo>
                  <a:lnTo>
                    <a:pt x="0" y="758"/>
                  </a:lnTo>
                  <a:lnTo>
                    <a:pt x="0" y="246"/>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5" name="TextBox 57"/>
            <p:cNvSpPr txBox="1"/>
            <p:nvPr/>
          </p:nvSpPr>
          <p:spPr>
            <a:xfrm flipH="1">
              <a:off x="467544" y="2658092"/>
              <a:ext cx="3633848" cy="584775"/>
            </a:xfrm>
            <a:prstGeom prst="rect">
              <a:avLst/>
            </a:prstGeom>
            <a:noFill/>
            <a:scene3d>
              <a:camera prst="perspectiveContrastingLeftFacing">
                <a:rot lat="20101566" lon="1922434" rev="21486000"/>
              </a:camera>
              <a:lightRig rig="threePt" dir="t"/>
            </a:scene3d>
          </p:spPr>
          <p:txBody>
            <a:bodyPr>
              <a:normAutofit/>
            </a:bodyPr>
            <a:lstStyle/>
            <a:p>
              <a:pPr algn="ctr" fontAlgn="auto">
                <a:spcBef>
                  <a:spcPts val="0"/>
                </a:spcBef>
                <a:spcAft>
                  <a:spcPts val="0"/>
                </a:spcAft>
                <a:defRPr/>
              </a:pPr>
              <a:r>
                <a:rPr lang="en-US" sz="2800" dirty="0">
                  <a:solidFill>
                    <a:prstClr val="black"/>
                  </a:solidFill>
                </a:rPr>
                <a:t>Preventive</a:t>
              </a:r>
            </a:p>
          </p:txBody>
        </p:sp>
      </p:grpSp>
      <p:grpSp>
        <p:nvGrpSpPr>
          <p:cNvPr id="16" name="Group 33"/>
          <p:cNvGrpSpPr/>
          <p:nvPr/>
        </p:nvGrpSpPr>
        <p:grpSpPr>
          <a:xfrm>
            <a:off x="467544" y="3086571"/>
            <a:ext cx="4425350" cy="1320800"/>
            <a:chOff x="467544" y="3086571"/>
            <a:chExt cx="4425350" cy="1320800"/>
          </a:xfrm>
        </p:grpSpPr>
        <p:sp>
          <p:nvSpPr>
            <p:cNvPr id="17" name="Freeform 12"/>
            <p:cNvSpPr>
              <a:spLocks/>
            </p:cNvSpPr>
            <p:nvPr/>
          </p:nvSpPr>
          <p:spPr bwMode="auto">
            <a:xfrm flipH="1">
              <a:off x="492344" y="3086571"/>
              <a:ext cx="4400550" cy="1320800"/>
            </a:xfrm>
            <a:custGeom>
              <a:avLst/>
              <a:gdLst/>
              <a:ahLst/>
              <a:cxnLst>
                <a:cxn ang="0">
                  <a:pos x="0" y="672"/>
                </a:cxn>
                <a:cxn ang="0">
                  <a:pos x="0" y="160"/>
                </a:cxn>
                <a:cxn ang="0">
                  <a:pos x="127" y="123"/>
                </a:cxn>
                <a:cxn ang="0">
                  <a:pos x="258" y="82"/>
                </a:cxn>
                <a:cxn ang="0">
                  <a:pos x="385" y="41"/>
                </a:cxn>
                <a:cxn ang="0">
                  <a:pos x="512" y="0"/>
                </a:cxn>
                <a:cxn ang="0">
                  <a:pos x="795" y="49"/>
                </a:cxn>
                <a:cxn ang="0">
                  <a:pos x="1078" y="98"/>
                </a:cxn>
                <a:cxn ang="0">
                  <a:pos x="1361" y="147"/>
                </a:cxn>
                <a:cxn ang="0">
                  <a:pos x="1644" y="197"/>
                </a:cxn>
                <a:cxn ang="0">
                  <a:pos x="1923" y="246"/>
                </a:cxn>
                <a:cxn ang="0">
                  <a:pos x="2206" y="295"/>
                </a:cxn>
                <a:cxn ang="0">
                  <a:pos x="2489" y="344"/>
                </a:cxn>
                <a:cxn ang="0">
                  <a:pos x="2772" y="393"/>
                </a:cxn>
                <a:cxn ang="0">
                  <a:pos x="2772" y="791"/>
                </a:cxn>
                <a:cxn ang="0">
                  <a:pos x="2198" y="832"/>
                </a:cxn>
                <a:cxn ang="0">
                  <a:pos x="0" y="672"/>
                </a:cxn>
              </a:cxnLst>
              <a:rect l="0" t="0" r="r" b="b"/>
              <a:pathLst>
                <a:path w="2772" h="832">
                  <a:moveTo>
                    <a:pt x="0" y="672"/>
                  </a:moveTo>
                  <a:lnTo>
                    <a:pt x="0" y="160"/>
                  </a:lnTo>
                  <a:lnTo>
                    <a:pt x="127" y="123"/>
                  </a:lnTo>
                  <a:lnTo>
                    <a:pt x="258" y="82"/>
                  </a:lnTo>
                  <a:lnTo>
                    <a:pt x="385" y="41"/>
                  </a:lnTo>
                  <a:lnTo>
                    <a:pt x="512" y="0"/>
                  </a:lnTo>
                  <a:lnTo>
                    <a:pt x="795" y="49"/>
                  </a:lnTo>
                  <a:lnTo>
                    <a:pt x="1078" y="98"/>
                  </a:lnTo>
                  <a:lnTo>
                    <a:pt x="1361" y="147"/>
                  </a:lnTo>
                  <a:lnTo>
                    <a:pt x="1644" y="197"/>
                  </a:lnTo>
                  <a:lnTo>
                    <a:pt x="1923" y="246"/>
                  </a:lnTo>
                  <a:lnTo>
                    <a:pt x="2206" y="295"/>
                  </a:lnTo>
                  <a:lnTo>
                    <a:pt x="2489" y="344"/>
                  </a:lnTo>
                  <a:lnTo>
                    <a:pt x="2772" y="393"/>
                  </a:lnTo>
                  <a:lnTo>
                    <a:pt x="2772" y="791"/>
                  </a:lnTo>
                  <a:lnTo>
                    <a:pt x="2198" y="832"/>
                  </a:lnTo>
                  <a:lnTo>
                    <a:pt x="0" y="672"/>
                  </a:lnTo>
                  <a:close/>
                </a:path>
              </a:pathLst>
            </a:custGeom>
            <a:solidFill>
              <a:srgbClr val="FFFF00"/>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8" name="Freeform 17"/>
            <p:cNvSpPr>
              <a:spLocks/>
            </p:cNvSpPr>
            <p:nvPr/>
          </p:nvSpPr>
          <p:spPr bwMode="auto">
            <a:xfrm flipH="1">
              <a:off x="492344" y="4023196"/>
              <a:ext cx="4400550" cy="384175"/>
            </a:xfrm>
            <a:custGeom>
              <a:avLst/>
              <a:gdLst/>
              <a:ahLst/>
              <a:cxnLst>
                <a:cxn ang="0">
                  <a:pos x="0" y="82"/>
                </a:cxn>
                <a:cxn ang="0">
                  <a:pos x="512" y="0"/>
                </a:cxn>
                <a:cxn ang="0">
                  <a:pos x="2772" y="201"/>
                </a:cxn>
                <a:cxn ang="0">
                  <a:pos x="2198" y="242"/>
                </a:cxn>
                <a:cxn ang="0">
                  <a:pos x="0" y="82"/>
                </a:cxn>
              </a:cxnLst>
              <a:rect l="0" t="0" r="r" b="b"/>
              <a:pathLst>
                <a:path w="2772" h="242">
                  <a:moveTo>
                    <a:pt x="0" y="82"/>
                  </a:moveTo>
                  <a:lnTo>
                    <a:pt x="512" y="0"/>
                  </a:lnTo>
                  <a:lnTo>
                    <a:pt x="2772" y="201"/>
                  </a:lnTo>
                  <a:lnTo>
                    <a:pt x="2198" y="242"/>
                  </a:lnTo>
                  <a:lnTo>
                    <a:pt x="0" y="8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9" name="Freeform 22"/>
            <p:cNvSpPr>
              <a:spLocks/>
            </p:cNvSpPr>
            <p:nvPr/>
          </p:nvSpPr>
          <p:spPr bwMode="auto">
            <a:xfrm flipH="1">
              <a:off x="4080094" y="3086571"/>
              <a:ext cx="812800" cy="1066800"/>
            </a:xfrm>
            <a:custGeom>
              <a:avLst/>
              <a:gdLst/>
              <a:ahLst/>
              <a:cxnLst>
                <a:cxn ang="0">
                  <a:pos x="512" y="0"/>
                </a:cxn>
                <a:cxn ang="0">
                  <a:pos x="512" y="590"/>
                </a:cxn>
                <a:cxn ang="0">
                  <a:pos x="512" y="590"/>
                </a:cxn>
                <a:cxn ang="0">
                  <a:pos x="385" y="611"/>
                </a:cxn>
                <a:cxn ang="0">
                  <a:pos x="258" y="631"/>
                </a:cxn>
                <a:cxn ang="0">
                  <a:pos x="127" y="652"/>
                </a:cxn>
                <a:cxn ang="0">
                  <a:pos x="0" y="672"/>
                </a:cxn>
                <a:cxn ang="0">
                  <a:pos x="0" y="160"/>
                </a:cxn>
                <a:cxn ang="0">
                  <a:pos x="127" y="123"/>
                </a:cxn>
                <a:cxn ang="0">
                  <a:pos x="258" y="82"/>
                </a:cxn>
                <a:cxn ang="0">
                  <a:pos x="385" y="41"/>
                </a:cxn>
                <a:cxn ang="0">
                  <a:pos x="512" y="0"/>
                </a:cxn>
                <a:cxn ang="0">
                  <a:pos x="512" y="0"/>
                </a:cxn>
              </a:cxnLst>
              <a:rect l="0" t="0" r="r" b="b"/>
              <a:pathLst>
                <a:path w="512" h="672">
                  <a:moveTo>
                    <a:pt x="512" y="0"/>
                  </a:moveTo>
                  <a:lnTo>
                    <a:pt x="512" y="590"/>
                  </a:lnTo>
                  <a:lnTo>
                    <a:pt x="512" y="590"/>
                  </a:lnTo>
                  <a:lnTo>
                    <a:pt x="385" y="611"/>
                  </a:lnTo>
                  <a:lnTo>
                    <a:pt x="258" y="631"/>
                  </a:lnTo>
                  <a:lnTo>
                    <a:pt x="127" y="652"/>
                  </a:lnTo>
                  <a:lnTo>
                    <a:pt x="0" y="672"/>
                  </a:lnTo>
                  <a:lnTo>
                    <a:pt x="0" y="160"/>
                  </a:lnTo>
                  <a:lnTo>
                    <a:pt x="127" y="123"/>
                  </a:lnTo>
                  <a:lnTo>
                    <a:pt x="258" y="82"/>
                  </a:lnTo>
                  <a:lnTo>
                    <a:pt x="385" y="41"/>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20" name="TextBox 58"/>
            <p:cNvSpPr txBox="1"/>
            <p:nvPr/>
          </p:nvSpPr>
          <p:spPr>
            <a:xfrm flipH="1">
              <a:off x="467544" y="3503216"/>
              <a:ext cx="3633848" cy="584775"/>
            </a:xfrm>
            <a:prstGeom prst="rect">
              <a:avLst/>
            </a:prstGeom>
            <a:noFill/>
            <a:scene3d>
              <a:camera prst="perspectiveContrastingLeftFacing">
                <a:rot lat="21061738" lon="1856223" rev="87442"/>
              </a:camera>
              <a:lightRig rig="threePt" dir="t"/>
            </a:scene3d>
          </p:spPr>
          <p:txBody>
            <a:bodyPr>
              <a:normAutofit/>
            </a:bodyPr>
            <a:lstStyle/>
            <a:p>
              <a:pPr algn="ctr" fontAlgn="auto">
                <a:spcBef>
                  <a:spcPts val="0"/>
                </a:spcBef>
                <a:spcAft>
                  <a:spcPts val="0"/>
                </a:spcAft>
                <a:defRPr/>
              </a:pPr>
              <a:r>
                <a:rPr lang="en-US" sz="2800" dirty="0"/>
                <a:t>Corrective</a:t>
              </a:r>
              <a:endParaRPr lang="en-US" sz="2800" dirty="0">
                <a:solidFill>
                  <a:prstClr val="black"/>
                </a:solidFill>
              </a:endParaRPr>
            </a:p>
          </p:txBody>
        </p:sp>
      </p:grpSp>
      <p:grpSp>
        <p:nvGrpSpPr>
          <p:cNvPr id="21" name="Group 32"/>
          <p:cNvGrpSpPr/>
          <p:nvPr/>
        </p:nvGrpSpPr>
        <p:grpSpPr>
          <a:xfrm>
            <a:off x="531490" y="4169246"/>
            <a:ext cx="4400550" cy="936625"/>
            <a:chOff x="531490" y="4169246"/>
            <a:chExt cx="4400550" cy="936625"/>
          </a:xfrm>
        </p:grpSpPr>
        <p:sp>
          <p:nvSpPr>
            <p:cNvPr id="22" name="Freeform 15"/>
            <p:cNvSpPr>
              <a:spLocks/>
            </p:cNvSpPr>
            <p:nvPr/>
          </p:nvSpPr>
          <p:spPr bwMode="auto">
            <a:xfrm flipH="1">
              <a:off x="531490" y="4169246"/>
              <a:ext cx="4400550" cy="936625"/>
            </a:xfrm>
            <a:custGeom>
              <a:avLst/>
              <a:gdLst/>
              <a:ahLst/>
              <a:cxnLst>
                <a:cxn ang="0">
                  <a:pos x="2772" y="578"/>
                </a:cxn>
                <a:cxn ang="0">
                  <a:pos x="2489" y="582"/>
                </a:cxn>
                <a:cxn ang="0">
                  <a:pos x="2206" y="582"/>
                </a:cxn>
                <a:cxn ang="0">
                  <a:pos x="1923" y="582"/>
                </a:cxn>
                <a:cxn ang="0">
                  <a:pos x="1644" y="586"/>
                </a:cxn>
                <a:cxn ang="0">
                  <a:pos x="1361" y="586"/>
                </a:cxn>
                <a:cxn ang="0">
                  <a:pos x="1078" y="586"/>
                </a:cxn>
                <a:cxn ang="0">
                  <a:pos x="795" y="586"/>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795" y="24"/>
                </a:cxn>
                <a:cxn ang="0">
                  <a:pos x="1078" y="49"/>
                </a:cxn>
                <a:cxn ang="0">
                  <a:pos x="1361" y="69"/>
                </a:cxn>
                <a:cxn ang="0">
                  <a:pos x="1644" y="94"/>
                </a:cxn>
                <a:cxn ang="0">
                  <a:pos x="1923" y="115"/>
                </a:cxn>
                <a:cxn ang="0">
                  <a:pos x="2206" y="139"/>
                </a:cxn>
                <a:cxn ang="0">
                  <a:pos x="2489" y="160"/>
                </a:cxn>
                <a:cxn ang="0">
                  <a:pos x="2772" y="184"/>
                </a:cxn>
                <a:cxn ang="0">
                  <a:pos x="2772" y="578"/>
                </a:cxn>
              </a:cxnLst>
              <a:rect l="0" t="0" r="r" b="b"/>
              <a:pathLst>
                <a:path w="2772" h="590">
                  <a:moveTo>
                    <a:pt x="2772" y="578"/>
                  </a:moveTo>
                  <a:lnTo>
                    <a:pt x="2489" y="582"/>
                  </a:lnTo>
                  <a:lnTo>
                    <a:pt x="2206" y="582"/>
                  </a:lnTo>
                  <a:lnTo>
                    <a:pt x="1923" y="582"/>
                  </a:lnTo>
                  <a:lnTo>
                    <a:pt x="1644" y="586"/>
                  </a:lnTo>
                  <a:lnTo>
                    <a:pt x="1361" y="586"/>
                  </a:lnTo>
                  <a:lnTo>
                    <a:pt x="1078" y="586"/>
                  </a:lnTo>
                  <a:lnTo>
                    <a:pt x="795" y="586"/>
                  </a:lnTo>
                  <a:lnTo>
                    <a:pt x="512" y="590"/>
                  </a:lnTo>
                  <a:lnTo>
                    <a:pt x="385" y="590"/>
                  </a:lnTo>
                  <a:lnTo>
                    <a:pt x="258" y="586"/>
                  </a:lnTo>
                  <a:lnTo>
                    <a:pt x="127" y="586"/>
                  </a:lnTo>
                  <a:lnTo>
                    <a:pt x="0" y="586"/>
                  </a:lnTo>
                  <a:lnTo>
                    <a:pt x="0" y="78"/>
                  </a:lnTo>
                  <a:lnTo>
                    <a:pt x="127" y="57"/>
                  </a:lnTo>
                  <a:lnTo>
                    <a:pt x="258" y="37"/>
                  </a:lnTo>
                  <a:lnTo>
                    <a:pt x="385" y="20"/>
                  </a:lnTo>
                  <a:lnTo>
                    <a:pt x="512" y="0"/>
                  </a:lnTo>
                  <a:lnTo>
                    <a:pt x="795" y="24"/>
                  </a:lnTo>
                  <a:lnTo>
                    <a:pt x="1078" y="49"/>
                  </a:lnTo>
                  <a:lnTo>
                    <a:pt x="1361" y="69"/>
                  </a:lnTo>
                  <a:lnTo>
                    <a:pt x="1644" y="94"/>
                  </a:lnTo>
                  <a:lnTo>
                    <a:pt x="1923" y="115"/>
                  </a:lnTo>
                  <a:lnTo>
                    <a:pt x="2206" y="139"/>
                  </a:lnTo>
                  <a:lnTo>
                    <a:pt x="2489" y="160"/>
                  </a:lnTo>
                  <a:lnTo>
                    <a:pt x="2772" y="184"/>
                  </a:lnTo>
                  <a:lnTo>
                    <a:pt x="2772" y="578"/>
                  </a:lnTo>
                  <a:close/>
                </a:path>
              </a:pathLst>
            </a:custGeom>
            <a:solidFill>
              <a:srgbClr val="1CAE1C"/>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3" name="Freeform 20"/>
            <p:cNvSpPr>
              <a:spLocks/>
            </p:cNvSpPr>
            <p:nvPr/>
          </p:nvSpPr>
          <p:spPr bwMode="auto">
            <a:xfrm flipH="1">
              <a:off x="4119240" y="4169246"/>
              <a:ext cx="812800" cy="936625"/>
            </a:xfrm>
            <a:custGeom>
              <a:avLst/>
              <a:gdLst/>
              <a:ahLst/>
              <a:cxnLst>
                <a:cxn ang="0">
                  <a:pos x="512" y="0"/>
                </a:cxn>
                <a:cxn ang="0">
                  <a:pos x="512" y="590"/>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512" y="0"/>
                </a:cxn>
              </a:cxnLst>
              <a:rect l="0" t="0" r="r" b="b"/>
              <a:pathLst>
                <a:path w="512" h="590">
                  <a:moveTo>
                    <a:pt x="512" y="0"/>
                  </a:moveTo>
                  <a:lnTo>
                    <a:pt x="512" y="590"/>
                  </a:lnTo>
                  <a:lnTo>
                    <a:pt x="512" y="590"/>
                  </a:lnTo>
                  <a:lnTo>
                    <a:pt x="385" y="590"/>
                  </a:lnTo>
                  <a:lnTo>
                    <a:pt x="258" y="586"/>
                  </a:lnTo>
                  <a:lnTo>
                    <a:pt x="127" y="586"/>
                  </a:lnTo>
                  <a:lnTo>
                    <a:pt x="0" y="586"/>
                  </a:lnTo>
                  <a:lnTo>
                    <a:pt x="0" y="78"/>
                  </a:lnTo>
                  <a:lnTo>
                    <a:pt x="127" y="57"/>
                  </a:lnTo>
                  <a:lnTo>
                    <a:pt x="258" y="37"/>
                  </a:lnTo>
                  <a:lnTo>
                    <a:pt x="385" y="20"/>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4" name="TextBox 59"/>
            <p:cNvSpPr txBox="1"/>
            <p:nvPr/>
          </p:nvSpPr>
          <p:spPr>
            <a:xfrm flipH="1">
              <a:off x="539552" y="4423905"/>
              <a:ext cx="3633848" cy="584775"/>
            </a:xfrm>
            <a:prstGeom prst="rect">
              <a:avLst/>
            </a:prstGeom>
            <a:noFill/>
            <a:scene3d>
              <a:camera prst="perspectiveContrastingLeftFacing">
                <a:rot lat="21419807" lon="1792201" rev="60000"/>
              </a:camera>
              <a:lightRig rig="threePt" dir="t"/>
            </a:scene3d>
          </p:spPr>
          <p:txBody>
            <a:bodyPr>
              <a:normAutofit/>
            </a:bodyPr>
            <a:lstStyle/>
            <a:p>
              <a:pPr algn="ctr" fontAlgn="auto">
                <a:spcBef>
                  <a:spcPts val="0"/>
                </a:spcBef>
                <a:spcAft>
                  <a:spcPts val="0"/>
                </a:spcAft>
                <a:defRPr/>
              </a:pPr>
              <a:r>
                <a:rPr lang="en-US" sz="2800" dirty="0">
                  <a:solidFill>
                    <a:schemeClr val="bg1"/>
                  </a:solidFill>
                </a:rPr>
                <a:t>Directive</a:t>
              </a:r>
            </a:p>
          </p:txBody>
        </p:sp>
      </p:grpSp>
      <p:grpSp>
        <p:nvGrpSpPr>
          <p:cNvPr id="25" name="Group 31"/>
          <p:cNvGrpSpPr/>
          <p:nvPr/>
        </p:nvGrpSpPr>
        <p:grpSpPr>
          <a:xfrm>
            <a:off x="492344" y="5104284"/>
            <a:ext cx="4400550" cy="989012"/>
            <a:chOff x="492344" y="5104284"/>
            <a:chExt cx="4400550" cy="989012"/>
          </a:xfrm>
        </p:grpSpPr>
        <p:sp>
          <p:nvSpPr>
            <p:cNvPr id="26" name="Freeform 7"/>
            <p:cNvSpPr>
              <a:spLocks/>
            </p:cNvSpPr>
            <p:nvPr/>
          </p:nvSpPr>
          <p:spPr bwMode="auto">
            <a:xfrm flipH="1">
              <a:off x="492344" y="5104284"/>
              <a:ext cx="4400550" cy="989012"/>
            </a:xfrm>
            <a:custGeom>
              <a:avLst/>
              <a:gdLst/>
              <a:ahLst/>
              <a:cxnLst>
                <a:cxn ang="0">
                  <a:pos x="2772" y="402"/>
                </a:cxn>
                <a:cxn ang="0">
                  <a:pos x="512" y="623"/>
                </a:cxn>
                <a:cxn ang="0">
                  <a:pos x="0" y="533"/>
                </a:cxn>
                <a:cxn ang="0">
                  <a:pos x="0" y="25"/>
                </a:cxn>
                <a:cxn ang="0">
                  <a:pos x="2202" y="0"/>
                </a:cxn>
                <a:cxn ang="0">
                  <a:pos x="2772" y="4"/>
                </a:cxn>
                <a:cxn ang="0">
                  <a:pos x="2772" y="402"/>
                </a:cxn>
              </a:cxnLst>
              <a:rect l="0" t="0" r="r" b="b"/>
              <a:pathLst>
                <a:path w="2772" h="623">
                  <a:moveTo>
                    <a:pt x="2772" y="402"/>
                  </a:moveTo>
                  <a:lnTo>
                    <a:pt x="512" y="623"/>
                  </a:lnTo>
                  <a:lnTo>
                    <a:pt x="0" y="533"/>
                  </a:lnTo>
                  <a:lnTo>
                    <a:pt x="0" y="25"/>
                  </a:lnTo>
                  <a:lnTo>
                    <a:pt x="2202" y="0"/>
                  </a:lnTo>
                  <a:lnTo>
                    <a:pt x="2772" y="4"/>
                  </a:lnTo>
                  <a:lnTo>
                    <a:pt x="2772" y="402"/>
                  </a:lnTo>
                  <a:close/>
                </a:path>
              </a:pathLst>
            </a:custGeom>
            <a:solidFill>
              <a:srgbClr val="0066CC"/>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7" name="Freeform 26"/>
            <p:cNvSpPr>
              <a:spLocks/>
            </p:cNvSpPr>
            <p:nvPr/>
          </p:nvSpPr>
          <p:spPr bwMode="auto">
            <a:xfrm flipH="1">
              <a:off x="492344" y="5104284"/>
              <a:ext cx="4400550" cy="58737"/>
            </a:xfrm>
            <a:custGeom>
              <a:avLst/>
              <a:gdLst/>
              <a:ahLst/>
              <a:cxnLst>
                <a:cxn ang="0">
                  <a:pos x="0" y="25"/>
                </a:cxn>
                <a:cxn ang="0">
                  <a:pos x="512" y="37"/>
                </a:cxn>
                <a:cxn ang="0">
                  <a:pos x="2772" y="4"/>
                </a:cxn>
                <a:cxn ang="0">
                  <a:pos x="2202" y="0"/>
                </a:cxn>
                <a:cxn ang="0">
                  <a:pos x="0" y="25"/>
                </a:cxn>
              </a:cxnLst>
              <a:rect l="0" t="0" r="r" b="b"/>
              <a:pathLst>
                <a:path w="2772" h="37">
                  <a:moveTo>
                    <a:pt x="0" y="25"/>
                  </a:moveTo>
                  <a:lnTo>
                    <a:pt x="512" y="37"/>
                  </a:lnTo>
                  <a:lnTo>
                    <a:pt x="2772" y="4"/>
                  </a:lnTo>
                  <a:lnTo>
                    <a:pt x="2202" y="0"/>
                  </a:lnTo>
                  <a:lnTo>
                    <a:pt x="0" y="25"/>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8" name="Freeform 27"/>
            <p:cNvSpPr>
              <a:spLocks/>
            </p:cNvSpPr>
            <p:nvPr/>
          </p:nvSpPr>
          <p:spPr bwMode="auto">
            <a:xfrm flipH="1">
              <a:off x="4080094" y="5143971"/>
              <a:ext cx="812800" cy="949325"/>
            </a:xfrm>
            <a:custGeom>
              <a:avLst/>
              <a:gdLst/>
              <a:ahLst/>
              <a:cxnLst>
                <a:cxn ang="0">
                  <a:pos x="512" y="12"/>
                </a:cxn>
                <a:cxn ang="0">
                  <a:pos x="512" y="598"/>
                </a:cxn>
                <a:cxn ang="0">
                  <a:pos x="512" y="598"/>
                </a:cxn>
                <a:cxn ang="0">
                  <a:pos x="0" y="508"/>
                </a:cxn>
                <a:cxn ang="0">
                  <a:pos x="0" y="0"/>
                </a:cxn>
                <a:cxn ang="0">
                  <a:pos x="127" y="0"/>
                </a:cxn>
                <a:cxn ang="0">
                  <a:pos x="258" y="4"/>
                </a:cxn>
                <a:cxn ang="0">
                  <a:pos x="385" y="8"/>
                </a:cxn>
                <a:cxn ang="0">
                  <a:pos x="512" y="12"/>
                </a:cxn>
                <a:cxn ang="0">
                  <a:pos x="512" y="12"/>
                </a:cxn>
              </a:cxnLst>
              <a:rect l="0" t="0" r="r" b="b"/>
              <a:pathLst>
                <a:path w="512" h="598">
                  <a:moveTo>
                    <a:pt x="512" y="12"/>
                  </a:moveTo>
                  <a:lnTo>
                    <a:pt x="512" y="598"/>
                  </a:lnTo>
                  <a:lnTo>
                    <a:pt x="512" y="598"/>
                  </a:lnTo>
                  <a:lnTo>
                    <a:pt x="0" y="508"/>
                  </a:lnTo>
                  <a:lnTo>
                    <a:pt x="0" y="0"/>
                  </a:lnTo>
                  <a:lnTo>
                    <a:pt x="127" y="0"/>
                  </a:lnTo>
                  <a:lnTo>
                    <a:pt x="258" y="4"/>
                  </a:lnTo>
                  <a:lnTo>
                    <a:pt x="385" y="8"/>
                  </a:lnTo>
                  <a:lnTo>
                    <a:pt x="512" y="12"/>
                  </a:lnTo>
                  <a:lnTo>
                    <a:pt x="512" y="12"/>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9" name="TextBox 60"/>
            <p:cNvSpPr txBox="1"/>
            <p:nvPr/>
          </p:nvSpPr>
          <p:spPr>
            <a:xfrm flipH="1">
              <a:off x="509463" y="5260765"/>
              <a:ext cx="3550010" cy="584775"/>
            </a:xfrm>
            <a:prstGeom prst="rect">
              <a:avLst/>
            </a:prstGeom>
            <a:noFill/>
            <a:scene3d>
              <a:camera prst="perspectiveContrastingLeftFacing" fov="1500000">
                <a:rot lat="300000" lon="1800000" rev="0"/>
              </a:camera>
              <a:lightRig rig="threePt" dir="t"/>
            </a:scene3d>
          </p:spPr>
          <p:txBody>
            <a:bodyPr>
              <a:normAutofit/>
            </a:bodyPr>
            <a:lstStyle/>
            <a:p>
              <a:pPr algn="ctr" fontAlgn="auto">
                <a:spcBef>
                  <a:spcPts val="0"/>
                </a:spcBef>
                <a:spcAft>
                  <a:spcPts val="0"/>
                </a:spcAft>
                <a:defRPr/>
              </a:pPr>
              <a:r>
                <a:rPr lang="en-US" sz="2800" dirty="0">
                  <a:solidFill>
                    <a:schemeClr val="bg1"/>
                  </a:solidFill>
                </a:rPr>
                <a:t>Detective</a:t>
              </a:r>
            </a:p>
          </p:txBody>
        </p:sp>
      </p:grpSp>
      <p:sp>
        <p:nvSpPr>
          <p:cNvPr id="30" name="Freeform 6"/>
          <p:cNvSpPr>
            <a:spLocks/>
          </p:cNvSpPr>
          <p:nvPr/>
        </p:nvSpPr>
        <p:spPr bwMode="auto">
          <a:xfrm flipV="1">
            <a:off x="5220072" y="2420888"/>
            <a:ext cx="3171825" cy="2290762"/>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dirty="0">
              <a:solidFill>
                <a:prstClr val="black"/>
              </a:solidFill>
            </a:endParaRPr>
          </a:p>
        </p:txBody>
      </p:sp>
      <p:sp>
        <p:nvSpPr>
          <p:cNvPr id="31" name="TextBox 30"/>
          <p:cNvSpPr txBox="1"/>
          <p:nvPr/>
        </p:nvSpPr>
        <p:spPr>
          <a:xfrm>
            <a:off x="5724128" y="2420888"/>
            <a:ext cx="2880320" cy="1323439"/>
          </a:xfrm>
          <a:prstGeom prst="rect">
            <a:avLst/>
          </a:prstGeom>
          <a:noFill/>
        </p:spPr>
        <p:txBody>
          <a:bodyPr wrap="square" rtlCol="0">
            <a:spAutoFit/>
          </a:bodyPr>
          <a:lstStyle/>
          <a:p>
            <a:r>
              <a:rPr lang="en-US" sz="2000" dirty="0"/>
              <a:t>These controls are designed to ensure that a particular outcome is achieved</a:t>
            </a:r>
          </a:p>
        </p:txBody>
      </p:sp>
    </p:spTree>
    <p:custDataLst>
      <p:tags r:id="rId1"/>
    </p:custDataLst>
    <p:extLst>
      <p:ext uri="{BB962C8B-B14F-4D97-AF65-F5344CB8AC3E}">
        <p14:creationId xmlns:p14="http://schemas.microsoft.com/office/powerpoint/2010/main" val="1697997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Types of control</a:t>
              </a:r>
            </a:p>
          </p:txBody>
        </p:sp>
      </p:grpSp>
      <p:grpSp>
        <p:nvGrpSpPr>
          <p:cNvPr id="11" name="Group 34"/>
          <p:cNvGrpSpPr/>
          <p:nvPr/>
        </p:nvGrpSpPr>
        <p:grpSpPr>
          <a:xfrm>
            <a:off x="467544" y="2051521"/>
            <a:ext cx="4425350" cy="1724025"/>
            <a:chOff x="467544" y="2051521"/>
            <a:chExt cx="4425350" cy="1724025"/>
          </a:xfrm>
        </p:grpSpPr>
        <p:sp>
          <p:nvSpPr>
            <p:cNvPr id="12" name="Freeform 11"/>
            <p:cNvSpPr>
              <a:spLocks/>
            </p:cNvSpPr>
            <p:nvPr/>
          </p:nvSpPr>
          <p:spPr bwMode="auto">
            <a:xfrm flipH="1">
              <a:off x="492344" y="2051521"/>
              <a:ext cx="4400550" cy="1724025"/>
            </a:xfrm>
            <a:custGeom>
              <a:avLst/>
              <a:gdLst/>
              <a:ahLst/>
              <a:cxnLst>
                <a:cxn ang="0">
                  <a:pos x="0" y="758"/>
                </a:cxn>
                <a:cxn ang="0">
                  <a:pos x="0" y="246"/>
                </a:cxn>
                <a:cxn ang="0">
                  <a:pos x="512" y="0"/>
                </a:cxn>
                <a:cxn ang="0">
                  <a:pos x="2772" y="607"/>
                </a:cxn>
                <a:cxn ang="0">
                  <a:pos x="2772" y="1004"/>
                </a:cxn>
                <a:cxn ang="0">
                  <a:pos x="2194" y="1086"/>
                </a:cxn>
                <a:cxn ang="0">
                  <a:pos x="0" y="758"/>
                </a:cxn>
              </a:cxnLst>
              <a:rect l="0" t="0" r="r" b="b"/>
              <a:pathLst>
                <a:path w="2772" h="1086">
                  <a:moveTo>
                    <a:pt x="0" y="758"/>
                  </a:moveTo>
                  <a:lnTo>
                    <a:pt x="0" y="246"/>
                  </a:lnTo>
                  <a:lnTo>
                    <a:pt x="512" y="0"/>
                  </a:lnTo>
                  <a:lnTo>
                    <a:pt x="2772" y="607"/>
                  </a:lnTo>
                  <a:lnTo>
                    <a:pt x="2772" y="1004"/>
                  </a:lnTo>
                  <a:lnTo>
                    <a:pt x="2194" y="1086"/>
                  </a:lnTo>
                  <a:lnTo>
                    <a:pt x="0" y="758"/>
                  </a:lnTo>
                  <a:close/>
                </a:path>
              </a:pathLst>
            </a:custGeom>
            <a:solidFill>
              <a:srgbClr val="9ABCE6"/>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3" name="Freeform 12"/>
            <p:cNvSpPr>
              <a:spLocks/>
            </p:cNvSpPr>
            <p:nvPr/>
          </p:nvSpPr>
          <p:spPr bwMode="auto">
            <a:xfrm flipH="1">
              <a:off x="492344" y="2981796"/>
              <a:ext cx="4400550" cy="793750"/>
            </a:xfrm>
            <a:custGeom>
              <a:avLst/>
              <a:gdLst/>
              <a:ahLst/>
              <a:cxnLst>
                <a:cxn ang="0">
                  <a:pos x="0" y="172"/>
                </a:cxn>
                <a:cxn ang="0">
                  <a:pos x="512" y="0"/>
                </a:cxn>
                <a:cxn ang="0">
                  <a:pos x="2772" y="418"/>
                </a:cxn>
                <a:cxn ang="0">
                  <a:pos x="2194" y="500"/>
                </a:cxn>
                <a:cxn ang="0">
                  <a:pos x="0" y="172"/>
                </a:cxn>
              </a:cxnLst>
              <a:rect l="0" t="0" r="r" b="b"/>
              <a:pathLst>
                <a:path w="2772" h="500">
                  <a:moveTo>
                    <a:pt x="0" y="172"/>
                  </a:moveTo>
                  <a:lnTo>
                    <a:pt x="512" y="0"/>
                  </a:lnTo>
                  <a:lnTo>
                    <a:pt x="2772" y="418"/>
                  </a:lnTo>
                  <a:lnTo>
                    <a:pt x="2194" y="500"/>
                  </a:lnTo>
                  <a:lnTo>
                    <a:pt x="0" y="17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4" name="Freeform 24"/>
            <p:cNvSpPr>
              <a:spLocks/>
            </p:cNvSpPr>
            <p:nvPr/>
          </p:nvSpPr>
          <p:spPr bwMode="auto">
            <a:xfrm flipH="1">
              <a:off x="4080094" y="2051521"/>
              <a:ext cx="812800" cy="1203325"/>
            </a:xfrm>
            <a:custGeom>
              <a:avLst/>
              <a:gdLst/>
              <a:ahLst/>
              <a:cxnLst>
                <a:cxn ang="0">
                  <a:pos x="512" y="0"/>
                </a:cxn>
                <a:cxn ang="0">
                  <a:pos x="512" y="586"/>
                </a:cxn>
                <a:cxn ang="0">
                  <a:pos x="512" y="586"/>
                </a:cxn>
                <a:cxn ang="0">
                  <a:pos x="385" y="631"/>
                </a:cxn>
                <a:cxn ang="0">
                  <a:pos x="258" y="672"/>
                </a:cxn>
                <a:cxn ang="0">
                  <a:pos x="127" y="713"/>
                </a:cxn>
                <a:cxn ang="0">
                  <a:pos x="0" y="758"/>
                </a:cxn>
                <a:cxn ang="0">
                  <a:pos x="0" y="246"/>
                </a:cxn>
                <a:cxn ang="0">
                  <a:pos x="512" y="0"/>
                </a:cxn>
                <a:cxn ang="0">
                  <a:pos x="512" y="0"/>
                </a:cxn>
              </a:cxnLst>
              <a:rect l="0" t="0" r="r" b="b"/>
              <a:pathLst>
                <a:path w="512" h="758">
                  <a:moveTo>
                    <a:pt x="512" y="0"/>
                  </a:moveTo>
                  <a:lnTo>
                    <a:pt x="512" y="586"/>
                  </a:lnTo>
                  <a:lnTo>
                    <a:pt x="512" y="586"/>
                  </a:lnTo>
                  <a:lnTo>
                    <a:pt x="385" y="631"/>
                  </a:lnTo>
                  <a:lnTo>
                    <a:pt x="258" y="672"/>
                  </a:lnTo>
                  <a:lnTo>
                    <a:pt x="127" y="713"/>
                  </a:lnTo>
                  <a:lnTo>
                    <a:pt x="0" y="758"/>
                  </a:lnTo>
                  <a:lnTo>
                    <a:pt x="0" y="246"/>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5" name="TextBox 57"/>
            <p:cNvSpPr txBox="1"/>
            <p:nvPr/>
          </p:nvSpPr>
          <p:spPr>
            <a:xfrm flipH="1">
              <a:off x="467544" y="2658092"/>
              <a:ext cx="3633848" cy="584775"/>
            </a:xfrm>
            <a:prstGeom prst="rect">
              <a:avLst/>
            </a:prstGeom>
            <a:noFill/>
            <a:scene3d>
              <a:camera prst="perspectiveContrastingLeftFacing">
                <a:rot lat="20101566" lon="1922434" rev="21486000"/>
              </a:camera>
              <a:lightRig rig="threePt" dir="t"/>
            </a:scene3d>
          </p:spPr>
          <p:txBody>
            <a:bodyPr>
              <a:normAutofit/>
            </a:bodyPr>
            <a:lstStyle/>
            <a:p>
              <a:pPr algn="ctr" fontAlgn="auto">
                <a:spcBef>
                  <a:spcPts val="0"/>
                </a:spcBef>
                <a:spcAft>
                  <a:spcPts val="0"/>
                </a:spcAft>
                <a:defRPr/>
              </a:pPr>
              <a:r>
                <a:rPr lang="en-US" sz="2800" dirty="0">
                  <a:solidFill>
                    <a:prstClr val="black"/>
                  </a:solidFill>
                </a:rPr>
                <a:t>Preventive</a:t>
              </a:r>
            </a:p>
          </p:txBody>
        </p:sp>
      </p:grpSp>
      <p:grpSp>
        <p:nvGrpSpPr>
          <p:cNvPr id="16" name="Group 33"/>
          <p:cNvGrpSpPr/>
          <p:nvPr/>
        </p:nvGrpSpPr>
        <p:grpSpPr>
          <a:xfrm>
            <a:off x="467544" y="3086571"/>
            <a:ext cx="4425350" cy="1320800"/>
            <a:chOff x="467544" y="3086571"/>
            <a:chExt cx="4425350" cy="1320800"/>
          </a:xfrm>
        </p:grpSpPr>
        <p:sp>
          <p:nvSpPr>
            <p:cNvPr id="17" name="Freeform 12"/>
            <p:cNvSpPr>
              <a:spLocks/>
            </p:cNvSpPr>
            <p:nvPr/>
          </p:nvSpPr>
          <p:spPr bwMode="auto">
            <a:xfrm flipH="1">
              <a:off x="492344" y="3086571"/>
              <a:ext cx="4400550" cy="1320800"/>
            </a:xfrm>
            <a:custGeom>
              <a:avLst/>
              <a:gdLst/>
              <a:ahLst/>
              <a:cxnLst>
                <a:cxn ang="0">
                  <a:pos x="0" y="672"/>
                </a:cxn>
                <a:cxn ang="0">
                  <a:pos x="0" y="160"/>
                </a:cxn>
                <a:cxn ang="0">
                  <a:pos x="127" y="123"/>
                </a:cxn>
                <a:cxn ang="0">
                  <a:pos x="258" y="82"/>
                </a:cxn>
                <a:cxn ang="0">
                  <a:pos x="385" y="41"/>
                </a:cxn>
                <a:cxn ang="0">
                  <a:pos x="512" y="0"/>
                </a:cxn>
                <a:cxn ang="0">
                  <a:pos x="795" y="49"/>
                </a:cxn>
                <a:cxn ang="0">
                  <a:pos x="1078" y="98"/>
                </a:cxn>
                <a:cxn ang="0">
                  <a:pos x="1361" y="147"/>
                </a:cxn>
                <a:cxn ang="0">
                  <a:pos x="1644" y="197"/>
                </a:cxn>
                <a:cxn ang="0">
                  <a:pos x="1923" y="246"/>
                </a:cxn>
                <a:cxn ang="0">
                  <a:pos x="2206" y="295"/>
                </a:cxn>
                <a:cxn ang="0">
                  <a:pos x="2489" y="344"/>
                </a:cxn>
                <a:cxn ang="0">
                  <a:pos x="2772" y="393"/>
                </a:cxn>
                <a:cxn ang="0">
                  <a:pos x="2772" y="791"/>
                </a:cxn>
                <a:cxn ang="0">
                  <a:pos x="2198" y="832"/>
                </a:cxn>
                <a:cxn ang="0">
                  <a:pos x="0" y="672"/>
                </a:cxn>
              </a:cxnLst>
              <a:rect l="0" t="0" r="r" b="b"/>
              <a:pathLst>
                <a:path w="2772" h="832">
                  <a:moveTo>
                    <a:pt x="0" y="672"/>
                  </a:moveTo>
                  <a:lnTo>
                    <a:pt x="0" y="160"/>
                  </a:lnTo>
                  <a:lnTo>
                    <a:pt x="127" y="123"/>
                  </a:lnTo>
                  <a:lnTo>
                    <a:pt x="258" y="82"/>
                  </a:lnTo>
                  <a:lnTo>
                    <a:pt x="385" y="41"/>
                  </a:lnTo>
                  <a:lnTo>
                    <a:pt x="512" y="0"/>
                  </a:lnTo>
                  <a:lnTo>
                    <a:pt x="795" y="49"/>
                  </a:lnTo>
                  <a:lnTo>
                    <a:pt x="1078" y="98"/>
                  </a:lnTo>
                  <a:lnTo>
                    <a:pt x="1361" y="147"/>
                  </a:lnTo>
                  <a:lnTo>
                    <a:pt x="1644" y="197"/>
                  </a:lnTo>
                  <a:lnTo>
                    <a:pt x="1923" y="246"/>
                  </a:lnTo>
                  <a:lnTo>
                    <a:pt x="2206" y="295"/>
                  </a:lnTo>
                  <a:lnTo>
                    <a:pt x="2489" y="344"/>
                  </a:lnTo>
                  <a:lnTo>
                    <a:pt x="2772" y="393"/>
                  </a:lnTo>
                  <a:lnTo>
                    <a:pt x="2772" y="791"/>
                  </a:lnTo>
                  <a:lnTo>
                    <a:pt x="2198" y="832"/>
                  </a:lnTo>
                  <a:lnTo>
                    <a:pt x="0" y="672"/>
                  </a:lnTo>
                  <a:close/>
                </a:path>
              </a:pathLst>
            </a:custGeom>
            <a:solidFill>
              <a:srgbClr val="FFFF00"/>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8" name="Freeform 17"/>
            <p:cNvSpPr>
              <a:spLocks/>
            </p:cNvSpPr>
            <p:nvPr/>
          </p:nvSpPr>
          <p:spPr bwMode="auto">
            <a:xfrm flipH="1">
              <a:off x="492344" y="4023196"/>
              <a:ext cx="4400550" cy="384175"/>
            </a:xfrm>
            <a:custGeom>
              <a:avLst/>
              <a:gdLst/>
              <a:ahLst/>
              <a:cxnLst>
                <a:cxn ang="0">
                  <a:pos x="0" y="82"/>
                </a:cxn>
                <a:cxn ang="0">
                  <a:pos x="512" y="0"/>
                </a:cxn>
                <a:cxn ang="0">
                  <a:pos x="2772" y="201"/>
                </a:cxn>
                <a:cxn ang="0">
                  <a:pos x="2198" y="242"/>
                </a:cxn>
                <a:cxn ang="0">
                  <a:pos x="0" y="82"/>
                </a:cxn>
              </a:cxnLst>
              <a:rect l="0" t="0" r="r" b="b"/>
              <a:pathLst>
                <a:path w="2772" h="242">
                  <a:moveTo>
                    <a:pt x="0" y="82"/>
                  </a:moveTo>
                  <a:lnTo>
                    <a:pt x="512" y="0"/>
                  </a:lnTo>
                  <a:lnTo>
                    <a:pt x="2772" y="201"/>
                  </a:lnTo>
                  <a:lnTo>
                    <a:pt x="2198" y="242"/>
                  </a:lnTo>
                  <a:lnTo>
                    <a:pt x="0" y="82"/>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19" name="Freeform 22"/>
            <p:cNvSpPr>
              <a:spLocks/>
            </p:cNvSpPr>
            <p:nvPr/>
          </p:nvSpPr>
          <p:spPr bwMode="auto">
            <a:xfrm flipH="1">
              <a:off x="4080094" y="3086571"/>
              <a:ext cx="812800" cy="1066800"/>
            </a:xfrm>
            <a:custGeom>
              <a:avLst/>
              <a:gdLst/>
              <a:ahLst/>
              <a:cxnLst>
                <a:cxn ang="0">
                  <a:pos x="512" y="0"/>
                </a:cxn>
                <a:cxn ang="0">
                  <a:pos x="512" y="590"/>
                </a:cxn>
                <a:cxn ang="0">
                  <a:pos x="512" y="590"/>
                </a:cxn>
                <a:cxn ang="0">
                  <a:pos x="385" y="611"/>
                </a:cxn>
                <a:cxn ang="0">
                  <a:pos x="258" y="631"/>
                </a:cxn>
                <a:cxn ang="0">
                  <a:pos x="127" y="652"/>
                </a:cxn>
                <a:cxn ang="0">
                  <a:pos x="0" y="672"/>
                </a:cxn>
                <a:cxn ang="0">
                  <a:pos x="0" y="160"/>
                </a:cxn>
                <a:cxn ang="0">
                  <a:pos x="127" y="123"/>
                </a:cxn>
                <a:cxn ang="0">
                  <a:pos x="258" y="82"/>
                </a:cxn>
                <a:cxn ang="0">
                  <a:pos x="385" y="41"/>
                </a:cxn>
                <a:cxn ang="0">
                  <a:pos x="512" y="0"/>
                </a:cxn>
                <a:cxn ang="0">
                  <a:pos x="512" y="0"/>
                </a:cxn>
              </a:cxnLst>
              <a:rect l="0" t="0" r="r" b="b"/>
              <a:pathLst>
                <a:path w="512" h="672">
                  <a:moveTo>
                    <a:pt x="512" y="0"/>
                  </a:moveTo>
                  <a:lnTo>
                    <a:pt x="512" y="590"/>
                  </a:lnTo>
                  <a:lnTo>
                    <a:pt x="512" y="590"/>
                  </a:lnTo>
                  <a:lnTo>
                    <a:pt x="385" y="611"/>
                  </a:lnTo>
                  <a:lnTo>
                    <a:pt x="258" y="631"/>
                  </a:lnTo>
                  <a:lnTo>
                    <a:pt x="127" y="652"/>
                  </a:lnTo>
                  <a:lnTo>
                    <a:pt x="0" y="672"/>
                  </a:lnTo>
                  <a:lnTo>
                    <a:pt x="0" y="160"/>
                  </a:lnTo>
                  <a:lnTo>
                    <a:pt x="127" y="123"/>
                  </a:lnTo>
                  <a:lnTo>
                    <a:pt x="258" y="82"/>
                  </a:lnTo>
                  <a:lnTo>
                    <a:pt x="385" y="41"/>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prstClr val="black"/>
                </a:solidFill>
                <a:cs typeface="+mn-cs"/>
              </a:endParaRPr>
            </a:p>
          </p:txBody>
        </p:sp>
        <p:sp>
          <p:nvSpPr>
            <p:cNvPr id="20" name="TextBox 58"/>
            <p:cNvSpPr txBox="1"/>
            <p:nvPr/>
          </p:nvSpPr>
          <p:spPr>
            <a:xfrm flipH="1">
              <a:off x="467544" y="3503216"/>
              <a:ext cx="3633848" cy="584775"/>
            </a:xfrm>
            <a:prstGeom prst="rect">
              <a:avLst/>
            </a:prstGeom>
            <a:noFill/>
            <a:scene3d>
              <a:camera prst="perspectiveContrastingLeftFacing">
                <a:rot lat="21061738" lon="1856223" rev="87442"/>
              </a:camera>
              <a:lightRig rig="threePt" dir="t"/>
            </a:scene3d>
          </p:spPr>
          <p:txBody>
            <a:bodyPr>
              <a:normAutofit/>
            </a:bodyPr>
            <a:lstStyle/>
            <a:p>
              <a:pPr algn="ctr" fontAlgn="auto">
                <a:spcBef>
                  <a:spcPts val="0"/>
                </a:spcBef>
                <a:spcAft>
                  <a:spcPts val="0"/>
                </a:spcAft>
                <a:defRPr/>
              </a:pPr>
              <a:r>
                <a:rPr lang="en-US" sz="2800" dirty="0"/>
                <a:t>Corrective</a:t>
              </a:r>
              <a:endParaRPr lang="en-US" sz="2800" dirty="0">
                <a:solidFill>
                  <a:prstClr val="black"/>
                </a:solidFill>
              </a:endParaRPr>
            </a:p>
          </p:txBody>
        </p:sp>
      </p:grpSp>
      <p:grpSp>
        <p:nvGrpSpPr>
          <p:cNvPr id="21" name="Group 32"/>
          <p:cNvGrpSpPr/>
          <p:nvPr/>
        </p:nvGrpSpPr>
        <p:grpSpPr>
          <a:xfrm>
            <a:off x="531490" y="4169246"/>
            <a:ext cx="4400550" cy="936625"/>
            <a:chOff x="531490" y="4169246"/>
            <a:chExt cx="4400550" cy="936625"/>
          </a:xfrm>
        </p:grpSpPr>
        <p:sp>
          <p:nvSpPr>
            <p:cNvPr id="22" name="Freeform 15"/>
            <p:cNvSpPr>
              <a:spLocks/>
            </p:cNvSpPr>
            <p:nvPr/>
          </p:nvSpPr>
          <p:spPr bwMode="auto">
            <a:xfrm flipH="1">
              <a:off x="531490" y="4169246"/>
              <a:ext cx="4400550" cy="936625"/>
            </a:xfrm>
            <a:custGeom>
              <a:avLst/>
              <a:gdLst/>
              <a:ahLst/>
              <a:cxnLst>
                <a:cxn ang="0">
                  <a:pos x="2772" y="578"/>
                </a:cxn>
                <a:cxn ang="0">
                  <a:pos x="2489" y="582"/>
                </a:cxn>
                <a:cxn ang="0">
                  <a:pos x="2206" y="582"/>
                </a:cxn>
                <a:cxn ang="0">
                  <a:pos x="1923" y="582"/>
                </a:cxn>
                <a:cxn ang="0">
                  <a:pos x="1644" y="586"/>
                </a:cxn>
                <a:cxn ang="0">
                  <a:pos x="1361" y="586"/>
                </a:cxn>
                <a:cxn ang="0">
                  <a:pos x="1078" y="586"/>
                </a:cxn>
                <a:cxn ang="0">
                  <a:pos x="795" y="586"/>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795" y="24"/>
                </a:cxn>
                <a:cxn ang="0">
                  <a:pos x="1078" y="49"/>
                </a:cxn>
                <a:cxn ang="0">
                  <a:pos x="1361" y="69"/>
                </a:cxn>
                <a:cxn ang="0">
                  <a:pos x="1644" y="94"/>
                </a:cxn>
                <a:cxn ang="0">
                  <a:pos x="1923" y="115"/>
                </a:cxn>
                <a:cxn ang="0">
                  <a:pos x="2206" y="139"/>
                </a:cxn>
                <a:cxn ang="0">
                  <a:pos x="2489" y="160"/>
                </a:cxn>
                <a:cxn ang="0">
                  <a:pos x="2772" y="184"/>
                </a:cxn>
                <a:cxn ang="0">
                  <a:pos x="2772" y="578"/>
                </a:cxn>
              </a:cxnLst>
              <a:rect l="0" t="0" r="r" b="b"/>
              <a:pathLst>
                <a:path w="2772" h="590">
                  <a:moveTo>
                    <a:pt x="2772" y="578"/>
                  </a:moveTo>
                  <a:lnTo>
                    <a:pt x="2489" y="582"/>
                  </a:lnTo>
                  <a:lnTo>
                    <a:pt x="2206" y="582"/>
                  </a:lnTo>
                  <a:lnTo>
                    <a:pt x="1923" y="582"/>
                  </a:lnTo>
                  <a:lnTo>
                    <a:pt x="1644" y="586"/>
                  </a:lnTo>
                  <a:lnTo>
                    <a:pt x="1361" y="586"/>
                  </a:lnTo>
                  <a:lnTo>
                    <a:pt x="1078" y="586"/>
                  </a:lnTo>
                  <a:lnTo>
                    <a:pt x="795" y="586"/>
                  </a:lnTo>
                  <a:lnTo>
                    <a:pt x="512" y="590"/>
                  </a:lnTo>
                  <a:lnTo>
                    <a:pt x="385" y="590"/>
                  </a:lnTo>
                  <a:lnTo>
                    <a:pt x="258" y="586"/>
                  </a:lnTo>
                  <a:lnTo>
                    <a:pt x="127" y="586"/>
                  </a:lnTo>
                  <a:lnTo>
                    <a:pt x="0" y="586"/>
                  </a:lnTo>
                  <a:lnTo>
                    <a:pt x="0" y="78"/>
                  </a:lnTo>
                  <a:lnTo>
                    <a:pt x="127" y="57"/>
                  </a:lnTo>
                  <a:lnTo>
                    <a:pt x="258" y="37"/>
                  </a:lnTo>
                  <a:lnTo>
                    <a:pt x="385" y="20"/>
                  </a:lnTo>
                  <a:lnTo>
                    <a:pt x="512" y="0"/>
                  </a:lnTo>
                  <a:lnTo>
                    <a:pt x="795" y="24"/>
                  </a:lnTo>
                  <a:lnTo>
                    <a:pt x="1078" y="49"/>
                  </a:lnTo>
                  <a:lnTo>
                    <a:pt x="1361" y="69"/>
                  </a:lnTo>
                  <a:lnTo>
                    <a:pt x="1644" y="94"/>
                  </a:lnTo>
                  <a:lnTo>
                    <a:pt x="1923" y="115"/>
                  </a:lnTo>
                  <a:lnTo>
                    <a:pt x="2206" y="139"/>
                  </a:lnTo>
                  <a:lnTo>
                    <a:pt x="2489" y="160"/>
                  </a:lnTo>
                  <a:lnTo>
                    <a:pt x="2772" y="184"/>
                  </a:lnTo>
                  <a:lnTo>
                    <a:pt x="2772" y="578"/>
                  </a:lnTo>
                  <a:close/>
                </a:path>
              </a:pathLst>
            </a:custGeom>
            <a:solidFill>
              <a:srgbClr val="1CAE1C"/>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3" name="Freeform 20"/>
            <p:cNvSpPr>
              <a:spLocks/>
            </p:cNvSpPr>
            <p:nvPr/>
          </p:nvSpPr>
          <p:spPr bwMode="auto">
            <a:xfrm flipH="1">
              <a:off x="4119240" y="4169246"/>
              <a:ext cx="812800" cy="936625"/>
            </a:xfrm>
            <a:custGeom>
              <a:avLst/>
              <a:gdLst/>
              <a:ahLst/>
              <a:cxnLst>
                <a:cxn ang="0">
                  <a:pos x="512" y="0"/>
                </a:cxn>
                <a:cxn ang="0">
                  <a:pos x="512" y="590"/>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512" y="0"/>
                </a:cxn>
              </a:cxnLst>
              <a:rect l="0" t="0" r="r" b="b"/>
              <a:pathLst>
                <a:path w="512" h="590">
                  <a:moveTo>
                    <a:pt x="512" y="0"/>
                  </a:moveTo>
                  <a:lnTo>
                    <a:pt x="512" y="590"/>
                  </a:lnTo>
                  <a:lnTo>
                    <a:pt x="512" y="590"/>
                  </a:lnTo>
                  <a:lnTo>
                    <a:pt x="385" y="590"/>
                  </a:lnTo>
                  <a:lnTo>
                    <a:pt x="258" y="586"/>
                  </a:lnTo>
                  <a:lnTo>
                    <a:pt x="127" y="586"/>
                  </a:lnTo>
                  <a:lnTo>
                    <a:pt x="0" y="586"/>
                  </a:lnTo>
                  <a:lnTo>
                    <a:pt x="0" y="78"/>
                  </a:lnTo>
                  <a:lnTo>
                    <a:pt x="127" y="57"/>
                  </a:lnTo>
                  <a:lnTo>
                    <a:pt x="258" y="37"/>
                  </a:lnTo>
                  <a:lnTo>
                    <a:pt x="385" y="20"/>
                  </a:lnTo>
                  <a:lnTo>
                    <a:pt x="512" y="0"/>
                  </a:lnTo>
                  <a:lnTo>
                    <a:pt x="512" y="0"/>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s-CO" sz="2800" b="0" dirty="0">
                <a:solidFill>
                  <a:schemeClr val="bg1"/>
                </a:solidFill>
                <a:cs typeface="+mn-cs"/>
              </a:endParaRPr>
            </a:p>
          </p:txBody>
        </p:sp>
        <p:sp>
          <p:nvSpPr>
            <p:cNvPr id="24" name="TextBox 59"/>
            <p:cNvSpPr txBox="1"/>
            <p:nvPr/>
          </p:nvSpPr>
          <p:spPr>
            <a:xfrm flipH="1">
              <a:off x="539552" y="4423905"/>
              <a:ext cx="3633848" cy="584775"/>
            </a:xfrm>
            <a:prstGeom prst="rect">
              <a:avLst/>
            </a:prstGeom>
            <a:noFill/>
            <a:scene3d>
              <a:camera prst="perspectiveContrastingLeftFacing">
                <a:rot lat="21419807" lon="1792201" rev="60000"/>
              </a:camera>
              <a:lightRig rig="threePt" dir="t"/>
            </a:scene3d>
          </p:spPr>
          <p:txBody>
            <a:bodyPr>
              <a:normAutofit/>
            </a:bodyPr>
            <a:lstStyle/>
            <a:p>
              <a:pPr algn="ctr" fontAlgn="auto">
                <a:spcBef>
                  <a:spcPts val="0"/>
                </a:spcBef>
                <a:spcAft>
                  <a:spcPts val="0"/>
                </a:spcAft>
                <a:defRPr/>
              </a:pPr>
              <a:r>
                <a:rPr lang="en-US" sz="2800" dirty="0">
                  <a:solidFill>
                    <a:schemeClr val="bg1"/>
                  </a:solidFill>
                </a:rPr>
                <a:t>Directive</a:t>
              </a:r>
            </a:p>
          </p:txBody>
        </p:sp>
      </p:grpSp>
      <p:grpSp>
        <p:nvGrpSpPr>
          <p:cNvPr id="25" name="Group 31"/>
          <p:cNvGrpSpPr/>
          <p:nvPr/>
        </p:nvGrpSpPr>
        <p:grpSpPr>
          <a:xfrm>
            <a:off x="492344" y="5104284"/>
            <a:ext cx="4400550" cy="989012"/>
            <a:chOff x="492344" y="5104284"/>
            <a:chExt cx="4400550" cy="989012"/>
          </a:xfrm>
        </p:grpSpPr>
        <p:sp>
          <p:nvSpPr>
            <p:cNvPr id="26" name="Freeform 7"/>
            <p:cNvSpPr>
              <a:spLocks/>
            </p:cNvSpPr>
            <p:nvPr/>
          </p:nvSpPr>
          <p:spPr bwMode="auto">
            <a:xfrm flipH="1">
              <a:off x="492344" y="5104284"/>
              <a:ext cx="4400550" cy="989012"/>
            </a:xfrm>
            <a:custGeom>
              <a:avLst/>
              <a:gdLst/>
              <a:ahLst/>
              <a:cxnLst>
                <a:cxn ang="0">
                  <a:pos x="2772" y="402"/>
                </a:cxn>
                <a:cxn ang="0">
                  <a:pos x="512" y="623"/>
                </a:cxn>
                <a:cxn ang="0">
                  <a:pos x="0" y="533"/>
                </a:cxn>
                <a:cxn ang="0">
                  <a:pos x="0" y="25"/>
                </a:cxn>
                <a:cxn ang="0">
                  <a:pos x="2202" y="0"/>
                </a:cxn>
                <a:cxn ang="0">
                  <a:pos x="2772" y="4"/>
                </a:cxn>
                <a:cxn ang="0">
                  <a:pos x="2772" y="402"/>
                </a:cxn>
              </a:cxnLst>
              <a:rect l="0" t="0" r="r" b="b"/>
              <a:pathLst>
                <a:path w="2772" h="623">
                  <a:moveTo>
                    <a:pt x="2772" y="402"/>
                  </a:moveTo>
                  <a:lnTo>
                    <a:pt x="512" y="623"/>
                  </a:lnTo>
                  <a:lnTo>
                    <a:pt x="0" y="533"/>
                  </a:lnTo>
                  <a:lnTo>
                    <a:pt x="0" y="25"/>
                  </a:lnTo>
                  <a:lnTo>
                    <a:pt x="2202" y="0"/>
                  </a:lnTo>
                  <a:lnTo>
                    <a:pt x="2772" y="4"/>
                  </a:lnTo>
                  <a:lnTo>
                    <a:pt x="2772" y="402"/>
                  </a:lnTo>
                  <a:close/>
                </a:path>
              </a:pathLst>
            </a:custGeom>
            <a:solidFill>
              <a:srgbClr val="0066CC"/>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7" name="Freeform 26"/>
            <p:cNvSpPr>
              <a:spLocks/>
            </p:cNvSpPr>
            <p:nvPr/>
          </p:nvSpPr>
          <p:spPr bwMode="auto">
            <a:xfrm flipH="1">
              <a:off x="492344" y="5104284"/>
              <a:ext cx="4400550" cy="58737"/>
            </a:xfrm>
            <a:custGeom>
              <a:avLst/>
              <a:gdLst/>
              <a:ahLst/>
              <a:cxnLst>
                <a:cxn ang="0">
                  <a:pos x="0" y="25"/>
                </a:cxn>
                <a:cxn ang="0">
                  <a:pos x="512" y="37"/>
                </a:cxn>
                <a:cxn ang="0">
                  <a:pos x="2772" y="4"/>
                </a:cxn>
                <a:cxn ang="0">
                  <a:pos x="2202" y="0"/>
                </a:cxn>
                <a:cxn ang="0">
                  <a:pos x="0" y="25"/>
                </a:cxn>
              </a:cxnLst>
              <a:rect l="0" t="0" r="r" b="b"/>
              <a:pathLst>
                <a:path w="2772" h="37">
                  <a:moveTo>
                    <a:pt x="0" y="25"/>
                  </a:moveTo>
                  <a:lnTo>
                    <a:pt x="512" y="37"/>
                  </a:lnTo>
                  <a:lnTo>
                    <a:pt x="2772" y="4"/>
                  </a:lnTo>
                  <a:lnTo>
                    <a:pt x="2202" y="0"/>
                  </a:lnTo>
                  <a:lnTo>
                    <a:pt x="0" y="25"/>
                  </a:lnTo>
                  <a:close/>
                </a:path>
              </a:pathLst>
            </a:custGeom>
            <a:solidFill>
              <a:srgbClr val="000000">
                <a:alpha val="7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8" name="Freeform 27"/>
            <p:cNvSpPr>
              <a:spLocks/>
            </p:cNvSpPr>
            <p:nvPr/>
          </p:nvSpPr>
          <p:spPr bwMode="auto">
            <a:xfrm flipH="1">
              <a:off x="4080094" y="5143971"/>
              <a:ext cx="812800" cy="949325"/>
            </a:xfrm>
            <a:custGeom>
              <a:avLst/>
              <a:gdLst/>
              <a:ahLst/>
              <a:cxnLst>
                <a:cxn ang="0">
                  <a:pos x="512" y="12"/>
                </a:cxn>
                <a:cxn ang="0">
                  <a:pos x="512" y="598"/>
                </a:cxn>
                <a:cxn ang="0">
                  <a:pos x="512" y="598"/>
                </a:cxn>
                <a:cxn ang="0">
                  <a:pos x="0" y="508"/>
                </a:cxn>
                <a:cxn ang="0">
                  <a:pos x="0" y="0"/>
                </a:cxn>
                <a:cxn ang="0">
                  <a:pos x="127" y="0"/>
                </a:cxn>
                <a:cxn ang="0">
                  <a:pos x="258" y="4"/>
                </a:cxn>
                <a:cxn ang="0">
                  <a:pos x="385" y="8"/>
                </a:cxn>
                <a:cxn ang="0">
                  <a:pos x="512" y="12"/>
                </a:cxn>
                <a:cxn ang="0">
                  <a:pos x="512" y="12"/>
                </a:cxn>
              </a:cxnLst>
              <a:rect l="0" t="0" r="r" b="b"/>
              <a:pathLst>
                <a:path w="512" h="598">
                  <a:moveTo>
                    <a:pt x="512" y="12"/>
                  </a:moveTo>
                  <a:lnTo>
                    <a:pt x="512" y="598"/>
                  </a:lnTo>
                  <a:lnTo>
                    <a:pt x="512" y="598"/>
                  </a:lnTo>
                  <a:lnTo>
                    <a:pt x="0" y="508"/>
                  </a:lnTo>
                  <a:lnTo>
                    <a:pt x="0" y="0"/>
                  </a:lnTo>
                  <a:lnTo>
                    <a:pt x="127" y="0"/>
                  </a:lnTo>
                  <a:lnTo>
                    <a:pt x="258" y="4"/>
                  </a:lnTo>
                  <a:lnTo>
                    <a:pt x="385" y="8"/>
                  </a:lnTo>
                  <a:lnTo>
                    <a:pt x="512" y="12"/>
                  </a:lnTo>
                  <a:lnTo>
                    <a:pt x="512" y="12"/>
                  </a:lnTo>
                  <a:close/>
                </a:path>
              </a:pathLst>
            </a:custGeom>
            <a:solidFill>
              <a:srgbClr val="1F1A17">
                <a:alpha val="50000"/>
              </a:srgbClr>
            </a:solidFill>
            <a:ln w="9525">
              <a:noFill/>
              <a:round/>
              <a:headEnd/>
              <a:tailEnd/>
            </a:ln>
          </p:spPr>
          <p:txBody>
            <a:bodyPr/>
            <a:lstStyle/>
            <a:p>
              <a:pPr fontAlgn="auto">
                <a:spcBef>
                  <a:spcPts val="0"/>
                </a:spcBef>
                <a:spcAft>
                  <a:spcPts val="0"/>
                </a:spcAft>
                <a:defRPr/>
              </a:pPr>
              <a:endParaRPr lang="en-US" sz="2800" b="0" dirty="0">
                <a:solidFill>
                  <a:schemeClr val="bg1"/>
                </a:solidFill>
                <a:cs typeface="+mn-cs"/>
              </a:endParaRPr>
            </a:p>
          </p:txBody>
        </p:sp>
        <p:sp>
          <p:nvSpPr>
            <p:cNvPr id="29" name="TextBox 60"/>
            <p:cNvSpPr txBox="1"/>
            <p:nvPr/>
          </p:nvSpPr>
          <p:spPr>
            <a:xfrm flipH="1">
              <a:off x="509463" y="5260765"/>
              <a:ext cx="3550010" cy="584775"/>
            </a:xfrm>
            <a:prstGeom prst="rect">
              <a:avLst/>
            </a:prstGeom>
            <a:noFill/>
            <a:scene3d>
              <a:camera prst="perspectiveContrastingLeftFacing" fov="1500000">
                <a:rot lat="300000" lon="1800000" rev="0"/>
              </a:camera>
              <a:lightRig rig="threePt" dir="t"/>
            </a:scene3d>
          </p:spPr>
          <p:txBody>
            <a:bodyPr>
              <a:normAutofit/>
            </a:bodyPr>
            <a:lstStyle/>
            <a:p>
              <a:pPr algn="ctr" fontAlgn="auto">
                <a:spcBef>
                  <a:spcPts val="0"/>
                </a:spcBef>
                <a:spcAft>
                  <a:spcPts val="0"/>
                </a:spcAft>
                <a:defRPr/>
              </a:pPr>
              <a:r>
                <a:rPr lang="en-US" sz="2800" dirty="0">
                  <a:solidFill>
                    <a:schemeClr val="bg1"/>
                  </a:solidFill>
                </a:rPr>
                <a:t>Detective</a:t>
              </a:r>
            </a:p>
          </p:txBody>
        </p:sp>
      </p:grpSp>
      <p:sp>
        <p:nvSpPr>
          <p:cNvPr id="30" name="Freeform 6"/>
          <p:cNvSpPr>
            <a:spLocks/>
          </p:cNvSpPr>
          <p:nvPr/>
        </p:nvSpPr>
        <p:spPr bwMode="auto">
          <a:xfrm flipV="1">
            <a:off x="5220072" y="3356992"/>
            <a:ext cx="3171825" cy="2290762"/>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dirty="0">
              <a:solidFill>
                <a:prstClr val="black"/>
              </a:solidFill>
            </a:endParaRPr>
          </a:p>
        </p:txBody>
      </p:sp>
      <p:sp>
        <p:nvSpPr>
          <p:cNvPr id="31" name="TextBox 30"/>
          <p:cNvSpPr txBox="1"/>
          <p:nvPr/>
        </p:nvSpPr>
        <p:spPr>
          <a:xfrm>
            <a:off x="5724128" y="3356992"/>
            <a:ext cx="3024336" cy="1631216"/>
          </a:xfrm>
          <a:prstGeom prst="rect">
            <a:avLst/>
          </a:prstGeom>
          <a:noFill/>
        </p:spPr>
        <p:txBody>
          <a:bodyPr wrap="square" rtlCol="0">
            <a:spAutoFit/>
          </a:bodyPr>
          <a:lstStyle/>
          <a:p>
            <a:r>
              <a:rPr lang="en-US" sz="2000" dirty="0"/>
              <a:t>These controls are designed to identify the occasions of undesirable outcomes having been realized</a:t>
            </a:r>
          </a:p>
        </p:txBody>
      </p:sp>
    </p:spTree>
    <p:custDataLst>
      <p:tags r:id="rId1"/>
    </p:custDataLst>
    <p:extLst>
      <p:ext uri="{BB962C8B-B14F-4D97-AF65-F5344CB8AC3E}">
        <p14:creationId xmlns:p14="http://schemas.microsoft.com/office/powerpoint/2010/main" val="497516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37425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47" presetClass="exit" presetSubtype="0" fill="hold"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3"/>
                                        </p:tgtEl>
                                      </p:cBhvr>
                                    </p:animEffect>
                                    <p:anim calcmode="lin" valueType="num">
                                      <p:cBhvr>
                                        <p:cTn id="17" dur="1000"/>
                                        <p:tgtEl>
                                          <p:spTgt spid="13"/>
                                        </p:tgtEl>
                                        <p:attrNameLst>
                                          <p:attrName>ppt_x</p:attrName>
                                        </p:attrNameLst>
                                      </p:cBhvr>
                                      <p:tavLst>
                                        <p:tav tm="0">
                                          <p:val>
                                            <p:strVal val="ppt_x"/>
                                          </p:val>
                                        </p:tav>
                                        <p:tav tm="100000">
                                          <p:val>
                                            <p:strVal val="ppt_x"/>
                                          </p:val>
                                        </p:tav>
                                      </p:tavLst>
                                    </p:anim>
                                    <p:anim calcmode="lin" valueType="num">
                                      <p:cBhvr>
                                        <p:cTn id="18" dur="1000"/>
                                        <p:tgtEl>
                                          <p:spTgt spid="13"/>
                                        </p:tgtEl>
                                        <p:attrNameLst>
                                          <p:attrName>ppt_y</p:attrName>
                                        </p:attrNameLst>
                                      </p:cBhvr>
                                      <p:tavLst>
                                        <p:tav tm="0">
                                          <p:val>
                                            <p:strVal val="ppt_y"/>
                                          </p:val>
                                        </p:tav>
                                        <p:tav tm="100000">
                                          <p:val>
                                            <p:strVal val="ppt_y-.1"/>
                                          </p:val>
                                        </p:tav>
                                      </p:tavLst>
                                    </p:anim>
                                    <p:set>
                                      <p:cBhvr>
                                        <p:cTn id="19" dur="1" fill="hold">
                                          <p:stCondLst>
                                            <p:cond delay="999"/>
                                          </p:stCondLst>
                                        </p:cTn>
                                        <p:tgtEl>
                                          <p:spTgt spid="13"/>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2"/>
                                        </p:tgtEl>
                                      </p:cBhvr>
                                    </p:animEffect>
                                    <p:anim calcmode="lin" valueType="num">
                                      <p:cBhvr>
                                        <p:cTn id="22" dur="1000"/>
                                        <p:tgtEl>
                                          <p:spTgt spid="12"/>
                                        </p:tgtEl>
                                        <p:attrNameLst>
                                          <p:attrName>ppt_x</p:attrName>
                                        </p:attrNameLst>
                                      </p:cBhvr>
                                      <p:tavLst>
                                        <p:tav tm="0">
                                          <p:val>
                                            <p:strVal val="ppt_x"/>
                                          </p:val>
                                        </p:tav>
                                        <p:tav tm="100000">
                                          <p:val>
                                            <p:strVal val="ppt_x"/>
                                          </p:val>
                                        </p:tav>
                                      </p:tavLst>
                                    </p:anim>
                                    <p:anim calcmode="lin" valueType="num">
                                      <p:cBhvr>
                                        <p:cTn id="23" dur="1000"/>
                                        <p:tgtEl>
                                          <p:spTgt spid="12"/>
                                        </p:tgtEl>
                                        <p:attrNameLst>
                                          <p:attrName>ppt_y</p:attrName>
                                        </p:attrNameLst>
                                      </p:cBhvr>
                                      <p:tavLst>
                                        <p:tav tm="0">
                                          <p:val>
                                            <p:strVal val="ppt_y"/>
                                          </p:val>
                                        </p:tav>
                                        <p:tav tm="100000">
                                          <p:val>
                                            <p:strVal val="ppt_y-.1"/>
                                          </p:val>
                                        </p:tav>
                                      </p:tavLst>
                                    </p:anim>
                                    <p:set>
                                      <p:cBhvr>
                                        <p:cTn id="24" dur="1" fill="hold">
                                          <p:stCondLst>
                                            <p:cond delay="999"/>
                                          </p:stCondLst>
                                        </p:cTn>
                                        <p:tgtEl>
                                          <p:spTgt spid="12"/>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1"/>
                                        </p:tgtEl>
                                      </p:cBhvr>
                                    </p:animEffect>
                                    <p:anim calcmode="lin" valueType="num">
                                      <p:cBhvr>
                                        <p:cTn id="27" dur="1000"/>
                                        <p:tgtEl>
                                          <p:spTgt spid="11"/>
                                        </p:tgtEl>
                                        <p:attrNameLst>
                                          <p:attrName>ppt_x</p:attrName>
                                        </p:attrNameLst>
                                      </p:cBhvr>
                                      <p:tavLst>
                                        <p:tav tm="0">
                                          <p:val>
                                            <p:strVal val="ppt_x"/>
                                          </p:val>
                                        </p:tav>
                                        <p:tav tm="100000">
                                          <p:val>
                                            <p:strVal val="ppt_x"/>
                                          </p:val>
                                        </p:tav>
                                      </p:tavLst>
                                    </p:anim>
                                    <p:anim calcmode="lin" valueType="num">
                                      <p:cBhvr>
                                        <p:cTn id="28" dur="1000"/>
                                        <p:tgtEl>
                                          <p:spTgt spid="11"/>
                                        </p:tgtEl>
                                        <p:attrNameLst>
                                          <p:attrName>ppt_y</p:attrName>
                                        </p:attrNameLst>
                                      </p:cBhvr>
                                      <p:tavLst>
                                        <p:tav tm="0">
                                          <p:val>
                                            <p:strVal val="ppt_y"/>
                                          </p:val>
                                        </p:tav>
                                        <p:tav tm="100000">
                                          <p:val>
                                            <p:strVal val="ppt_y-.1"/>
                                          </p:val>
                                        </p:tav>
                                      </p:tavLst>
                                    </p:anim>
                                    <p:set>
                                      <p:cBhvr>
                                        <p:cTn id="29" dur="1" fill="hold">
                                          <p:stCondLst>
                                            <p:cond delay="999"/>
                                          </p:stCondLst>
                                        </p:cTn>
                                        <p:tgtEl>
                                          <p:spTgt spid="11"/>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6"/>
                                        </p:tgtEl>
                                      </p:cBhvr>
                                    </p:animEffect>
                                    <p:anim calcmode="lin" valueType="num">
                                      <p:cBhvr>
                                        <p:cTn id="32" dur="1000"/>
                                        <p:tgtEl>
                                          <p:spTgt spid="16"/>
                                        </p:tgtEl>
                                        <p:attrNameLst>
                                          <p:attrName>ppt_x</p:attrName>
                                        </p:attrNameLst>
                                      </p:cBhvr>
                                      <p:tavLst>
                                        <p:tav tm="0">
                                          <p:val>
                                            <p:strVal val="ppt_x"/>
                                          </p:val>
                                        </p:tav>
                                        <p:tav tm="100000">
                                          <p:val>
                                            <p:strVal val="ppt_x"/>
                                          </p:val>
                                        </p:tav>
                                      </p:tavLst>
                                    </p:anim>
                                    <p:anim calcmode="lin" valueType="num">
                                      <p:cBhvr>
                                        <p:cTn id="33" dur="1000"/>
                                        <p:tgtEl>
                                          <p:spTgt spid="16"/>
                                        </p:tgtEl>
                                        <p:attrNameLst>
                                          <p:attrName>ppt_y</p:attrName>
                                        </p:attrNameLst>
                                      </p:cBhvr>
                                      <p:tavLst>
                                        <p:tav tm="0">
                                          <p:val>
                                            <p:strVal val="ppt_y"/>
                                          </p:val>
                                        </p:tav>
                                        <p:tav tm="100000">
                                          <p:val>
                                            <p:strVal val="ppt_y-.1"/>
                                          </p:val>
                                        </p:tav>
                                      </p:tavLst>
                                    </p:anim>
                                    <p:set>
                                      <p:cBhvr>
                                        <p:cTn id="34" dur="1" fill="hold">
                                          <p:stCondLst>
                                            <p:cond delay="999"/>
                                          </p:stCondLst>
                                        </p:cTn>
                                        <p:tgtEl>
                                          <p:spTgt spid="16"/>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7"/>
                                        </p:tgtEl>
                                      </p:cBhvr>
                                    </p:animEffect>
                                    <p:anim calcmode="lin" valueType="num">
                                      <p:cBhvr>
                                        <p:cTn id="37" dur="1000"/>
                                        <p:tgtEl>
                                          <p:spTgt spid="17"/>
                                        </p:tgtEl>
                                        <p:attrNameLst>
                                          <p:attrName>ppt_x</p:attrName>
                                        </p:attrNameLst>
                                      </p:cBhvr>
                                      <p:tavLst>
                                        <p:tav tm="0">
                                          <p:val>
                                            <p:strVal val="ppt_x"/>
                                          </p:val>
                                        </p:tav>
                                        <p:tav tm="100000">
                                          <p:val>
                                            <p:strVal val="ppt_x"/>
                                          </p:val>
                                        </p:tav>
                                      </p:tavLst>
                                    </p:anim>
                                    <p:anim calcmode="lin" valueType="num">
                                      <p:cBhvr>
                                        <p:cTn id="38" dur="1000"/>
                                        <p:tgtEl>
                                          <p:spTgt spid="17"/>
                                        </p:tgtEl>
                                        <p:attrNameLst>
                                          <p:attrName>ppt_y</p:attrName>
                                        </p:attrNameLst>
                                      </p:cBhvr>
                                      <p:tavLst>
                                        <p:tav tm="0">
                                          <p:val>
                                            <p:strVal val="ppt_y"/>
                                          </p:val>
                                        </p:tav>
                                        <p:tav tm="100000">
                                          <p:val>
                                            <p:strVal val="ppt_y-.1"/>
                                          </p:val>
                                        </p:tav>
                                      </p:tavLst>
                                    </p:anim>
                                    <p:set>
                                      <p:cBhvr>
                                        <p:cTn id="39" dur="1" fill="hold">
                                          <p:stCondLst>
                                            <p:cond delay="999"/>
                                          </p:stCondLst>
                                        </p:cTn>
                                        <p:tgtEl>
                                          <p:spTgt spid="17"/>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8"/>
                                        </p:tgtEl>
                                      </p:cBhvr>
                                    </p:animEffect>
                                    <p:anim calcmode="lin" valueType="num">
                                      <p:cBhvr>
                                        <p:cTn id="42" dur="1000"/>
                                        <p:tgtEl>
                                          <p:spTgt spid="18"/>
                                        </p:tgtEl>
                                        <p:attrNameLst>
                                          <p:attrName>ppt_x</p:attrName>
                                        </p:attrNameLst>
                                      </p:cBhvr>
                                      <p:tavLst>
                                        <p:tav tm="0">
                                          <p:val>
                                            <p:strVal val="ppt_x"/>
                                          </p:val>
                                        </p:tav>
                                        <p:tav tm="100000">
                                          <p:val>
                                            <p:strVal val="ppt_x"/>
                                          </p:val>
                                        </p:tav>
                                      </p:tavLst>
                                    </p:anim>
                                    <p:anim calcmode="lin" valueType="num">
                                      <p:cBhvr>
                                        <p:cTn id="43" dur="1000"/>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20"/>
                                        </p:tgtEl>
                                      </p:cBhvr>
                                    </p:animEffect>
                                    <p:anim calcmode="lin" valueType="num">
                                      <p:cBhvr>
                                        <p:cTn id="52" dur="1000"/>
                                        <p:tgtEl>
                                          <p:spTgt spid="20"/>
                                        </p:tgtEl>
                                        <p:attrNameLst>
                                          <p:attrName>ppt_x</p:attrName>
                                        </p:attrNameLst>
                                      </p:cBhvr>
                                      <p:tavLst>
                                        <p:tav tm="0">
                                          <p:val>
                                            <p:strVal val="ppt_x"/>
                                          </p:val>
                                        </p:tav>
                                        <p:tav tm="100000">
                                          <p:val>
                                            <p:strVal val="ppt_x"/>
                                          </p:val>
                                        </p:tav>
                                      </p:tavLst>
                                    </p:anim>
                                    <p:anim calcmode="lin" valueType="num">
                                      <p:cBhvr>
                                        <p:cTn id="53" dur="1000"/>
                                        <p:tgtEl>
                                          <p:spTgt spid="20"/>
                                        </p:tgtEl>
                                        <p:attrNameLst>
                                          <p:attrName>ppt_y</p:attrName>
                                        </p:attrNameLst>
                                      </p:cBhvr>
                                      <p:tavLst>
                                        <p:tav tm="0">
                                          <p:val>
                                            <p:strVal val="ppt_y"/>
                                          </p:val>
                                        </p:tav>
                                        <p:tav tm="100000">
                                          <p:val>
                                            <p:strVal val="ppt_y-.1"/>
                                          </p:val>
                                        </p:tav>
                                      </p:tavLst>
                                    </p:anim>
                                    <p:set>
                                      <p:cBhvr>
                                        <p:cTn id="54" dur="1" fill="hold">
                                          <p:stCondLst>
                                            <p:cond delay="999"/>
                                          </p:stCondLst>
                                        </p:cTn>
                                        <p:tgtEl>
                                          <p:spTgt spid="20"/>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Control of financial risk</a:t>
              </a:r>
            </a:p>
          </p:txBody>
        </p:sp>
      </p:grpSp>
      <p:pic>
        <p:nvPicPr>
          <p:cNvPr id="12" name="Picture 11" descr="color-pencils-preview.png"/>
          <p:cNvPicPr>
            <a:picLocks noGrp="1" noSelect="1" noRot="1" noMove="1" noResize="1" noEditPoints="1" noAdjustHandles="1" noChangeArrowheads="1" noChangeShapeType="1"/>
          </p:cNvPicPr>
          <p:nvPr>
            <p:custDataLst>
              <p:tags r:id="rId2"/>
            </p:custDataLst>
          </p:nvPr>
        </p:nvPicPr>
        <p:blipFill>
          <a:blip r:embed="rId9" cstate="print"/>
          <a:srcRect l="21168" r="72217"/>
          <a:stretch>
            <a:fillRect/>
          </a:stretch>
        </p:blipFill>
        <p:spPr>
          <a:xfrm rot="5400000">
            <a:off x="4365051" y="-2316292"/>
            <a:ext cx="625215" cy="7988181"/>
          </a:xfrm>
          <a:prstGeom prst="rect">
            <a:avLst/>
          </a:prstGeom>
        </p:spPr>
      </p:pic>
      <p:sp>
        <p:nvSpPr>
          <p:cNvPr id="13" name="TextBox 12"/>
          <p:cNvSpPr txBox="1"/>
          <p:nvPr/>
        </p:nvSpPr>
        <p:spPr>
          <a:xfrm>
            <a:off x="1618705" y="1484784"/>
            <a:ext cx="6117906" cy="400111"/>
          </a:xfrm>
          <a:prstGeom prst="rect">
            <a:avLst/>
          </a:prstGeom>
          <a:noFill/>
        </p:spPr>
        <p:txBody>
          <a:bodyPr wrap="square" rtlCol="0">
            <a:spAutoFit/>
          </a:bodyPr>
          <a:lstStyle/>
          <a:p>
            <a:pPr algn="ctr"/>
            <a:r>
              <a:rPr lang="en-US" sz="2000" b="1" dirty="0">
                <a:solidFill>
                  <a:schemeClr val="bg1"/>
                </a:solidFill>
              </a:rPr>
              <a:t>Fraud</a:t>
            </a:r>
          </a:p>
        </p:txBody>
      </p:sp>
      <p:grpSp>
        <p:nvGrpSpPr>
          <p:cNvPr id="14" name="Group 12"/>
          <p:cNvGrpSpPr/>
          <p:nvPr/>
        </p:nvGrpSpPr>
        <p:grpSpPr>
          <a:xfrm>
            <a:off x="539552" y="1125538"/>
            <a:ext cx="8352927" cy="5472113"/>
            <a:chOff x="395536" y="1794541"/>
            <a:chExt cx="8352928" cy="4282920"/>
          </a:xfrm>
        </p:grpSpPr>
        <p:sp>
          <p:nvSpPr>
            <p:cNvPr id="15" name="Rectangle 14"/>
            <p:cNvSpPr/>
            <p:nvPr/>
          </p:nvSpPr>
          <p:spPr>
            <a:xfrm>
              <a:off x="395536" y="1794541"/>
              <a:ext cx="8352000" cy="72000"/>
            </a:xfrm>
            <a:prstGeom prst="rect">
              <a:avLst/>
            </a:prstGeom>
            <a:solidFill>
              <a:sysClr val="windowText" lastClr="000000">
                <a:lumMod val="75000"/>
                <a:lumOff val="2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395536" y="6005461"/>
              <a:ext cx="8352000" cy="72000"/>
            </a:xfrm>
            <a:prstGeom prst="rect">
              <a:avLst/>
            </a:prstGeom>
            <a:solidFill>
              <a:sysClr val="windowText" lastClr="000000">
                <a:lumMod val="75000"/>
                <a:lumOff val="2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rot="5400000">
              <a:off x="6614600" y="3906688"/>
              <a:ext cx="4195727" cy="72000"/>
            </a:xfrm>
            <a:prstGeom prst="rect">
              <a:avLst/>
            </a:prstGeom>
            <a:solidFill>
              <a:sysClr val="windowText" lastClr="000000">
                <a:lumMod val="75000"/>
                <a:lumOff val="2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rot="5400000">
              <a:off x="-1666328" y="3906688"/>
              <a:ext cx="4195727" cy="72000"/>
            </a:xfrm>
            <a:prstGeom prst="rect">
              <a:avLst/>
            </a:prstGeom>
            <a:solidFill>
              <a:sysClr val="windowText" lastClr="000000">
                <a:lumMod val="75000"/>
                <a:lumOff val="2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TextBox 18"/>
          <p:cNvSpPr txBox="1"/>
          <p:nvPr/>
        </p:nvSpPr>
        <p:spPr>
          <a:xfrm>
            <a:off x="5148064" y="2438977"/>
            <a:ext cx="3374962" cy="2862322"/>
          </a:xfrm>
          <a:prstGeom prst="rect">
            <a:avLst/>
          </a:prstGeom>
          <a:noFill/>
        </p:spPr>
        <p:txBody>
          <a:bodyPr wrap="square" rtlCol="0">
            <a:spAutoFit/>
          </a:bodyPr>
          <a:lstStyle/>
          <a:p>
            <a:r>
              <a:rPr lang="en-US" sz="2000" dirty="0"/>
              <a:t>“Fraud” is one of the key financial risks faced by all the organizations. Fraud is committed by employees, customers or distributors/ suppliers. The organization itself can commit fraud by falsely reporting the results of the organization</a:t>
            </a:r>
          </a:p>
        </p:txBody>
      </p:sp>
      <p:pic>
        <p:nvPicPr>
          <p:cNvPr id="16386" name="Picture 2"/>
          <p:cNvPicPr>
            <a:picLocks noGrp="1" noSelect="1" noRot="1" noMove="1" noResize="1" noEditPoints="1" noAdjustHandles="1" noChangeArrowheads="1" noChangeShapeType="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83568" y="2097914"/>
            <a:ext cx="4320480" cy="440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5152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Minimizing fraud</a:t>
              </a:r>
            </a:p>
          </p:txBody>
        </p:sp>
      </p:grpSp>
      <p:grpSp>
        <p:nvGrpSpPr>
          <p:cNvPr id="11" name="Gruppieren 2"/>
          <p:cNvGrpSpPr/>
          <p:nvPr/>
        </p:nvGrpSpPr>
        <p:grpSpPr>
          <a:xfrm>
            <a:off x="3349325" y="1496582"/>
            <a:ext cx="2374803" cy="1606551"/>
            <a:chOff x="323850" y="1555749"/>
            <a:chExt cx="2374803" cy="1606551"/>
          </a:xfrm>
        </p:grpSpPr>
        <p:sp>
          <p:nvSpPr>
            <p:cNvPr id="12" name="Text Box 13"/>
            <p:cNvSpPr txBox="1">
              <a:spLocks noChangeArrowheads="1"/>
            </p:cNvSpPr>
            <p:nvPr/>
          </p:nvSpPr>
          <p:spPr bwMode="gray">
            <a:xfrm>
              <a:off x="323850" y="1615851"/>
              <a:ext cx="2374803" cy="923330"/>
            </a:xfrm>
            <a:prstGeom prst="rect">
              <a:avLst/>
            </a:prstGeom>
            <a:noFill/>
            <a:ln w="9525" algn="ctr">
              <a:noFill/>
              <a:miter lim="800000"/>
              <a:headEnd/>
              <a:tailEnd/>
            </a:ln>
          </p:spPr>
          <p:txBody>
            <a:bodyPr wrap="square" lIns="108000" tIns="0" rIns="0" bIns="0">
              <a:spAutoFit/>
            </a:bodyPr>
            <a:lstStyle/>
            <a:p>
              <a:r>
                <a:rPr lang="en-US" sz="2000" dirty="0"/>
                <a:t>Reduce the number of assets worth stealing </a:t>
              </a:r>
            </a:p>
          </p:txBody>
        </p:sp>
        <p:sp>
          <p:nvSpPr>
            <p:cNvPr id="13"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sz="2000" noProof="1"/>
            </a:p>
          </p:txBody>
        </p:sp>
      </p:grpSp>
      <p:grpSp>
        <p:nvGrpSpPr>
          <p:cNvPr id="14" name="Gruppieren 2"/>
          <p:cNvGrpSpPr/>
          <p:nvPr/>
        </p:nvGrpSpPr>
        <p:grpSpPr>
          <a:xfrm>
            <a:off x="323528" y="1488743"/>
            <a:ext cx="2086771" cy="1606551"/>
            <a:chOff x="323850" y="1555749"/>
            <a:chExt cx="2086771" cy="1606551"/>
          </a:xfrm>
        </p:grpSpPr>
        <p:sp>
          <p:nvSpPr>
            <p:cNvPr id="15" name="Text Box 13"/>
            <p:cNvSpPr txBox="1">
              <a:spLocks noChangeArrowheads="1"/>
            </p:cNvSpPr>
            <p:nvPr/>
          </p:nvSpPr>
          <p:spPr bwMode="gray">
            <a:xfrm>
              <a:off x="323850" y="1615851"/>
              <a:ext cx="2086771" cy="923330"/>
            </a:xfrm>
            <a:prstGeom prst="rect">
              <a:avLst/>
            </a:prstGeom>
            <a:noFill/>
            <a:ln w="9525" algn="ctr">
              <a:noFill/>
              <a:miter lim="800000"/>
              <a:headEnd/>
              <a:tailEnd/>
            </a:ln>
          </p:spPr>
          <p:txBody>
            <a:bodyPr wrap="square" lIns="108000" tIns="0" rIns="0" bIns="0">
              <a:spAutoFit/>
            </a:bodyPr>
            <a:lstStyle/>
            <a:p>
              <a:r>
                <a:rPr lang="en-US" sz="2000" dirty="0"/>
                <a:t>Improve recruitments process</a:t>
              </a:r>
            </a:p>
          </p:txBody>
        </p:sp>
        <p:sp>
          <p:nvSpPr>
            <p:cNvPr id="16"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sz="2000" noProof="1"/>
            </a:p>
          </p:txBody>
        </p:sp>
      </p:grpSp>
      <p:sp>
        <p:nvSpPr>
          <p:cNvPr id="17" name="_color1"/>
          <p:cNvSpPr>
            <a:spLocks noChangeArrowheads="1"/>
          </p:cNvSpPr>
          <p:nvPr/>
        </p:nvSpPr>
        <p:spPr bwMode="gray">
          <a:xfrm>
            <a:off x="179513" y="3087241"/>
            <a:ext cx="1560627" cy="996917"/>
          </a:xfrm>
          <a:prstGeom prst="homePlate">
            <a:avLst>
              <a:gd name="adj" fmla="val 30359"/>
            </a:avLst>
          </a:prstGeom>
          <a:solidFill>
            <a:srgbClr val="FFC000"/>
          </a:soli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sz="1600" b="1" noProof="1">
              <a:solidFill>
                <a:schemeClr val="bg2">
                  <a:lumMod val="25000"/>
                </a:schemeClr>
              </a:solidFill>
              <a:cs typeface="Arial" charset="0"/>
            </a:endParaRPr>
          </a:p>
        </p:txBody>
      </p:sp>
      <p:sp>
        <p:nvSpPr>
          <p:cNvPr id="18" name="_color1"/>
          <p:cNvSpPr>
            <a:spLocks noChangeArrowheads="1"/>
          </p:cNvSpPr>
          <p:nvPr/>
        </p:nvSpPr>
        <p:spPr bwMode="gray">
          <a:xfrm>
            <a:off x="1623944" y="3087243"/>
            <a:ext cx="1563854" cy="996916"/>
          </a:xfrm>
          <a:prstGeom prst="chevron">
            <a:avLst>
              <a:gd name="adj" fmla="val 30315"/>
            </a:avLst>
          </a:prstGeom>
          <a:solidFill>
            <a:srgbClr val="FFC000"/>
          </a:soli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sz="1600" b="1" noProof="1">
              <a:solidFill>
                <a:schemeClr val="bg2">
                  <a:lumMod val="25000"/>
                </a:schemeClr>
              </a:solidFill>
              <a:cs typeface="Arial" charset="0"/>
            </a:endParaRPr>
          </a:p>
        </p:txBody>
      </p:sp>
      <p:grpSp>
        <p:nvGrpSpPr>
          <p:cNvPr id="19" name="Gruppieren 2"/>
          <p:cNvGrpSpPr/>
          <p:nvPr/>
        </p:nvGrpSpPr>
        <p:grpSpPr>
          <a:xfrm>
            <a:off x="1835696" y="4066495"/>
            <a:ext cx="2086771" cy="1891952"/>
            <a:chOff x="323850" y="1555749"/>
            <a:chExt cx="2086771" cy="1891952"/>
          </a:xfrm>
        </p:grpSpPr>
        <p:sp>
          <p:nvSpPr>
            <p:cNvPr id="20" name="Text Box 13"/>
            <p:cNvSpPr txBox="1">
              <a:spLocks noChangeArrowheads="1"/>
            </p:cNvSpPr>
            <p:nvPr/>
          </p:nvSpPr>
          <p:spPr bwMode="gray">
            <a:xfrm>
              <a:off x="323850" y="2832148"/>
              <a:ext cx="2086771" cy="615553"/>
            </a:xfrm>
            <a:prstGeom prst="rect">
              <a:avLst/>
            </a:prstGeom>
            <a:noFill/>
            <a:ln w="9525" algn="ctr">
              <a:noFill/>
              <a:miter lim="800000"/>
              <a:headEnd/>
              <a:tailEnd/>
            </a:ln>
          </p:spPr>
          <p:txBody>
            <a:bodyPr wrap="square" lIns="108000" tIns="0" rIns="0" bIns="0">
              <a:spAutoFit/>
            </a:bodyPr>
            <a:lstStyle/>
            <a:p>
              <a:r>
                <a:rPr lang="en-US" sz="2000" dirty="0"/>
                <a:t>Reduce the motive for fraud</a:t>
              </a:r>
            </a:p>
          </p:txBody>
        </p:sp>
        <p:sp>
          <p:nvSpPr>
            <p:cNvPr id="21"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sz="2000" noProof="1"/>
            </a:p>
          </p:txBody>
        </p:sp>
      </p:grpSp>
      <p:sp>
        <p:nvSpPr>
          <p:cNvPr id="22" name="_color1"/>
          <p:cNvSpPr>
            <a:spLocks noChangeArrowheads="1"/>
          </p:cNvSpPr>
          <p:nvPr/>
        </p:nvSpPr>
        <p:spPr bwMode="gray">
          <a:xfrm>
            <a:off x="3080154" y="3080758"/>
            <a:ext cx="1563854" cy="996916"/>
          </a:xfrm>
          <a:prstGeom prst="chevron">
            <a:avLst>
              <a:gd name="adj" fmla="val 30315"/>
            </a:avLst>
          </a:prstGeom>
          <a:solidFill>
            <a:srgbClr val="FFC000"/>
          </a:soli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sz="1600" b="1" noProof="1">
              <a:solidFill>
                <a:schemeClr val="bg2">
                  <a:lumMod val="25000"/>
                </a:schemeClr>
              </a:solidFill>
              <a:cs typeface="Arial" charset="0"/>
            </a:endParaRPr>
          </a:p>
        </p:txBody>
      </p:sp>
      <p:sp>
        <p:nvSpPr>
          <p:cNvPr id="23" name="_color1"/>
          <p:cNvSpPr>
            <a:spLocks noChangeArrowheads="1"/>
          </p:cNvSpPr>
          <p:nvPr/>
        </p:nvSpPr>
        <p:spPr bwMode="gray">
          <a:xfrm>
            <a:off x="4499992" y="3080758"/>
            <a:ext cx="1563854" cy="996916"/>
          </a:xfrm>
          <a:prstGeom prst="chevron">
            <a:avLst>
              <a:gd name="adj" fmla="val 30315"/>
            </a:avLst>
          </a:prstGeom>
          <a:solidFill>
            <a:srgbClr val="FFC000"/>
          </a:soli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sz="1600" b="1" noProof="1">
              <a:solidFill>
                <a:schemeClr val="bg2">
                  <a:lumMod val="25000"/>
                </a:schemeClr>
              </a:solidFill>
              <a:cs typeface="Arial" charset="0"/>
            </a:endParaRPr>
          </a:p>
        </p:txBody>
      </p:sp>
      <p:grpSp>
        <p:nvGrpSpPr>
          <p:cNvPr id="24" name="Gruppieren 2"/>
          <p:cNvGrpSpPr/>
          <p:nvPr/>
        </p:nvGrpSpPr>
        <p:grpSpPr>
          <a:xfrm>
            <a:off x="4711744" y="4060010"/>
            <a:ext cx="2740576" cy="1936702"/>
            <a:chOff x="323850" y="1555749"/>
            <a:chExt cx="2740576" cy="1936702"/>
          </a:xfrm>
        </p:grpSpPr>
        <p:sp>
          <p:nvSpPr>
            <p:cNvPr id="25" name="Text Box 13"/>
            <p:cNvSpPr txBox="1">
              <a:spLocks noChangeArrowheads="1"/>
            </p:cNvSpPr>
            <p:nvPr/>
          </p:nvSpPr>
          <p:spPr bwMode="gray">
            <a:xfrm>
              <a:off x="323850" y="2876898"/>
              <a:ext cx="2740576" cy="615553"/>
            </a:xfrm>
            <a:prstGeom prst="rect">
              <a:avLst/>
            </a:prstGeom>
            <a:noFill/>
            <a:ln w="9525" algn="ctr">
              <a:noFill/>
              <a:miter lim="800000"/>
              <a:headEnd/>
              <a:tailEnd/>
            </a:ln>
          </p:spPr>
          <p:txBody>
            <a:bodyPr wrap="square" lIns="108000" tIns="0" rIns="0" bIns="0">
              <a:spAutoFit/>
            </a:bodyPr>
            <a:lstStyle/>
            <a:p>
              <a:r>
                <a:rPr lang="en-US" sz="2000" dirty="0"/>
                <a:t>Increase level of supervision </a:t>
              </a:r>
            </a:p>
          </p:txBody>
        </p:sp>
        <p:sp>
          <p:nvSpPr>
            <p:cNvPr id="26"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sz="2000" noProof="1"/>
            </a:p>
          </p:txBody>
        </p:sp>
      </p:grpSp>
      <p:grpSp>
        <p:nvGrpSpPr>
          <p:cNvPr id="27" name="Gruppieren 2"/>
          <p:cNvGrpSpPr/>
          <p:nvPr/>
        </p:nvGrpSpPr>
        <p:grpSpPr>
          <a:xfrm>
            <a:off x="6229645" y="1507778"/>
            <a:ext cx="2662835" cy="1606551"/>
            <a:chOff x="323850" y="1555749"/>
            <a:chExt cx="2662835" cy="1606551"/>
          </a:xfrm>
        </p:grpSpPr>
        <p:sp>
          <p:nvSpPr>
            <p:cNvPr id="28" name="Text Box 13"/>
            <p:cNvSpPr txBox="1">
              <a:spLocks noChangeArrowheads="1"/>
            </p:cNvSpPr>
            <p:nvPr/>
          </p:nvSpPr>
          <p:spPr bwMode="gray">
            <a:xfrm>
              <a:off x="323850" y="1615851"/>
              <a:ext cx="2662835" cy="615553"/>
            </a:xfrm>
            <a:prstGeom prst="rect">
              <a:avLst/>
            </a:prstGeom>
            <a:noFill/>
            <a:ln w="9525" algn="ctr">
              <a:noFill/>
              <a:miter lim="800000"/>
              <a:headEnd/>
              <a:tailEnd/>
            </a:ln>
          </p:spPr>
          <p:txBody>
            <a:bodyPr wrap="square" lIns="108000" tIns="0" rIns="0" bIns="0">
              <a:spAutoFit/>
            </a:bodyPr>
            <a:lstStyle/>
            <a:p>
              <a:r>
                <a:rPr lang="en-US" sz="2000" dirty="0"/>
                <a:t>Improve detection of fraud</a:t>
              </a:r>
            </a:p>
          </p:txBody>
        </p:sp>
        <p:sp>
          <p:nvSpPr>
            <p:cNvPr id="29"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sz="2000" noProof="1"/>
            </a:p>
          </p:txBody>
        </p:sp>
      </p:grpSp>
      <p:sp>
        <p:nvSpPr>
          <p:cNvPr id="30" name="_color1"/>
          <p:cNvSpPr>
            <a:spLocks noChangeArrowheads="1"/>
          </p:cNvSpPr>
          <p:nvPr/>
        </p:nvSpPr>
        <p:spPr bwMode="gray">
          <a:xfrm>
            <a:off x="5960474" y="3091954"/>
            <a:ext cx="1563854" cy="996916"/>
          </a:xfrm>
          <a:prstGeom prst="chevron">
            <a:avLst>
              <a:gd name="adj" fmla="val 30315"/>
            </a:avLst>
          </a:prstGeom>
          <a:solidFill>
            <a:srgbClr val="FFC000"/>
          </a:soli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sz="1600" b="1" noProof="1">
              <a:solidFill>
                <a:schemeClr val="bg2">
                  <a:lumMod val="25000"/>
                </a:schemeClr>
              </a:solidFill>
              <a:cs typeface="Arial" charset="0"/>
            </a:endParaRPr>
          </a:p>
        </p:txBody>
      </p:sp>
      <p:sp>
        <p:nvSpPr>
          <p:cNvPr id="31" name="_color1"/>
          <p:cNvSpPr>
            <a:spLocks noChangeArrowheads="1"/>
          </p:cNvSpPr>
          <p:nvPr/>
        </p:nvSpPr>
        <p:spPr bwMode="gray">
          <a:xfrm>
            <a:off x="7380312" y="3080758"/>
            <a:ext cx="1563854" cy="996916"/>
          </a:xfrm>
          <a:prstGeom prst="chevron">
            <a:avLst>
              <a:gd name="adj" fmla="val 30315"/>
            </a:avLst>
          </a:prstGeom>
          <a:solidFill>
            <a:srgbClr val="FFC000"/>
          </a:soli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sz="1600" b="1" noProof="1">
              <a:solidFill>
                <a:schemeClr val="bg2">
                  <a:lumMod val="25000"/>
                </a:schemeClr>
              </a:solidFill>
              <a:cs typeface="Arial" charset="0"/>
            </a:endParaRPr>
          </a:p>
        </p:txBody>
      </p:sp>
      <p:grpSp>
        <p:nvGrpSpPr>
          <p:cNvPr id="32" name="Gruppieren 2"/>
          <p:cNvGrpSpPr/>
          <p:nvPr/>
        </p:nvGrpSpPr>
        <p:grpSpPr>
          <a:xfrm>
            <a:off x="7610827" y="4075993"/>
            <a:ext cx="1498248" cy="2228589"/>
            <a:chOff x="323850" y="1555749"/>
            <a:chExt cx="1498248" cy="2228589"/>
          </a:xfrm>
        </p:grpSpPr>
        <p:sp>
          <p:nvSpPr>
            <p:cNvPr id="33" name="Text Box 13"/>
            <p:cNvSpPr txBox="1">
              <a:spLocks noChangeArrowheads="1"/>
            </p:cNvSpPr>
            <p:nvPr/>
          </p:nvSpPr>
          <p:spPr bwMode="gray">
            <a:xfrm>
              <a:off x="323850" y="2861008"/>
              <a:ext cx="1498248" cy="923330"/>
            </a:xfrm>
            <a:prstGeom prst="rect">
              <a:avLst/>
            </a:prstGeom>
            <a:noFill/>
            <a:ln w="9525" algn="ctr">
              <a:noFill/>
              <a:miter lim="800000"/>
              <a:headEnd/>
              <a:tailEnd/>
            </a:ln>
          </p:spPr>
          <p:txBody>
            <a:bodyPr wrap="square" lIns="108000" tIns="0" rIns="0" bIns="0">
              <a:spAutoFit/>
            </a:bodyPr>
            <a:lstStyle/>
            <a:p>
              <a:r>
                <a:rPr lang="en-US" sz="2000" dirty="0"/>
                <a:t>Improve record keeping</a:t>
              </a:r>
            </a:p>
          </p:txBody>
        </p:sp>
        <p:sp>
          <p:nvSpPr>
            <p:cNvPr id="34"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sz="2000" noProof="1"/>
            </a:p>
          </p:txBody>
        </p:sp>
      </p:grpSp>
    </p:spTree>
    <p:custDataLst>
      <p:tags r:id="rId1"/>
    </p:custDataLst>
    <p:extLst>
      <p:ext uri="{BB962C8B-B14F-4D97-AF65-F5344CB8AC3E}">
        <p14:creationId xmlns:p14="http://schemas.microsoft.com/office/powerpoint/2010/main" val="3346102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Control of infrastructure risk</a:t>
              </a:r>
            </a:p>
          </p:txBody>
        </p:sp>
      </p:grpSp>
      <p:pic>
        <p:nvPicPr>
          <p:cNvPr id="22" name="Picture 21" descr="color-pencils-preview.png"/>
          <p:cNvPicPr>
            <a:picLocks noGrp="1" noSelect="1" noRot="1" noMove="1" noResize="1" noEditPoints="1" noAdjustHandles="1" noChangeArrowheads="1" noChangeShapeType="1"/>
          </p:cNvPicPr>
          <p:nvPr>
            <p:custDataLst>
              <p:tags r:id="rId2"/>
            </p:custDataLst>
          </p:nvPr>
        </p:nvPicPr>
        <p:blipFill>
          <a:blip r:embed="rId10" cstate="print"/>
          <a:srcRect l="29106" r="64279"/>
          <a:stretch>
            <a:fillRect/>
          </a:stretch>
        </p:blipFill>
        <p:spPr>
          <a:xfrm rot="5400000">
            <a:off x="4417443" y="-2337097"/>
            <a:ext cx="669154" cy="7992888"/>
          </a:xfrm>
          <a:prstGeom prst="rect">
            <a:avLst/>
          </a:prstGeom>
        </p:spPr>
      </p:pic>
      <p:sp>
        <p:nvSpPr>
          <p:cNvPr id="23" name="TextBox 22"/>
          <p:cNvSpPr txBox="1">
            <a:spLocks noGrp="1" noSelect="1" noRot="1" noMove="1" noResize="1" noEditPoints="1" noAdjustHandles="1" noChangeArrowheads="1" noChangeShapeType="1" noTextEdit="1"/>
          </p:cNvSpPr>
          <p:nvPr>
            <p:custDataLst>
              <p:tags r:id="rId3"/>
            </p:custDataLst>
          </p:nvPr>
        </p:nvSpPr>
        <p:spPr>
          <a:xfrm>
            <a:off x="1828418" y="1332420"/>
            <a:ext cx="6121511" cy="2800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dirty="0">
              <a:ln>
                <a:noFill/>
              </a:ln>
              <a:solidFill>
                <a:sysClr val="window" lastClr="FFFFFF"/>
              </a:solidFill>
              <a:effectLst/>
              <a:uLnTx/>
              <a:uFillTx/>
            </a:endParaRPr>
          </a:p>
        </p:txBody>
      </p:sp>
      <p:sp>
        <p:nvSpPr>
          <p:cNvPr id="21" name="Rectangle 20"/>
          <p:cNvSpPr/>
          <p:nvPr/>
        </p:nvSpPr>
        <p:spPr>
          <a:xfrm>
            <a:off x="3510322" y="1498169"/>
            <a:ext cx="2560654" cy="400110"/>
          </a:xfrm>
          <a:prstGeom prst="rect">
            <a:avLst/>
          </a:prstGeom>
        </p:spPr>
        <p:txBody>
          <a:bodyPr wrap="none">
            <a:spAutoFit/>
          </a:bodyPr>
          <a:lstStyle/>
          <a:p>
            <a:pPr algn="ctr"/>
            <a:r>
              <a:rPr lang="en-US" sz="2000" b="1" dirty="0">
                <a:solidFill>
                  <a:schemeClr val="bg1"/>
                </a:solidFill>
              </a:rPr>
              <a:t>Health and safety at work</a:t>
            </a:r>
          </a:p>
        </p:txBody>
      </p:sp>
      <p:grpSp>
        <p:nvGrpSpPr>
          <p:cNvPr id="27" name="Group 12"/>
          <p:cNvGrpSpPr/>
          <p:nvPr/>
        </p:nvGrpSpPr>
        <p:grpSpPr>
          <a:xfrm>
            <a:off x="539552" y="1125538"/>
            <a:ext cx="8352927" cy="5472113"/>
            <a:chOff x="395536" y="1794541"/>
            <a:chExt cx="8352928" cy="4282920"/>
          </a:xfrm>
        </p:grpSpPr>
        <p:sp>
          <p:nvSpPr>
            <p:cNvPr id="28" name="Rectangle 27"/>
            <p:cNvSpPr/>
            <p:nvPr/>
          </p:nvSpPr>
          <p:spPr>
            <a:xfrm>
              <a:off x="395536" y="1794541"/>
              <a:ext cx="8352000" cy="72000"/>
            </a:xfrm>
            <a:prstGeom prst="rect">
              <a:avLst/>
            </a:prstGeom>
            <a:solidFill>
              <a:sysClr val="windowText" lastClr="000000">
                <a:lumMod val="75000"/>
                <a:lumOff val="2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395536" y="6005461"/>
              <a:ext cx="8352000" cy="72000"/>
            </a:xfrm>
            <a:prstGeom prst="rect">
              <a:avLst/>
            </a:prstGeom>
            <a:solidFill>
              <a:sysClr val="windowText" lastClr="000000">
                <a:lumMod val="75000"/>
                <a:lumOff val="2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rot="5400000">
              <a:off x="6614600" y="3906688"/>
              <a:ext cx="4195727" cy="72000"/>
            </a:xfrm>
            <a:prstGeom prst="rect">
              <a:avLst/>
            </a:prstGeom>
            <a:solidFill>
              <a:sysClr val="windowText" lastClr="000000">
                <a:lumMod val="75000"/>
                <a:lumOff val="2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rot="5400000">
              <a:off x="-1666328" y="3906688"/>
              <a:ext cx="4195727" cy="72000"/>
            </a:xfrm>
            <a:prstGeom prst="rect">
              <a:avLst/>
            </a:prstGeom>
            <a:solidFill>
              <a:sysClr val="windowText" lastClr="000000">
                <a:lumMod val="75000"/>
                <a:lumOff val="2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2" name="TextBox 31"/>
          <p:cNvSpPr txBox="1"/>
          <p:nvPr/>
        </p:nvSpPr>
        <p:spPr>
          <a:xfrm>
            <a:off x="4752020" y="2052131"/>
            <a:ext cx="3996443" cy="4401205"/>
          </a:xfrm>
          <a:prstGeom prst="rect">
            <a:avLst/>
          </a:prstGeom>
          <a:noFill/>
        </p:spPr>
        <p:txBody>
          <a:bodyPr wrap="square" rtlCol="0">
            <a:spAutoFit/>
          </a:bodyPr>
          <a:lstStyle/>
          <a:p>
            <a:r>
              <a:rPr lang="en-US" sz="2000" dirty="0"/>
              <a:t>There are various health and safety risks faced by organizations. These can be: a case filed by an injured employee, prosecution by a regulatory authority and disruption in business caused by accidents and certain dangerous occurrences. Organizations have applied various health and safety tools and they are following various techniques to manage the risk.  The involvement of health and safety specialists is vital for successful risk management initiatives</a:t>
            </a:r>
          </a:p>
        </p:txBody>
      </p:sp>
      <p:pic>
        <p:nvPicPr>
          <p:cNvPr id="17410" name="Picture 2"/>
          <p:cNvPicPr>
            <a:picLocks noGrp="1" noSelect="1" noRot="1" noMove="1" noResize="1" noEditPoints="1" noAdjustHandles="1" noChangeArrowheads="1" noChangeShapeType="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842947" y="2180492"/>
            <a:ext cx="3577557" cy="376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Oval 33"/>
          <p:cNvSpPr/>
          <p:nvPr/>
        </p:nvSpPr>
        <p:spPr>
          <a:xfrm>
            <a:off x="2828869" y="4867996"/>
            <a:ext cx="1584176" cy="1584176"/>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hlinkClick r:id="" action="ppaction://hlinkshowjump?jump=nextslide"/>
          </p:cNvPr>
          <p:cNvSpPr txBox="1"/>
          <p:nvPr/>
        </p:nvSpPr>
        <p:spPr>
          <a:xfrm>
            <a:off x="2972885" y="5036983"/>
            <a:ext cx="1296144" cy="1200329"/>
          </a:xfrm>
          <a:prstGeom prst="rect">
            <a:avLst/>
          </a:prstGeom>
          <a:noFill/>
        </p:spPr>
        <p:txBody>
          <a:bodyPr wrap="square" rtlCol="0">
            <a:spAutoFit/>
          </a:bodyPr>
          <a:lstStyle/>
          <a:p>
            <a:pPr algn="ctr"/>
            <a:r>
              <a:rPr lang="en-US" b="1" dirty="0">
                <a:solidFill>
                  <a:schemeClr val="bg1"/>
                </a:solidFill>
              </a:rPr>
              <a:t>Click here to see few health and safety risks</a:t>
            </a:r>
          </a:p>
        </p:txBody>
      </p:sp>
    </p:spTree>
    <p:custDataLst>
      <p:tags r:id="rId1"/>
    </p:custDataLst>
    <p:extLst>
      <p:ext uri="{BB962C8B-B14F-4D97-AF65-F5344CB8AC3E}">
        <p14:creationId xmlns:p14="http://schemas.microsoft.com/office/powerpoint/2010/main" val="1000553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Health and safety risks</a:t>
              </a:r>
            </a:p>
          </p:txBody>
        </p:sp>
      </p:grpSp>
      <p:grpSp>
        <p:nvGrpSpPr>
          <p:cNvPr id="11" name="Group 16"/>
          <p:cNvGrpSpPr/>
          <p:nvPr/>
        </p:nvGrpSpPr>
        <p:grpSpPr>
          <a:xfrm>
            <a:off x="-8317432" y="1268760"/>
            <a:ext cx="9145016" cy="625162"/>
            <a:chOff x="-8317432" y="980728"/>
            <a:chExt cx="9145016" cy="734659"/>
          </a:xfrm>
        </p:grpSpPr>
        <p:sp>
          <p:nvSpPr>
            <p:cNvPr id="12" name="Flowchart: Delay 11"/>
            <p:cNvSpPr/>
            <p:nvPr/>
          </p:nvSpPr>
          <p:spPr>
            <a:xfrm>
              <a:off x="0" y="980728"/>
              <a:ext cx="827584" cy="734659"/>
            </a:xfrm>
            <a:prstGeom prst="flowChartDelay">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IN" sz="2000" b="1" dirty="0">
                <a:solidFill>
                  <a:schemeClr val="tx1"/>
                </a:solidFill>
              </a:endParaRPr>
            </a:p>
          </p:txBody>
        </p:sp>
        <p:sp>
          <p:nvSpPr>
            <p:cNvPr id="13" name="Rectangle 12"/>
            <p:cNvSpPr/>
            <p:nvPr/>
          </p:nvSpPr>
          <p:spPr>
            <a:xfrm>
              <a:off x="-8317432" y="980728"/>
              <a:ext cx="8317432" cy="734659"/>
            </a:xfrm>
            <a:prstGeom prst="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000" b="1" dirty="0">
                  <a:solidFill>
                    <a:schemeClr val="tx1"/>
                  </a:solidFill>
                </a:rPr>
                <a:t>Dangerous machinery</a:t>
              </a:r>
            </a:p>
          </p:txBody>
        </p:sp>
      </p:grpSp>
      <p:grpSp>
        <p:nvGrpSpPr>
          <p:cNvPr id="14" name="Group 14"/>
          <p:cNvGrpSpPr/>
          <p:nvPr/>
        </p:nvGrpSpPr>
        <p:grpSpPr>
          <a:xfrm>
            <a:off x="-8317432" y="1867734"/>
            <a:ext cx="9145016" cy="626537"/>
            <a:chOff x="-8317432" y="1684613"/>
            <a:chExt cx="9145016" cy="736275"/>
          </a:xfrm>
        </p:grpSpPr>
        <p:sp>
          <p:nvSpPr>
            <p:cNvPr id="15" name="Flowchart: Delay 14"/>
            <p:cNvSpPr/>
            <p:nvPr/>
          </p:nvSpPr>
          <p:spPr>
            <a:xfrm>
              <a:off x="0" y="1684613"/>
              <a:ext cx="827584" cy="734659"/>
            </a:xfrm>
            <a:prstGeom prst="flowChartDelay">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IN" sz="2000" b="1" dirty="0">
                <a:solidFill>
                  <a:schemeClr val="tx1"/>
                </a:solidFill>
              </a:endParaRPr>
            </a:p>
          </p:txBody>
        </p:sp>
        <p:sp>
          <p:nvSpPr>
            <p:cNvPr id="16" name="Rectangle 15"/>
            <p:cNvSpPr/>
            <p:nvPr/>
          </p:nvSpPr>
          <p:spPr>
            <a:xfrm>
              <a:off x="-8317432" y="1700808"/>
              <a:ext cx="8317432" cy="720080"/>
            </a:xfrm>
            <a:prstGeom prst="rect">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000" b="1" dirty="0">
                  <a:solidFill>
                    <a:schemeClr val="tx1"/>
                  </a:solidFill>
                </a:rPr>
                <a:t>Pressure system</a:t>
              </a:r>
            </a:p>
          </p:txBody>
        </p:sp>
      </p:grpSp>
      <p:grpSp>
        <p:nvGrpSpPr>
          <p:cNvPr id="17" name="Group 14"/>
          <p:cNvGrpSpPr/>
          <p:nvPr/>
        </p:nvGrpSpPr>
        <p:grpSpPr>
          <a:xfrm>
            <a:off x="-8317432" y="2492897"/>
            <a:ext cx="9145016" cy="625162"/>
            <a:chOff x="-8317432" y="2419271"/>
            <a:chExt cx="9145016" cy="734659"/>
          </a:xfrm>
        </p:grpSpPr>
        <p:sp>
          <p:nvSpPr>
            <p:cNvPr id="18" name="Flowchart: Delay 17"/>
            <p:cNvSpPr/>
            <p:nvPr/>
          </p:nvSpPr>
          <p:spPr>
            <a:xfrm>
              <a:off x="0" y="2419271"/>
              <a:ext cx="827584" cy="734659"/>
            </a:xfrm>
            <a:prstGeom prst="flowChartDelay">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3</a:t>
              </a:r>
              <a:endParaRPr lang="en-IN" sz="2000" b="1" dirty="0">
                <a:solidFill>
                  <a:schemeClr val="bg1"/>
                </a:solidFill>
              </a:endParaRPr>
            </a:p>
          </p:txBody>
        </p:sp>
        <p:sp>
          <p:nvSpPr>
            <p:cNvPr id="19" name="Rectangle 18"/>
            <p:cNvSpPr/>
            <p:nvPr/>
          </p:nvSpPr>
          <p:spPr>
            <a:xfrm>
              <a:off x="-8317432" y="2420889"/>
              <a:ext cx="8317432" cy="720080"/>
            </a:xfrm>
            <a:prstGeom prst="rect">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000" b="1" dirty="0">
                  <a:solidFill>
                    <a:schemeClr val="bg1"/>
                  </a:solidFill>
                </a:rPr>
                <a:t>Electrical safety</a:t>
              </a:r>
            </a:p>
          </p:txBody>
        </p:sp>
      </p:grpSp>
      <p:grpSp>
        <p:nvGrpSpPr>
          <p:cNvPr id="20" name="Group 14"/>
          <p:cNvGrpSpPr/>
          <p:nvPr/>
        </p:nvGrpSpPr>
        <p:grpSpPr>
          <a:xfrm>
            <a:off x="-8317432" y="3144246"/>
            <a:ext cx="9145016" cy="636813"/>
            <a:chOff x="-8317432" y="3184705"/>
            <a:chExt cx="9145016" cy="748351"/>
          </a:xfrm>
        </p:grpSpPr>
        <p:sp>
          <p:nvSpPr>
            <p:cNvPr id="21" name="Flowchart: Delay 20"/>
            <p:cNvSpPr/>
            <p:nvPr/>
          </p:nvSpPr>
          <p:spPr>
            <a:xfrm>
              <a:off x="0" y="3184705"/>
              <a:ext cx="827584" cy="734659"/>
            </a:xfrm>
            <a:prstGeom prst="flowChartDelay">
              <a:avLst/>
            </a:prstGeom>
            <a:solidFill>
              <a:srgbClr val="A365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4</a:t>
              </a:r>
              <a:endParaRPr lang="en-IN" sz="2000" b="1" dirty="0">
                <a:solidFill>
                  <a:schemeClr val="bg1"/>
                </a:solidFill>
              </a:endParaRPr>
            </a:p>
          </p:txBody>
        </p:sp>
        <p:sp>
          <p:nvSpPr>
            <p:cNvPr id="22" name="Rectangle 21"/>
            <p:cNvSpPr/>
            <p:nvPr/>
          </p:nvSpPr>
          <p:spPr>
            <a:xfrm>
              <a:off x="-8317432" y="3198397"/>
              <a:ext cx="8317432" cy="734659"/>
            </a:xfrm>
            <a:prstGeom prst="rect">
              <a:avLst/>
            </a:prstGeom>
            <a:solidFill>
              <a:srgbClr val="A365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000" b="1" dirty="0">
                  <a:solidFill>
                    <a:schemeClr val="bg1"/>
                  </a:solidFill>
                </a:rPr>
                <a:t>Hazardous substances</a:t>
              </a:r>
            </a:p>
          </p:txBody>
        </p:sp>
      </p:grpSp>
      <p:grpSp>
        <p:nvGrpSpPr>
          <p:cNvPr id="23" name="Group 14"/>
          <p:cNvGrpSpPr/>
          <p:nvPr/>
        </p:nvGrpSpPr>
        <p:grpSpPr>
          <a:xfrm>
            <a:off x="-8317432" y="3781059"/>
            <a:ext cx="9145016" cy="625162"/>
            <a:chOff x="-8317432" y="3184705"/>
            <a:chExt cx="9145016" cy="734659"/>
          </a:xfrm>
          <a:solidFill>
            <a:srgbClr val="5B86BB"/>
          </a:solidFill>
        </p:grpSpPr>
        <p:sp>
          <p:nvSpPr>
            <p:cNvPr id="24" name="Flowchart: Delay 23"/>
            <p:cNvSpPr/>
            <p:nvPr/>
          </p:nvSpPr>
          <p:spPr>
            <a:xfrm>
              <a:off x="0" y="3184705"/>
              <a:ext cx="827584"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5</a:t>
              </a:r>
              <a:endParaRPr lang="en-IN" sz="2000" b="1" dirty="0">
                <a:solidFill>
                  <a:schemeClr val="bg1"/>
                </a:solidFill>
              </a:endParaRPr>
            </a:p>
          </p:txBody>
        </p:sp>
        <p:sp>
          <p:nvSpPr>
            <p:cNvPr id="25" name="Rectangle 24"/>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000" b="1" dirty="0">
                  <a:solidFill>
                    <a:schemeClr val="bg1"/>
                  </a:solidFill>
                </a:rPr>
                <a:t>Radiation</a:t>
              </a:r>
            </a:p>
          </p:txBody>
        </p:sp>
      </p:grpSp>
      <p:grpSp>
        <p:nvGrpSpPr>
          <p:cNvPr id="26" name="Group 14"/>
          <p:cNvGrpSpPr/>
          <p:nvPr/>
        </p:nvGrpSpPr>
        <p:grpSpPr>
          <a:xfrm>
            <a:off x="-8317432" y="4393815"/>
            <a:ext cx="9145016" cy="625162"/>
            <a:chOff x="-8317432" y="3184705"/>
            <a:chExt cx="9145016" cy="734659"/>
          </a:xfrm>
          <a:solidFill>
            <a:srgbClr val="8FBECB"/>
          </a:solidFill>
        </p:grpSpPr>
        <p:sp>
          <p:nvSpPr>
            <p:cNvPr id="27" name="Flowchart: Delay 26"/>
            <p:cNvSpPr/>
            <p:nvPr/>
          </p:nvSpPr>
          <p:spPr>
            <a:xfrm>
              <a:off x="0" y="3184705"/>
              <a:ext cx="827584"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a:t>
              </a:r>
              <a:endParaRPr lang="en-IN" sz="2000" b="1" dirty="0">
                <a:solidFill>
                  <a:schemeClr val="tx1"/>
                </a:solidFill>
              </a:endParaRPr>
            </a:p>
          </p:txBody>
        </p:sp>
        <p:sp>
          <p:nvSpPr>
            <p:cNvPr id="28" name="Rectangle 27"/>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000" b="1" dirty="0">
                  <a:solidFill>
                    <a:schemeClr val="tx1"/>
                  </a:solidFill>
                </a:rPr>
                <a:t>Fire safety</a:t>
              </a:r>
            </a:p>
          </p:txBody>
        </p:sp>
      </p:grpSp>
      <p:grpSp>
        <p:nvGrpSpPr>
          <p:cNvPr id="29" name="Group 14"/>
          <p:cNvGrpSpPr/>
          <p:nvPr/>
        </p:nvGrpSpPr>
        <p:grpSpPr>
          <a:xfrm>
            <a:off x="-8317432" y="5006571"/>
            <a:ext cx="9145016" cy="625162"/>
            <a:chOff x="-8317432" y="3184705"/>
            <a:chExt cx="9145016" cy="734659"/>
          </a:xfrm>
          <a:solidFill>
            <a:srgbClr val="83AF87"/>
          </a:solidFill>
        </p:grpSpPr>
        <p:sp>
          <p:nvSpPr>
            <p:cNvPr id="30" name="Flowchart: Delay 29"/>
            <p:cNvSpPr/>
            <p:nvPr/>
          </p:nvSpPr>
          <p:spPr>
            <a:xfrm>
              <a:off x="0" y="3184705"/>
              <a:ext cx="827584"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7</a:t>
              </a:r>
              <a:endParaRPr lang="en-IN" sz="2000" b="1" dirty="0">
                <a:solidFill>
                  <a:schemeClr val="tx1"/>
                </a:solidFill>
              </a:endParaRPr>
            </a:p>
          </p:txBody>
        </p:sp>
        <p:sp>
          <p:nvSpPr>
            <p:cNvPr id="31" name="Rectangle 30"/>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000" b="1" dirty="0">
                  <a:solidFill>
                    <a:schemeClr val="tx1"/>
                  </a:solidFill>
                </a:rPr>
                <a:t>Stress at work</a:t>
              </a:r>
            </a:p>
          </p:txBody>
        </p:sp>
      </p:grpSp>
      <p:grpSp>
        <p:nvGrpSpPr>
          <p:cNvPr id="32" name="Group 14"/>
          <p:cNvGrpSpPr/>
          <p:nvPr/>
        </p:nvGrpSpPr>
        <p:grpSpPr>
          <a:xfrm>
            <a:off x="-8317432" y="5607676"/>
            <a:ext cx="9145016" cy="625162"/>
            <a:chOff x="-8317432" y="3184705"/>
            <a:chExt cx="9145016" cy="734659"/>
          </a:xfrm>
          <a:solidFill>
            <a:srgbClr val="A7D971"/>
          </a:solidFill>
        </p:grpSpPr>
        <p:sp>
          <p:nvSpPr>
            <p:cNvPr id="33" name="Flowchart: Delay 32"/>
            <p:cNvSpPr/>
            <p:nvPr/>
          </p:nvSpPr>
          <p:spPr>
            <a:xfrm>
              <a:off x="0" y="3184705"/>
              <a:ext cx="827584"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8</a:t>
              </a:r>
              <a:endParaRPr lang="en-IN" sz="2000" b="1" dirty="0">
                <a:solidFill>
                  <a:schemeClr val="tx1"/>
                </a:solidFill>
              </a:endParaRPr>
            </a:p>
          </p:txBody>
        </p:sp>
        <p:sp>
          <p:nvSpPr>
            <p:cNvPr id="34" name="Rectangle 33"/>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000" b="1" dirty="0">
                  <a:solidFill>
                    <a:schemeClr val="tx1"/>
                  </a:solidFill>
                </a:rPr>
                <a:t>Vehicles and driving risks</a:t>
              </a:r>
            </a:p>
          </p:txBody>
        </p:sp>
      </p:grpSp>
      <p:grpSp>
        <p:nvGrpSpPr>
          <p:cNvPr id="35" name="Group 14"/>
          <p:cNvGrpSpPr/>
          <p:nvPr/>
        </p:nvGrpSpPr>
        <p:grpSpPr>
          <a:xfrm>
            <a:off x="-8317432" y="6232838"/>
            <a:ext cx="9145016" cy="625162"/>
            <a:chOff x="-8317432" y="3184705"/>
            <a:chExt cx="9145016" cy="734659"/>
          </a:xfrm>
          <a:solidFill>
            <a:srgbClr val="A7D971"/>
          </a:solidFill>
        </p:grpSpPr>
        <p:sp>
          <p:nvSpPr>
            <p:cNvPr id="36" name="Flowchart: Delay 35"/>
            <p:cNvSpPr/>
            <p:nvPr/>
          </p:nvSpPr>
          <p:spPr>
            <a:xfrm>
              <a:off x="0" y="3184705"/>
              <a:ext cx="827584" cy="734659"/>
            </a:xfrm>
            <a:prstGeom prst="flowChartDelay">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9</a:t>
              </a:r>
              <a:endParaRPr lang="en-IN" sz="2000" b="1" dirty="0">
                <a:solidFill>
                  <a:schemeClr val="tx1"/>
                </a:solidFill>
              </a:endParaRPr>
            </a:p>
          </p:txBody>
        </p:sp>
        <p:sp>
          <p:nvSpPr>
            <p:cNvPr id="37" name="Rectangle 36"/>
            <p:cNvSpPr/>
            <p:nvPr/>
          </p:nvSpPr>
          <p:spPr>
            <a:xfrm>
              <a:off x="-8317432" y="3198397"/>
              <a:ext cx="8317432" cy="706388"/>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000" b="1" dirty="0">
                  <a:solidFill>
                    <a:schemeClr val="tx1"/>
                  </a:solidFill>
                </a:rPr>
                <a:t>Slips, trips and falls</a:t>
              </a:r>
            </a:p>
          </p:txBody>
        </p:sp>
      </p:grpSp>
    </p:spTree>
    <p:custDataLst>
      <p:tags r:id="rId1"/>
    </p:custDataLst>
    <p:extLst>
      <p:ext uri="{BB962C8B-B14F-4D97-AF65-F5344CB8AC3E}">
        <p14:creationId xmlns:p14="http://schemas.microsoft.com/office/powerpoint/2010/main" val="16058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1"/>
                                        </p:tgtEl>
                                      </p:cBhvr>
                                    </p:animEffect>
                                    <p:animScale>
                                      <p:cBhvr>
                                        <p:cTn id="11" dur="125" autoRev="1" fill="hold"/>
                                        <p:tgtEl>
                                          <p:spTgt spid="11"/>
                                        </p:tgtEl>
                                      </p:cBhvr>
                                      <p:by x="105000" y="105000"/>
                                    </p:animScale>
                                  </p:childTnLst>
                                </p:cTn>
                              </p:par>
                            </p:childTnLst>
                          </p:cTn>
                        </p:par>
                        <p:par>
                          <p:cTn id="12" fill="hold">
                            <p:stCondLst>
                              <p:cond delay="500"/>
                            </p:stCondLst>
                            <p:childTnLst>
                              <p:par>
                                <p:cTn id="13" presetID="63" presetClass="path" presetSubtype="0" accel="50000" decel="50000" fill="hold" nodeType="afterEffect">
                                  <p:stCondLst>
                                    <p:cond delay="0"/>
                                  </p:stCondLst>
                                  <p:childTnLst>
                                    <p:animMotion origin="layout" path="M -1.38889E-6 9.82659E-7 L 0.89375 -0.00347 " pathEditMode="relative" rAng="0" ptsTypes="AA">
                                      <p:cBhvr>
                                        <p:cTn id="14" dur="250" fill="hold"/>
                                        <p:tgtEl>
                                          <p:spTgt spid="11"/>
                                        </p:tgtEl>
                                        <p:attrNameLst>
                                          <p:attrName>ppt_x</p:attrName>
                                          <p:attrName>ppt_y</p:attrName>
                                        </p:attrNameLst>
                                      </p:cBhvr>
                                      <p:rCtr x="447" y="-2"/>
                                    </p:animMotion>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childTnLst>
                          </p:cTn>
                        </p:par>
                        <p:par>
                          <p:cTn id="19" fill="hold">
                            <p:stCondLst>
                              <p:cond delay="1000"/>
                            </p:stCondLst>
                            <p:childTnLst>
                              <p:par>
                                <p:cTn id="20" presetID="26" presetClass="emph" presetSubtype="0" fill="hold" nodeType="afterEffect">
                                  <p:stCondLst>
                                    <p:cond delay="0"/>
                                  </p:stCondLst>
                                  <p:childTnLst>
                                    <p:animEffect transition="out" filter="fade">
                                      <p:cBhvr>
                                        <p:cTn id="21" dur="250" tmFilter="0, 0; .2, .5; .8, .5; 1, 0"/>
                                        <p:tgtEl>
                                          <p:spTgt spid="14"/>
                                        </p:tgtEl>
                                      </p:cBhvr>
                                    </p:animEffect>
                                    <p:animScale>
                                      <p:cBhvr>
                                        <p:cTn id="22" dur="125" autoRev="1" fill="hold"/>
                                        <p:tgtEl>
                                          <p:spTgt spid="14"/>
                                        </p:tgtEl>
                                      </p:cBhvr>
                                      <p:by x="105000" y="105000"/>
                                    </p:animScale>
                                  </p:childTnLst>
                                </p:cTn>
                              </p:par>
                            </p:childTnLst>
                          </p:cTn>
                        </p:par>
                        <p:par>
                          <p:cTn id="23" fill="hold">
                            <p:stCondLst>
                              <p:cond delay="1250"/>
                            </p:stCondLst>
                            <p:childTnLst>
                              <p:par>
                                <p:cTn id="24" presetID="63" presetClass="path" presetSubtype="0" accel="50000" decel="50000" fill="hold" nodeType="afterEffect">
                                  <p:stCondLst>
                                    <p:cond delay="0"/>
                                  </p:stCondLst>
                                  <p:childTnLst>
                                    <p:animMotion origin="layout" path="M -1.38889E-6 -2.42775E-6 L 0.89375 0.0007 " pathEditMode="relative" rAng="0" ptsTypes="AA">
                                      <p:cBhvr>
                                        <p:cTn id="25" dur="250" fill="hold"/>
                                        <p:tgtEl>
                                          <p:spTgt spid="14"/>
                                        </p:tgtEl>
                                        <p:attrNameLst>
                                          <p:attrName>ppt_x</p:attrName>
                                          <p:attrName>ppt_y</p:attrName>
                                        </p:attrNameLst>
                                      </p:cBhvr>
                                      <p:rCtr x="447" y="0"/>
                                    </p:animMotion>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childTnLst>
                          </p:cTn>
                        </p:par>
                        <p:par>
                          <p:cTn id="30" fill="hold">
                            <p:stCondLst>
                              <p:cond delay="1750"/>
                            </p:stCondLst>
                            <p:childTnLst>
                              <p:par>
                                <p:cTn id="31" presetID="26" presetClass="emph" presetSubtype="0" fill="hold" nodeType="afterEffect">
                                  <p:stCondLst>
                                    <p:cond delay="0"/>
                                  </p:stCondLst>
                                  <p:childTnLst>
                                    <p:animEffect transition="out" filter="fade">
                                      <p:cBhvr>
                                        <p:cTn id="32" dur="250" tmFilter="0, 0; .2, .5; .8, .5; 1, 0"/>
                                        <p:tgtEl>
                                          <p:spTgt spid="17"/>
                                        </p:tgtEl>
                                      </p:cBhvr>
                                    </p:animEffect>
                                    <p:animScale>
                                      <p:cBhvr>
                                        <p:cTn id="33" dur="125" autoRev="1" fill="hold"/>
                                        <p:tgtEl>
                                          <p:spTgt spid="17"/>
                                        </p:tgtEl>
                                      </p:cBhvr>
                                      <p:by x="105000" y="105000"/>
                                    </p:animScale>
                                  </p:childTnLst>
                                </p:cTn>
                              </p:par>
                            </p:childTnLst>
                          </p:cTn>
                        </p:par>
                        <p:par>
                          <p:cTn id="34" fill="hold">
                            <p:stCondLst>
                              <p:cond delay="2000"/>
                            </p:stCondLst>
                            <p:childTnLst>
                              <p:par>
                                <p:cTn id="35" presetID="63" presetClass="path" presetSubtype="0" accel="50000" decel="50000" fill="hold" nodeType="afterEffect">
                                  <p:stCondLst>
                                    <p:cond delay="0"/>
                                  </p:stCondLst>
                                  <p:childTnLst>
                                    <p:animMotion origin="layout" path="M -1.38889E-6 4.16185E-6 L 0.89375 -0.00555 " pathEditMode="relative" rAng="0" ptsTypes="AA">
                                      <p:cBhvr>
                                        <p:cTn id="36" dur="250" fill="hold"/>
                                        <p:tgtEl>
                                          <p:spTgt spid="17"/>
                                        </p:tgtEl>
                                        <p:attrNameLst>
                                          <p:attrName>ppt_x</p:attrName>
                                          <p:attrName>ppt_y</p:attrName>
                                        </p:attrNameLst>
                                      </p:cBhvr>
                                      <p:rCtr x="447" y="-3"/>
                                    </p:animMotion>
                                  </p:childTnLst>
                                </p:cTn>
                              </p:par>
                            </p:childTnLst>
                          </p:cTn>
                        </p:par>
                        <p:par>
                          <p:cTn id="37" fill="hold">
                            <p:stCondLst>
                              <p:cond delay="225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50"/>
                                        <p:tgtEl>
                                          <p:spTgt spid="20"/>
                                        </p:tgtEl>
                                      </p:cBhvr>
                                    </p:animEffec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250" tmFilter="0, 0; .2, .5; .8, .5; 1, 0"/>
                                        <p:tgtEl>
                                          <p:spTgt spid="20"/>
                                        </p:tgtEl>
                                      </p:cBhvr>
                                    </p:animEffect>
                                    <p:animScale>
                                      <p:cBhvr>
                                        <p:cTn id="44" dur="125" autoRev="1" fill="hold"/>
                                        <p:tgtEl>
                                          <p:spTgt spid="20"/>
                                        </p:tgtEl>
                                      </p:cBhvr>
                                      <p:by x="105000" y="105000"/>
                                    </p:animScale>
                                  </p:childTnLst>
                                </p:cTn>
                              </p:par>
                            </p:childTnLst>
                          </p:cTn>
                        </p:par>
                        <p:par>
                          <p:cTn id="45" fill="hold">
                            <p:stCondLst>
                              <p:cond delay="2750"/>
                            </p:stCondLst>
                            <p:childTnLst>
                              <p:par>
                                <p:cTn id="46" presetID="63" presetClass="path" presetSubtype="0" accel="50000" decel="50000" fill="hold" nodeType="afterEffect">
                                  <p:stCondLst>
                                    <p:cond delay="0"/>
                                  </p:stCondLst>
                                  <p:childTnLst>
                                    <p:animMotion origin="layout" path="M -1.38889E-6 2.54335E-6 L 0.89375 -0.01526 " pathEditMode="relative" rAng="0" ptsTypes="AA">
                                      <p:cBhvr>
                                        <p:cTn id="47" dur="250" fill="hold"/>
                                        <p:tgtEl>
                                          <p:spTgt spid="20"/>
                                        </p:tgtEl>
                                        <p:attrNameLst>
                                          <p:attrName>ppt_x</p:attrName>
                                          <p:attrName>ppt_y</p:attrName>
                                        </p:attrNameLst>
                                      </p:cBhvr>
                                      <p:rCtr x="447" y="-8"/>
                                    </p:animMotion>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childTnLst>
                                </p:cTn>
                              </p:par>
                            </p:childTnLst>
                          </p:cTn>
                        </p:par>
                        <p:par>
                          <p:cTn id="52" fill="hold">
                            <p:stCondLst>
                              <p:cond delay="3250"/>
                            </p:stCondLst>
                            <p:childTnLst>
                              <p:par>
                                <p:cTn id="53" presetID="26" presetClass="emph" presetSubtype="0" fill="hold" nodeType="afterEffect">
                                  <p:stCondLst>
                                    <p:cond delay="0"/>
                                  </p:stCondLst>
                                  <p:childTnLst>
                                    <p:animEffect transition="out" filter="fade">
                                      <p:cBhvr>
                                        <p:cTn id="54" dur="250" tmFilter="0, 0; .2, .5; .8, .5; 1, 0"/>
                                        <p:tgtEl>
                                          <p:spTgt spid="23"/>
                                        </p:tgtEl>
                                      </p:cBhvr>
                                    </p:animEffect>
                                    <p:animScale>
                                      <p:cBhvr>
                                        <p:cTn id="55" dur="125" autoRev="1" fill="hold"/>
                                        <p:tgtEl>
                                          <p:spTgt spid="23"/>
                                        </p:tgtEl>
                                      </p:cBhvr>
                                      <p:by x="105000" y="105000"/>
                                    </p:animScale>
                                  </p:childTnLst>
                                </p:cTn>
                              </p:par>
                            </p:childTnLst>
                          </p:cTn>
                        </p:par>
                        <p:par>
                          <p:cTn id="56" fill="hold">
                            <p:stCondLst>
                              <p:cond delay="3500"/>
                            </p:stCondLst>
                            <p:childTnLst>
                              <p:par>
                                <p:cTn id="57" presetID="63" presetClass="path" presetSubtype="0" accel="50000" decel="50000" fill="hold" nodeType="afterEffect">
                                  <p:stCondLst>
                                    <p:cond delay="0"/>
                                  </p:stCondLst>
                                  <p:childTnLst>
                                    <p:animMotion origin="layout" path="M -1.38889E-6 -5.78035E-7 L 0.89375 -0.01295 " pathEditMode="relative" rAng="0" ptsTypes="AA">
                                      <p:cBhvr>
                                        <p:cTn id="58" dur="250" fill="hold"/>
                                        <p:tgtEl>
                                          <p:spTgt spid="23"/>
                                        </p:tgtEl>
                                        <p:attrNameLst>
                                          <p:attrName>ppt_x</p:attrName>
                                          <p:attrName>ppt_y</p:attrName>
                                        </p:attrNameLst>
                                      </p:cBhvr>
                                      <p:rCtr x="447" y="-6"/>
                                    </p:animMotion>
                                  </p:childTnLst>
                                </p:cTn>
                              </p:par>
                            </p:childTnLst>
                          </p:cTn>
                        </p:par>
                        <p:par>
                          <p:cTn id="59" fill="hold">
                            <p:stCondLst>
                              <p:cond delay="3750"/>
                            </p:stCondLst>
                            <p:childTnLst>
                              <p:par>
                                <p:cTn id="60" presetID="10" presetClass="entr" presetSubtype="0"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50"/>
                                        <p:tgtEl>
                                          <p:spTgt spid="26"/>
                                        </p:tgtEl>
                                      </p:cBhvr>
                                    </p:animEffect>
                                  </p:childTnLst>
                                </p:cTn>
                              </p:par>
                            </p:childTnLst>
                          </p:cTn>
                        </p:par>
                        <p:par>
                          <p:cTn id="63" fill="hold">
                            <p:stCondLst>
                              <p:cond delay="4000"/>
                            </p:stCondLst>
                            <p:childTnLst>
                              <p:par>
                                <p:cTn id="64" presetID="26" presetClass="emph" presetSubtype="0" fill="hold" nodeType="afterEffect">
                                  <p:stCondLst>
                                    <p:cond delay="0"/>
                                  </p:stCondLst>
                                  <p:childTnLst>
                                    <p:animEffect transition="out" filter="fade">
                                      <p:cBhvr>
                                        <p:cTn id="65" dur="250" tmFilter="0, 0; .2, .5; .8, .5; 1, 0"/>
                                        <p:tgtEl>
                                          <p:spTgt spid="26"/>
                                        </p:tgtEl>
                                      </p:cBhvr>
                                    </p:animEffect>
                                    <p:animScale>
                                      <p:cBhvr>
                                        <p:cTn id="66" dur="125" autoRev="1" fill="hold"/>
                                        <p:tgtEl>
                                          <p:spTgt spid="26"/>
                                        </p:tgtEl>
                                      </p:cBhvr>
                                      <p:by x="105000" y="105000"/>
                                    </p:animScale>
                                  </p:childTnLst>
                                </p:cTn>
                              </p:par>
                            </p:childTnLst>
                          </p:cTn>
                        </p:par>
                        <p:par>
                          <p:cTn id="67" fill="hold">
                            <p:stCondLst>
                              <p:cond delay="4250"/>
                            </p:stCondLst>
                            <p:childTnLst>
                              <p:par>
                                <p:cTn id="68" presetID="63" presetClass="path" presetSubtype="0" accel="50000" decel="50000" fill="hold" nodeType="afterEffect">
                                  <p:stCondLst>
                                    <p:cond delay="0"/>
                                  </p:stCondLst>
                                  <p:childTnLst>
                                    <p:animMotion origin="layout" path="M -1.38889E-6 8.67052E-7 L 0.89375 -0.00786 " pathEditMode="relative" rAng="0" ptsTypes="AA">
                                      <p:cBhvr>
                                        <p:cTn id="69" dur="250" fill="hold"/>
                                        <p:tgtEl>
                                          <p:spTgt spid="26"/>
                                        </p:tgtEl>
                                        <p:attrNameLst>
                                          <p:attrName>ppt_x</p:attrName>
                                          <p:attrName>ppt_y</p:attrName>
                                        </p:attrNameLst>
                                      </p:cBhvr>
                                      <p:rCtr x="447" y="-4"/>
                                    </p:animMotion>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250"/>
                                        <p:tgtEl>
                                          <p:spTgt spid="29"/>
                                        </p:tgtEl>
                                      </p:cBhvr>
                                    </p:animEffect>
                                  </p:childTnLst>
                                </p:cTn>
                              </p:par>
                            </p:childTnLst>
                          </p:cTn>
                        </p:par>
                        <p:par>
                          <p:cTn id="74" fill="hold">
                            <p:stCondLst>
                              <p:cond delay="4750"/>
                            </p:stCondLst>
                            <p:childTnLst>
                              <p:par>
                                <p:cTn id="75" presetID="26" presetClass="emph" presetSubtype="0" fill="hold" nodeType="afterEffect">
                                  <p:stCondLst>
                                    <p:cond delay="0"/>
                                  </p:stCondLst>
                                  <p:childTnLst>
                                    <p:animEffect transition="out" filter="fade">
                                      <p:cBhvr>
                                        <p:cTn id="76" dur="250" tmFilter="0, 0; .2, .5; .8, .5; 1, 0"/>
                                        <p:tgtEl>
                                          <p:spTgt spid="29"/>
                                        </p:tgtEl>
                                      </p:cBhvr>
                                    </p:animEffect>
                                    <p:animScale>
                                      <p:cBhvr>
                                        <p:cTn id="77" dur="125" autoRev="1" fill="hold"/>
                                        <p:tgtEl>
                                          <p:spTgt spid="29"/>
                                        </p:tgtEl>
                                      </p:cBhvr>
                                      <p:by x="105000" y="105000"/>
                                    </p:animScale>
                                  </p:childTnLst>
                                </p:cTn>
                              </p:par>
                            </p:childTnLst>
                          </p:cTn>
                        </p:par>
                        <p:par>
                          <p:cTn id="78" fill="hold">
                            <p:stCondLst>
                              <p:cond delay="5000"/>
                            </p:stCondLst>
                            <p:childTnLst>
                              <p:par>
                                <p:cTn id="79" presetID="63" presetClass="path" presetSubtype="0" accel="50000" decel="50000" fill="hold" nodeType="afterEffect">
                                  <p:stCondLst>
                                    <p:cond delay="0"/>
                                  </p:stCondLst>
                                  <p:childTnLst>
                                    <p:animMotion origin="layout" path="M -1.38889E-6 2.31214E-6 L 0.89375 -0.00278 " pathEditMode="relative" rAng="0" ptsTypes="AA">
                                      <p:cBhvr>
                                        <p:cTn id="80" dur="250" fill="hold"/>
                                        <p:tgtEl>
                                          <p:spTgt spid="29"/>
                                        </p:tgtEl>
                                        <p:attrNameLst>
                                          <p:attrName>ppt_x</p:attrName>
                                          <p:attrName>ppt_y</p:attrName>
                                        </p:attrNameLst>
                                      </p:cBhvr>
                                      <p:rCtr x="447" y="-1"/>
                                    </p:animMotion>
                                  </p:childTnLst>
                                </p:cTn>
                              </p:par>
                            </p:childTnLst>
                          </p:cTn>
                        </p:par>
                        <p:par>
                          <p:cTn id="81" fill="hold">
                            <p:stCondLst>
                              <p:cond delay="5250"/>
                            </p:stCondLst>
                            <p:childTnLst>
                              <p:par>
                                <p:cTn id="82" presetID="10" presetClass="entr" presetSubtype="0"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250"/>
                                        <p:tgtEl>
                                          <p:spTgt spid="32"/>
                                        </p:tgtEl>
                                      </p:cBhvr>
                                    </p:animEffect>
                                  </p:childTnLst>
                                </p:cTn>
                              </p:par>
                            </p:childTnLst>
                          </p:cTn>
                        </p:par>
                        <p:par>
                          <p:cTn id="85" fill="hold">
                            <p:stCondLst>
                              <p:cond delay="5500"/>
                            </p:stCondLst>
                            <p:childTnLst>
                              <p:par>
                                <p:cTn id="86" presetID="26" presetClass="emph" presetSubtype="0" fill="hold" nodeType="afterEffect">
                                  <p:stCondLst>
                                    <p:cond delay="0"/>
                                  </p:stCondLst>
                                  <p:childTnLst>
                                    <p:animEffect transition="out" filter="fade">
                                      <p:cBhvr>
                                        <p:cTn id="87" dur="250" tmFilter="0, 0; .2, .5; .8, .5; 1, 0"/>
                                        <p:tgtEl>
                                          <p:spTgt spid="32"/>
                                        </p:tgtEl>
                                      </p:cBhvr>
                                    </p:animEffect>
                                    <p:animScale>
                                      <p:cBhvr>
                                        <p:cTn id="88" dur="125" autoRev="1" fill="hold"/>
                                        <p:tgtEl>
                                          <p:spTgt spid="32"/>
                                        </p:tgtEl>
                                      </p:cBhvr>
                                      <p:by x="105000" y="105000"/>
                                    </p:animScale>
                                  </p:childTnLst>
                                </p:cTn>
                              </p:par>
                            </p:childTnLst>
                          </p:cTn>
                        </p:par>
                        <p:par>
                          <p:cTn id="89" fill="hold">
                            <p:stCondLst>
                              <p:cond delay="5750"/>
                            </p:stCondLst>
                            <p:childTnLst>
                              <p:par>
                                <p:cTn id="90" presetID="63" presetClass="path" presetSubtype="0" accel="50000" decel="50000" fill="hold" nodeType="afterEffect">
                                  <p:stCondLst>
                                    <p:cond delay="0"/>
                                  </p:stCondLst>
                                  <p:childTnLst>
                                    <p:animMotion origin="layout" path="M -1.38889E-6 3.46821E-6 L 0.89375 0.00439 " pathEditMode="relative" rAng="0" ptsTypes="AA">
                                      <p:cBhvr>
                                        <p:cTn id="91" dur="250" fill="hold"/>
                                        <p:tgtEl>
                                          <p:spTgt spid="32"/>
                                        </p:tgtEl>
                                        <p:attrNameLst>
                                          <p:attrName>ppt_x</p:attrName>
                                          <p:attrName>ppt_y</p:attrName>
                                        </p:attrNameLst>
                                      </p:cBhvr>
                                      <p:rCtr x="447" y="2"/>
                                    </p:animMotion>
                                  </p:childTnLst>
                                </p:cTn>
                              </p:par>
                            </p:childTnLst>
                          </p:cTn>
                        </p:par>
                        <p:par>
                          <p:cTn id="92" fill="hold">
                            <p:stCondLst>
                              <p:cond delay="6000"/>
                            </p:stCondLst>
                            <p:childTnLst>
                              <p:par>
                                <p:cTn id="93" presetID="10" presetClass="entr" presetSubtype="0" fill="hold"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250"/>
                                        <p:tgtEl>
                                          <p:spTgt spid="35"/>
                                        </p:tgtEl>
                                      </p:cBhvr>
                                    </p:animEffect>
                                  </p:childTnLst>
                                </p:cTn>
                              </p:par>
                            </p:childTnLst>
                          </p:cTn>
                        </p:par>
                        <p:par>
                          <p:cTn id="96" fill="hold">
                            <p:stCondLst>
                              <p:cond delay="6250"/>
                            </p:stCondLst>
                            <p:childTnLst>
                              <p:par>
                                <p:cTn id="97" presetID="26" presetClass="emph" presetSubtype="0" fill="hold" nodeType="afterEffect">
                                  <p:stCondLst>
                                    <p:cond delay="0"/>
                                  </p:stCondLst>
                                  <p:childTnLst>
                                    <p:animEffect transition="out" filter="fade">
                                      <p:cBhvr>
                                        <p:cTn id="98" dur="250" tmFilter="0, 0; .2, .5; .8, .5; 1, 0"/>
                                        <p:tgtEl>
                                          <p:spTgt spid="35"/>
                                        </p:tgtEl>
                                      </p:cBhvr>
                                    </p:animEffect>
                                    <p:animScale>
                                      <p:cBhvr>
                                        <p:cTn id="99" dur="125" autoRev="1" fill="hold"/>
                                        <p:tgtEl>
                                          <p:spTgt spid="35"/>
                                        </p:tgtEl>
                                      </p:cBhvr>
                                      <p:by x="105000" y="105000"/>
                                    </p:animScale>
                                  </p:childTnLst>
                                </p:cTn>
                              </p:par>
                            </p:childTnLst>
                          </p:cTn>
                        </p:par>
                        <p:par>
                          <p:cTn id="100" fill="hold">
                            <p:stCondLst>
                              <p:cond delay="6500"/>
                            </p:stCondLst>
                            <p:childTnLst>
                              <p:par>
                                <p:cTn id="101" presetID="63" presetClass="path" presetSubtype="0" accel="50000" decel="50000" fill="hold" nodeType="afterEffect">
                                  <p:stCondLst>
                                    <p:cond delay="0"/>
                                  </p:stCondLst>
                                  <p:childTnLst>
                                    <p:animMotion origin="layout" path="M -1.38889E-6 -4.79769E-6 L 0.90174 -0.003 " pathEditMode="relative" rAng="0" ptsTypes="AA">
                                      <p:cBhvr>
                                        <p:cTn id="102" dur="250" fill="hold"/>
                                        <p:tgtEl>
                                          <p:spTgt spid="35"/>
                                        </p:tgtEl>
                                        <p:attrNameLst>
                                          <p:attrName>ppt_x</p:attrName>
                                          <p:attrName>ppt_y</p:attrName>
                                        </p:attrNameLst>
                                      </p:cBhvr>
                                      <p:rCtr x="451"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9"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0"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1"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2"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Causes of fire at work</a:t>
              </a:r>
            </a:p>
          </p:txBody>
        </p:sp>
      </p:grpSp>
      <p:sp>
        <p:nvSpPr>
          <p:cNvPr id="12" name="TextBox 11"/>
          <p:cNvSpPr txBox="1">
            <a:spLocks noGrp="1" noSelect="1" noRot="1" noMove="1" noResize="1" noEditPoints="1" noAdjustHandles="1" noChangeArrowheads="1" noChangeShapeType="1" noTextEdit="1"/>
          </p:cNvSpPr>
          <p:nvPr>
            <p:custDataLst>
              <p:tags r:id="rId2"/>
            </p:custDataLst>
          </p:nvPr>
        </p:nvSpPr>
        <p:spPr>
          <a:xfrm>
            <a:off x="609600" y="457200"/>
            <a:ext cx="2274711" cy="315471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az-Cyrl-AZ" sz="19900" dirty="0">
                <a:solidFill>
                  <a:srgbClr val="FF6699"/>
                </a:solidFill>
              </a:rPr>
              <a:t>҉</a:t>
            </a:r>
            <a:endParaRPr lang="en-US" sz="19900" dirty="0">
              <a:solidFill>
                <a:srgbClr val="FF6699"/>
              </a:solidFill>
            </a:endParaRPr>
          </a:p>
        </p:txBody>
      </p:sp>
      <p:sp>
        <p:nvSpPr>
          <p:cNvPr id="13" name="TextBox 12"/>
          <p:cNvSpPr txBox="1"/>
          <p:nvPr/>
        </p:nvSpPr>
        <p:spPr>
          <a:xfrm>
            <a:off x="1037503" y="2011710"/>
            <a:ext cx="1662289" cy="400110"/>
          </a:xfrm>
          <a:prstGeom prst="rect">
            <a:avLst/>
          </a:prstGeom>
          <a:noFill/>
        </p:spPr>
        <p:txBody>
          <a:bodyPr wrap="square" rtlCol="0">
            <a:spAutoFit/>
          </a:bodyPr>
          <a:lstStyle/>
          <a:p>
            <a:pPr algn="ctr"/>
            <a:r>
              <a:rPr lang="en-US" sz="2000" b="1" dirty="0"/>
              <a:t>Hot  work</a:t>
            </a:r>
          </a:p>
        </p:txBody>
      </p:sp>
      <p:sp>
        <p:nvSpPr>
          <p:cNvPr id="15" name="TextBox 14"/>
          <p:cNvSpPr txBox="1">
            <a:spLocks noGrp="1" noSelect="1" noRot="1" noMove="1" noResize="1" noEditPoints="1" noAdjustHandles="1" noChangeArrowheads="1" noChangeShapeType="1" noTextEdit="1"/>
          </p:cNvSpPr>
          <p:nvPr>
            <p:custDataLst>
              <p:tags r:id="rId3"/>
            </p:custDataLst>
          </p:nvPr>
        </p:nvSpPr>
        <p:spPr>
          <a:xfrm>
            <a:off x="3429000" y="457200"/>
            <a:ext cx="2274711" cy="315471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az-Cyrl-AZ" sz="19900" dirty="0">
                <a:solidFill>
                  <a:srgbClr val="FF0000"/>
                </a:solidFill>
              </a:rPr>
              <a:t>҉</a:t>
            </a:r>
            <a:endParaRPr lang="en-US" sz="19900" dirty="0">
              <a:solidFill>
                <a:srgbClr val="FF0000"/>
              </a:solidFill>
            </a:endParaRPr>
          </a:p>
        </p:txBody>
      </p:sp>
      <p:sp>
        <p:nvSpPr>
          <p:cNvPr id="16" name="TextBox 15"/>
          <p:cNvSpPr txBox="1"/>
          <p:nvPr/>
        </p:nvSpPr>
        <p:spPr>
          <a:xfrm>
            <a:off x="3923928" y="2011710"/>
            <a:ext cx="1662289" cy="400110"/>
          </a:xfrm>
          <a:prstGeom prst="rect">
            <a:avLst/>
          </a:prstGeom>
          <a:noFill/>
        </p:spPr>
        <p:txBody>
          <a:bodyPr wrap="square" rtlCol="0">
            <a:spAutoFit/>
          </a:bodyPr>
          <a:lstStyle/>
          <a:p>
            <a:pPr algn="ctr"/>
            <a:r>
              <a:rPr lang="en-US" sz="2000" b="1" dirty="0"/>
              <a:t>Machinery</a:t>
            </a:r>
          </a:p>
        </p:txBody>
      </p:sp>
      <p:sp>
        <p:nvSpPr>
          <p:cNvPr id="18" name="TextBox 17"/>
          <p:cNvSpPr txBox="1">
            <a:spLocks noGrp="1" noSelect="1" noRot="1" noMove="1" noResize="1" noEditPoints="1" noAdjustHandles="1" noChangeArrowheads="1" noChangeShapeType="1" noTextEdit="1"/>
          </p:cNvSpPr>
          <p:nvPr>
            <p:custDataLst>
              <p:tags r:id="rId4"/>
            </p:custDataLst>
          </p:nvPr>
        </p:nvSpPr>
        <p:spPr>
          <a:xfrm>
            <a:off x="6324600" y="426690"/>
            <a:ext cx="2274711" cy="315471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az-Cyrl-AZ" sz="19900" dirty="0">
                <a:solidFill>
                  <a:srgbClr val="FFC000"/>
                </a:solidFill>
              </a:rPr>
              <a:t>҉</a:t>
            </a:r>
            <a:endParaRPr lang="en-US" sz="19900" dirty="0">
              <a:solidFill>
                <a:srgbClr val="FFC000"/>
              </a:solidFill>
            </a:endParaRPr>
          </a:p>
        </p:txBody>
      </p:sp>
      <p:sp>
        <p:nvSpPr>
          <p:cNvPr id="19" name="TextBox 18"/>
          <p:cNvSpPr txBox="1"/>
          <p:nvPr/>
        </p:nvSpPr>
        <p:spPr>
          <a:xfrm>
            <a:off x="6804248" y="1916832"/>
            <a:ext cx="1662289" cy="707886"/>
          </a:xfrm>
          <a:prstGeom prst="rect">
            <a:avLst/>
          </a:prstGeom>
          <a:noFill/>
        </p:spPr>
        <p:txBody>
          <a:bodyPr wrap="square" rtlCol="0">
            <a:spAutoFit/>
          </a:bodyPr>
          <a:lstStyle/>
          <a:p>
            <a:pPr algn="ctr"/>
            <a:r>
              <a:rPr lang="en-US" sz="2000" b="1" dirty="0"/>
              <a:t>Smoking material</a:t>
            </a:r>
          </a:p>
        </p:txBody>
      </p:sp>
      <p:sp>
        <p:nvSpPr>
          <p:cNvPr id="21" name="TextBox 20"/>
          <p:cNvSpPr txBox="1">
            <a:spLocks noGrp="1" noSelect="1" noRot="1" noMove="1" noResize="1" noEditPoints="1" noAdjustHandles="1" noChangeArrowheads="1" noChangeShapeType="1" noTextEdit="1"/>
          </p:cNvSpPr>
          <p:nvPr>
            <p:custDataLst>
              <p:tags r:id="rId5"/>
            </p:custDataLst>
          </p:nvPr>
        </p:nvSpPr>
        <p:spPr>
          <a:xfrm>
            <a:off x="3429000" y="3078510"/>
            <a:ext cx="2274711" cy="315471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az-Cyrl-AZ" sz="19900" dirty="0">
                <a:solidFill>
                  <a:schemeClr val="accent5">
                    <a:lumMod val="75000"/>
                  </a:schemeClr>
                </a:solidFill>
              </a:rPr>
              <a:t>҉</a:t>
            </a:r>
            <a:endParaRPr lang="en-US" sz="19900" dirty="0">
              <a:solidFill>
                <a:schemeClr val="accent5">
                  <a:lumMod val="75000"/>
                </a:schemeClr>
              </a:solidFill>
            </a:endParaRPr>
          </a:p>
        </p:txBody>
      </p:sp>
      <p:sp>
        <p:nvSpPr>
          <p:cNvPr id="22" name="TextBox 21"/>
          <p:cNvSpPr txBox="1"/>
          <p:nvPr/>
        </p:nvSpPr>
        <p:spPr>
          <a:xfrm>
            <a:off x="3962400" y="4633020"/>
            <a:ext cx="1662289" cy="707886"/>
          </a:xfrm>
          <a:prstGeom prst="rect">
            <a:avLst/>
          </a:prstGeom>
          <a:noFill/>
        </p:spPr>
        <p:txBody>
          <a:bodyPr wrap="square" rtlCol="0">
            <a:spAutoFit/>
          </a:bodyPr>
          <a:lstStyle/>
          <a:p>
            <a:pPr algn="ctr"/>
            <a:r>
              <a:rPr lang="en-US" sz="2000" b="1" dirty="0"/>
              <a:t>Bad house keeping</a:t>
            </a:r>
          </a:p>
        </p:txBody>
      </p:sp>
      <p:sp>
        <p:nvSpPr>
          <p:cNvPr id="24" name="TextBox 23"/>
          <p:cNvSpPr txBox="1">
            <a:spLocks noGrp="1" noSelect="1" noRot="1" noMove="1" noResize="1" noEditPoints="1" noAdjustHandles="1" noChangeArrowheads="1" noChangeShapeType="1" noTextEdit="1"/>
          </p:cNvSpPr>
          <p:nvPr>
            <p:custDataLst>
              <p:tags r:id="rId6"/>
            </p:custDataLst>
          </p:nvPr>
        </p:nvSpPr>
        <p:spPr>
          <a:xfrm>
            <a:off x="6324600" y="3078510"/>
            <a:ext cx="2274711" cy="315471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az-Cyrl-AZ" sz="19900" dirty="0">
                <a:solidFill>
                  <a:srgbClr val="FFFF00"/>
                </a:solidFill>
              </a:rPr>
              <a:t>҉</a:t>
            </a:r>
            <a:endParaRPr lang="en-US" sz="19900" dirty="0">
              <a:solidFill>
                <a:srgbClr val="FFFF00"/>
              </a:solidFill>
            </a:endParaRPr>
          </a:p>
        </p:txBody>
      </p:sp>
      <p:sp>
        <p:nvSpPr>
          <p:cNvPr id="25" name="TextBox 24"/>
          <p:cNvSpPr txBox="1"/>
          <p:nvPr/>
        </p:nvSpPr>
        <p:spPr>
          <a:xfrm>
            <a:off x="6804248" y="4633020"/>
            <a:ext cx="1662289" cy="400110"/>
          </a:xfrm>
          <a:prstGeom prst="rect">
            <a:avLst/>
          </a:prstGeom>
          <a:noFill/>
        </p:spPr>
        <p:txBody>
          <a:bodyPr wrap="square" rtlCol="0">
            <a:spAutoFit/>
          </a:bodyPr>
          <a:lstStyle/>
          <a:p>
            <a:pPr algn="ctr"/>
            <a:r>
              <a:rPr lang="en-US" sz="2000" b="1" dirty="0"/>
              <a:t>Arson </a:t>
            </a:r>
          </a:p>
        </p:txBody>
      </p:sp>
      <p:sp>
        <p:nvSpPr>
          <p:cNvPr id="27" name="TextBox 26"/>
          <p:cNvSpPr txBox="1">
            <a:spLocks noGrp="1" noSelect="1" noRot="1" noMove="1" noResize="1" noEditPoints="1" noAdjustHandles="1" noChangeArrowheads="1" noChangeShapeType="1" noTextEdit="1"/>
          </p:cNvSpPr>
          <p:nvPr>
            <p:custDataLst>
              <p:tags r:id="rId7"/>
            </p:custDataLst>
          </p:nvPr>
        </p:nvSpPr>
        <p:spPr>
          <a:xfrm>
            <a:off x="609600" y="3078510"/>
            <a:ext cx="2274711" cy="3154710"/>
          </a:xfrm>
          <a:prstGeom prst="rect">
            <a:avLst/>
          </a:prstGeom>
          <a:no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az-Cyrl-AZ" sz="19900" dirty="0">
                <a:solidFill>
                  <a:srgbClr val="808000"/>
                </a:solidFill>
              </a:rPr>
              <a:t>҉</a:t>
            </a:r>
            <a:endParaRPr lang="en-US" sz="19900" dirty="0">
              <a:solidFill>
                <a:srgbClr val="808000"/>
              </a:solidFill>
            </a:endParaRPr>
          </a:p>
        </p:txBody>
      </p:sp>
      <p:sp>
        <p:nvSpPr>
          <p:cNvPr id="28" name="TextBox 27"/>
          <p:cNvSpPr txBox="1"/>
          <p:nvPr/>
        </p:nvSpPr>
        <p:spPr>
          <a:xfrm>
            <a:off x="1043608" y="4633020"/>
            <a:ext cx="1662289" cy="707886"/>
          </a:xfrm>
          <a:prstGeom prst="rect">
            <a:avLst/>
          </a:prstGeom>
          <a:noFill/>
        </p:spPr>
        <p:txBody>
          <a:bodyPr wrap="square" rtlCol="0">
            <a:spAutoFit/>
          </a:bodyPr>
          <a:lstStyle/>
          <a:p>
            <a:pPr algn="ctr"/>
            <a:r>
              <a:rPr lang="en-US" sz="2000" b="1" dirty="0"/>
              <a:t>Flammable liquids</a:t>
            </a:r>
          </a:p>
        </p:txBody>
      </p:sp>
    </p:spTree>
    <p:custDataLst>
      <p:tags r:id="rId1"/>
    </p:custDataLst>
    <p:extLst>
      <p:ext uri="{BB962C8B-B14F-4D97-AF65-F5344CB8AC3E}">
        <p14:creationId xmlns:p14="http://schemas.microsoft.com/office/powerpoint/2010/main" val="1664599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623898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IT security </a:t>
              </a:r>
            </a:p>
          </p:txBody>
        </p:sp>
      </p:grpSp>
      <p:pic>
        <p:nvPicPr>
          <p:cNvPr id="18434" name="Picture 2"/>
          <p:cNvPicPr>
            <a:picLocks noGrp="1" noSelect="1" noRot="1" noMove="1" noResize="1" noEditPoints="1" noAdjustHandles="1" noChangeArrowheads="1" noChangeShapeType="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79512" y="1772816"/>
            <a:ext cx="5858580" cy="43924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 Diagonal Corner Rectangle 14"/>
          <p:cNvSpPr/>
          <p:nvPr/>
        </p:nvSpPr>
        <p:spPr>
          <a:xfrm>
            <a:off x="5135512" y="2276873"/>
            <a:ext cx="3581400" cy="363979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If the computer system fails, it will disturb the entire process of the business in an organization. Loss of certain important data can be a serious problem for an organization. This loss can occur because of hardware problems, software problems, human error or electrical failure</a:t>
            </a:r>
          </a:p>
        </p:txBody>
      </p:sp>
    </p:spTree>
    <p:custDataLst>
      <p:tags r:id="rId2"/>
    </p:custDataLst>
    <p:extLst>
      <p:ext uri="{BB962C8B-B14F-4D97-AF65-F5344CB8AC3E}">
        <p14:creationId xmlns:p14="http://schemas.microsoft.com/office/powerpoint/2010/main" val="3867651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Consequences of IT  failure </a:t>
              </a:r>
            </a:p>
          </p:txBody>
        </p:sp>
      </p:grpSp>
      <p:sp>
        <p:nvSpPr>
          <p:cNvPr id="12" name="TextBox 11"/>
          <p:cNvSpPr txBox="1">
            <a:spLocks noGrp="1" noSelect="1" noRot="1" noMove="1" noResize="1" noEditPoints="1" noAdjustHandles="1" noChangeArrowheads="1" noChangeShapeType="1" noTextEdit="1"/>
          </p:cNvSpPr>
          <p:nvPr>
            <p:custDataLst>
              <p:tags r:id="rId2"/>
            </p:custDataLst>
          </p:nvPr>
        </p:nvSpPr>
        <p:spPr>
          <a:xfrm>
            <a:off x="381000" y="-370935"/>
            <a:ext cx="2133600" cy="450892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8700" dirty="0">
                <a:solidFill>
                  <a:srgbClr val="666699"/>
                </a:solidFill>
              </a:rPr>
              <a:t>◌</a:t>
            </a:r>
          </a:p>
        </p:txBody>
      </p:sp>
      <p:sp>
        <p:nvSpPr>
          <p:cNvPr id="13" name="Sun 12"/>
          <p:cNvSpPr>
            <a:spLocks noGrp="1" noSelect="1" noRot="1" noMove="1" noResize="1" noEditPoints="1" noAdjustHandles="1" noChangeArrowheads="1" noChangeShapeType="1" noTextEdit="1"/>
          </p:cNvSpPr>
          <p:nvPr>
            <p:custDataLst>
              <p:tags r:id="rId3"/>
            </p:custDataLst>
          </p:nvPr>
        </p:nvSpPr>
        <p:spPr>
          <a:xfrm>
            <a:off x="887104" y="1305465"/>
            <a:ext cx="1371600" cy="1371600"/>
          </a:xfrm>
          <a:prstGeom prst="sun">
            <a:avLst>
              <a:gd name="adj" fmla="val 46875"/>
            </a:avLst>
          </a:prstGeom>
          <a:solidFill>
            <a:srgbClr val="FF0000"/>
          </a:solidFill>
          <a:ln>
            <a:solidFill>
              <a:srgbClr val="808000"/>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lded Corner 13"/>
          <p:cNvSpPr/>
          <p:nvPr/>
        </p:nvSpPr>
        <p:spPr>
          <a:xfrm>
            <a:off x="533400" y="2981864"/>
            <a:ext cx="2209800" cy="591151"/>
          </a:xfrm>
          <a:prstGeom prst="foldedCorner">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lin ang="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Loss of business/customers</a:t>
            </a:r>
          </a:p>
        </p:txBody>
      </p:sp>
      <p:sp>
        <p:nvSpPr>
          <p:cNvPr id="16" name="TextBox 15"/>
          <p:cNvSpPr txBox="1">
            <a:spLocks noGrp="1" noSelect="1" noRot="1" noMove="1" noResize="1" noEditPoints="1" noAdjustHandles="1" noChangeArrowheads="1" noChangeShapeType="1" noTextEdit="1"/>
          </p:cNvSpPr>
          <p:nvPr>
            <p:custDataLst>
              <p:tags r:id="rId4"/>
            </p:custDataLst>
          </p:nvPr>
        </p:nvSpPr>
        <p:spPr>
          <a:xfrm>
            <a:off x="3276600" y="-434008"/>
            <a:ext cx="2133600" cy="450892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8700" dirty="0">
                <a:solidFill>
                  <a:srgbClr val="00B050"/>
                </a:solidFill>
              </a:rPr>
              <a:t>◌</a:t>
            </a:r>
          </a:p>
        </p:txBody>
      </p:sp>
      <p:sp>
        <p:nvSpPr>
          <p:cNvPr id="17" name="Sun 16"/>
          <p:cNvSpPr>
            <a:spLocks noGrp="1" noSelect="1" noRot="1" noMove="1" noResize="1" noEditPoints="1" noAdjustHandles="1" noChangeArrowheads="1" noChangeShapeType="1" noTextEdit="1"/>
          </p:cNvSpPr>
          <p:nvPr>
            <p:custDataLst>
              <p:tags r:id="rId5"/>
            </p:custDataLst>
          </p:nvPr>
        </p:nvSpPr>
        <p:spPr>
          <a:xfrm>
            <a:off x="3782704" y="1242392"/>
            <a:ext cx="1371600" cy="1371600"/>
          </a:xfrm>
          <a:prstGeom prst="sun">
            <a:avLst>
              <a:gd name="adj" fmla="val 46875"/>
            </a:avLst>
          </a:prstGeom>
          <a:solidFill>
            <a:srgbClr val="FF0000"/>
          </a:solidFill>
          <a:ln>
            <a:solidFill>
              <a:srgbClr val="808000"/>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lded Corner 17"/>
          <p:cNvSpPr/>
          <p:nvPr/>
        </p:nvSpPr>
        <p:spPr>
          <a:xfrm>
            <a:off x="3429000" y="2918792"/>
            <a:ext cx="2209800" cy="457200"/>
          </a:xfrm>
          <a:prstGeom prst="foldedCorner">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lin ang="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Loss of goodwill</a:t>
            </a:r>
          </a:p>
        </p:txBody>
      </p:sp>
      <p:sp>
        <p:nvSpPr>
          <p:cNvPr id="20" name="TextBox 19"/>
          <p:cNvSpPr txBox="1">
            <a:spLocks noGrp="1" noSelect="1" noRot="1" noMove="1" noResize="1" noEditPoints="1" noAdjustHandles="1" noChangeArrowheads="1" noChangeShapeType="1" noTextEdit="1"/>
          </p:cNvSpPr>
          <p:nvPr>
            <p:custDataLst>
              <p:tags r:id="rId6"/>
            </p:custDataLst>
          </p:nvPr>
        </p:nvSpPr>
        <p:spPr>
          <a:xfrm>
            <a:off x="6248400" y="-434008"/>
            <a:ext cx="2133600" cy="450892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8700" dirty="0">
                <a:solidFill>
                  <a:srgbClr val="FF3399"/>
                </a:solidFill>
              </a:rPr>
              <a:t>◌</a:t>
            </a:r>
          </a:p>
        </p:txBody>
      </p:sp>
      <p:sp>
        <p:nvSpPr>
          <p:cNvPr id="21" name="Sun 20"/>
          <p:cNvSpPr>
            <a:spLocks noGrp="1" noSelect="1" noRot="1" noMove="1" noResize="1" noEditPoints="1" noAdjustHandles="1" noChangeArrowheads="1" noChangeShapeType="1" noTextEdit="1"/>
          </p:cNvSpPr>
          <p:nvPr>
            <p:custDataLst>
              <p:tags r:id="rId7"/>
            </p:custDataLst>
          </p:nvPr>
        </p:nvSpPr>
        <p:spPr>
          <a:xfrm>
            <a:off x="6754504" y="1242392"/>
            <a:ext cx="1371600" cy="1371600"/>
          </a:xfrm>
          <a:prstGeom prst="sun">
            <a:avLst>
              <a:gd name="adj" fmla="val 46875"/>
            </a:avLst>
          </a:prstGeom>
          <a:solidFill>
            <a:srgbClr val="FF0000"/>
          </a:solidFill>
          <a:ln>
            <a:solidFill>
              <a:srgbClr val="808000"/>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lded Corner 21"/>
          <p:cNvSpPr/>
          <p:nvPr/>
        </p:nvSpPr>
        <p:spPr>
          <a:xfrm>
            <a:off x="6400800" y="2918792"/>
            <a:ext cx="2209800" cy="457200"/>
          </a:xfrm>
          <a:prstGeom prst="foldedCorner">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lin ang="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Cash-flow problem</a:t>
            </a:r>
          </a:p>
        </p:txBody>
      </p:sp>
      <p:sp>
        <p:nvSpPr>
          <p:cNvPr id="24" name="TextBox 23"/>
          <p:cNvSpPr txBox="1">
            <a:spLocks noGrp="1" noSelect="1" noRot="1" noMove="1" noResize="1" noEditPoints="1" noAdjustHandles="1" noChangeArrowheads="1" noChangeShapeType="1" noTextEdit="1"/>
          </p:cNvSpPr>
          <p:nvPr>
            <p:custDataLst>
              <p:tags r:id="rId8"/>
            </p:custDataLst>
          </p:nvPr>
        </p:nvSpPr>
        <p:spPr>
          <a:xfrm>
            <a:off x="381000" y="2448465"/>
            <a:ext cx="2133600" cy="450892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8700" dirty="0">
                <a:solidFill>
                  <a:srgbClr val="FF6600"/>
                </a:solidFill>
              </a:rPr>
              <a:t>◌</a:t>
            </a:r>
          </a:p>
        </p:txBody>
      </p:sp>
      <p:sp>
        <p:nvSpPr>
          <p:cNvPr id="25" name="Sun 24"/>
          <p:cNvSpPr>
            <a:spLocks noGrp="1" noSelect="1" noRot="1" noMove="1" noResize="1" noEditPoints="1" noAdjustHandles="1" noChangeArrowheads="1" noChangeShapeType="1" noTextEdit="1"/>
          </p:cNvSpPr>
          <p:nvPr>
            <p:custDataLst>
              <p:tags r:id="rId9"/>
            </p:custDataLst>
          </p:nvPr>
        </p:nvSpPr>
        <p:spPr>
          <a:xfrm>
            <a:off x="887104" y="4124865"/>
            <a:ext cx="1371600" cy="1371600"/>
          </a:xfrm>
          <a:prstGeom prst="sun">
            <a:avLst>
              <a:gd name="adj" fmla="val 46875"/>
            </a:avLst>
          </a:prstGeom>
          <a:solidFill>
            <a:srgbClr val="FF0000"/>
          </a:solidFill>
          <a:ln>
            <a:solidFill>
              <a:srgbClr val="808000"/>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olded Corner 25"/>
          <p:cNvSpPr/>
          <p:nvPr/>
        </p:nvSpPr>
        <p:spPr>
          <a:xfrm>
            <a:off x="533400" y="5801264"/>
            <a:ext cx="2209800" cy="580063"/>
          </a:xfrm>
          <a:prstGeom prst="foldedCorner">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lin ang="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Reduced quality of service</a:t>
            </a:r>
          </a:p>
        </p:txBody>
      </p:sp>
      <p:sp>
        <p:nvSpPr>
          <p:cNvPr id="28" name="TextBox 27"/>
          <p:cNvSpPr txBox="1">
            <a:spLocks noGrp="1" noSelect="1" noRot="1" noMove="1" noResize="1" noEditPoints="1" noAdjustHandles="1" noChangeArrowheads="1" noChangeShapeType="1" noTextEdit="1"/>
          </p:cNvSpPr>
          <p:nvPr>
            <p:custDataLst>
              <p:tags r:id="rId10"/>
            </p:custDataLst>
          </p:nvPr>
        </p:nvSpPr>
        <p:spPr>
          <a:xfrm>
            <a:off x="3429000" y="2448465"/>
            <a:ext cx="2133600" cy="450892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8700" dirty="0">
                <a:solidFill>
                  <a:srgbClr val="663300"/>
                </a:solidFill>
              </a:rPr>
              <a:t>◌</a:t>
            </a:r>
          </a:p>
        </p:txBody>
      </p:sp>
      <p:sp>
        <p:nvSpPr>
          <p:cNvPr id="29" name="Sun 28"/>
          <p:cNvSpPr>
            <a:spLocks noGrp="1" noSelect="1" noRot="1" noMove="1" noResize="1" noEditPoints="1" noAdjustHandles="1" noChangeArrowheads="1" noChangeShapeType="1" noTextEdit="1"/>
          </p:cNvSpPr>
          <p:nvPr>
            <p:custDataLst>
              <p:tags r:id="rId11"/>
            </p:custDataLst>
          </p:nvPr>
        </p:nvSpPr>
        <p:spPr>
          <a:xfrm>
            <a:off x="3935104" y="4124865"/>
            <a:ext cx="1371600" cy="1371600"/>
          </a:xfrm>
          <a:prstGeom prst="sun">
            <a:avLst>
              <a:gd name="adj" fmla="val 46875"/>
            </a:avLst>
          </a:prstGeom>
          <a:solidFill>
            <a:srgbClr val="FF0000"/>
          </a:solidFill>
          <a:ln>
            <a:solidFill>
              <a:srgbClr val="808000"/>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olded Corner 29"/>
          <p:cNvSpPr/>
          <p:nvPr/>
        </p:nvSpPr>
        <p:spPr>
          <a:xfrm>
            <a:off x="3581400" y="5801265"/>
            <a:ext cx="2209800" cy="457200"/>
          </a:xfrm>
          <a:prstGeom prst="foldedCorner">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lin ang="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Loss of data</a:t>
            </a:r>
          </a:p>
        </p:txBody>
      </p:sp>
      <p:sp>
        <p:nvSpPr>
          <p:cNvPr id="32" name="TextBox 31"/>
          <p:cNvSpPr txBox="1">
            <a:spLocks noGrp="1" noSelect="1" noRot="1" noMove="1" noResize="1" noEditPoints="1" noAdjustHandles="1" noChangeArrowheads="1" noChangeShapeType="1" noTextEdit="1"/>
          </p:cNvSpPr>
          <p:nvPr>
            <p:custDataLst>
              <p:tags r:id="rId12"/>
            </p:custDataLst>
          </p:nvPr>
        </p:nvSpPr>
        <p:spPr>
          <a:xfrm>
            <a:off x="6400800" y="2448465"/>
            <a:ext cx="2133600" cy="450892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8700" dirty="0">
                <a:solidFill>
                  <a:srgbClr val="00B0F0"/>
                </a:solidFill>
              </a:rPr>
              <a:t>◌</a:t>
            </a:r>
          </a:p>
        </p:txBody>
      </p:sp>
      <p:sp>
        <p:nvSpPr>
          <p:cNvPr id="33" name="Sun 32"/>
          <p:cNvSpPr>
            <a:spLocks noGrp="1" noSelect="1" noRot="1" noMove="1" noResize="1" noEditPoints="1" noAdjustHandles="1" noChangeArrowheads="1" noChangeShapeType="1" noTextEdit="1"/>
          </p:cNvSpPr>
          <p:nvPr>
            <p:custDataLst>
              <p:tags r:id="rId13"/>
            </p:custDataLst>
          </p:nvPr>
        </p:nvSpPr>
        <p:spPr>
          <a:xfrm>
            <a:off x="6906904" y="4124865"/>
            <a:ext cx="1371600" cy="1371600"/>
          </a:xfrm>
          <a:prstGeom prst="sun">
            <a:avLst>
              <a:gd name="adj" fmla="val 46875"/>
            </a:avLst>
          </a:prstGeom>
          <a:solidFill>
            <a:srgbClr val="FF0000"/>
          </a:solidFill>
          <a:ln>
            <a:solidFill>
              <a:srgbClr val="808000"/>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olded Corner 33"/>
          <p:cNvSpPr/>
          <p:nvPr/>
        </p:nvSpPr>
        <p:spPr>
          <a:xfrm>
            <a:off x="6553200" y="5801265"/>
            <a:ext cx="2209800" cy="457200"/>
          </a:xfrm>
          <a:prstGeom prst="foldedCorner">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lin ang="0" scaled="1"/>
            <a:tileRect/>
          </a:gra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Financial loss</a:t>
            </a:r>
          </a:p>
        </p:txBody>
      </p:sp>
    </p:spTree>
    <p:custDataLst>
      <p:tags r:id="rId1"/>
    </p:custDataLst>
    <p:extLst>
      <p:ext uri="{BB962C8B-B14F-4D97-AF65-F5344CB8AC3E}">
        <p14:creationId xmlns:p14="http://schemas.microsoft.com/office/powerpoint/2010/main" val="211720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847656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8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4" name="Picture 2"/>
              <p:cNvPicPr>
                <a:picLocks noChangeAspect="1" noChangeArrowheads="1"/>
              </p:cNvPicPr>
              <p:nvPr/>
            </p:nvPicPr>
            <p:blipFill>
              <a:blip r:embed="rId9"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5" name="Picture 4"/>
              <p:cNvPicPr>
                <a:picLocks noChangeAspect="1" noChangeArrowheads="1"/>
              </p:cNvPicPr>
              <p:nvPr/>
            </p:nvPicPr>
            <p:blipFill>
              <a:blip r:embed="rId10"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6" name="Picture 5"/>
              <p:cNvPicPr>
                <a:picLocks noChangeAspect="1" noChangeArrowheads="1"/>
              </p:cNvPicPr>
              <p:nvPr/>
            </p:nvPicPr>
            <p:blipFill>
              <a:blip r:embed="rId11"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7" name="Picture 6"/>
              <p:cNvPicPr>
                <a:picLocks noChangeAspect="1" noChangeArrowheads="1"/>
              </p:cNvPicPr>
              <p:nvPr/>
            </p:nvPicPr>
            <p:blipFill>
              <a:blip r:embed="rId12"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2" name="Rectangle 11"/>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3" name="TextBox 12"/>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2" name="Oval 1"/>
          <p:cNvSpPr>
            <a:spLocks noGrp="1" noSelect="1" noRot="1" noMove="1" noResize="1" noEditPoints="1" noAdjustHandles="1" noChangeArrowheads="1" noChangeShapeType="1" noTextEdit="1"/>
          </p:cNvSpPr>
          <p:nvPr>
            <p:custDataLst>
              <p:tags r:id="rId4"/>
            </p:custDataLst>
          </p:nvPr>
        </p:nvSpPr>
        <p:spPr>
          <a:xfrm>
            <a:off x="539552" y="1556792"/>
            <a:ext cx="2304256" cy="2304256"/>
          </a:xfrm>
          <a:prstGeom prst="ellipse">
            <a:avLst/>
          </a:prstGeom>
          <a:blipFill>
            <a:blip r:embed="rId13"/>
            <a:stretch>
              <a:fillRect/>
            </a:stretch>
          </a:bli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6"/>
          </p:cNvCxnSpPr>
          <p:nvPr/>
        </p:nvCxnSpPr>
        <p:spPr>
          <a:xfrm>
            <a:off x="2843808" y="2708920"/>
            <a:ext cx="136815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93502" y="2105561"/>
            <a:ext cx="4770986" cy="1323439"/>
          </a:xfrm>
          <a:prstGeom prst="rect">
            <a:avLst/>
          </a:prstGeom>
          <a:noFill/>
        </p:spPr>
        <p:txBody>
          <a:bodyPr wrap="square" rtlCol="0">
            <a:spAutoFit/>
          </a:bodyPr>
          <a:lstStyle/>
          <a:p>
            <a:r>
              <a:rPr lang="en-US" sz="2000" dirty="0">
                <a:ea typeface="Verdana" pitchFamily="34" charset="0"/>
                <a:cs typeface="Verdana" pitchFamily="34" charset="0"/>
              </a:rPr>
              <a:t>For an aggressive five-year growth plan, company leaders set out to transform the company into a Risk Intelligent Enterprise by implementing sustainable ERM programs</a:t>
            </a:r>
          </a:p>
        </p:txBody>
      </p:sp>
      <p:sp>
        <p:nvSpPr>
          <p:cNvPr id="21" name="Round Same Side Corner Rectangle 20"/>
          <p:cNvSpPr/>
          <p:nvPr/>
        </p:nvSpPr>
        <p:spPr>
          <a:xfrm>
            <a:off x="4211960" y="1340768"/>
            <a:ext cx="4536504" cy="701675"/>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Now, what they are likely to do? Do they implement ERM programs?</a:t>
            </a:r>
          </a:p>
        </p:txBody>
      </p:sp>
      <p:sp>
        <p:nvSpPr>
          <p:cNvPr id="24" name="TextBox 23"/>
          <p:cNvSpPr txBox="1"/>
          <p:nvPr/>
        </p:nvSpPr>
        <p:spPr>
          <a:xfrm>
            <a:off x="831336" y="3861048"/>
            <a:ext cx="1720687" cy="400110"/>
          </a:xfrm>
          <a:prstGeom prst="rect">
            <a:avLst/>
          </a:prstGeom>
          <a:noFill/>
        </p:spPr>
        <p:txBody>
          <a:bodyPr wrap="square" rtlCol="0">
            <a:spAutoFit/>
          </a:bodyPr>
          <a:lstStyle/>
          <a:p>
            <a:r>
              <a:rPr lang="en-US" sz="2000" i="1" dirty="0">
                <a:ea typeface="Verdana" pitchFamily="34" charset="0"/>
                <a:cs typeface="Verdana" pitchFamily="34" charset="0"/>
              </a:rPr>
              <a:t>XYZ company</a:t>
            </a:r>
          </a:p>
        </p:txBody>
      </p:sp>
      <p:sp>
        <p:nvSpPr>
          <p:cNvPr id="25" name="Oval 24"/>
          <p:cNvSpPr>
            <a:spLocks noGrp="1" noSelect="1" noRot="1" noMove="1" noResize="1" noEditPoints="1" noAdjustHandles="1" noChangeArrowheads="1" noChangeShapeType="1" noTextEdit="1"/>
          </p:cNvSpPr>
          <p:nvPr>
            <p:custDataLst>
              <p:tags r:id="rId5"/>
            </p:custDataLst>
          </p:nvPr>
        </p:nvSpPr>
        <p:spPr>
          <a:xfrm>
            <a:off x="5796136" y="4061103"/>
            <a:ext cx="2304256" cy="2304256"/>
          </a:xfrm>
          <a:prstGeom prst="ellipse">
            <a:avLst/>
          </a:prstGeom>
          <a:blipFill>
            <a:blip r:embed="rId13"/>
            <a:stretch>
              <a:fillRect/>
            </a:stretch>
          </a:bli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355976" y="5213231"/>
            <a:ext cx="136815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87920" y="6365359"/>
            <a:ext cx="1720687" cy="400110"/>
          </a:xfrm>
          <a:prstGeom prst="rect">
            <a:avLst/>
          </a:prstGeom>
          <a:noFill/>
        </p:spPr>
        <p:txBody>
          <a:bodyPr wrap="square" rtlCol="0">
            <a:spAutoFit/>
          </a:bodyPr>
          <a:lstStyle/>
          <a:p>
            <a:r>
              <a:rPr lang="en-US" sz="2000" i="1" dirty="0">
                <a:ea typeface="Verdana" pitchFamily="34" charset="0"/>
                <a:cs typeface="Verdana" pitchFamily="34" charset="0"/>
              </a:rPr>
              <a:t>XYZ company</a:t>
            </a:r>
          </a:p>
        </p:txBody>
      </p:sp>
      <p:sp>
        <p:nvSpPr>
          <p:cNvPr id="28" name="Round Same Side Corner Rectangle 27"/>
          <p:cNvSpPr/>
          <p:nvPr/>
        </p:nvSpPr>
        <p:spPr>
          <a:xfrm>
            <a:off x="1989762" y="4200743"/>
            <a:ext cx="379645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So what are the benefits?</a:t>
            </a:r>
          </a:p>
        </p:txBody>
      </p:sp>
      <p:sp>
        <p:nvSpPr>
          <p:cNvPr id="29" name="TextBox 28"/>
          <p:cNvSpPr txBox="1"/>
          <p:nvPr/>
        </p:nvSpPr>
        <p:spPr>
          <a:xfrm>
            <a:off x="262575" y="4750112"/>
            <a:ext cx="3949385" cy="1323439"/>
          </a:xfrm>
          <a:prstGeom prst="rect">
            <a:avLst/>
          </a:prstGeom>
          <a:noFill/>
        </p:spPr>
        <p:txBody>
          <a:bodyPr wrap="square" rtlCol="0">
            <a:spAutoFit/>
          </a:bodyPr>
          <a:lstStyle/>
          <a:p>
            <a:r>
              <a:rPr lang="en-US" sz="2000" dirty="0">
                <a:ea typeface="Verdana" pitchFamily="34" charset="0"/>
                <a:cs typeface="Verdana" pitchFamily="34" charset="0"/>
              </a:rPr>
              <a:t>ERM will help management to have a more consistent view of risks throughout the business and also to take important strategic decisions</a:t>
            </a:r>
          </a:p>
        </p:txBody>
      </p:sp>
    </p:spTree>
    <p:custDataLst>
      <p:tags r:id="rId2"/>
    </p:custDataLst>
    <p:extLst>
      <p:ext uri="{BB962C8B-B14F-4D97-AF65-F5344CB8AC3E}">
        <p14:creationId xmlns:p14="http://schemas.microsoft.com/office/powerpoint/2010/main" val="2649814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HR risks</a:t>
              </a:r>
            </a:p>
          </p:txBody>
        </p:sp>
      </p:grpSp>
      <p:sp>
        <p:nvSpPr>
          <p:cNvPr id="11" name="Rectangle 10"/>
          <p:cNvSpPr/>
          <p:nvPr/>
        </p:nvSpPr>
        <p:spPr>
          <a:xfrm rot="5400000">
            <a:off x="4199665" y="-2588130"/>
            <a:ext cx="745687" cy="9142985"/>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ounded Rectangle 11"/>
          <p:cNvSpPr/>
          <p:nvPr/>
        </p:nvSpPr>
        <p:spPr>
          <a:xfrm rot="5400000">
            <a:off x="4280761" y="-1977492"/>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Employee engagement and termination</a:t>
            </a:r>
          </a:p>
        </p:txBody>
      </p:sp>
      <p:cxnSp>
        <p:nvCxnSpPr>
          <p:cNvPr id="13" name="Straight Connector 12"/>
          <p:cNvCxnSpPr/>
          <p:nvPr/>
        </p:nvCxnSpPr>
        <p:spPr>
          <a:xfrm rot="5400000">
            <a:off x="4554688" y="-2567819"/>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4" name="Rectangle 13"/>
          <p:cNvSpPr/>
          <p:nvPr/>
        </p:nvSpPr>
        <p:spPr>
          <a:xfrm rot="5400000">
            <a:off x="4198650" y="-1842443"/>
            <a:ext cx="745687" cy="9142985"/>
          </a:xfrm>
          <a:prstGeom prst="rect">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ounded Rectangle 14"/>
          <p:cNvSpPr/>
          <p:nvPr/>
        </p:nvSpPr>
        <p:spPr>
          <a:xfrm rot="5400000">
            <a:off x="4279746" y="-1231805"/>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Legislative and regulatory compliance</a:t>
            </a:r>
          </a:p>
        </p:txBody>
      </p:sp>
      <p:cxnSp>
        <p:nvCxnSpPr>
          <p:cNvPr id="16" name="Straight Connector 15"/>
          <p:cNvCxnSpPr/>
          <p:nvPr/>
        </p:nvCxnSpPr>
        <p:spPr>
          <a:xfrm rot="5400000">
            <a:off x="4553672" y="-1822133"/>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7" name="Rectangle 16"/>
          <p:cNvSpPr/>
          <p:nvPr/>
        </p:nvSpPr>
        <p:spPr>
          <a:xfrm rot="5400000">
            <a:off x="4198650" y="-1097916"/>
            <a:ext cx="745687" cy="91429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ounded Rectangle 17"/>
          <p:cNvSpPr/>
          <p:nvPr/>
        </p:nvSpPr>
        <p:spPr>
          <a:xfrm rot="5400000">
            <a:off x="4279746" y="-487279"/>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2000" dirty="0"/>
              <a:t>Recruitment, retention and skills availability</a:t>
            </a:r>
          </a:p>
        </p:txBody>
      </p:sp>
      <p:cxnSp>
        <p:nvCxnSpPr>
          <p:cNvPr id="19" name="Straight Connector 18"/>
          <p:cNvCxnSpPr/>
          <p:nvPr/>
        </p:nvCxnSpPr>
        <p:spPr>
          <a:xfrm rot="5400000">
            <a:off x="4553672" y="-1077606"/>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0" name="Rectangle 19"/>
          <p:cNvSpPr/>
          <p:nvPr/>
        </p:nvSpPr>
        <p:spPr>
          <a:xfrm rot="5400000">
            <a:off x="4199665" y="-365701"/>
            <a:ext cx="745687" cy="9142985"/>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ounded Rectangle 20"/>
          <p:cNvSpPr/>
          <p:nvPr/>
        </p:nvSpPr>
        <p:spPr>
          <a:xfrm rot="5400000">
            <a:off x="4280761" y="244937"/>
            <a:ext cx="432000" cy="7927345"/>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Pension arrangement</a:t>
            </a:r>
          </a:p>
        </p:txBody>
      </p:sp>
      <p:cxnSp>
        <p:nvCxnSpPr>
          <p:cNvPr id="22" name="Straight Connector 21"/>
          <p:cNvCxnSpPr/>
          <p:nvPr/>
        </p:nvCxnSpPr>
        <p:spPr>
          <a:xfrm rot="5400000">
            <a:off x="4554688" y="-345391"/>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3" name="Rectangle 22"/>
          <p:cNvSpPr/>
          <p:nvPr/>
        </p:nvSpPr>
        <p:spPr>
          <a:xfrm rot="5400000">
            <a:off x="4199665" y="378826"/>
            <a:ext cx="745687" cy="9142985"/>
          </a:xfrm>
          <a:prstGeom prst="rect">
            <a:avLst/>
          </a:prstGeom>
          <a:solidFill>
            <a:schemeClr val="accent4">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Rounded Rectangle 23"/>
          <p:cNvSpPr/>
          <p:nvPr/>
        </p:nvSpPr>
        <p:spPr>
          <a:xfrm rot="5400000">
            <a:off x="4280761" y="989463"/>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Performance management </a:t>
            </a:r>
          </a:p>
        </p:txBody>
      </p:sp>
      <p:cxnSp>
        <p:nvCxnSpPr>
          <p:cNvPr id="25" name="Straight Connector 24"/>
          <p:cNvCxnSpPr/>
          <p:nvPr/>
        </p:nvCxnSpPr>
        <p:spPr>
          <a:xfrm rot="5400000">
            <a:off x="4554688" y="399136"/>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6" name="Rectangle 25"/>
          <p:cNvSpPr/>
          <p:nvPr/>
        </p:nvSpPr>
        <p:spPr>
          <a:xfrm rot="5400000">
            <a:off x="4198650" y="1124512"/>
            <a:ext cx="745687" cy="9142985"/>
          </a:xfrm>
          <a:prstGeom prst="rect">
            <a:avLst/>
          </a:prstGeom>
          <a:solidFill>
            <a:srgbClr val="ED7BC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ounded Rectangle 26"/>
          <p:cNvSpPr/>
          <p:nvPr/>
        </p:nvSpPr>
        <p:spPr>
          <a:xfrm rot="5400000">
            <a:off x="4279746" y="1735150"/>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Absence management</a:t>
            </a:r>
          </a:p>
        </p:txBody>
      </p:sp>
      <p:cxnSp>
        <p:nvCxnSpPr>
          <p:cNvPr id="28" name="Straight Connector 27"/>
          <p:cNvCxnSpPr/>
          <p:nvPr/>
        </p:nvCxnSpPr>
        <p:spPr>
          <a:xfrm rot="5400000">
            <a:off x="4553672" y="1144823"/>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9" name="Rectangle 28"/>
          <p:cNvSpPr/>
          <p:nvPr/>
        </p:nvSpPr>
        <p:spPr>
          <a:xfrm rot="5400000">
            <a:off x="4198650" y="1869039"/>
            <a:ext cx="745687" cy="9142985"/>
          </a:xfrm>
          <a:prstGeom prst="rect">
            <a:avLst/>
          </a:prstGeom>
          <a:solidFill>
            <a:srgbClr val="F9B6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ounded Rectangle 29"/>
          <p:cNvSpPr/>
          <p:nvPr/>
        </p:nvSpPr>
        <p:spPr>
          <a:xfrm rot="5400000">
            <a:off x="4279745" y="2479677"/>
            <a:ext cx="432000" cy="792734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a:t>Health and safety </a:t>
            </a:r>
          </a:p>
        </p:txBody>
      </p:sp>
      <p:cxnSp>
        <p:nvCxnSpPr>
          <p:cNvPr id="31" name="Straight Connector 30"/>
          <p:cNvCxnSpPr/>
          <p:nvPr/>
        </p:nvCxnSpPr>
        <p:spPr>
          <a:xfrm rot="5400000">
            <a:off x="4553672" y="1889349"/>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179512" y="908720"/>
            <a:ext cx="8856984" cy="707886"/>
          </a:xfrm>
          <a:prstGeom prst="rect">
            <a:avLst/>
          </a:prstGeom>
          <a:noFill/>
        </p:spPr>
        <p:txBody>
          <a:bodyPr wrap="square" rtlCol="0">
            <a:spAutoFit/>
          </a:bodyPr>
          <a:lstStyle/>
          <a:p>
            <a:r>
              <a:rPr lang="en-US" sz="2000" dirty="0"/>
              <a:t>There are more risks  when employing new staff and the utilization of human resources within an organization. These are:-</a:t>
            </a:r>
          </a:p>
        </p:txBody>
      </p:sp>
    </p:spTree>
    <p:custDataLst>
      <p:tags r:id="rId1"/>
    </p:custDataLst>
    <p:extLst>
      <p:ext uri="{BB962C8B-B14F-4D97-AF65-F5344CB8AC3E}">
        <p14:creationId xmlns:p14="http://schemas.microsoft.com/office/powerpoint/2010/main" val="3771602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502183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7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19460" name="Picture 4"/>
          <p:cNvPicPr>
            <a:picLocks noGrp="1" noSelect="1" noRot="1" noMove="1" noResize="1" noEditPoints="1" noAdjustHandles="1" noChangeArrowheads="1" noChangeShapeType="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167093" y="1506880"/>
            <a:ext cx="6548502" cy="513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1"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2"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3"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4"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Control of reputational risks</a:t>
              </a:r>
            </a:p>
          </p:txBody>
        </p:sp>
      </p:grpSp>
      <p:pic>
        <p:nvPicPr>
          <p:cNvPr id="19459" name="Picture 3"/>
          <p:cNvPicPr>
            <a:picLocks noGrp="1" noSelect="1" noRot="1" noMove="1" noResize="1" noEditPoints="1" noAdjustHandles="1" noChangeArrowheads="1" noChangeShapeType="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1377496" y="1271625"/>
            <a:ext cx="6350196" cy="52925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Grp="1" noSelect="1" noRot="1" noMove="1" noResize="1" noEditPoints="1" noAdjustHandles="1" noChangeArrowheads="1" noChangeShapeType="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1373874" y="1271625"/>
            <a:ext cx="6350196" cy="52925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3068759" y="3284984"/>
            <a:ext cx="3850183" cy="3096344"/>
          </a:xfrm>
          <a:prstGeom prst="roundRect">
            <a:avLst>
              <a:gd name="adj" fmla="val 4269"/>
            </a:avLst>
          </a:prstGeom>
          <a:solidFill>
            <a:srgbClr val="FFFF00">
              <a:alpha val="57000"/>
            </a:srgb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“Brand name” can be considered as an important, valuable asset of an organization. Therefore it is important to avoid any sort of damage to the brand and to the organization</a:t>
            </a:r>
          </a:p>
        </p:txBody>
      </p:sp>
    </p:spTree>
    <p:custDataLst>
      <p:tags r:id="rId2"/>
    </p:custDataLst>
    <p:extLst>
      <p:ext uri="{BB962C8B-B14F-4D97-AF65-F5344CB8AC3E}">
        <p14:creationId xmlns:p14="http://schemas.microsoft.com/office/powerpoint/2010/main" val="39874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19458"/>
                                        </p:tgtEl>
                                      </p:cBhvr>
                                    </p:animEffect>
                                    <p:set>
                                      <p:cBhvr>
                                        <p:cTn id="7" dur="1" fill="hold">
                                          <p:stCondLst>
                                            <p:cond delay="999"/>
                                          </p:stCondLst>
                                        </p:cTn>
                                        <p:tgtEl>
                                          <p:spTgt spid="19458"/>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19459"/>
                                        </p:tgtEl>
                                      </p:cBhvr>
                                    </p:animEffect>
                                    <p:set>
                                      <p:cBhvr>
                                        <p:cTn id="11" dur="1" fill="hold">
                                          <p:stCondLst>
                                            <p:cond delay="999"/>
                                          </p:stCondLst>
                                        </p:cTn>
                                        <p:tgtEl>
                                          <p:spTgt spid="19459"/>
                                        </p:tgtEl>
                                        <p:attrNameLst>
                                          <p:attrName>style.visibility</p:attrName>
                                        </p:attrNameLst>
                                      </p:cBhvr>
                                      <p:to>
                                        <p:strVal val="hidden"/>
                                      </p:to>
                                    </p:se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Causes for brand damage </a:t>
              </a:r>
            </a:p>
          </p:txBody>
        </p:sp>
      </p:grpSp>
      <p:sp>
        <p:nvSpPr>
          <p:cNvPr id="12" name="Donut 11"/>
          <p:cNvSpPr/>
          <p:nvPr/>
        </p:nvSpPr>
        <p:spPr>
          <a:xfrm flipH="1">
            <a:off x="3928591" y="5570773"/>
            <a:ext cx="1703388" cy="501650"/>
          </a:xfrm>
          <a:prstGeom prst="donut">
            <a:avLst>
              <a:gd name="adj" fmla="val 49973"/>
            </a:avLst>
          </a:prstGeom>
          <a:gradFill>
            <a:gsLst>
              <a:gs pos="0">
                <a:schemeClr val="accent1">
                  <a:tint val="100000"/>
                  <a:shade val="100000"/>
                  <a:satMod val="130000"/>
                  <a:alpha val="0"/>
                </a:schemeClr>
              </a:gs>
              <a:gs pos="100000">
                <a:schemeClr val="tx1">
                  <a:lumMod val="95000"/>
                  <a:lumOff val="5000"/>
                  <a:alpha val="70000"/>
                </a:schemeClr>
              </a:gs>
            </a:gsLst>
            <a:lin ang="3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ea typeface="MS PGothic" pitchFamily="34" charset="-128"/>
            </a:endParaRPr>
          </a:p>
        </p:txBody>
      </p:sp>
      <p:sp>
        <p:nvSpPr>
          <p:cNvPr id="13" name="Donut 12"/>
          <p:cNvSpPr/>
          <p:nvPr/>
        </p:nvSpPr>
        <p:spPr bwMode="auto">
          <a:xfrm flipV="1">
            <a:off x="3858289" y="4566282"/>
            <a:ext cx="1289775" cy="1368152"/>
          </a:xfrm>
          <a:prstGeom prst="donut">
            <a:avLst>
              <a:gd name="adj" fmla="val 2638"/>
            </a:avLst>
          </a:prstGeom>
          <a:gradFill flip="none" rotWithShape="1">
            <a:gsLst>
              <a:gs pos="0">
                <a:schemeClr val="accent2">
                  <a:lumMod val="50000"/>
                </a:schemeClr>
              </a:gs>
              <a:gs pos="100000">
                <a:srgbClr val="800000"/>
              </a:gs>
            </a:gsLst>
            <a:lin ang="16560000" scaled="0"/>
            <a:tileRect/>
          </a:gradFill>
          <a:ln>
            <a:noFill/>
          </a:ln>
          <a:effectLst/>
          <a:scene3d>
            <a:camera prst="orthographicFront">
              <a:rot lat="17699992" lon="0" rev="0"/>
            </a:camera>
            <a:lightRig rig="threePt" dir="t"/>
          </a:scene3d>
          <a:sp3d extrusionH="635000">
            <a:extrusionClr>
              <a:srgbClr val="800000"/>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sp>
        <p:nvSpPr>
          <p:cNvPr id="14" name="Donut 13"/>
          <p:cNvSpPr/>
          <p:nvPr/>
        </p:nvSpPr>
        <p:spPr bwMode="auto">
          <a:xfrm flipV="1">
            <a:off x="3261608" y="3869060"/>
            <a:ext cx="2440716" cy="1548464"/>
          </a:xfrm>
          <a:prstGeom prst="donut">
            <a:avLst>
              <a:gd name="adj" fmla="val 2638"/>
            </a:avLst>
          </a:prstGeom>
          <a:gradFill flip="none" rotWithShape="1">
            <a:gsLst>
              <a:gs pos="0">
                <a:schemeClr val="accent2">
                  <a:lumMod val="50000"/>
                </a:schemeClr>
              </a:gs>
              <a:gs pos="100000">
                <a:srgbClr val="800000"/>
              </a:gs>
            </a:gsLst>
            <a:lin ang="16560000" scaled="0"/>
            <a:tileRect/>
          </a:gradFill>
          <a:ln>
            <a:noFill/>
          </a:ln>
          <a:effectLst/>
          <a:scene3d>
            <a:camera prst="orthographicFront">
              <a:rot lat="17699992" lon="0" rev="0"/>
            </a:camera>
            <a:lightRig rig="threePt" dir="t"/>
          </a:scene3d>
          <a:sp3d extrusionH="635000">
            <a:extrusionClr>
              <a:srgbClr val="800000"/>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sp>
        <p:nvSpPr>
          <p:cNvPr id="15" name="Donut 14"/>
          <p:cNvSpPr/>
          <p:nvPr/>
        </p:nvSpPr>
        <p:spPr bwMode="auto">
          <a:xfrm flipV="1">
            <a:off x="2578804" y="2839224"/>
            <a:ext cx="3826374" cy="2427567"/>
          </a:xfrm>
          <a:prstGeom prst="donut">
            <a:avLst>
              <a:gd name="adj" fmla="val 2638"/>
            </a:avLst>
          </a:prstGeom>
          <a:gradFill flip="none" rotWithShape="1">
            <a:gsLst>
              <a:gs pos="0">
                <a:schemeClr val="accent2">
                  <a:lumMod val="50000"/>
                </a:schemeClr>
              </a:gs>
              <a:gs pos="100000">
                <a:srgbClr val="800000"/>
              </a:gs>
            </a:gsLst>
            <a:lin ang="16560000" scaled="0"/>
            <a:tileRect/>
          </a:gradFill>
          <a:ln>
            <a:noFill/>
          </a:ln>
          <a:effectLst/>
          <a:scene3d>
            <a:camera prst="orthographicFront">
              <a:rot lat="17699992" lon="0" rev="0"/>
            </a:camera>
            <a:lightRig rig="threePt" dir="t"/>
          </a:scene3d>
          <a:sp3d extrusionH="635000">
            <a:extrusionClr>
              <a:srgbClr val="800000"/>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sp>
        <p:nvSpPr>
          <p:cNvPr id="16" name="TextBox 15"/>
          <p:cNvSpPr txBox="1">
            <a:spLocks noChangeArrowheads="1"/>
          </p:cNvSpPr>
          <p:nvPr/>
        </p:nvSpPr>
        <p:spPr bwMode="auto">
          <a:xfrm>
            <a:off x="3995937" y="5646402"/>
            <a:ext cx="1296143" cy="338554"/>
          </a:xfrm>
          <a:prstGeom prst="rect">
            <a:avLst/>
          </a:prstGeom>
          <a:noFill/>
          <a:ln w="9525">
            <a:noFill/>
            <a:miter lim="800000"/>
            <a:headEnd/>
            <a:tailEnd/>
          </a:ln>
          <a:effectLst>
            <a:outerShdw dist="38100" dir="2700000" algn="tl" rotWithShape="0">
              <a:srgbClr val="808080">
                <a:alpha val="60999"/>
              </a:srgbClr>
            </a:outerShdw>
          </a:effectLst>
        </p:spPr>
        <p:txBody>
          <a:bodyPr wrap="square">
            <a:spAutoFit/>
          </a:bodyPr>
          <a:lstStyle/>
          <a:p>
            <a:r>
              <a:rPr lang="en-US" sz="1600" dirty="0">
                <a:solidFill>
                  <a:srgbClr val="D9D9D9"/>
                </a:solidFill>
              </a:rPr>
              <a:t>Fake goods</a:t>
            </a:r>
          </a:p>
        </p:txBody>
      </p:sp>
      <p:sp>
        <p:nvSpPr>
          <p:cNvPr id="17" name="TextBox 16"/>
          <p:cNvSpPr txBox="1">
            <a:spLocks noChangeArrowheads="1"/>
          </p:cNvSpPr>
          <p:nvPr/>
        </p:nvSpPr>
        <p:spPr bwMode="auto">
          <a:xfrm>
            <a:off x="3419873" y="5091824"/>
            <a:ext cx="2376264" cy="584775"/>
          </a:xfrm>
          <a:prstGeom prst="rect">
            <a:avLst/>
          </a:prstGeom>
          <a:noFill/>
          <a:ln w="9525">
            <a:noFill/>
            <a:miter lim="800000"/>
            <a:headEnd/>
            <a:tailEnd/>
          </a:ln>
          <a:effectLst>
            <a:outerShdw dist="38100" dir="2700000" algn="tl" rotWithShape="0">
              <a:srgbClr val="808080">
                <a:alpha val="60999"/>
              </a:srgbClr>
            </a:outerShdw>
          </a:effectLst>
        </p:spPr>
        <p:txBody>
          <a:bodyPr wrap="square">
            <a:spAutoFit/>
          </a:bodyPr>
          <a:lstStyle/>
          <a:p>
            <a:pPr algn="ctr"/>
            <a:r>
              <a:rPr lang="en-US" sz="1600" dirty="0">
                <a:solidFill>
                  <a:srgbClr val="D9D9D9"/>
                </a:solidFill>
                <a:effectLst>
                  <a:outerShdw blurRad="38100" dist="38100" dir="2700000" algn="tl">
                    <a:srgbClr val="000000">
                      <a:alpha val="43137"/>
                    </a:srgbClr>
                  </a:outerShdw>
                </a:effectLst>
              </a:rPr>
              <a:t>Inappropriate franchise behavior </a:t>
            </a:r>
          </a:p>
        </p:txBody>
      </p:sp>
      <p:sp>
        <p:nvSpPr>
          <p:cNvPr id="18" name="TextBox 17"/>
          <p:cNvSpPr txBox="1">
            <a:spLocks noChangeArrowheads="1"/>
          </p:cNvSpPr>
          <p:nvPr/>
        </p:nvSpPr>
        <p:spPr bwMode="auto">
          <a:xfrm>
            <a:off x="3119704" y="4659776"/>
            <a:ext cx="3108480" cy="338554"/>
          </a:xfrm>
          <a:prstGeom prst="rect">
            <a:avLst/>
          </a:prstGeom>
          <a:noFill/>
          <a:ln w="9525">
            <a:noFill/>
            <a:miter lim="800000"/>
            <a:headEnd/>
            <a:tailEnd/>
          </a:ln>
          <a:effectLst>
            <a:outerShdw dist="38100" dir="2700000" algn="tl" rotWithShape="0">
              <a:srgbClr val="808080">
                <a:alpha val="60999"/>
              </a:srgbClr>
            </a:outerShdw>
          </a:effectLst>
        </p:spPr>
        <p:txBody>
          <a:bodyPr wrap="none">
            <a:spAutoFit/>
          </a:bodyPr>
          <a:lstStyle/>
          <a:p>
            <a:r>
              <a:rPr lang="en-US" sz="1600" dirty="0">
                <a:solidFill>
                  <a:srgbClr val="D9D9D9"/>
                </a:solidFill>
                <a:effectLst>
                  <a:outerShdw blurRad="38100" dist="38100" dir="2700000" algn="tl">
                    <a:srgbClr val="000000">
                      <a:alpha val="43137"/>
                    </a:srgbClr>
                  </a:outerShdw>
                </a:effectLst>
              </a:rPr>
              <a:t>Price and specification competition</a:t>
            </a:r>
          </a:p>
        </p:txBody>
      </p:sp>
      <p:sp>
        <p:nvSpPr>
          <p:cNvPr id="19" name="Donut 18"/>
          <p:cNvSpPr/>
          <p:nvPr/>
        </p:nvSpPr>
        <p:spPr bwMode="auto">
          <a:xfrm>
            <a:off x="1907704" y="1436605"/>
            <a:ext cx="5197475" cy="3297431"/>
          </a:xfrm>
          <a:prstGeom prst="donut">
            <a:avLst>
              <a:gd name="adj" fmla="val 1713"/>
            </a:avLst>
          </a:prstGeom>
          <a:gradFill flip="none" rotWithShape="1">
            <a:gsLst>
              <a:gs pos="0">
                <a:schemeClr val="tx1">
                  <a:lumMod val="75000"/>
                  <a:lumOff val="25000"/>
                </a:schemeClr>
              </a:gs>
              <a:gs pos="100000">
                <a:schemeClr val="tx1">
                  <a:lumMod val="95000"/>
                  <a:lumOff val="5000"/>
                </a:schemeClr>
              </a:gs>
            </a:gsLst>
            <a:lin ang="16560000" scaled="0"/>
            <a:tileRect/>
          </a:gradFill>
          <a:ln>
            <a:noFill/>
          </a:ln>
          <a:effectLst/>
          <a:scene3d>
            <a:camera prst="orthographicFront">
              <a:rot lat="17699992" lon="0" rev="0"/>
            </a:camera>
            <a:lightRig rig="threePt" dir="t"/>
          </a:scene3d>
          <a:sp3d extrusionH="635000">
            <a:extrusionClr>
              <a:schemeClr val="tx1">
                <a:lumMod val="85000"/>
                <a:lumOff val="15000"/>
              </a:schemeClr>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sp>
        <p:nvSpPr>
          <p:cNvPr id="20" name="Donut 19"/>
          <p:cNvSpPr/>
          <p:nvPr/>
        </p:nvSpPr>
        <p:spPr bwMode="auto">
          <a:xfrm>
            <a:off x="2562268" y="1275477"/>
            <a:ext cx="3826375" cy="2427564"/>
          </a:xfrm>
          <a:prstGeom prst="donut">
            <a:avLst>
              <a:gd name="adj" fmla="val 2638"/>
            </a:avLst>
          </a:prstGeom>
          <a:gradFill flip="none" rotWithShape="1">
            <a:gsLst>
              <a:gs pos="0">
                <a:schemeClr val="tx1">
                  <a:lumMod val="75000"/>
                  <a:lumOff val="25000"/>
                </a:schemeClr>
              </a:gs>
              <a:gs pos="100000">
                <a:schemeClr val="tx1">
                  <a:lumMod val="95000"/>
                  <a:lumOff val="5000"/>
                </a:schemeClr>
              </a:gs>
            </a:gsLst>
            <a:lin ang="16560000" scaled="0"/>
            <a:tileRect/>
          </a:gradFill>
          <a:ln>
            <a:noFill/>
          </a:ln>
          <a:effectLst/>
          <a:scene3d>
            <a:camera prst="orthographicFront">
              <a:rot lat="17699992" lon="0" rev="0"/>
            </a:camera>
            <a:lightRig rig="threePt" dir="t"/>
          </a:scene3d>
          <a:sp3d extrusionH="635000">
            <a:extrusionClr>
              <a:schemeClr val="tx1">
                <a:lumMod val="85000"/>
                <a:lumOff val="15000"/>
              </a:schemeClr>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sp>
        <p:nvSpPr>
          <p:cNvPr id="21" name="Donut 20"/>
          <p:cNvSpPr/>
          <p:nvPr/>
        </p:nvSpPr>
        <p:spPr bwMode="auto">
          <a:xfrm>
            <a:off x="3245072" y="1124744"/>
            <a:ext cx="2440716" cy="1548463"/>
          </a:xfrm>
          <a:prstGeom prst="donut">
            <a:avLst>
              <a:gd name="adj" fmla="val 2638"/>
            </a:avLst>
          </a:prstGeom>
          <a:gradFill flip="none" rotWithShape="1">
            <a:gsLst>
              <a:gs pos="0">
                <a:schemeClr val="tx1">
                  <a:lumMod val="75000"/>
                  <a:lumOff val="25000"/>
                </a:schemeClr>
              </a:gs>
              <a:gs pos="100000">
                <a:schemeClr val="tx1">
                  <a:lumMod val="95000"/>
                  <a:lumOff val="5000"/>
                </a:schemeClr>
              </a:gs>
            </a:gsLst>
            <a:lin ang="16560000" scaled="0"/>
            <a:tileRect/>
          </a:gradFill>
          <a:ln>
            <a:noFill/>
          </a:ln>
          <a:effectLst/>
          <a:scene3d>
            <a:camera prst="orthographicFront">
              <a:rot lat="17699992" lon="0" rev="0"/>
            </a:camera>
            <a:lightRig rig="threePt" dir="t"/>
          </a:scene3d>
          <a:sp3d extrusionH="635000">
            <a:extrusionClr>
              <a:schemeClr val="tx1">
                <a:lumMod val="85000"/>
                <a:lumOff val="15000"/>
              </a:schemeClr>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sp>
        <p:nvSpPr>
          <p:cNvPr id="23" name="TextBox 22"/>
          <p:cNvSpPr txBox="1">
            <a:spLocks noChangeArrowheads="1"/>
          </p:cNvSpPr>
          <p:nvPr/>
        </p:nvSpPr>
        <p:spPr bwMode="auto">
          <a:xfrm>
            <a:off x="3021856" y="3795680"/>
            <a:ext cx="3134320" cy="338554"/>
          </a:xfrm>
          <a:prstGeom prst="rect">
            <a:avLst/>
          </a:prstGeom>
          <a:noFill/>
          <a:ln w="9525">
            <a:noFill/>
            <a:miter lim="800000"/>
            <a:headEnd/>
            <a:tailEnd/>
          </a:ln>
          <a:effectLst>
            <a:outerShdw dist="38100" dir="2700000" algn="tl" rotWithShape="0">
              <a:srgbClr val="808080">
                <a:alpha val="60999"/>
              </a:srgbClr>
            </a:outerShdw>
          </a:effectLst>
        </p:spPr>
        <p:txBody>
          <a:bodyPr wrap="none">
            <a:spAutoFit/>
          </a:bodyPr>
          <a:lstStyle/>
          <a:p>
            <a:pPr algn="ctr"/>
            <a:r>
              <a:rPr lang="en-US" sz="1600" dirty="0">
                <a:solidFill>
                  <a:srgbClr val="D9D9D9"/>
                </a:solidFill>
                <a:effectLst>
                  <a:outerShdw blurRad="38100" dist="38100" dir="2700000" algn="tl">
                    <a:srgbClr val="000000">
                      <a:alpha val="43137"/>
                    </a:srgbClr>
                  </a:outerShdw>
                </a:effectLst>
              </a:rPr>
              <a:t>New entrants into the market place</a:t>
            </a:r>
          </a:p>
        </p:txBody>
      </p:sp>
      <p:sp>
        <p:nvSpPr>
          <p:cNvPr id="24" name="TextBox 23"/>
          <p:cNvSpPr txBox="1">
            <a:spLocks noChangeArrowheads="1"/>
          </p:cNvSpPr>
          <p:nvPr/>
        </p:nvSpPr>
        <p:spPr bwMode="auto">
          <a:xfrm>
            <a:off x="3419872" y="3126122"/>
            <a:ext cx="2207849" cy="338554"/>
          </a:xfrm>
          <a:prstGeom prst="rect">
            <a:avLst/>
          </a:prstGeom>
          <a:noFill/>
          <a:ln w="9525">
            <a:noFill/>
            <a:miter lim="800000"/>
            <a:headEnd/>
            <a:tailEnd/>
          </a:ln>
          <a:effectLst>
            <a:outerShdw dist="38100" dir="2700000" algn="tl" rotWithShape="0">
              <a:srgbClr val="808080">
                <a:alpha val="60999"/>
              </a:srgbClr>
            </a:outerShdw>
          </a:effectLst>
        </p:spPr>
        <p:txBody>
          <a:bodyPr wrap="none">
            <a:spAutoFit/>
          </a:bodyPr>
          <a:lstStyle/>
          <a:p>
            <a:pPr algn="ctr"/>
            <a:r>
              <a:rPr lang="en-US" sz="1600" dirty="0">
                <a:solidFill>
                  <a:srgbClr val="D9D9D9"/>
                </a:solidFill>
              </a:rPr>
              <a:t>Changes in market place</a:t>
            </a:r>
          </a:p>
        </p:txBody>
      </p:sp>
      <p:sp>
        <p:nvSpPr>
          <p:cNvPr id="25" name="TextBox 24"/>
          <p:cNvSpPr txBox="1">
            <a:spLocks noChangeArrowheads="1"/>
          </p:cNvSpPr>
          <p:nvPr/>
        </p:nvSpPr>
        <p:spPr bwMode="auto">
          <a:xfrm>
            <a:off x="3347864" y="2190018"/>
            <a:ext cx="2448272" cy="584775"/>
          </a:xfrm>
          <a:prstGeom prst="rect">
            <a:avLst/>
          </a:prstGeom>
          <a:noFill/>
          <a:ln w="9525">
            <a:noFill/>
            <a:miter lim="800000"/>
            <a:headEnd/>
            <a:tailEnd/>
          </a:ln>
          <a:effectLst>
            <a:outerShdw dist="38100" dir="2700000" algn="tl" rotWithShape="0">
              <a:srgbClr val="808080">
                <a:alpha val="60999"/>
              </a:srgbClr>
            </a:outerShdw>
          </a:effectLst>
        </p:spPr>
        <p:txBody>
          <a:bodyPr wrap="square">
            <a:spAutoFit/>
          </a:bodyPr>
          <a:lstStyle/>
          <a:p>
            <a:pPr algn="ctr"/>
            <a:r>
              <a:rPr lang="en-US" sz="1600" dirty="0">
                <a:solidFill>
                  <a:srgbClr val="D9D9D9"/>
                </a:solidFill>
                <a:effectLst>
                  <a:outerShdw blurRad="38100" dist="38100" dir="2700000" algn="tl">
                    <a:srgbClr val="000000">
                      <a:alpha val="43137"/>
                    </a:srgbClr>
                  </a:outerShdw>
                </a:effectLst>
              </a:rPr>
              <a:t>Changes in government policy </a:t>
            </a:r>
          </a:p>
        </p:txBody>
      </p:sp>
    </p:spTree>
    <p:custDataLst>
      <p:tags r:id="rId1"/>
    </p:custDataLst>
    <p:extLst>
      <p:ext uri="{BB962C8B-B14F-4D97-AF65-F5344CB8AC3E}">
        <p14:creationId xmlns:p14="http://schemas.microsoft.com/office/powerpoint/2010/main" val="39988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750"/>
                                        <p:tgtEl>
                                          <p:spTgt spid="21"/>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slide(fromBottom)">
                                      <p:cBhvr>
                                        <p:cTn id="10" dur="750"/>
                                        <p:tgtEl>
                                          <p:spTgt spid="25"/>
                                        </p:tgtEl>
                                      </p:cBhvr>
                                    </p:animEffect>
                                  </p:childTnLst>
                                </p:cTn>
                              </p:par>
                            </p:childTnLst>
                          </p:cTn>
                        </p:par>
                        <p:par>
                          <p:cTn id="11" fill="hold">
                            <p:stCondLst>
                              <p:cond delay="1000"/>
                            </p:stCondLst>
                            <p:childTnLst>
                              <p:par>
                                <p:cTn id="12" presetID="12" presetClass="entr" presetSubtype="4" fill="hold" nodeType="after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750"/>
                                        <p:tgtEl>
                                          <p:spTgt spid="20"/>
                                        </p:tgtEl>
                                      </p:cBhvr>
                                    </p:animEffect>
                                  </p:childTnLst>
                                </p:cTn>
                              </p:par>
                              <p:par>
                                <p:cTn id="15" presetID="12" presetClass="entr" presetSubtype="4"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Effect transition="in" filter="slide(fromBottom)">
                                      <p:cBhvr>
                                        <p:cTn id="17" dur="750"/>
                                        <p:tgtEl>
                                          <p:spTgt spid="24"/>
                                        </p:tgtEl>
                                      </p:cBhvr>
                                    </p:animEffect>
                                  </p:childTnLst>
                                </p:cTn>
                              </p:par>
                            </p:childTnLst>
                          </p:cTn>
                        </p:par>
                        <p:par>
                          <p:cTn id="18" fill="hold">
                            <p:stCondLst>
                              <p:cond delay="2000"/>
                            </p:stCondLst>
                            <p:childTnLst>
                              <p:par>
                                <p:cTn id="19" presetID="2" presetClass="entr" presetSubtype="4" fill="hold" nodeType="after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par>
                                <p:cTn id="23" presetID="12" presetClass="entr" presetSubtype="4" fill="hold" grpId="0" nodeType="withEffect">
                                  <p:stCondLst>
                                    <p:cond delay="250"/>
                                  </p:stCondLst>
                                  <p:childTnLst>
                                    <p:set>
                                      <p:cBhvr>
                                        <p:cTn id="24" dur="1" fill="hold">
                                          <p:stCondLst>
                                            <p:cond delay="0"/>
                                          </p:stCondLst>
                                        </p:cTn>
                                        <p:tgtEl>
                                          <p:spTgt spid="23"/>
                                        </p:tgtEl>
                                        <p:attrNameLst>
                                          <p:attrName>style.visibility</p:attrName>
                                        </p:attrNameLst>
                                      </p:cBhvr>
                                      <p:to>
                                        <p:strVal val="visible"/>
                                      </p:to>
                                    </p:set>
                                    <p:animEffect transition="in" filter="slide(fromBottom)">
                                      <p:cBhvr>
                                        <p:cTn id="25" dur="750"/>
                                        <p:tgtEl>
                                          <p:spTgt spid="23"/>
                                        </p:tgtEl>
                                      </p:cBhvr>
                                    </p:animEffect>
                                  </p:childTnLst>
                                </p:cTn>
                              </p:par>
                            </p:childTnLst>
                          </p:cTn>
                        </p:par>
                        <p:par>
                          <p:cTn id="26" fill="hold">
                            <p:stCondLst>
                              <p:cond delay="3000"/>
                            </p:stCondLst>
                            <p:childTnLst>
                              <p:par>
                                <p:cTn id="27" presetID="12" presetClass="entr" presetSubtype="1" fill="hold" nodeType="afterEffect">
                                  <p:stCondLst>
                                    <p:cond delay="250"/>
                                  </p:stCondLst>
                                  <p:childTnLst>
                                    <p:set>
                                      <p:cBhvr>
                                        <p:cTn id="28" dur="1" fill="hold">
                                          <p:stCondLst>
                                            <p:cond delay="0"/>
                                          </p:stCondLst>
                                        </p:cTn>
                                        <p:tgtEl>
                                          <p:spTgt spid="15"/>
                                        </p:tgtEl>
                                        <p:attrNameLst>
                                          <p:attrName>style.visibility</p:attrName>
                                        </p:attrNameLst>
                                      </p:cBhvr>
                                      <p:to>
                                        <p:strVal val="visible"/>
                                      </p:to>
                                    </p:set>
                                    <p:animEffect transition="in" filter="slide(fromTop)">
                                      <p:cBhvr>
                                        <p:cTn id="29" dur="750"/>
                                        <p:tgtEl>
                                          <p:spTgt spid="15"/>
                                        </p:tgtEl>
                                      </p:cBhvr>
                                    </p:animEffect>
                                  </p:childTnLst>
                                </p:cTn>
                              </p:par>
                              <p:par>
                                <p:cTn id="30" presetID="12" presetClass="entr" presetSubtype="1" fill="hold" grpId="0"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slide(fromTop)">
                                      <p:cBhvr>
                                        <p:cTn id="32" dur="750"/>
                                        <p:tgtEl>
                                          <p:spTgt spid="18"/>
                                        </p:tgtEl>
                                      </p:cBhvr>
                                    </p:animEffect>
                                  </p:childTnLst>
                                </p:cTn>
                              </p:par>
                            </p:childTnLst>
                          </p:cTn>
                        </p:par>
                        <p:par>
                          <p:cTn id="33" fill="hold">
                            <p:stCondLst>
                              <p:cond delay="4000"/>
                            </p:stCondLst>
                            <p:childTnLst>
                              <p:par>
                                <p:cTn id="34" presetID="12" presetClass="entr" presetSubtype="1" fill="hold" nodeType="afterEffect">
                                  <p:stCondLst>
                                    <p:cond delay="250"/>
                                  </p:stCondLst>
                                  <p:childTnLst>
                                    <p:set>
                                      <p:cBhvr>
                                        <p:cTn id="35" dur="1" fill="hold">
                                          <p:stCondLst>
                                            <p:cond delay="0"/>
                                          </p:stCondLst>
                                        </p:cTn>
                                        <p:tgtEl>
                                          <p:spTgt spid="14"/>
                                        </p:tgtEl>
                                        <p:attrNameLst>
                                          <p:attrName>style.visibility</p:attrName>
                                        </p:attrNameLst>
                                      </p:cBhvr>
                                      <p:to>
                                        <p:strVal val="visible"/>
                                      </p:to>
                                    </p:set>
                                    <p:animEffect transition="in" filter="slide(fromTop)">
                                      <p:cBhvr>
                                        <p:cTn id="36" dur="750"/>
                                        <p:tgtEl>
                                          <p:spTgt spid="14"/>
                                        </p:tgtEl>
                                      </p:cBhvr>
                                    </p:animEffect>
                                  </p:childTnLst>
                                </p:cTn>
                              </p:par>
                              <p:par>
                                <p:cTn id="37" presetID="1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slide(fromTop)">
                                      <p:cBhvr>
                                        <p:cTn id="39" dur="750"/>
                                        <p:tgtEl>
                                          <p:spTgt spid="17"/>
                                        </p:tgtEl>
                                      </p:cBhvr>
                                    </p:animEffect>
                                  </p:childTnLst>
                                </p:cTn>
                              </p:par>
                            </p:childTnLst>
                          </p:cTn>
                        </p:par>
                        <p:par>
                          <p:cTn id="40" fill="hold">
                            <p:stCondLst>
                              <p:cond delay="5000"/>
                            </p:stCondLst>
                            <p:childTnLst>
                              <p:par>
                                <p:cTn id="41" presetID="12" presetClass="entr" presetSubtype="1"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lide(fromTop)">
                                      <p:cBhvr>
                                        <p:cTn id="43" dur="750"/>
                                        <p:tgtEl>
                                          <p:spTgt spid="13"/>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slide(fromTop)">
                                      <p:cBhvr>
                                        <p:cTn id="46" dur="750"/>
                                        <p:tgtEl>
                                          <p:spTgt spid="16"/>
                                        </p:tgtEl>
                                      </p:cBhvr>
                                    </p:animEffect>
                                  </p:childTnLst>
                                </p:cTn>
                              </p:par>
                              <p:par>
                                <p:cTn id="47" presetID="53"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Effect transition="in" filter="fade">
                                      <p:cBhvr>
                                        <p:cTn id="5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3" grpId="0"/>
      <p:bldP spid="24" grpId="0"/>
      <p:bldP spid="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Environment </a:t>
              </a:r>
            </a:p>
          </p:txBody>
        </p:sp>
      </p:grpSp>
      <p:pic>
        <p:nvPicPr>
          <p:cNvPr id="20482" name="Picture 2"/>
          <p:cNvPicPr>
            <a:picLocks noGrp="1" noSelect="1" noRot="1" noMove="1" noResize="1" noEditPoints="1" noAdjustHandles="1" noChangeArrowheads="1" noChangeShapeType="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512" y="825963"/>
            <a:ext cx="9143488" cy="577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3343925"/>
            <a:ext cx="5328592" cy="3170099"/>
          </a:xfrm>
          <a:prstGeom prst="rect">
            <a:avLst/>
          </a:prstGeom>
          <a:noFill/>
        </p:spPr>
        <p:txBody>
          <a:bodyPr wrap="square" rtlCol="0">
            <a:spAutoFit/>
          </a:bodyPr>
          <a:lstStyle/>
          <a:p>
            <a:pPr marL="285750" indent="-285750">
              <a:buFont typeface="Arial" pitchFamily="34" charset="0"/>
              <a:buChar char="•"/>
            </a:pPr>
            <a:r>
              <a:rPr lang="en-US" sz="2000" dirty="0"/>
              <a:t>There are a set of rules for those organizations which produce industrial waste. These rules detail the organization about how the waste should be treated and what arrangements should be made for discarding it </a:t>
            </a:r>
          </a:p>
          <a:p>
            <a:pPr marL="285750" indent="-285750">
              <a:buFont typeface="Arial" pitchFamily="34" charset="0"/>
              <a:buChar char="•"/>
            </a:pPr>
            <a:r>
              <a:rPr lang="en-US" sz="2000" dirty="0"/>
              <a:t>There are also issues for those commercial organizations which do not produce industrial waste or by products. The main concern for these organizations is to minimize the commercial waste that they produce</a:t>
            </a:r>
          </a:p>
        </p:txBody>
      </p:sp>
    </p:spTree>
    <p:custDataLst>
      <p:tags r:id="rId1"/>
    </p:custDataLst>
    <p:extLst>
      <p:ext uri="{BB962C8B-B14F-4D97-AF65-F5344CB8AC3E}">
        <p14:creationId xmlns:p14="http://schemas.microsoft.com/office/powerpoint/2010/main" val="3643645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6213087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9"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0"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1"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2"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Control of market place </a:t>
              </a:r>
            </a:p>
          </p:txBody>
        </p:sp>
      </p:grpSp>
      <p:sp>
        <p:nvSpPr>
          <p:cNvPr id="14" name="Rounded Rectangle 13"/>
          <p:cNvSpPr/>
          <p:nvPr/>
        </p:nvSpPr>
        <p:spPr>
          <a:xfrm>
            <a:off x="5340527" y="2492896"/>
            <a:ext cx="3623962" cy="2895600"/>
          </a:xfrm>
          <a:prstGeom prst="roundRect">
            <a:avLst>
              <a:gd name="adj" fmla="val 4269"/>
            </a:avLst>
          </a:prstGeom>
          <a:solidFill>
            <a:srgbClr val="FFA3B9">
              <a:alpha val="57000"/>
            </a:srgb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It is important for the organization to meet customers’ demands and expectations. The changes in technology makes this task challenging for the companies. The organization which supplies goods that are technology based face continuous challenges</a:t>
            </a:r>
          </a:p>
        </p:txBody>
      </p:sp>
      <p:pic>
        <p:nvPicPr>
          <p:cNvPr id="21506" name="Picture 2"/>
          <p:cNvPicPr>
            <a:picLocks noGrp="1" noSelect="1" noRot="1" noMove="1" noResize="1" noEditPoints="1" noAdjustHandles="1" noChangeArrowheads="1" noChangeShapeType="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95536" y="2138470"/>
            <a:ext cx="4947342" cy="340116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color-pencils-preview.png"/>
          <p:cNvPicPr>
            <a:picLocks noGrp="1" noSelect="1" noRot="1" noMove="1" noResize="1" noEditPoints="1" noAdjustHandles="1" noChangeArrowheads="1" noChangeShapeType="1"/>
          </p:cNvPicPr>
          <p:nvPr>
            <p:custDataLst>
              <p:tags r:id="rId5"/>
            </p:custDataLst>
          </p:nvPr>
        </p:nvPicPr>
        <p:blipFill>
          <a:blip r:embed="rId14" cstate="print"/>
          <a:srcRect l="29106" r="64279"/>
          <a:stretch>
            <a:fillRect/>
          </a:stretch>
        </p:blipFill>
        <p:spPr>
          <a:xfrm rot="5400000">
            <a:off x="2772781" y="-656803"/>
            <a:ext cx="502095" cy="5256584"/>
          </a:xfrm>
          <a:prstGeom prst="rect">
            <a:avLst/>
          </a:prstGeom>
        </p:spPr>
      </p:pic>
      <p:sp>
        <p:nvSpPr>
          <p:cNvPr id="13" name="TextBox 12"/>
          <p:cNvSpPr txBox="1"/>
          <p:nvPr/>
        </p:nvSpPr>
        <p:spPr>
          <a:xfrm>
            <a:off x="1295403" y="1742307"/>
            <a:ext cx="4025858" cy="400110"/>
          </a:xfrm>
          <a:prstGeom prst="rect">
            <a:avLst/>
          </a:prstGeom>
          <a:noFill/>
        </p:spPr>
        <p:txBody>
          <a:bodyPr wrap="square" rtlCol="0">
            <a:spAutoFit/>
          </a:bodyPr>
          <a:lstStyle/>
          <a:p>
            <a:r>
              <a:rPr lang="en-US" sz="2000" b="1" dirty="0">
                <a:solidFill>
                  <a:schemeClr val="bg1"/>
                </a:solidFill>
              </a:rPr>
              <a:t>Technology developments</a:t>
            </a:r>
          </a:p>
        </p:txBody>
      </p:sp>
    </p:spTree>
    <p:custDataLst>
      <p:tags r:id="rId2"/>
    </p:custDataLst>
    <p:extLst>
      <p:ext uri="{BB962C8B-B14F-4D97-AF65-F5344CB8AC3E}">
        <p14:creationId xmlns:p14="http://schemas.microsoft.com/office/powerpoint/2010/main" val="165637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6217560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4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11" name="Picture 2"/>
          <p:cNvPicPr>
            <a:picLocks noGrp="1" noSelect="1" noRot="1" noMove="1" noResize="1" noEditPoints="1" noAdjustHandles="1" noChangeArrowheads="1" noChangeShapeType="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980728"/>
            <a:ext cx="5786214" cy="56169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0"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1"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2"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3"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Regulatory risks </a:t>
              </a:r>
            </a:p>
          </p:txBody>
        </p:sp>
      </p:grpSp>
      <p:sp>
        <p:nvSpPr>
          <p:cNvPr id="12" name="Rounded Rectangle 11"/>
          <p:cNvSpPr/>
          <p:nvPr/>
        </p:nvSpPr>
        <p:spPr>
          <a:xfrm>
            <a:off x="3448844" y="4581426"/>
            <a:ext cx="5112568" cy="2016224"/>
          </a:xfrm>
          <a:prstGeom prst="roundRect">
            <a:avLst>
              <a:gd name="adj" fmla="val 4269"/>
            </a:avLst>
          </a:prstGeom>
          <a:solidFill>
            <a:sysClr val="window" lastClr="FFFFFF">
              <a:alpha val="57000"/>
            </a:sysClr>
          </a:solidFill>
          <a:ln w="19050" cap="flat" cmpd="sng" algn="ctr">
            <a:solidFill>
              <a:srgbClr val="498DF1"/>
            </a:solidFill>
            <a:prstDash val="solid"/>
          </a:ln>
          <a:effectLst/>
        </p:spPr>
        <p:txBody>
          <a:bodyPr rtlCol="0" anchor="ctr"/>
          <a:lstStyle/>
          <a:p>
            <a:r>
              <a:rPr lang="en-US" sz="2000" dirty="0"/>
              <a:t>Regulatory risk is one of the most difficult risks faced by an organization. Compliances may appear simple and clear but there are certain complexities associated with the changes to regulations and different regulatory requirements in different countries</a:t>
            </a:r>
          </a:p>
        </p:txBody>
      </p:sp>
    </p:spTree>
    <p:custDataLst>
      <p:tags r:id="rId2"/>
    </p:custDataLst>
    <p:extLst>
      <p:ext uri="{BB962C8B-B14F-4D97-AF65-F5344CB8AC3E}">
        <p14:creationId xmlns:p14="http://schemas.microsoft.com/office/powerpoint/2010/main" val="346293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MCQs</a:t>
              </a:r>
            </a:p>
          </p:txBody>
        </p:sp>
      </p:grpSp>
      <p:pic>
        <p:nvPicPr>
          <p:cNvPr id="16" name="Picture 2"/>
          <p:cNvPicPr>
            <a:picLocks noGrp="1" noSelect="1" noRot="1" noMove="1" noResize="1" noEditPoints="1" noAdjustHandles="1" noChangeArrowheads="1" noChangeShapeType="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1412776"/>
            <a:ext cx="6865412" cy="1015663"/>
          </a:xfrm>
          <a:prstGeom prst="rect">
            <a:avLst/>
          </a:prstGeom>
          <a:noFill/>
        </p:spPr>
        <p:txBody>
          <a:bodyPr wrap="square" rtlCol="0">
            <a:spAutoFit/>
          </a:bodyPr>
          <a:lstStyle/>
          <a:p>
            <a:r>
              <a:rPr lang="en-US" sz="2000" dirty="0"/>
              <a:t>A software company declared annual profits at the end of a financial year, but the results displayed does not match with the external audit reports. By this we can understand that</a:t>
            </a:r>
          </a:p>
        </p:txBody>
      </p:sp>
      <p:sp>
        <p:nvSpPr>
          <p:cNvPr id="5" name="Rectangle 4">
            <a:hlinkClick r:id="rId10" action="ppaction://hlinksldjump"/>
          </p:cNvPr>
          <p:cNvSpPr/>
          <p:nvPr/>
        </p:nvSpPr>
        <p:spPr>
          <a:xfrm>
            <a:off x="2712413" y="3030173"/>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1: </a:t>
            </a:r>
          </a:p>
        </p:txBody>
      </p:sp>
      <p:sp>
        <p:nvSpPr>
          <p:cNvPr id="24" name="TextBox 23"/>
          <p:cNvSpPr txBox="1"/>
          <p:nvPr/>
        </p:nvSpPr>
        <p:spPr>
          <a:xfrm>
            <a:off x="4284892" y="3030173"/>
            <a:ext cx="3167428" cy="400110"/>
          </a:xfrm>
          <a:prstGeom prst="rect">
            <a:avLst/>
          </a:prstGeom>
          <a:noFill/>
        </p:spPr>
        <p:txBody>
          <a:bodyPr wrap="square" rtlCol="0">
            <a:spAutoFit/>
          </a:bodyPr>
          <a:lstStyle/>
          <a:p>
            <a:r>
              <a:rPr lang="en-US" sz="2000" dirty="0"/>
              <a:t>Inaccurate auditing is done</a:t>
            </a:r>
          </a:p>
        </p:txBody>
      </p:sp>
      <p:sp>
        <p:nvSpPr>
          <p:cNvPr id="25" name="Rectangle 24">
            <a:hlinkClick r:id="rId11" action="ppaction://hlinksldjump"/>
          </p:cNvPr>
          <p:cNvSpPr/>
          <p:nvPr/>
        </p:nvSpPr>
        <p:spPr>
          <a:xfrm>
            <a:off x="2712413" y="3743301"/>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2: </a:t>
            </a:r>
          </a:p>
        </p:txBody>
      </p:sp>
      <p:sp>
        <p:nvSpPr>
          <p:cNvPr id="26" name="TextBox 25"/>
          <p:cNvSpPr txBox="1"/>
          <p:nvPr/>
        </p:nvSpPr>
        <p:spPr>
          <a:xfrm>
            <a:off x="4284891" y="3743301"/>
            <a:ext cx="3527469" cy="400110"/>
          </a:xfrm>
          <a:prstGeom prst="rect">
            <a:avLst/>
          </a:prstGeom>
          <a:noFill/>
        </p:spPr>
        <p:txBody>
          <a:bodyPr wrap="square" rtlCol="0">
            <a:spAutoFit/>
          </a:bodyPr>
          <a:lstStyle/>
          <a:p>
            <a:r>
              <a:rPr lang="en-US" sz="2000" dirty="0"/>
              <a:t>Organization committed fraud</a:t>
            </a:r>
          </a:p>
        </p:txBody>
      </p:sp>
      <p:sp>
        <p:nvSpPr>
          <p:cNvPr id="27" name="Rectangle 26">
            <a:hlinkClick r:id="rId10" action="ppaction://hlinksldjump"/>
          </p:cNvPr>
          <p:cNvSpPr/>
          <p:nvPr/>
        </p:nvSpPr>
        <p:spPr>
          <a:xfrm>
            <a:off x="2712413" y="4437112"/>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3: </a:t>
            </a:r>
          </a:p>
        </p:txBody>
      </p:sp>
      <p:sp>
        <p:nvSpPr>
          <p:cNvPr id="28" name="TextBox 27"/>
          <p:cNvSpPr txBox="1"/>
          <p:nvPr/>
        </p:nvSpPr>
        <p:spPr>
          <a:xfrm>
            <a:off x="4284891" y="4437112"/>
            <a:ext cx="4103533" cy="400110"/>
          </a:xfrm>
          <a:prstGeom prst="rect">
            <a:avLst/>
          </a:prstGeom>
          <a:noFill/>
        </p:spPr>
        <p:txBody>
          <a:bodyPr wrap="square" rtlCol="0">
            <a:spAutoFit/>
          </a:bodyPr>
          <a:lstStyle/>
          <a:p>
            <a:r>
              <a:rPr lang="en-US" sz="2000" dirty="0"/>
              <a:t>Organization facing financial risks</a:t>
            </a:r>
          </a:p>
        </p:txBody>
      </p:sp>
      <p:sp>
        <p:nvSpPr>
          <p:cNvPr id="29" name="Rectangle 28">
            <a:hlinkClick r:id="rId10" action="ppaction://hlinksldjump"/>
          </p:cNvPr>
          <p:cNvSpPr/>
          <p:nvPr/>
        </p:nvSpPr>
        <p:spPr>
          <a:xfrm>
            <a:off x="2712413" y="5157192"/>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4: </a:t>
            </a:r>
          </a:p>
        </p:txBody>
      </p:sp>
      <p:sp>
        <p:nvSpPr>
          <p:cNvPr id="30" name="TextBox 29"/>
          <p:cNvSpPr txBox="1"/>
          <p:nvPr/>
        </p:nvSpPr>
        <p:spPr>
          <a:xfrm>
            <a:off x="4284891" y="5157192"/>
            <a:ext cx="3723521" cy="400110"/>
          </a:xfrm>
          <a:prstGeom prst="rect">
            <a:avLst/>
          </a:prstGeom>
          <a:noFill/>
        </p:spPr>
        <p:txBody>
          <a:bodyPr wrap="square" rtlCol="0">
            <a:spAutoFit/>
          </a:bodyPr>
          <a:lstStyle/>
          <a:p>
            <a:r>
              <a:rPr lang="en-US" sz="2000" dirty="0"/>
              <a:t>Organization is under recession</a:t>
            </a:r>
          </a:p>
        </p:txBody>
      </p:sp>
      <p:sp>
        <p:nvSpPr>
          <p:cNvPr id="31" name="Rounded Rectangular Callout 30"/>
          <p:cNvSpPr/>
          <p:nvPr/>
        </p:nvSpPr>
        <p:spPr>
          <a:xfrm>
            <a:off x="179512" y="4175349"/>
            <a:ext cx="1656000" cy="1512168"/>
          </a:xfrm>
          <a:prstGeom prst="wedgeRoundRectCallout">
            <a:avLst>
              <a:gd name="adj1" fmla="val 93672"/>
              <a:gd name="adj2" fmla="val -37508"/>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Click on any one of the options for the correct answer</a:t>
            </a:r>
          </a:p>
        </p:txBody>
      </p:sp>
    </p:spTree>
    <p:custDataLst>
      <p:tags r:id="rId1"/>
    </p:custDataLst>
    <p:extLst>
      <p:ext uri="{BB962C8B-B14F-4D97-AF65-F5344CB8AC3E}">
        <p14:creationId xmlns:p14="http://schemas.microsoft.com/office/powerpoint/2010/main" val="5525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4" grpId="0"/>
      <p:bldP spid="25" grpId="0" animBg="1"/>
      <p:bldP spid="26" grpId="0"/>
      <p:bldP spid="27" grpId="0" animBg="1"/>
      <p:bldP spid="28" grpId="0"/>
      <p:bldP spid="29" grpId="0" animBg="1"/>
      <p:bldP spid="30" grpId="0"/>
      <p:bldP spid="3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MCQs</a:t>
              </a:r>
            </a:p>
          </p:txBody>
        </p:sp>
      </p:grpSp>
      <p:pic>
        <p:nvPicPr>
          <p:cNvPr id="16" name="Picture 2"/>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Grp="1" noSelect="1" noRot="1" noMove="1" noResize="1" noEditPoints="1" noAdjustHandles="1" noChangeArrowheads="1" noChangeShapeType="1" noTextEdit="1"/>
          </p:cNvSpPr>
          <p:nvPr>
            <p:custDataLst>
              <p:tags r:id="rId3"/>
            </p:custDataLst>
          </p:nvPr>
        </p:nvSpPr>
        <p:spPr>
          <a:xfrm>
            <a:off x="611560" y="1988840"/>
            <a:ext cx="3312368" cy="3312368"/>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06474" y="2816932"/>
            <a:ext cx="3801938" cy="16561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Yes you are right!</a:t>
            </a:r>
          </a:p>
        </p:txBody>
      </p:sp>
      <p:sp>
        <p:nvSpPr>
          <p:cNvPr id="32" name="Rectangle 31">
            <a:hlinkClick r:id="rId12" action="ppaction://hlinksldjump"/>
          </p:cNvPr>
          <p:cNvSpPr/>
          <p:nvPr/>
        </p:nvSpPr>
        <p:spPr>
          <a:xfrm>
            <a:off x="5076056" y="5661248"/>
            <a:ext cx="3672408" cy="572797"/>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i="1" dirty="0"/>
              <a:t>Click here Continue . . .</a:t>
            </a:r>
          </a:p>
        </p:txBody>
      </p:sp>
    </p:spTree>
    <p:custDataLst>
      <p:tags r:id="rId1"/>
    </p:custDataLst>
    <p:extLst>
      <p:ext uri="{BB962C8B-B14F-4D97-AF65-F5344CB8AC3E}">
        <p14:creationId xmlns:p14="http://schemas.microsoft.com/office/powerpoint/2010/main" val="207770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MCQs</a:t>
              </a:r>
            </a:p>
          </p:txBody>
        </p:sp>
      </p:grpSp>
      <p:pic>
        <p:nvPicPr>
          <p:cNvPr id="16" name="Picture 2"/>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Grp="1" noSelect="1" noRot="1" noMove="1" noResize="1" noEditPoints="1" noAdjustHandles="1" noChangeArrowheads="1" noChangeShapeType="1" noTextEdit="1"/>
          </p:cNvSpPr>
          <p:nvPr>
            <p:custDataLst>
              <p:tags r:id="rId3"/>
            </p:custDataLst>
          </p:nvPr>
        </p:nvSpPr>
        <p:spPr>
          <a:xfrm>
            <a:off x="611560" y="1988840"/>
            <a:ext cx="3312368" cy="3312368"/>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06474" y="2816932"/>
            <a:ext cx="4541990" cy="1656184"/>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That’s not quite right</a:t>
            </a:r>
          </a:p>
          <a:p>
            <a:r>
              <a:rPr lang="en-US" sz="2400" b="1" dirty="0">
                <a:solidFill>
                  <a:srgbClr val="FFFF00"/>
                </a:solidFill>
              </a:rPr>
              <a:t>The answer is:</a:t>
            </a:r>
            <a:br>
              <a:rPr lang="en-US" sz="2400" b="1" dirty="0">
                <a:solidFill>
                  <a:srgbClr val="FFFF00"/>
                </a:solidFill>
              </a:rPr>
            </a:br>
            <a:r>
              <a:rPr lang="en-US" sz="2400" b="1" dirty="0">
                <a:solidFill>
                  <a:srgbClr val="FFFF00"/>
                </a:solidFill>
              </a:rPr>
              <a:t>Organization committed fraud</a:t>
            </a:r>
          </a:p>
        </p:txBody>
      </p:sp>
      <p:sp>
        <p:nvSpPr>
          <p:cNvPr id="23" name="Rectangle 22">
            <a:hlinkClick r:id="rId12" action="ppaction://hlinksldjump"/>
          </p:cNvPr>
          <p:cNvSpPr/>
          <p:nvPr/>
        </p:nvSpPr>
        <p:spPr>
          <a:xfrm>
            <a:off x="5076056" y="5661248"/>
            <a:ext cx="3672408" cy="572797"/>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t>Click here Continue . . .</a:t>
            </a:r>
          </a:p>
        </p:txBody>
      </p:sp>
    </p:spTree>
    <p:custDataLst>
      <p:tags r:id="rId1"/>
    </p:custDataLst>
    <p:extLst>
      <p:ext uri="{BB962C8B-B14F-4D97-AF65-F5344CB8AC3E}">
        <p14:creationId xmlns:p14="http://schemas.microsoft.com/office/powerpoint/2010/main" val="121338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344750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47" presetClass="exit" presetSubtype="0" fill="hold" grpId="0" nodeType="withEffect">
                                  <p:stCondLst>
                                    <p:cond delay="0"/>
                                  </p:stCondLst>
                                  <p:childTnLst>
                                    <p:animEffect transition="out" filter="fade">
                                      <p:cBhvr>
                                        <p:cTn id="11" dur="1000"/>
                                        <p:tgtEl>
                                          <p:spTgt spid="15"/>
                                        </p:tgtEl>
                                      </p:cBhvr>
                                    </p:animEffect>
                                    <p:anim calcmode="lin" valueType="num">
                                      <p:cBhvr>
                                        <p:cTn id="12" dur="1000"/>
                                        <p:tgtEl>
                                          <p:spTgt spid="15"/>
                                        </p:tgtEl>
                                        <p:attrNameLst>
                                          <p:attrName>ppt_x</p:attrName>
                                        </p:attrNameLst>
                                      </p:cBhvr>
                                      <p:tavLst>
                                        <p:tav tm="0">
                                          <p:val>
                                            <p:strVal val="ppt_x"/>
                                          </p:val>
                                        </p:tav>
                                        <p:tav tm="100000">
                                          <p:val>
                                            <p:strVal val="ppt_x"/>
                                          </p:val>
                                        </p:tav>
                                      </p:tavLst>
                                    </p:anim>
                                    <p:anim calcmode="lin" valueType="num">
                                      <p:cBhvr>
                                        <p:cTn id="13" dur="1000"/>
                                        <p:tgtEl>
                                          <p:spTgt spid="15"/>
                                        </p:tgtEl>
                                        <p:attrNameLst>
                                          <p:attrName>ppt_y</p:attrName>
                                        </p:attrNameLst>
                                      </p:cBhvr>
                                      <p:tavLst>
                                        <p:tav tm="0">
                                          <p:val>
                                            <p:strVal val="ppt_y"/>
                                          </p:val>
                                        </p:tav>
                                        <p:tav tm="100000">
                                          <p:val>
                                            <p:strVal val="ppt_y-.1"/>
                                          </p:val>
                                        </p:tav>
                                      </p:tavLst>
                                    </p:anim>
                                    <p:set>
                                      <p:cBhvr>
                                        <p:cTn id="14" dur="1" fill="hold">
                                          <p:stCondLst>
                                            <p:cond delay="999"/>
                                          </p:stCondLst>
                                        </p:cTn>
                                        <p:tgtEl>
                                          <p:spTgt spid="15"/>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4"/>
                                        </p:tgtEl>
                                      </p:cBhvr>
                                    </p:animEffect>
                                    <p:anim calcmode="lin" valueType="num">
                                      <p:cBhvr>
                                        <p:cTn id="17" dur="1000"/>
                                        <p:tgtEl>
                                          <p:spTgt spid="14"/>
                                        </p:tgtEl>
                                        <p:attrNameLst>
                                          <p:attrName>ppt_x</p:attrName>
                                        </p:attrNameLst>
                                      </p:cBhvr>
                                      <p:tavLst>
                                        <p:tav tm="0">
                                          <p:val>
                                            <p:strVal val="ppt_x"/>
                                          </p:val>
                                        </p:tav>
                                        <p:tav tm="100000">
                                          <p:val>
                                            <p:strVal val="ppt_x"/>
                                          </p:val>
                                        </p:tav>
                                      </p:tavLst>
                                    </p:anim>
                                    <p:anim calcmode="lin" valueType="num">
                                      <p:cBhvr>
                                        <p:cTn id="18" dur="1000"/>
                                        <p:tgtEl>
                                          <p:spTgt spid="14"/>
                                        </p:tgtEl>
                                        <p:attrNameLst>
                                          <p:attrName>ppt_y</p:attrName>
                                        </p:attrNameLst>
                                      </p:cBhvr>
                                      <p:tavLst>
                                        <p:tav tm="0">
                                          <p:val>
                                            <p:strVal val="ppt_y"/>
                                          </p:val>
                                        </p:tav>
                                        <p:tav tm="100000">
                                          <p:val>
                                            <p:strVal val="ppt_y-.1"/>
                                          </p:val>
                                        </p:tav>
                                      </p:tavLst>
                                    </p:anim>
                                    <p:set>
                                      <p:cBhvr>
                                        <p:cTn id="19" dur="1" fill="hold">
                                          <p:stCondLst>
                                            <p:cond delay="999"/>
                                          </p:stCondLst>
                                        </p:cTn>
                                        <p:tgtEl>
                                          <p:spTgt spid="14"/>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3"/>
                                        </p:tgtEl>
                                      </p:cBhvr>
                                    </p:animEffect>
                                    <p:anim calcmode="lin" valueType="num">
                                      <p:cBhvr>
                                        <p:cTn id="22" dur="1000"/>
                                        <p:tgtEl>
                                          <p:spTgt spid="13"/>
                                        </p:tgtEl>
                                        <p:attrNameLst>
                                          <p:attrName>ppt_x</p:attrName>
                                        </p:attrNameLst>
                                      </p:cBhvr>
                                      <p:tavLst>
                                        <p:tav tm="0">
                                          <p:val>
                                            <p:strVal val="ppt_x"/>
                                          </p:val>
                                        </p:tav>
                                        <p:tav tm="100000">
                                          <p:val>
                                            <p:strVal val="ppt_x"/>
                                          </p:val>
                                        </p:tav>
                                      </p:tavLst>
                                    </p:anim>
                                    <p:anim calcmode="lin" valueType="num">
                                      <p:cBhvr>
                                        <p:cTn id="23" dur="1000"/>
                                        <p:tgtEl>
                                          <p:spTgt spid="13"/>
                                        </p:tgtEl>
                                        <p:attrNameLst>
                                          <p:attrName>ppt_y</p:attrName>
                                        </p:attrNameLst>
                                      </p:cBhvr>
                                      <p:tavLst>
                                        <p:tav tm="0">
                                          <p:val>
                                            <p:strVal val="ppt_y"/>
                                          </p:val>
                                        </p:tav>
                                        <p:tav tm="100000">
                                          <p:val>
                                            <p:strVal val="ppt_y-.1"/>
                                          </p:val>
                                        </p:tav>
                                      </p:tavLst>
                                    </p:anim>
                                    <p:set>
                                      <p:cBhvr>
                                        <p:cTn id="24" dur="1" fill="hold">
                                          <p:stCondLst>
                                            <p:cond delay="999"/>
                                          </p:stCondLst>
                                        </p:cTn>
                                        <p:tgtEl>
                                          <p:spTgt spid="13"/>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2"/>
                                        </p:tgtEl>
                                      </p:cBhvr>
                                    </p:animEffect>
                                    <p:anim calcmode="lin" valueType="num">
                                      <p:cBhvr>
                                        <p:cTn id="27" dur="1000"/>
                                        <p:tgtEl>
                                          <p:spTgt spid="12"/>
                                        </p:tgtEl>
                                        <p:attrNameLst>
                                          <p:attrName>ppt_x</p:attrName>
                                        </p:attrNameLst>
                                      </p:cBhvr>
                                      <p:tavLst>
                                        <p:tav tm="0">
                                          <p:val>
                                            <p:strVal val="ppt_x"/>
                                          </p:val>
                                        </p:tav>
                                        <p:tav tm="100000">
                                          <p:val>
                                            <p:strVal val="ppt_x"/>
                                          </p:val>
                                        </p:tav>
                                      </p:tavLst>
                                    </p:anim>
                                    <p:anim calcmode="lin" valueType="num">
                                      <p:cBhvr>
                                        <p:cTn id="28" dur="1000"/>
                                        <p:tgtEl>
                                          <p:spTgt spid="12"/>
                                        </p:tgtEl>
                                        <p:attrNameLst>
                                          <p:attrName>ppt_y</p:attrName>
                                        </p:attrNameLst>
                                      </p:cBhvr>
                                      <p:tavLst>
                                        <p:tav tm="0">
                                          <p:val>
                                            <p:strVal val="ppt_y"/>
                                          </p:val>
                                        </p:tav>
                                        <p:tav tm="100000">
                                          <p:val>
                                            <p:strVal val="ppt_y-.1"/>
                                          </p:val>
                                        </p:tav>
                                      </p:tavLst>
                                    </p:anim>
                                    <p:set>
                                      <p:cBhvr>
                                        <p:cTn id="29" dur="1" fill="hold">
                                          <p:stCondLst>
                                            <p:cond delay="999"/>
                                          </p:stCondLst>
                                        </p:cTn>
                                        <p:tgtEl>
                                          <p:spTgt spid="12"/>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1"/>
                                        </p:tgtEl>
                                      </p:cBhvr>
                                    </p:animEffect>
                                    <p:anim calcmode="lin" valueType="num">
                                      <p:cBhvr>
                                        <p:cTn id="32" dur="1000"/>
                                        <p:tgtEl>
                                          <p:spTgt spid="11"/>
                                        </p:tgtEl>
                                        <p:attrNameLst>
                                          <p:attrName>ppt_x</p:attrName>
                                        </p:attrNameLst>
                                      </p:cBhvr>
                                      <p:tavLst>
                                        <p:tav tm="0">
                                          <p:val>
                                            <p:strVal val="ppt_x"/>
                                          </p:val>
                                        </p:tav>
                                        <p:tav tm="100000">
                                          <p:val>
                                            <p:strVal val="ppt_x"/>
                                          </p:val>
                                        </p:tav>
                                      </p:tavLst>
                                    </p:anim>
                                    <p:anim calcmode="lin" valueType="num">
                                      <p:cBhvr>
                                        <p:cTn id="33" dur="1000"/>
                                        <p:tgtEl>
                                          <p:spTgt spid="11"/>
                                        </p:tgtEl>
                                        <p:attrNameLst>
                                          <p:attrName>ppt_y</p:attrName>
                                        </p:attrNameLst>
                                      </p:cBhvr>
                                      <p:tavLst>
                                        <p:tav tm="0">
                                          <p:val>
                                            <p:strVal val="ppt_y"/>
                                          </p:val>
                                        </p:tav>
                                        <p:tav tm="100000">
                                          <p:val>
                                            <p:strVal val="ppt_y-.1"/>
                                          </p:val>
                                        </p:tav>
                                      </p:tavLst>
                                    </p:anim>
                                    <p:set>
                                      <p:cBhvr>
                                        <p:cTn id="34" dur="1" fill="hold">
                                          <p:stCondLst>
                                            <p:cond delay="999"/>
                                          </p:stCondLst>
                                        </p:cTn>
                                        <p:tgtEl>
                                          <p:spTgt spid="11"/>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7"/>
                                        </p:tgtEl>
                                      </p:cBhvr>
                                    </p:animEffect>
                                    <p:anim calcmode="lin" valueType="num">
                                      <p:cBhvr>
                                        <p:cTn id="37" dur="1000"/>
                                        <p:tgtEl>
                                          <p:spTgt spid="17"/>
                                        </p:tgtEl>
                                        <p:attrNameLst>
                                          <p:attrName>ppt_x</p:attrName>
                                        </p:attrNameLst>
                                      </p:cBhvr>
                                      <p:tavLst>
                                        <p:tav tm="0">
                                          <p:val>
                                            <p:strVal val="ppt_x"/>
                                          </p:val>
                                        </p:tav>
                                        <p:tav tm="100000">
                                          <p:val>
                                            <p:strVal val="ppt_x"/>
                                          </p:val>
                                        </p:tav>
                                      </p:tavLst>
                                    </p:anim>
                                    <p:anim calcmode="lin" valueType="num">
                                      <p:cBhvr>
                                        <p:cTn id="38" dur="1000"/>
                                        <p:tgtEl>
                                          <p:spTgt spid="17"/>
                                        </p:tgtEl>
                                        <p:attrNameLst>
                                          <p:attrName>ppt_y</p:attrName>
                                        </p:attrNameLst>
                                      </p:cBhvr>
                                      <p:tavLst>
                                        <p:tav tm="0">
                                          <p:val>
                                            <p:strVal val="ppt_y"/>
                                          </p:val>
                                        </p:tav>
                                        <p:tav tm="100000">
                                          <p:val>
                                            <p:strVal val="ppt_y-.1"/>
                                          </p:val>
                                        </p:tav>
                                      </p:tavLst>
                                    </p:anim>
                                    <p:set>
                                      <p:cBhvr>
                                        <p:cTn id="39" dur="1" fill="hold">
                                          <p:stCondLst>
                                            <p:cond delay="999"/>
                                          </p:stCondLst>
                                        </p:cTn>
                                        <p:tgtEl>
                                          <p:spTgt spid="17"/>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8"/>
                                        </p:tgtEl>
                                      </p:cBhvr>
                                    </p:animEffect>
                                    <p:anim calcmode="lin" valueType="num">
                                      <p:cBhvr>
                                        <p:cTn id="42" dur="1000"/>
                                        <p:tgtEl>
                                          <p:spTgt spid="18"/>
                                        </p:tgtEl>
                                        <p:attrNameLst>
                                          <p:attrName>ppt_x</p:attrName>
                                        </p:attrNameLst>
                                      </p:cBhvr>
                                      <p:tavLst>
                                        <p:tav tm="0">
                                          <p:val>
                                            <p:strVal val="ppt_x"/>
                                          </p:val>
                                        </p:tav>
                                        <p:tav tm="100000">
                                          <p:val>
                                            <p:strVal val="ppt_x"/>
                                          </p:val>
                                        </p:tav>
                                      </p:tavLst>
                                    </p:anim>
                                    <p:anim calcmode="lin" valueType="num">
                                      <p:cBhvr>
                                        <p:cTn id="43" dur="1000"/>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20"/>
                                        </p:tgtEl>
                                      </p:cBhvr>
                                    </p:animEffect>
                                    <p:anim calcmode="lin" valueType="num">
                                      <p:cBhvr>
                                        <p:cTn id="52" dur="1000"/>
                                        <p:tgtEl>
                                          <p:spTgt spid="20"/>
                                        </p:tgtEl>
                                        <p:attrNameLst>
                                          <p:attrName>ppt_x</p:attrName>
                                        </p:attrNameLst>
                                      </p:cBhvr>
                                      <p:tavLst>
                                        <p:tav tm="0">
                                          <p:val>
                                            <p:strVal val="ppt_x"/>
                                          </p:val>
                                        </p:tav>
                                        <p:tav tm="100000">
                                          <p:val>
                                            <p:strVal val="ppt_x"/>
                                          </p:val>
                                        </p:tav>
                                      </p:tavLst>
                                    </p:anim>
                                    <p:anim calcmode="lin" valueType="num">
                                      <p:cBhvr>
                                        <p:cTn id="53" dur="1000"/>
                                        <p:tgtEl>
                                          <p:spTgt spid="20"/>
                                        </p:tgtEl>
                                        <p:attrNameLst>
                                          <p:attrName>ppt_y</p:attrName>
                                        </p:attrNameLst>
                                      </p:cBhvr>
                                      <p:tavLst>
                                        <p:tav tm="0">
                                          <p:val>
                                            <p:strVal val="ppt_y"/>
                                          </p:val>
                                        </p:tav>
                                        <p:tav tm="100000">
                                          <p:val>
                                            <p:strVal val="ppt_y-.1"/>
                                          </p:val>
                                        </p:tav>
                                      </p:tavLst>
                                    </p:anim>
                                    <p:set>
                                      <p:cBhvr>
                                        <p:cTn id="54" dur="1" fill="hold">
                                          <p:stCondLst>
                                            <p:cond delay="999"/>
                                          </p:stCondLst>
                                        </p:cTn>
                                        <p:tgtEl>
                                          <p:spTgt spid="20"/>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3062289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10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4"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5"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6"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7"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2" name="Rectangle 11"/>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3" name="TextBox 12"/>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2" name="Oval 1"/>
          <p:cNvSpPr>
            <a:spLocks noGrp="1" noSelect="1" noRot="1" noMove="1" noResize="1" noEditPoints="1" noAdjustHandles="1" noChangeArrowheads="1" noChangeShapeType="1" noTextEdit="1"/>
          </p:cNvSpPr>
          <p:nvPr>
            <p:custDataLst>
              <p:tags r:id="rId4"/>
            </p:custDataLst>
          </p:nvPr>
        </p:nvSpPr>
        <p:spPr>
          <a:xfrm>
            <a:off x="539552" y="2145630"/>
            <a:ext cx="2304256" cy="2304256"/>
          </a:xfrm>
          <a:prstGeom prst="ellipse">
            <a:avLst/>
          </a:prstGeom>
          <a:blipFill>
            <a:blip r:embed="rId12"/>
            <a:stretch>
              <a:fillRect/>
            </a:stretch>
          </a:bli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6"/>
          </p:cNvCxnSpPr>
          <p:nvPr/>
        </p:nvCxnSpPr>
        <p:spPr>
          <a:xfrm>
            <a:off x="2843808" y="3297758"/>
            <a:ext cx="136815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93502" y="2694399"/>
            <a:ext cx="4770986" cy="2246769"/>
          </a:xfrm>
          <a:prstGeom prst="rect">
            <a:avLst/>
          </a:prstGeom>
          <a:noFill/>
        </p:spPr>
        <p:txBody>
          <a:bodyPr wrap="square" rtlCol="0">
            <a:spAutoFit/>
          </a:bodyPr>
          <a:lstStyle/>
          <a:p>
            <a:r>
              <a:rPr lang="en-US" sz="2000" dirty="0"/>
              <a:t>The company began by laying the foundation for the ERM program and developed corporate level risk objectives.</a:t>
            </a:r>
            <a:r>
              <a:rPr lang="en-US" sz="2000" dirty="0">
                <a:ea typeface="Verdana" pitchFamily="34" charset="0"/>
                <a:cs typeface="Verdana" pitchFamily="34" charset="0"/>
              </a:rPr>
              <a:t> The company evaluated and prioritized its risk exposures and mitigation efforts in order to understand where to focus its future investments</a:t>
            </a:r>
          </a:p>
        </p:txBody>
      </p:sp>
      <p:sp>
        <p:nvSpPr>
          <p:cNvPr id="21" name="Round Same Side Corner Rectangle 20"/>
          <p:cNvSpPr/>
          <p:nvPr/>
        </p:nvSpPr>
        <p:spPr>
          <a:xfrm>
            <a:off x="4211960" y="2097881"/>
            <a:ext cx="379645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How did they start?</a:t>
            </a:r>
          </a:p>
        </p:txBody>
      </p:sp>
      <p:sp>
        <p:nvSpPr>
          <p:cNvPr id="24" name="TextBox 23"/>
          <p:cNvSpPr txBox="1"/>
          <p:nvPr/>
        </p:nvSpPr>
        <p:spPr>
          <a:xfrm>
            <a:off x="831336" y="4449886"/>
            <a:ext cx="1720687" cy="400110"/>
          </a:xfrm>
          <a:prstGeom prst="rect">
            <a:avLst/>
          </a:prstGeom>
          <a:noFill/>
        </p:spPr>
        <p:txBody>
          <a:bodyPr wrap="square" rtlCol="0">
            <a:spAutoFit/>
          </a:bodyPr>
          <a:lstStyle/>
          <a:p>
            <a:r>
              <a:rPr lang="en-US" sz="2000" i="1" dirty="0">
                <a:ea typeface="Verdana" pitchFamily="34" charset="0"/>
                <a:cs typeface="Verdana" pitchFamily="34" charset="0"/>
              </a:rPr>
              <a:t>XYZ company</a:t>
            </a:r>
          </a:p>
        </p:txBody>
      </p:sp>
    </p:spTree>
    <p:custDataLst>
      <p:tags r:id="rId2"/>
    </p:custDataLst>
    <p:extLst>
      <p:ext uri="{BB962C8B-B14F-4D97-AF65-F5344CB8AC3E}">
        <p14:creationId xmlns:p14="http://schemas.microsoft.com/office/powerpoint/2010/main" val="3488582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What is uncertainty?</a:t>
              </a:r>
            </a:p>
          </p:txBody>
        </p:sp>
      </p:grpSp>
      <p:sp>
        <p:nvSpPr>
          <p:cNvPr id="27" name="TextBox 26"/>
          <p:cNvSpPr txBox="1"/>
          <p:nvPr/>
        </p:nvSpPr>
        <p:spPr>
          <a:xfrm>
            <a:off x="735732" y="1007828"/>
            <a:ext cx="6356548" cy="584775"/>
          </a:xfrm>
          <a:prstGeom prst="rect">
            <a:avLst/>
          </a:prstGeom>
          <a:noFill/>
        </p:spPr>
        <p:txBody>
          <a:bodyPr wrap="square" rtlCol="0">
            <a:spAutoFit/>
          </a:bodyPr>
          <a:lstStyle/>
          <a:p>
            <a:r>
              <a:rPr lang="en-US" sz="1600" b="1" dirty="0"/>
              <a:t>Uncertainty means incomplete knowledge, i.e., a shortfall of knowledge or information about:-</a:t>
            </a:r>
          </a:p>
        </p:txBody>
      </p:sp>
      <p:sp>
        <p:nvSpPr>
          <p:cNvPr id="48" name="Donut 47"/>
          <p:cNvSpPr/>
          <p:nvPr/>
        </p:nvSpPr>
        <p:spPr>
          <a:xfrm>
            <a:off x="1915885" y="1676400"/>
            <a:ext cx="2209800" cy="2133600"/>
          </a:xfrm>
          <a:prstGeom prst="donut">
            <a:avLst>
              <a:gd name="adj" fmla="val 6108"/>
            </a:avLst>
          </a:prstGeom>
          <a:solidFill>
            <a:schemeClr val="bg1">
              <a:lumMod val="50000"/>
              <a:alpha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Donut 48"/>
          <p:cNvSpPr/>
          <p:nvPr/>
        </p:nvSpPr>
        <p:spPr>
          <a:xfrm>
            <a:off x="261257" y="1676400"/>
            <a:ext cx="2209800" cy="2133600"/>
          </a:xfrm>
          <a:prstGeom prst="donut">
            <a:avLst>
              <a:gd name="adj" fmla="val 3433"/>
            </a:avLst>
          </a:prstGeom>
          <a:solidFill>
            <a:schemeClr val="bg1">
              <a:lumMod val="50000"/>
              <a:alpha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Donut 49"/>
          <p:cNvSpPr/>
          <p:nvPr/>
        </p:nvSpPr>
        <p:spPr>
          <a:xfrm>
            <a:off x="3614057" y="1676400"/>
            <a:ext cx="2209800" cy="2133600"/>
          </a:xfrm>
          <a:prstGeom prst="donut">
            <a:avLst>
              <a:gd name="adj" fmla="val 9506"/>
            </a:avLst>
          </a:prstGeom>
          <a:solidFill>
            <a:schemeClr val="bg1">
              <a:lumMod val="50000"/>
              <a:alpha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Donut 50"/>
          <p:cNvSpPr/>
          <p:nvPr/>
        </p:nvSpPr>
        <p:spPr>
          <a:xfrm>
            <a:off x="5290457" y="1676400"/>
            <a:ext cx="2209800" cy="2133600"/>
          </a:xfrm>
          <a:prstGeom prst="donut">
            <a:avLst>
              <a:gd name="adj" fmla="val 10893"/>
            </a:avLst>
          </a:prstGeom>
          <a:solidFill>
            <a:schemeClr val="bg1">
              <a:lumMod val="50000"/>
              <a:alpha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2" name="Donut 51"/>
          <p:cNvSpPr/>
          <p:nvPr/>
        </p:nvSpPr>
        <p:spPr>
          <a:xfrm>
            <a:off x="6705600" y="1676400"/>
            <a:ext cx="2209800" cy="2133600"/>
          </a:xfrm>
          <a:prstGeom prst="donut">
            <a:avLst>
              <a:gd name="adj" fmla="val 14841"/>
            </a:avLst>
          </a:prstGeom>
          <a:solidFill>
            <a:schemeClr val="bg1">
              <a:lumMod val="50000"/>
              <a:alpha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53" name="Straight Connector 52"/>
          <p:cNvCxnSpPr>
            <a:cxnSpLocks/>
          </p:cNvCxnSpPr>
          <p:nvPr/>
        </p:nvCxnSpPr>
        <p:spPr>
          <a:xfrm>
            <a:off x="1295400" y="3810000"/>
            <a:ext cx="0" cy="987152"/>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3048000" y="3810000"/>
            <a:ext cx="1588" cy="987152"/>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4800600" y="3810000"/>
            <a:ext cx="1588" cy="987152"/>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6477000" y="3810000"/>
            <a:ext cx="1588" cy="987152"/>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7924800" y="3810000"/>
            <a:ext cx="1588" cy="987152"/>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61357" y="2558534"/>
            <a:ext cx="609600" cy="369332"/>
          </a:xfrm>
          <a:prstGeom prst="rect">
            <a:avLst/>
          </a:prstGeom>
          <a:noFill/>
        </p:spPr>
        <p:txBody>
          <a:bodyPr wrap="square" rtlCol="0">
            <a:spAutoFit/>
          </a:bodyPr>
          <a:lstStyle/>
          <a:p>
            <a:r>
              <a:rPr lang="en-US" b="1" dirty="0">
                <a:latin typeface="Calibri" pitchFamily="34" charset="0"/>
                <a:ea typeface="Verdana" pitchFamily="34" charset="0"/>
                <a:cs typeface="Calibri" pitchFamily="34" charset="0"/>
              </a:rPr>
              <a:t>1</a:t>
            </a:r>
          </a:p>
        </p:txBody>
      </p:sp>
      <p:sp>
        <p:nvSpPr>
          <p:cNvPr id="59" name="TextBox 58"/>
          <p:cNvSpPr txBox="1"/>
          <p:nvPr/>
        </p:nvSpPr>
        <p:spPr>
          <a:xfrm>
            <a:off x="2715985" y="2558534"/>
            <a:ext cx="609600" cy="369332"/>
          </a:xfrm>
          <a:prstGeom prst="rect">
            <a:avLst/>
          </a:prstGeom>
          <a:noFill/>
        </p:spPr>
        <p:txBody>
          <a:bodyPr wrap="square" rtlCol="0">
            <a:spAutoFit/>
          </a:bodyPr>
          <a:lstStyle/>
          <a:p>
            <a:r>
              <a:rPr lang="en-US" b="1" dirty="0">
                <a:latin typeface="Calibri" pitchFamily="34" charset="0"/>
                <a:ea typeface="Verdana" pitchFamily="34" charset="0"/>
                <a:cs typeface="Calibri" pitchFamily="34" charset="0"/>
              </a:rPr>
              <a:t>2</a:t>
            </a:r>
          </a:p>
        </p:txBody>
      </p:sp>
      <p:sp>
        <p:nvSpPr>
          <p:cNvPr id="60" name="TextBox 59"/>
          <p:cNvSpPr txBox="1"/>
          <p:nvPr/>
        </p:nvSpPr>
        <p:spPr>
          <a:xfrm>
            <a:off x="4414157" y="2558534"/>
            <a:ext cx="609600" cy="369332"/>
          </a:xfrm>
          <a:prstGeom prst="rect">
            <a:avLst/>
          </a:prstGeom>
          <a:noFill/>
        </p:spPr>
        <p:txBody>
          <a:bodyPr wrap="square" rtlCol="0">
            <a:spAutoFit/>
          </a:bodyPr>
          <a:lstStyle/>
          <a:p>
            <a:r>
              <a:rPr lang="en-US" b="1" dirty="0">
                <a:latin typeface="Calibri" pitchFamily="34" charset="0"/>
                <a:ea typeface="Verdana" pitchFamily="34" charset="0"/>
                <a:cs typeface="Calibri" pitchFamily="34" charset="0"/>
              </a:rPr>
              <a:t>3</a:t>
            </a:r>
          </a:p>
        </p:txBody>
      </p:sp>
      <p:sp>
        <p:nvSpPr>
          <p:cNvPr id="61" name="TextBox 60"/>
          <p:cNvSpPr txBox="1"/>
          <p:nvPr/>
        </p:nvSpPr>
        <p:spPr>
          <a:xfrm>
            <a:off x="6090557" y="2558534"/>
            <a:ext cx="609600" cy="369332"/>
          </a:xfrm>
          <a:prstGeom prst="rect">
            <a:avLst/>
          </a:prstGeom>
          <a:noFill/>
        </p:spPr>
        <p:txBody>
          <a:bodyPr wrap="square" rtlCol="0">
            <a:spAutoFit/>
          </a:bodyPr>
          <a:lstStyle/>
          <a:p>
            <a:r>
              <a:rPr lang="en-US" b="1" dirty="0">
                <a:latin typeface="Calibri" pitchFamily="34" charset="0"/>
                <a:ea typeface="Verdana" pitchFamily="34" charset="0"/>
                <a:cs typeface="Calibri" pitchFamily="34" charset="0"/>
              </a:rPr>
              <a:t>4</a:t>
            </a:r>
          </a:p>
        </p:txBody>
      </p:sp>
      <p:sp>
        <p:nvSpPr>
          <p:cNvPr id="62" name="TextBox 61"/>
          <p:cNvSpPr txBox="1"/>
          <p:nvPr/>
        </p:nvSpPr>
        <p:spPr>
          <a:xfrm>
            <a:off x="7505700" y="2558534"/>
            <a:ext cx="609600" cy="369332"/>
          </a:xfrm>
          <a:prstGeom prst="rect">
            <a:avLst/>
          </a:prstGeom>
          <a:noFill/>
        </p:spPr>
        <p:txBody>
          <a:bodyPr wrap="square" rtlCol="0">
            <a:spAutoFit/>
          </a:bodyPr>
          <a:lstStyle/>
          <a:p>
            <a:r>
              <a:rPr lang="en-US" b="1" dirty="0">
                <a:latin typeface="Calibri" pitchFamily="34" charset="0"/>
                <a:ea typeface="Verdana" pitchFamily="34" charset="0"/>
                <a:cs typeface="Calibri" pitchFamily="34" charset="0"/>
              </a:rPr>
              <a:t>5</a:t>
            </a:r>
          </a:p>
        </p:txBody>
      </p:sp>
      <p:sp>
        <p:nvSpPr>
          <p:cNvPr id="63" name="TextBox 62"/>
          <p:cNvSpPr txBox="1"/>
          <p:nvPr/>
        </p:nvSpPr>
        <p:spPr>
          <a:xfrm>
            <a:off x="463824" y="4941168"/>
            <a:ext cx="1587896" cy="923330"/>
          </a:xfrm>
          <a:prstGeom prst="rect">
            <a:avLst/>
          </a:prstGeom>
          <a:noFill/>
        </p:spPr>
        <p:txBody>
          <a:bodyPr wrap="square" rtlCol="0">
            <a:spAutoFit/>
          </a:bodyPr>
          <a:lstStyle/>
          <a:p>
            <a:r>
              <a:rPr lang="en-US" dirty="0"/>
              <a:t>What kinds of outcome may occur?</a:t>
            </a:r>
          </a:p>
        </p:txBody>
      </p:sp>
      <p:sp>
        <p:nvSpPr>
          <p:cNvPr id="64" name="TextBox 63"/>
          <p:cNvSpPr txBox="1"/>
          <p:nvPr/>
        </p:nvSpPr>
        <p:spPr>
          <a:xfrm>
            <a:off x="2051720" y="4941168"/>
            <a:ext cx="1738064" cy="1200329"/>
          </a:xfrm>
          <a:prstGeom prst="rect">
            <a:avLst/>
          </a:prstGeom>
          <a:noFill/>
        </p:spPr>
        <p:txBody>
          <a:bodyPr wrap="square" rtlCol="0">
            <a:spAutoFit/>
          </a:bodyPr>
          <a:lstStyle/>
          <a:p>
            <a:r>
              <a:rPr lang="en-US" dirty="0"/>
              <a:t>The factors which may influence future outcomes</a:t>
            </a:r>
          </a:p>
        </p:txBody>
      </p:sp>
      <p:sp>
        <p:nvSpPr>
          <p:cNvPr id="65" name="TextBox 64"/>
          <p:cNvSpPr txBox="1"/>
          <p:nvPr/>
        </p:nvSpPr>
        <p:spPr>
          <a:xfrm>
            <a:off x="3880792" y="4941168"/>
            <a:ext cx="1843336" cy="1477328"/>
          </a:xfrm>
          <a:prstGeom prst="rect">
            <a:avLst/>
          </a:prstGeom>
          <a:noFill/>
        </p:spPr>
        <p:txBody>
          <a:bodyPr wrap="square" rtlCol="0">
            <a:spAutoFit/>
          </a:bodyPr>
          <a:lstStyle/>
          <a:p>
            <a:r>
              <a:rPr lang="en-US" dirty="0"/>
              <a:t>The extent to which known and unknown factors will influence outcomes</a:t>
            </a:r>
          </a:p>
        </p:txBody>
      </p:sp>
      <p:sp>
        <p:nvSpPr>
          <p:cNvPr id="66" name="TextBox 65"/>
          <p:cNvSpPr txBox="1"/>
          <p:nvPr/>
        </p:nvSpPr>
        <p:spPr>
          <a:xfrm>
            <a:off x="5803032" y="4941168"/>
            <a:ext cx="1433264" cy="1200329"/>
          </a:xfrm>
          <a:prstGeom prst="rect">
            <a:avLst/>
          </a:prstGeom>
          <a:noFill/>
        </p:spPr>
        <p:txBody>
          <a:bodyPr wrap="square" rtlCol="0">
            <a:spAutoFit/>
          </a:bodyPr>
          <a:lstStyle/>
          <a:p>
            <a:r>
              <a:rPr lang="en-US" dirty="0"/>
              <a:t>The likelihood of various outcomes</a:t>
            </a:r>
          </a:p>
        </p:txBody>
      </p:sp>
      <p:sp>
        <p:nvSpPr>
          <p:cNvPr id="67" name="TextBox 66"/>
          <p:cNvSpPr txBox="1"/>
          <p:nvPr/>
        </p:nvSpPr>
        <p:spPr>
          <a:xfrm>
            <a:off x="7091710" y="4941168"/>
            <a:ext cx="2016794" cy="1477328"/>
          </a:xfrm>
          <a:prstGeom prst="rect">
            <a:avLst/>
          </a:prstGeom>
          <a:noFill/>
        </p:spPr>
        <p:txBody>
          <a:bodyPr wrap="square" rtlCol="0">
            <a:spAutoFit/>
          </a:bodyPr>
          <a:lstStyle/>
          <a:p>
            <a:r>
              <a:rPr lang="en-US" dirty="0"/>
              <a:t>The impacts which those outcomes, if they occur, would have on the organization</a:t>
            </a:r>
          </a:p>
        </p:txBody>
      </p:sp>
    </p:spTree>
    <p:custDataLst>
      <p:tags r:id="rId1"/>
    </p:custDataLst>
    <p:extLst>
      <p:ext uri="{BB962C8B-B14F-4D97-AF65-F5344CB8AC3E}">
        <p14:creationId xmlns:p14="http://schemas.microsoft.com/office/powerpoint/2010/main" val="1263834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7"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8"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9"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0"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Kinds of uncertainty</a:t>
              </a:r>
            </a:p>
          </p:txBody>
        </p:sp>
      </p:grpSp>
      <p:grpSp>
        <p:nvGrpSpPr>
          <p:cNvPr id="7" name="Group 6"/>
          <p:cNvGrpSpPr/>
          <p:nvPr/>
        </p:nvGrpSpPr>
        <p:grpSpPr>
          <a:xfrm>
            <a:off x="6588696" y="4099520"/>
            <a:ext cx="2209800" cy="2209800"/>
            <a:chOff x="6588696" y="4099520"/>
            <a:chExt cx="2209800" cy="2209800"/>
          </a:xfrm>
        </p:grpSpPr>
        <p:sp>
          <p:nvSpPr>
            <p:cNvPr id="53" name="Oval 52"/>
            <p:cNvSpPr/>
            <p:nvPr/>
          </p:nvSpPr>
          <p:spPr>
            <a:xfrm>
              <a:off x="6588696" y="4099520"/>
              <a:ext cx="2209800" cy="2209800"/>
            </a:xfrm>
            <a:prstGeom prst="ellipse">
              <a:avLst/>
            </a:prstGeom>
            <a:solidFill>
              <a:schemeClr val="bg1"/>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741096" y="4260304"/>
              <a:ext cx="1905000" cy="1905000"/>
            </a:xfrm>
            <a:prstGeom prst="ellipse">
              <a:avLst/>
            </a:prstGeom>
            <a:pattFill prst="dkDnDiag">
              <a:fgClr>
                <a:schemeClr val="tx1"/>
              </a:fgClr>
              <a:bgClr>
                <a:schemeClr val="tx1">
                  <a:lumMod val="85000"/>
                  <a:lumOff val="15000"/>
                </a:schemeClr>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045897" y="4937720"/>
              <a:ext cx="1464774" cy="646331"/>
            </a:xfrm>
            <a:prstGeom prst="rect">
              <a:avLst/>
            </a:prstGeom>
          </p:spPr>
          <p:txBody>
            <a:bodyPr wrap="square">
              <a:spAutoFit/>
            </a:bodyPr>
            <a:lstStyle/>
            <a:p>
              <a:pPr algn="ctr"/>
              <a:r>
                <a:rPr lang="en-US" dirty="0">
                  <a:solidFill>
                    <a:schemeClr val="bg1"/>
                  </a:solidFill>
                </a:rPr>
                <a:t>Systemic uncertainty</a:t>
              </a:r>
            </a:p>
          </p:txBody>
        </p:sp>
      </p:grpSp>
      <p:grpSp>
        <p:nvGrpSpPr>
          <p:cNvPr id="6" name="Group 5"/>
          <p:cNvGrpSpPr/>
          <p:nvPr/>
        </p:nvGrpSpPr>
        <p:grpSpPr>
          <a:xfrm>
            <a:off x="4302696" y="3261320"/>
            <a:ext cx="2209800" cy="2209800"/>
            <a:chOff x="4302696" y="3261320"/>
            <a:chExt cx="2209800" cy="2209800"/>
          </a:xfrm>
        </p:grpSpPr>
        <p:sp>
          <p:nvSpPr>
            <p:cNvPr id="51" name="Oval 50"/>
            <p:cNvSpPr/>
            <p:nvPr/>
          </p:nvSpPr>
          <p:spPr>
            <a:xfrm>
              <a:off x="4302696" y="3261320"/>
              <a:ext cx="2209800" cy="2209800"/>
            </a:xfrm>
            <a:prstGeom prst="ellipse">
              <a:avLst/>
            </a:prstGeom>
            <a:solidFill>
              <a:schemeClr val="bg1"/>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455096" y="3413720"/>
              <a:ext cx="1905000" cy="1905000"/>
            </a:xfrm>
            <a:prstGeom prst="ellipse">
              <a:avLst/>
            </a:prstGeom>
            <a:pattFill prst="dkDnDiag">
              <a:fgClr>
                <a:schemeClr val="tx1"/>
              </a:fgClr>
              <a:bgClr>
                <a:schemeClr val="tx1">
                  <a:lumMod val="85000"/>
                  <a:lumOff val="15000"/>
                </a:schemeClr>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586534" y="4099519"/>
              <a:ext cx="1642124" cy="646331"/>
            </a:xfrm>
            <a:prstGeom prst="rect">
              <a:avLst/>
            </a:prstGeom>
          </p:spPr>
          <p:txBody>
            <a:bodyPr wrap="square">
              <a:spAutoFit/>
            </a:bodyPr>
            <a:lstStyle/>
            <a:p>
              <a:pPr algn="ctr"/>
              <a:r>
                <a:rPr lang="en-US" dirty="0">
                  <a:solidFill>
                    <a:schemeClr val="bg1"/>
                  </a:solidFill>
                  <a:latin typeface="Calibri" pitchFamily="34" charset="0"/>
                  <a:ea typeface="Verdana" pitchFamily="34" charset="0"/>
                  <a:cs typeface="Calibri" pitchFamily="34" charset="0"/>
                </a:rPr>
                <a:t>Assumptions uncertainty</a:t>
              </a:r>
            </a:p>
          </p:txBody>
        </p:sp>
      </p:grpSp>
      <p:grpSp>
        <p:nvGrpSpPr>
          <p:cNvPr id="5" name="Group 4"/>
          <p:cNvGrpSpPr/>
          <p:nvPr/>
        </p:nvGrpSpPr>
        <p:grpSpPr>
          <a:xfrm>
            <a:off x="2169096" y="2270720"/>
            <a:ext cx="2209800" cy="2209800"/>
            <a:chOff x="2169096" y="2270720"/>
            <a:chExt cx="2209800" cy="2209800"/>
          </a:xfrm>
        </p:grpSpPr>
        <p:sp>
          <p:nvSpPr>
            <p:cNvPr id="49" name="Oval 48"/>
            <p:cNvSpPr/>
            <p:nvPr/>
          </p:nvSpPr>
          <p:spPr>
            <a:xfrm>
              <a:off x="2169096" y="2270720"/>
              <a:ext cx="2209800" cy="2209800"/>
            </a:xfrm>
            <a:prstGeom prst="ellipse">
              <a:avLst/>
            </a:prstGeom>
            <a:solidFill>
              <a:schemeClr val="bg1"/>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321496" y="2423120"/>
              <a:ext cx="1905000" cy="1905000"/>
            </a:xfrm>
            <a:prstGeom prst="ellipse">
              <a:avLst/>
            </a:prstGeom>
            <a:pattFill prst="dkDnDiag">
              <a:fgClr>
                <a:schemeClr val="tx1"/>
              </a:fgClr>
              <a:bgClr>
                <a:schemeClr val="tx1">
                  <a:lumMod val="85000"/>
                  <a:lumOff val="15000"/>
                </a:schemeClr>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423912" y="3010099"/>
              <a:ext cx="1600200" cy="646331"/>
            </a:xfrm>
            <a:prstGeom prst="rect">
              <a:avLst/>
            </a:prstGeom>
          </p:spPr>
          <p:txBody>
            <a:bodyPr wrap="square">
              <a:spAutoFit/>
            </a:bodyPr>
            <a:lstStyle/>
            <a:p>
              <a:pPr algn="ctr"/>
              <a:r>
                <a:rPr lang="en-US" dirty="0">
                  <a:solidFill>
                    <a:schemeClr val="bg1"/>
                  </a:solidFill>
                  <a:latin typeface="Calibri" pitchFamily="34" charset="0"/>
                  <a:ea typeface="Verdana" pitchFamily="34" charset="0"/>
                  <a:cs typeface="Calibri" pitchFamily="34" charset="0"/>
                </a:rPr>
                <a:t>Variability uncertainty</a:t>
              </a:r>
            </a:p>
          </p:txBody>
        </p:sp>
      </p:grpSp>
      <p:grpSp>
        <p:nvGrpSpPr>
          <p:cNvPr id="4" name="Group 3"/>
          <p:cNvGrpSpPr/>
          <p:nvPr/>
        </p:nvGrpSpPr>
        <p:grpSpPr>
          <a:xfrm>
            <a:off x="35496" y="1356320"/>
            <a:ext cx="2209800" cy="2209800"/>
            <a:chOff x="35496" y="1356320"/>
            <a:chExt cx="2209800" cy="2209800"/>
          </a:xfrm>
        </p:grpSpPr>
        <p:sp>
          <p:nvSpPr>
            <p:cNvPr id="47" name="Oval 46"/>
            <p:cNvSpPr/>
            <p:nvPr/>
          </p:nvSpPr>
          <p:spPr>
            <a:xfrm>
              <a:off x="35496" y="1356320"/>
              <a:ext cx="2209800" cy="2209800"/>
            </a:xfrm>
            <a:prstGeom prst="ellipse">
              <a:avLst/>
            </a:prstGeom>
            <a:solidFill>
              <a:schemeClr val="bg1"/>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87896" y="1508720"/>
              <a:ext cx="1905000" cy="1905000"/>
            </a:xfrm>
            <a:prstGeom prst="ellipse">
              <a:avLst/>
            </a:prstGeom>
            <a:pattFill prst="dkDnDiag">
              <a:fgClr>
                <a:schemeClr val="tx1"/>
              </a:fgClr>
              <a:bgClr>
                <a:schemeClr val="tx1">
                  <a:lumMod val="85000"/>
                  <a:lumOff val="15000"/>
                </a:schemeClr>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02196" y="2099954"/>
              <a:ext cx="1676400" cy="646331"/>
            </a:xfrm>
            <a:prstGeom prst="rect">
              <a:avLst/>
            </a:prstGeom>
          </p:spPr>
          <p:txBody>
            <a:bodyPr wrap="square">
              <a:spAutoFit/>
            </a:bodyPr>
            <a:lstStyle/>
            <a:p>
              <a:pPr algn="ctr"/>
              <a:r>
                <a:rPr lang="en-US" dirty="0">
                  <a:solidFill>
                    <a:schemeClr val="bg1"/>
                  </a:solidFill>
                  <a:latin typeface="Calibri" pitchFamily="34" charset="0"/>
                  <a:ea typeface="Verdana" pitchFamily="34" charset="0"/>
                  <a:cs typeface="Calibri" pitchFamily="34" charset="0"/>
                </a:rPr>
                <a:t>Event uncertainty </a:t>
              </a:r>
            </a:p>
          </p:txBody>
        </p:sp>
      </p:grpSp>
      <p:cxnSp>
        <p:nvCxnSpPr>
          <p:cNvPr id="67" name="Straight Connector 66"/>
          <p:cNvCxnSpPr/>
          <p:nvPr/>
        </p:nvCxnSpPr>
        <p:spPr>
          <a:xfrm>
            <a:off x="0" y="1052736"/>
            <a:ext cx="9144000" cy="0"/>
          </a:xfrm>
          <a:prstGeom prst="line">
            <a:avLst/>
          </a:prstGeom>
          <a:ln w="762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0" y="6641736"/>
            <a:ext cx="9144000" cy="0"/>
          </a:xfrm>
          <a:prstGeom prst="line">
            <a:avLst/>
          </a:prstGeom>
          <a:ln w="762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70" name="Freeform 5"/>
          <p:cNvSpPr>
            <a:spLocks noGrp="1" noSelect="1" noRot="1" noMove="1" noResize="1" noEditPoints="1" noAdjustHandles="1" noChangeArrowheads="1" noChangeShapeType="1" noTextEdit="1"/>
          </p:cNvSpPr>
          <p:nvPr>
            <p:custDataLst>
              <p:tags r:id="rId2"/>
            </p:custDataLst>
          </p:nvPr>
        </p:nvSpPr>
        <p:spPr bwMode="gray">
          <a:xfrm>
            <a:off x="1896682" y="1485036"/>
            <a:ext cx="1033222" cy="576748"/>
          </a:xfrm>
          <a:custGeom>
            <a:avLst/>
            <a:gdLst>
              <a:gd name="T0" fmla="*/ 2 w 3008"/>
              <a:gd name="T1" fmla="*/ 290 h 1550"/>
              <a:gd name="T2" fmla="*/ 0 w 3008"/>
              <a:gd name="T3" fmla="*/ 278 h 1550"/>
              <a:gd name="T4" fmla="*/ 243 w 3008"/>
              <a:gd name="T5" fmla="*/ 183 h 1550"/>
              <a:gd name="T6" fmla="*/ 328 w 3008"/>
              <a:gd name="T7" fmla="*/ 180 h 1550"/>
              <a:gd name="T8" fmla="*/ 386 w 3008"/>
              <a:gd name="T9" fmla="*/ 172 h 1550"/>
              <a:gd name="T10" fmla="*/ 985 w 3008"/>
              <a:gd name="T11" fmla="*/ 144 h 1550"/>
              <a:gd name="T12" fmla="*/ 1115 w 3008"/>
              <a:gd name="T13" fmla="*/ 132 h 1550"/>
              <a:gd name="T14" fmla="*/ 1178 w 3008"/>
              <a:gd name="T15" fmla="*/ 99 h 1550"/>
              <a:gd name="T16" fmla="*/ 1284 w 3008"/>
              <a:gd name="T17" fmla="*/ 78 h 1550"/>
              <a:gd name="T18" fmla="*/ 1391 w 3008"/>
              <a:gd name="T19" fmla="*/ 58 h 1550"/>
              <a:gd name="T20" fmla="*/ 1616 w 3008"/>
              <a:gd name="T21" fmla="*/ 20 h 1550"/>
              <a:gd name="T22" fmla="*/ 1748 w 3008"/>
              <a:gd name="T23" fmla="*/ 111 h 1550"/>
              <a:gd name="T24" fmla="*/ 1986 w 3008"/>
              <a:gd name="T25" fmla="*/ 303 h 1550"/>
              <a:gd name="T26" fmla="*/ 2175 w 3008"/>
              <a:gd name="T27" fmla="*/ 440 h 1550"/>
              <a:gd name="T28" fmla="*/ 2240 w 3008"/>
              <a:gd name="T29" fmla="*/ 452 h 1550"/>
              <a:gd name="T30" fmla="*/ 2306 w 3008"/>
              <a:gd name="T31" fmla="*/ 467 h 1550"/>
              <a:gd name="T32" fmla="*/ 2556 w 3008"/>
              <a:gd name="T33" fmla="*/ 472 h 1550"/>
              <a:gd name="T34" fmla="*/ 2556 w 3008"/>
              <a:gd name="T35" fmla="*/ 1203 h 1550"/>
              <a:gd name="T36" fmla="*/ 2401 w 3008"/>
              <a:gd name="T37" fmla="*/ 1194 h 1550"/>
              <a:gd name="T38" fmla="*/ 2245 w 3008"/>
              <a:gd name="T39" fmla="*/ 1186 h 1550"/>
              <a:gd name="T40" fmla="*/ 2114 w 3008"/>
              <a:gd name="T41" fmla="*/ 1214 h 1550"/>
              <a:gd name="T42" fmla="*/ 1982 w 3008"/>
              <a:gd name="T43" fmla="*/ 1239 h 1550"/>
              <a:gd name="T44" fmla="*/ 1735 w 3008"/>
              <a:gd name="T45" fmla="*/ 1309 h 1550"/>
              <a:gd name="T46" fmla="*/ 1423 w 3008"/>
              <a:gd name="T47" fmla="*/ 1289 h 1550"/>
              <a:gd name="T48" fmla="*/ 1354 w 3008"/>
              <a:gd name="T49" fmla="*/ 1297 h 1550"/>
              <a:gd name="T50" fmla="*/ 1292 w 3008"/>
              <a:gd name="T51" fmla="*/ 1259 h 1550"/>
              <a:gd name="T52" fmla="*/ 1165 w 3008"/>
              <a:gd name="T53" fmla="*/ 1214 h 1550"/>
              <a:gd name="T54" fmla="*/ 1095 w 3008"/>
              <a:gd name="T55" fmla="*/ 976 h 1550"/>
              <a:gd name="T56" fmla="*/ 997 w 3008"/>
              <a:gd name="T57" fmla="*/ 804 h 1550"/>
              <a:gd name="T58" fmla="*/ 1021 w 3008"/>
              <a:gd name="T59" fmla="*/ 673 h 1550"/>
              <a:gd name="T60" fmla="*/ 931 w 3008"/>
              <a:gd name="T61" fmla="*/ 628 h 1550"/>
              <a:gd name="T62" fmla="*/ 857 w 3008"/>
              <a:gd name="T63" fmla="*/ 529 h 1550"/>
              <a:gd name="T64" fmla="*/ 870 w 3008"/>
              <a:gd name="T65" fmla="*/ 431 h 1550"/>
              <a:gd name="T66" fmla="*/ 882 w 3008"/>
              <a:gd name="T67" fmla="*/ 402 h 1550"/>
              <a:gd name="T68" fmla="*/ 593 w 3008"/>
              <a:gd name="T69" fmla="*/ 401 h 1550"/>
              <a:gd name="T70" fmla="*/ 336 w 3008"/>
              <a:gd name="T71" fmla="*/ 403 h 1550"/>
              <a:gd name="T72" fmla="*/ 2 w 3008"/>
              <a:gd name="T73" fmla="*/ 290 h 1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8"/>
              <a:gd name="T112" fmla="*/ 0 h 1550"/>
              <a:gd name="T113" fmla="*/ 3008 w 3008"/>
              <a:gd name="T114" fmla="*/ 1550 h 1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8" h="1550">
                <a:moveTo>
                  <a:pt x="2" y="342"/>
                </a:moveTo>
                <a:cubicBezTo>
                  <a:pt x="2" y="333"/>
                  <a:pt x="0" y="331"/>
                  <a:pt x="0" y="326"/>
                </a:cubicBezTo>
                <a:cubicBezTo>
                  <a:pt x="24" y="215"/>
                  <a:pt x="160" y="231"/>
                  <a:pt x="286" y="216"/>
                </a:cubicBezTo>
                <a:cubicBezTo>
                  <a:pt x="338" y="218"/>
                  <a:pt x="357" y="217"/>
                  <a:pt x="386" y="212"/>
                </a:cubicBezTo>
                <a:cubicBezTo>
                  <a:pt x="406" y="212"/>
                  <a:pt x="435" y="208"/>
                  <a:pt x="454" y="203"/>
                </a:cubicBezTo>
                <a:cubicBezTo>
                  <a:pt x="671" y="164"/>
                  <a:pt x="917" y="193"/>
                  <a:pt x="1159" y="169"/>
                </a:cubicBezTo>
                <a:cubicBezTo>
                  <a:pt x="1212" y="164"/>
                  <a:pt x="1270" y="164"/>
                  <a:pt x="1313" y="155"/>
                </a:cubicBezTo>
                <a:cubicBezTo>
                  <a:pt x="1338" y="145"/>
                  <a:pt x="1357" y="126"/>
                  <a:pt x="1386" y="116"/>
                </a:cubicBezTo>
                <a:cubicBezTo>
                  <a:pt x="1420" y="106"/>
                  <a:pt x="1463" y="101"/>
                  <a:pt x="1511" y="92"/>
                </a:cubicBezTo>
                <a:cubicBezTo>
                  <a:pt x="1550" y="82"/>
                  <a:pt x="1593" y="77"/>
                  <a:pt x="1637" y="68"/>
                </a:cubicBezTo>
                <a:cubicBezTo>
                  <a:pt x="1733" y="48"/>
                  <a:pt x="1825" y="0"/>
                  <a:pt x="1902" y="24"/>
                </a:cubicBezTo>
                <a:cubicBezTo>
                  <a:pt x="1960" y="39"/>
                  <a:pt x="2004" y="87"/>
                  <a:pt x="2057" y="130"/>
                </a:cubicBezTo>
                <a:cubicBezTo>
                  <a:pt x="2149" y="208"/>
                  <a:pt x="2250" y="275"/>
                  <a:pt x="2337" y="357"/>
                </a:cubicBezTo>
                <a:cubicBezTo>
                  <a:pt x="2409" y="420"/>
                  <a:pt x="2462" y="483"/>
                  <a:pt x="2559" y="517"/>
                </a:cubicBezTo>
                <a:cubicBezTo>
                  <a:pt x="2578" y="526"/>
                  <a:pt x="2607" y="526"/>
                  <a:pt x="2636" y="531"/>
                </a:cubicBezTo>
                <a:cubicBezTo>
                  <a:pt x="2665" y="536"/>
                  <a:pt x="2689" y="550"/>
                  <a:pt x="2713" y="550"/>
                </a:cubicBezTo>
                <a:cubicBezTo>
                  <a:pt x="2800" y="560"/>
                  <a:pt x="2892" y="550"/>
                  <a:pt x="3008" y="555"/>
                </a:cubicBezTo>
                <a:cubicBezTo>
                  <a:pt x="3008" y="840"/>
                  <a:pt x="3008" y="1125"/>
                  <a:pt x="3008" y="1415"/>
                </a:cubicBezTo>
                <a:cubicBezTo>
                  <a:pt x="2950" y="1410"/>
                  <a:pt x="2887" y="1405"/>
                  <a:pt x="2825" y="1405"/>
                </a:cubicBezTo>
                <a:cubicBezTo>
                  <a:pt x="2762" y="1405"/>
                  <a:pt x="2699" y="1391"/>
                  <a:pt x="2641" y="1395"/>
                </a:cubicBezTo>
                <a:cubicBezTo>
                  <a:pt x="2593" y="1395"/>
                  <a:pt x="2540" y="1415"/>
                  <a:pt x="2487" y="1429"/>
                </a:cubicBezTo>
                <a:cubicBezTo>
                  <a:pt x="2438" y="1439"/>
                  <a:pt x="2385" y="1449"/>
                  <a:pt x="2332" y="1458"/>
                </a:cubicBezTo>
                <a:cubicBezTo>
                  <a:pt x="2236" y="1482"/>
                  <a:pt x="2144" y="1526"/>
                  <a:pt x="2042" y="1540"/>
                </a:cubicBezTo>
                <a:cubicBezTo>
                  <a:pt x="1922" y="1550"/>
                  <a:pt x="1782" y="1511"/>
                  <a:pt x="1675" y="1516"/>
                </a:cubicBezTo>
                <a:cubicBezTo>
                  <a:pt x="1656" y="1516"/>
                  <a:pt x="1618" y="1531"/>
                  <a:pt x="1593" y="1526"/>
                </a:cubicBezTo>
                <a:cubicBezTo>
                  <a:pt x="1574" y="1521"/>
                  <a:pt x="1545" y="1492"/>
                  <a:pt x="1521" y="1482"/>
                </a:cubicBezTo>
                <a:cubicBezTo>
                  <a:pt x="1468" y="1458"/>
                  <a:pt x="1410" y="1453"/>
                  <a:pt x="1371" y="1429"/>
                </a:cubicBezTo>
                <a:cubicBezTo>
                  <a:pt x="1284" y="1371"/>
                  <a:pt x="1265" y="1265"/>
                  <a:pt x="1289" y="1149"/>
                </a:cubicBezTo>
                <a:cubicBezTo>
                  <a:pt x="1275" y="1082"/>
                  <a:pt x="1183" y="1024"/>
                  <a:pt x="1173" y="946"/>
                </a:cubicBezTo>
                <a:cubicBezTo>
                  <a:pt x="1164" y="888"/>
                  <a:pt x="1183" y="840"/>
                  <a:pt x="1202" y="792"/>
                </a:cubicBezTo>
                <a:cubicBezTo>
                  <a:pt x="1173" y="777"/>
                  <a:pt x="1130" y="763"/>
                  <a:pt x="1096" y="739"/>
                </a:cubicBezTo>
                <a:cubicBezTo>
                  <a:pt x="1067" y="715"/>
                  <a:pt x="1014" y="652"/>
                  <a:pt x="1009" y="623"/>
                </a:cubicBezTo>
                <a:cubicBezTo>
                  <a:pt x="1000" y="575"/>
                  <a:pt x="1009" y="531"/>
                  <a:pt x="1024" y="507"/>
                </a:cubicBezTo>
                <a:cubicBezTo>
                  <a:pt x="1029" y="502"/>
                  <a:pt x="1048" y="478"/>
                  <a:pt x="1038" y="473"/>
                </a:cubicBezTo>
                <a:cubicBezTo>
                  <a:pt x="937" y="459"/>
                  <a:pt x="814" y="472"/>
                  <a:pt x="698" y="472"/>
                </a:cubicBezTo>
                <a:cubicBezTo>
                  <a:pt x="602" y="467"/>
                  <a:pt x="522" y="472"/>
                  <a:pt x="396" y="474"/>
                </a:cubicBezTo>
                <a:cubicBezTo>
                  <a:pt x="271" y="483"/>
                  <a:pt x="26" y="503"/>
                  <a:pt x="2" y="342"/>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6"/>
          <p:cNvSpPr>
            <a:spLocks noGrp="1" noSelect="1" noRot="1" noMove="1" noResize="1" noEditPoints="1" noAdjustHandles="1" noChangeArrowheads="1" noChangeShapeType="1" noTextEdit="1"/>
          </p:cNvSpPr>
          <p:nvPr>
            <p:custDataLst>
              <p:tags r:id="rId3"/>
            </p:custDataLst>
          </p:nvPr>
        </p:nvSpPr>
        <p:spPr bwMode="gray">
          <a:xfrm rot="16200000">
            <a:off x="2498475" y="1651092"/>
            <a:ext cx="192922" cy="169161"/>
          </a:xfrm>
          <a:custGeom>
            <a:avLst/>
            <a:gdLst>
              <a:gd name="T0" fmla="*/ 2308 w 99"/>
              <a:gd name="T1" fmla="*/ 0 h 94"/>
              <a:gd name="T2" fmla="*/ 512 w 99"/>
              <a:gd name="T3" fmla="*/ 1072 h 94"/>
              <a:gd name="T4" fmla="*/ 0 w 99"/>
              <a:gd name="T5" fmla="*/ 2193 h 94"/>
              <a:gd name="T6" fmla="*/ 0 60000 65536"/>
              <a:gd name="T7" fmla="*/ 0 60000 65536"/>
              <a:gd name="T8" fmla="*/ 0 60000 65536"/>
              <a:gd name="T9" fmla="*/ 0 w 99"/>
              <a:gd name="T10" fmla="*/ 0 h 94"/>
              <a:gd name="T11" fmla="*/ 99 w 99"/>
              <a:gd name="T12" fmla="*/ 94 h 94"/>
            </a:gdLst>
            <a:ahLst/>
            <a:cxnLst>
              <a:cxn ang="T6">
                <a:pos x="T0" y="T1"/>
              </a:cxn>
              <a:cxn ang="T7">
                <a:pos x="T2" y="T3"/>
              </a:cxn>
              <a:cxn ang="T8">
                <a:pos x="T4" y="T5"/>
              </a:cxn>
            </a:cxnLst>
            <a:rect l="T9" t="T10" r="T11" b="T12"/>
            <a:pathLst>
              <a:path w="99" h="94">
                <a:moveTo>
                  <a:pt x="99" y="0"/>
                </a:moveTo>
                <a:cubicBezTo>
                  <a:pt x="99" y="0"/>
                  <a:pt x="37" y="24"/>
                  <a:pt x="22" y="46"/>
                </a:cubicBezTo>
                <a:cubicBezTo>
                  <a:pt x="7" y="68"/>
                  <a:pt x="1" y="85"/>
                  <a:pt x="0" y="94"/>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73" name="Freeform 7"/>
          <p:cNvSpPr>
            <a:spLocks noGrp="1" noSelect="1" noRot="1" noMove="1" noResize="1" noEditPoints="1" noAdjustHandles="1" noChangeArrowheads="1" noChangeShapeType="1" noTextEdit="1"/>
          </p:cNvSpPr>
          <p:nvPr>
            <p:custDataLst>
              <p:tags r:id="rId4"/>
            </p:custDataLst>
          </p:nvPr>
        </p:nvSpPr>
        <p:spPr bwMode="gray">
          <a:xfrm rot="16200000">
            <a:off x="2345394" y="1570289"/>
            <a:ext cx="123502" cy="264174"/>
          </a:xfrm>
          <a:custGeom>
            <a:avLst/>
            <a:gdLst>
              <a:gd name="T0" fmla="*/ 1132 w 63"/>
              <a:gd name="T1" fmla="*/ 0 h 147"/>
              <a:gd name="T2" fmla="*/ 1486 w 63"/>
              <a:gd name="T3" fmla="*/ 1023 h 147"/>
              <a:gd name="T4" fmla="*/ 1486 w 63"/>
              <a:gd name="T5" fmla="*/ 1235 h 147"/>
              <a:gd name="T6" fmla="*/ 1273 w 63"/>
              <a:gd name="T7" fmla="*/ 2976 h 147"/>
              <a:gd name="T8" fmla="*/ 612 w 63"/>
              <a:gd name="T9" fmla="*/ 3420 h 147"/>
              <a:gd name="T10" fmla="*/ 423 w 63"/>
              <a:gd name="T11" fmla="*/ 3371 h 147"/>
              <a:gd name="T12" fmla="*/ 0 w 63"/>
              <a:gd name="T13" fmla="*/ 2976 h 147"/>
              <a:gd name="T14" fmla="*/ 0 60000 65536"/>
              <a:gd name="T15" fmla="*/ 0 60000 65536"/>
              <a:gd name="T16" fmla="*/ 0 60000 65536"/>
              <a:gd name="T17" fmla="*/ 0 60000 65536"/>
              <a:gd name="T18" fmla="*/ 0 60000 65536"/>
              <a:gd name="T19" fmla="*/ 0 60000 65536"/>
              <a:gd name="T20" fmla="*/ 0 60000 65536"/>
              <a:gd name="T21" fmla="*/ 0 w 63"/>
              <a:gd name="T22" fmla="*/ 0 h 147"/>
              <a:gd name="T23" fmla="*/ 63 w 6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47">
                <a:moveTo>
                  <a:pt x="48" y="0"/>
                </a:moveTo>
                <a:cubicBezTo>
                  <a:pt x="61" y="6"/>
                  <a:pt x="61" y="27"/>
                  <a:pt x="63" y="44"/>
                </a:cubicBezTo>
                <a:cubicBezTo>
                  <a:pt x="63" y="47"/>
                  <a:pt x="63" y="50"/>
                  <a:pt x="63" y="53"/>
                </a:cubicBezTo>
                <a:cubicBezTo>
                  <a:pt x="56" y="75"/>
                  <a:pt x="63" y="109"/>
                  <a:pt x="54" y="128"/>
                </a:cubicBezTo>
                <a:cubicBezTo>
                  <a:pt x="48" y="140"/>
                  <a:pt x="43" y="146"/>
                  <a:pt x="26" y="147"/>
                </a:cubicBezTo>
                <a:cubicBezTo>
                  <a:pt x="24" y="147"/>
                  <a:pt x="21" y="146"/>
                  <a:pt x="18" y="145"/>
                </a:cubicBezTo>
                <a:cubicBezTo>
                  <a:pt x="11" y="140"/>
                  <a:pt x="3" y="136"/>
                  <a:pt x="0" y="128"/>
                </a:cubicBezTo>
              </a:path>
            </a:pathLst>
          </a:custGeom>
          <a:solidFill>
            <a:srgbClr val="FFC000"/>
          </a:solidFill>
          <a:ln w="8001" cap="rnd">
            <a:solidFill>
              <a:srgbClr val="FFFFFF"/>
            </a:solidFill>
            <a:prstDash val="solid"/>
            <a:round/>
            <a:headEnd/>
            <a:tailEnd/>
          </a:ln>
        </p:spPr>
        <p:txBody>
          <a:bodyPr/>
          <a:lstStyle/>
          <a:p>
            <a:endParaRPr lang="en-US"/>
          </a:p>
        </p:txBody>
      </p:sp>
      <p:sp>
        <p:nvSpPr>
          <p:cNvPr id="78" name="Freeform 8"/>
          <p:cNvSpPr>
            <a:spLocks noGrp="1" noSelect="1" noRot="1" noMove="1" noResize="1" noEditPoints="1" noAdjustHandles="1" noChangeArrowheads="1" noChangeShapeType="1" noTextEdit="1"/>
          </p:cNvSpPr>
          <p:nvPr>
            <p:custDataLst>
              <p:tags r:id="rId5"/>
            </p:custDataLst>
          </p:nvPr>
        </p:nvSpPr>
        <p:spPr bwMode="gray">
          <a:xfrm rot="16200000">
            <a:off x="2345394" y="1570289"/>
            <a:ext cx="123502" cy="264174"/>
          </a:xfrm>
          <a:custGeom>
            <a:avLst/>
            <a:gdLst>
              <a:gd name="T0" fmla="*/ 1132 w 63"/>
              <a:gd name="T1" fmla="*/ 0 h 147"/>
              <a:gd name="T2" fmla="*/ 1486 w 63"/>
              <a:gd name="T3" fmla="*/ 1023 h 147"/>
              <a:gd name="T4" fmla="*/ 1486 w 63"/>
              <a:gd name="T5" fmla="*/ 1235 h 147"/>
              <a:gd name="T6" fmla="*/ 1273 w 63"/>
              <a:gd name="T7" fmla="*/ 2976 h 147"/>
              <a:gd name="T8" fmla="*/ 612 w 63"/>
              <a:gd name="T9" fmla="*/ 3420 h 147"/>
              <a:gd name="T10" fmla="*/ 423 w 63"/>
              <a:gd name="T11" fmla="*/ 3371 h 147"/>
              <a:gd name="T12" fmla="*/ 0 w 63"/>
              <a:gd name="T13" fmla="*/ 2976 h 147"/>
              <a:gd name="T14" fmla="*/ 0 60000 65536"/>
              <a:gd name="T15" fmla="*/ 0 60000 65536"/>
              <a:gd name="T16" fmla="*/ 0 60000 65536"/>
              <a:gd name="T17" fmla="*/ 0 60000 65536"/>
              <a:gd name="T18" fmla="*/ 0 60000 65536"/>
              <a:gd name="T19" fmla="*/ 0 60000 65536"/>
              <a:gd name="T20" fmla="*/ 0 60000 65536"/>
              <a:gd name="T21" fmla="*/ 0 w 63"/>
              <a:gd name="T22" fmla="*/ 0 h 147"/>
              <a:gd name="T23" fmla="*/ 63 w 6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47">
                <a:moveTo>
                  <a:pt x="48" y="0"/>
                </a:moveTo>
                <a:cubicBezTo>
                  <a:pt x="61" y="6"/>
                  <a:pt x="61" y="27"/>
                  <a:pt x="63" y="44"/>
                </a:cubicBezTo>
                <a:cubicBezTo>
                  <a:pt x="63" y="47"/>
                  <a:pt x="63" y="50"/>
                  <a:pt x="63" y="53"/>
                </a:cubicBezTo>
                <a:cubicBezTo>
                  <a:pt x="56" y="75"/>
                  <a:pt x="63" y="109"/>
                  <a:pt x="54" y="128"/>
                </a:cubicBezTo>
                <a:cubicBezTo>
                  <a:pt x="48" y="140"/>
                  <a:pt x="43" y="146"/>
                  <a:pt x="26" y="147"/>
                </a:cubicBezTo>
                <a:cubicBezTo>
                  <a:pt x="24" y="147"/>
                  <a:pt x="21" y="146"/>
                  <a:pt x="18" y="145"/>
                </a:cubicBezTo>
                <a:cubicBezTo>
                  <a:pt x="11" y="140"/>
                  <a:pt x="3" y="136"/>
                  <a:pt x="0" y="128"/>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79" name="Freeform 9"/>
          <p:cNvSpPr>
            <a:spLocks noGrp="1" noSelect="1" noRot="1" noMove="1" noResize="1" noEditPoints="1" noAdjustHandles="1" noChangeArrowheads="1" noChangeShapeType="1" noTextEdit="1"/>
          </p:cNvSpPr>
          <p:nvPr>
            <p:custDataLst>
              <p:tags r:id="rId6"/>
            </p:custDataLst>
          </p:nvPr>
        </p:nvSpPr>
        <p:spPr bwMode="gray">
          <a:xfrm>
            <a:off x="2335978" y="1751817"/>
            <a:ext cx="234366" cy="116641"/>
          </a:xfrm>
          <a:custGeom>
            <a:avLst/>
            <a:gdLst>
              <a:gd name="T0" fmla="*/ 0 w 629"/>
              <a:gd name="T1" fmla="*/ 111 h 289"/>
              <a:gd name="T2" fmla="*/ 478 w 629"/>
              <a:gd name="T3" fmla="*/ 24 h 289"/>
              <a:gd name="T4" fmla="*/ 502 w 629"/>
              <a:gd name="T5" fmla="*/ 24 h 289"/>
              <a:gd name="T6" fmla="*/ 622 w 629"/>
              <a:gd name="T7" fmla="*/ 123 h 289"/>
              <a:gd name="T8" fmla="*/ 623 w 629"/>
              <a:gd name="T9" fmla="*/ 183 h 289"/>
              <a:gd name="T10" fmla="*/ 546 w 629"/>
              <a:gd name="T11" fmla="*/ 289 h 289"/>
              <a:gd name="T12" fmla="*/ 541 w 629"/>
              <a:gd name="T13" fmla="*/ 289 h 289"/>
              <a:gd name="T14" fmla="*/ 0 60000 65536"/>
              <a:gd name="T15" fmla="*/ 0 60000 65536"/>
              <a:gd name="T16" fmla="*/ 0 60000 65536"/>
              <a:gd name="T17" fmla="*/ 0 60000 65536"/>
              <a:gd name="T18" fmla="*/ 0 60000 65536"/>
              <a:gd name="T19" fmla="*/ 0 60000 65536"/>
              <a:gd name="T20" fmla="*/ 0 60000 65536"/>
              <a:gd name="T21" fmla="*/ 0 w 629"/>
              <a:gd name="T22" fmla="*/ 0 h 289"/>
              <a:gd name="T23" fmla="*/ 629 w 629"/>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9" h="289">
                <a:moveTo>
                  <a:pt x="0" y="111"/>
                </a:moveTo>
                <a:cubicBezTo>
                  <a:pt x="77" y="0"/>
                  <a:pt x="343" y="77"/>
                  <a:pt x="478" y="24"/>
                </a:cubicBezTo>
                <a:cubicBezTo>
                  <a:pt x="488" y="24"/>
                  <a:pt x="493" y="24"/>
                  <a:pt x="502" y="24"/>
                </a:cubicBezTo>
                <a:cubicBezTo>
                  <a:pt x="565" y="43"/>
                  <a:pt x="601" y="57"/>
                  <a:pt x="622" y="123"/>
                </a:cubicBezTo>
                <a:cubicBezTo>
                  <a:pt x="629" y="157"/>
                  <a:pt x="623" y="178"/>
                  <a:pt x="623" y="183"/>
                </a:cubicBezTo>
                <a:cubicBezTo>
                  <a:pt x="604" y="231"/>
                  <a:pt x="580" y="255"/>
                  <a:pt x="546" y="289"/>
                </a:cubicBezTo>
                <a:cubicBezTo>
                  <a:pt x="541" y="289"/>
                  <a:pt x="541" y="289"/>
                  <a:pt x="541" y="289"/>
                </a:cubicBezTo>
              </a:path>
            </a:pathLst>
          </a:custGeom>
          <a:solidFill>
            <a:srgbClr val="FFC000"/>
          </a:solidFill>
          <a:ln w="8001" cap="rnd">
            <a:solidFill>
              <a:srgbClr val="FFFFFF"/>
            </a:solidFill>
            <a:prstDash val="solid"/>
            <a:round/>
            <a:headEnd/>
            <a:tailEnd/>
          </a:ln>
        </p:spPr>
        <p:txBody>
          <a:bodyPr/>
          <a:lstStyle/>
          <a:p>
            <a:endParaRPr lang="en-US"/>
          </a:p>
        </p:txBody>
      </p:sp>
      <p:sp>
        <p:nvSpPr>
          <p:cNvPr id="80" name="Freeform 11"/>
          <p:cNvSpPr>
            <a:spLocks noGrp="1" noSelect="1" noRot="1" noMove="1" noResize="1" noEditPoints="1" noAdjustHandles="1" noChangeArrowheads="1" noChangeShapeType="1" noTextEdit="1"/>
          </p:cNvSpPr>
          <p:nvPr>
            <p:custDataLst>
              <p:tags r:id="rId7"/>
            </p:custDataLst>
          </p:nvPr>
        </p:nvSpPr>
        <p:spPr bwMode="gray">
          <a:xfrm rot="16200000">
            <a:off x="2475396" y="1984570"/>
            <a:ext cx="56504" cy="16394"/>
          </a:xfrm>
          <a:custGeom>
            <a:avLst/>
            <a:gdLst>
              <a:gd name="T0" fmla="*/ 327 w 60"/>
              <a:gd name="T1" fmla="*/ 139 h 13"/>
              <a:gd name="T2" fmla="*/ 245 w 60"/>
              <a:gd name="T3" fmla="*/ 139 h 13"/>
              <a:gd name="T4" fmla="*/ 0 w 60"/>
              <a:gd name="T5" fmla="*/ 0 h 13"/>
              <a:gd name="T6" fmla="*/ 0 60000 65536"/>
              <a:gd name="T7" fmla="*/ 0 60000 65536"/>
              <a:gd name="T8" fmla="*/ 0 60000 65536"/>
              <a:gd name="T9" fmla="*/ 0 w 60"/>
              <a:gd name="T10" fmla="*/ 0 h 13"/>
              <a:gd name="T11" fmla="*/ 60 w 60"/>
              <a:gd name="T12" fmla="*/ 13 h 13"/>
            </a:gdLst>
            <a:ahLst/>
            <a:cxnLst>
              <a:cxn ang="T6">
                <a:pos x="T0" y="T1"/>
              </a:cxn>
              <a:cxn ang="T7">
                <a:pos x="T2" y="T3"/>
              </a:cxn>
              <a:cxn ang="T8">
                <a:pos x="T4" y="T5"/>
              </a:cxn>
            </a:cxnLst>
            <a:rect l="T9" t="T10" r="T11" b="T12"/>
            <a:pathLst>
              <a:path w="60" h="13">
                <a:moveTo>
                  <a:pt x="60" y="12"/>
                </a:moveTo>
                <a:cubicBezTo>
                  <a:pt x="56" y="13"/>
                  <a:pt x="49" y="13"/>
                  <a:pt x="45" y="12"/>
                </a:cubicBezTo>
                <a:cubicBezTo>
                  <a:pt x="28" y="10"/>
                  <a:pt x="13" y="6"/>
                  <a:pt x="0" y="0"/>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81" name="Freeform 12"/>
          <p:cNvSpPr>
            <a:spLocks noGrp="1" noSelect="1" noRot="1" noMove="1" noResize="1" noEditPoints="1" noAdjustHandles="1" noChangeArrowheads="1" noChangeShapeType="1" noTextEdit="1"/>
          </p:cNvSpPr>
          <p:nvPr>
            <p:custDataLst>
              <p:tags r:id="rId8"/>
            </p:custDataLst>
          </p:nvPr>
        </p:nvSpPr>
        <p:spPr bwMode="gray">
          <a:xfrm rot="16200000">
            <a:off x="2426663" y="1986354"/>
            <a:ext cx="44800" cy="39868"/>
          </a:xfrm>
          <a:custGeom>
            <a:avLst/>
            <a:gdLst>
              <a:gd name="T0" fmla="*/ 536 w 23"/>
              <a:gd name="T1" fmla="*/ 520 h 22"/>
              <a:gd name="T2" fmla="*/ 512 w 23"/>
              <a:gd name="T3" fmla="*/ 520 h 22"/>
              <a:gd name="T4" fmla="*/ 0 w 23"/>
              <a:gd name="T5" fmla="*/ 0 h 22"/>
              <a:gd name="T6" fmla="*/ 0 60000 65536"/>
              <a:gd name="T7" fmla="*/ 0 60000 65536"/>
              <a:gd name="T8" fmla="*/ 0 60000 65536"/>
              <a:gd name="T9" fmla="*/ 0 w 23"/>
              <a:gd name="T10" fmla="*/ 0 h 22"/>
              <a:gd name="T11" fmla="*/ 23 w 23"/>
              <a:gd name="T12" fmla="*/ 22 h 22"/>
            </a:gdLst>
            <a:ahLst/>
            <a:cxnLst>
              <a:cxn ang="T6">
                <a:pos x="T0" y="T1"/>
              </a:cxn>
              <a:cxn ang="T7">
                <a:pos x="T2" y="T3"/>
              </a:cxn>
              <a:cxn ang="T8">
                <a:pos x="T4" y="T5"/>
              </a:cxn>
            </a:cxnLst>
            <a:rect l="T9" t="T10" r="T11" b="T12"/>
            <a:pathLst>
              <a:path w="23" h="22">
                <a:moveTo>
                  <a:pt x="23" y="22"/>
                </a:moveTo>
                <a:cubicBezTo>
                  <a:pt x="23" y="22"/>
                  <a:pt x="22" y="22"/>
                  <a:pt x="22" y="22"/>
                </a:cubicBezTo>
                <a:cubicBezTo>
                  <a:pt x="14" y="15"/>
                  <a:pt x="8" y="7"/>
                  <a:pt x="0" y="0"/>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82" name="Freeform 13"/>
          <p:cNvSpPr>
            <a:spLocks noGrp="1" noSelect="1" noRot="1" noMove="1" noResize="1" noEditPoints="1" noAdjustHandles="1" noChangeArrowheads="1" noChangeShapeType="1" noTextEdit="1"/>
          </p:cNvSpPr>
          <p:nvPr>
            <p:custDataLst>
              <p:tags r:id="rId9"/>
            </p:custDataLst>
          </p:nvPr>
        </p:nvSpPr>
        <p:spPr bwMode="gray">
          <a:xfrm>
            <a:off x="2369885" y="1855139"/>
            <a:ext cx="200459" cy="133189"/>
          </a:xfrm>
          <a:custGeom>
            <a:avLst/>
            <a:gdLst>
              <a:gd name="T0" fmla="*/ 0 w 538"/>
              <a:gd name="T1" fmla="*/ 218 h 330"/>
              <a:gd name="T2" fmla="*/ 58 w 538"/>
              <a:gd name="T3" fmla="*/ 97 h 330"/>
              <a:gd name="T4" fmla="*/ 232 w 538"/>
              <a:gd name="T5" fmla="*/ 49 h 330"/>
              <a:gd name="T6" fmla="*/ 411 w 538"/>
              <a:gd name="T7" fmla="*/ 5 h 330"/>
              <a:gd name="T8" fmla="*/ 464 w 538"/>
              <a:gd name="T9" fmla="*/ 5 h 330"/>
              <a:gd name="T10" fmla="*/ 531 w 538"/>
              <a:gd name="T11" fmla="*/ 92 h 330"/>
              <a:gd name="T12" fmla="*/ 538 w 538"/>
              <a:gd name="T13" fmla="*/ 153 h 330"/>
              <a:gd name="T14" fmla="*/ 517 w 538"/>
              <a:gd name="T15" fmla="*/ 207 h 330"/>
              <a:gd name="T16" fmla="*/ 421 w 538"/>
              <a:gd name="T17" fmla="*/ 262 h 330"/>
              <a:gd name="T18" fmla="*/ 232 w 538"/>
              <a:gd name="T19" fmla="*/ 330 h 330"/>
              <a:gd name="T20" fmla="*/ 213 w 538"/>
              <a:gd name="T21" fmla="*/ 33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8"/>
              <a:gd name="T34" fmla="*/ 0 h 330"/>
              <a:gd name="T35" fmla="*/ 538 w 538"/>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8" h="330">
                <a:moveTo>
                  <a:pt x="0" y="218"/>
                </a:moveTo>
                <a:cubicBezTo>
                  <a:pt x="15" y="170"/>
                  <a:pt x="19" y="121"/>
                  <a:pt x="58" y="97"/>
                </a:cubicBezTo>
                <a:cubicBezTo>
                  <a:pt x="97" y="73"/>
                  <a:pt x="174" y="63"/>
                  <a:pt x="232" y="49"/>
                </a:cubicBezTo>
                <a:cubicBezTo>
                  <a:pt x="300" y="34"/>
                  <a:pt x="363" y="24"/>
                  <a:pt x="411" y="5"/>
                </a:cubicBezTo>
                <a:cubicBezTo>
                  <a:pt x="430" y="0"/>
                  <a:pt x="445" y="0"/>
                  <a:pt x="464" y="5"/>
                </a:cubicBezTo>
                <a:cubicBezTo>
                  <a:pt x="493" y="29"/>
                  <a:pt x="517" y="49"/>
                  <a:pt x="531" y="92"/>
                </a:cubicBezTo>
                <a:cubicBezTo>
                  <a:pt x="536" y="122"/>
                  <a:pt x="538" y="124"/>
                  <a:pt x="538" y="153"/>
                </a:cubicBezTo>
                <a:cubicBezTo>
                  <a:pt x="529" y="185"/>
                  <a:pt x="522" y="198"/>
                  <a:pt x="517" y="207"/>
                </a:cubicBezTo>
                <a:cubicBezTo>
                  <a:pt x="493" y="236"/>
                  <a:pt x="455" y="247"/>
                  <a:pt x="421" y="262"/>
                </a:cubicBezTo>
                <a:cubicBezTo>
                  <a:pt x="358" y="277"/>
                  <a:pt x="300" y="325"/>
                  <a:pt x="232" y="330"/>
                </a:cubicBezTo>
                <a:cubicBezTo>
                  <a:pt x="222" y="330"/>
                  <a:pt x="218" y="330"/>
                  <a:pt x="213" y="330"/>
                </a:cubicBezTo>
              </a:path>
            </a:pathLst>
          </a:custGeom>
          <a:solidFill>
            <a:srgbClr val="FFC000"/>
          </a:solidFill>
          <a:ln w="8001" cap="rnd">
            <a:solidFill>
              <a:srgbClr val="FFFFFF"/>
            </a:solidFill>
            <a:prstDash val="solid"/>
            <a:round/>
            <a:headEnd/>
            <a:tailEnd/>
          </a:ln>
        </p:spPr>
        <p:txBody>
          <a:bodyPr/>
          <a:lstStyle/>
          <a:p>
            <a:endParaRPr lang="en-US"/>
          </a:p>
        </p:txBody>
      </p:sp>
      <p:sp>
        <p:nvSpPr>
          <p:cNvPr id="75" name="Freeform 15"/>
          <p:cNvSpPr>
            <a:spLocks noGrp="1" noSelect="1" noRot="1" noMove="1" noResize="1" noEditPoints="1" noAdjustHandles="1" noChangeArrowheads="1" noChangeShapeType="1" noTextEdit="1"/>
          </p:cNvSpPr>
          <p:nvPr>
            <p:custDataLst>
              <p:tags r:id="rId10"/>
            </p:custDataLst>
          </p:nvPr>
        </p:nvSpPr>
        <p:spPr bwMode="gray">
          <a:xfrm rot="16200000">
            <a:off x="2330264" y="1540363"/>
            <a:ext cx="236107" cy="214245"/>
          </a:xfrm>
          <a:custGeom>
            <a:avLst/>
            <a:gdLst>
              <a:gd name="T0" fmla="*/ 2828 w 121"/>
              <a:gd name="T1" fmla="*/ 628 h 119"/>
              <a:gd name="T2" fmla="*/ 2219 w 121"/>
              <a:gd name="T3" fmla="*/ 348 h 119"/>
              <a:gd name="T4" fmla="*/ 1915 w 121"/>
              <a:gd name="T5" fmla="*/ 372 h 119"/>
              <a:gd name="T6" fmla="*/ 493 w 121"/>
              <a:gd name="T7" fmla="*/ 0 h 119"/>
              <a:gd name="T8" fmla="*/ 445 w 121"/>
              <a:gd name="T9" fmla="*/ 0 h 119"/>
              <a:gd name="T10" fmla="*/ 0 w 121"/>
              <a:gd name="T11" fmla="*/ 420 h 119"/>
              <a:gd name="T12" fmla="*/ 0 w 121"/>
              <a:gd name="T13" fmla="*/ 488 h 119"/>
              <a:gd name="T14" fmla="*/ 933 w 121"/>
              <a:gd name="T15" fmla="*/ 1773 h 119"/>
              <a:gd name="T16" fmla="*/ 1494 w 121"/>
              <a:gd name="T17" fmla="*/ 1938 h 119"/>
              <a:gd name="T18" fmla="*/ 1494 w 121"/>
              <a:gd name="T19" fmla="*/ 1938 h 119"/>
              <a:gd name="T20" fmla="*/ 1566 w 121"/>
              <a:gd name="T21" fmla="*/ 1938 h 119"/>
              <a:gd name="T22" fmla="*/ 2151 w 121"/>
              <a:gd name="T23" fmla="*/ 1657 h 119"/>
              <a:gd name="T24" fmla="*/ 2151 w 121"/>
              <a:gd name="T25" fmla="*/ 1657 h 119"/>
              <a:gd name="T26" fmla="*/ 1566 w 121"/>
              <a:gd name="T27" fmla="*/ 1938 h 119"/>
              <a:gd name="T28" fmla="*/ 1494 w 121"/>
              <a:gd name="T29" fmla="*/ 1938 h 119"/>
              <a:gd name="T30" fmla="*/ 1494 w 121"/>
              <a:gd name="T31" fmla="*/ 1938 h 119"/>
              <a:gd name="T32" fmla="*/ 1774 w 121"/>
              <a:gd name="T33" fmla="*/ 277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19"/>
              <a:gd name="T53" fmla="*/ 121 w 121"/>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19">
                <a:moveTo>
                  <a:pt x="121" y="27"/>
                </a:moveTo>
                <a:cubicBezTo>
                  <a:pt x="119" y="20"/>
                  <a:pt x="104" y="15"/>
                  <a:pt x="95" y="15"/>
                </a:cubicBezTo>
                <a:cubicBezTo>
                  <a:pt x="91" y="14"/>
                  <a:pt x="82" y="16"/>
                  <a:pt x="82" y="16"/>
                </a:cubicBezTo>
                <a:cubicBezTo>
                  <a:pt x="61" y="15"/>
                  <a:pt x="44" y="1"/>
                  <a:pt x="21" y="0"/>
                </a:cubicBezTo>
                <a:cubicBezTo>
                  <a:pt x="20" y="0"/>
                  <a:pt x="20" y="0"/>
                  <a:pt x="19" y="0"/>
                </a:cubicBezTo>
                <a:cubicBezTo>
                  <a:pt x="9" y="2"/>
                  <a:pt x="3" y="9"/>
                  <a:pt x="0" y="18"/>
                </a:cubicBezTo>
                <a:cubicBezTo>
                  <a:pt x="0" y="19"/>
                  <a:pt x="0" y="21"/>
                  <a:pt x="0" y="21"/>
                </a:cubicBezTo>
                <a:cubicBezTo>
                  <a:pt x="3" y="45"/>
                  <a:pt x="22" y="68"/>
                  <a:pt x="40" y="76"/>
                </a:cubicBezTo>
                <a:cubicBezTo>
                  <a:pt x="47" y="79"/>
                  <a:pt x="55" y="81"/>
                  <a:pt x="64" y="83"/>
                </a:cubicBezTo>
                <a:cubicBezTo>
                  <a:pt x="64" y="83"/>
                  <a:pt x="64" y="83"/>
                  <a:pt x="64" y="83"/>
                </a:cubicBezTo>
                <a:cubicBezTo>
                  <a:pt x="66" y="83"/>
                  <a:pt x="65" y="83"/>
                  <a:pt x="67" y="83"/>
                </a:cubicBezTo>
                <a:cubicBezTo>
                  <a:pt x="77" y="81"/>
                  <a:pt x="86" y="77"/>
                  <a:pt x="92" y="71"/>
                </a:cubicBezTo>
                <a:cubicBezTo>
                  <a:pt x="92" y="71"/>
                  <a:pt x="92" y="71"/>
                  <a:pt x="92" y="71"/>
                </a:cubicBezTo>
                <a:cubicBezTo>
                  <a:pt x="86" y="77"/>
                  <a:pt x="77" y="81"/>
                  <a:pt x="67" y="83"/>
                </a:cubicBezTo>
                <a:cubicBezTo>
                  <a:pt x="65" y="83"/>
                  <a:pt x="66" y="83"/>
                  <a:pt x="64" y="83"/>
                </a:cubicBezTo>
                <a:cubicBezTo>
                  <a:pt x="64" y="83"/>
                  <a:pt x="64" y="83"/>
                  <a:pt x="64" y="83"/>
                </a:cubicBezTo>
                <a:cubicBezTo>
                  <a:pt x="62" y="97"/>
                  <a:pt x="74" y="106"/>
                  <a:pt x="76" y="119"/>
                </a:cubicBezTo>
              </a:path>
            </a:pathLst>
          </a:custGeom>
          <a:solidFill>
            <a:srgbClr val="FFC000"/>
          </a:solidFill>
          <a:ln w="8001" cap="rnd">
            <a:solidFill>
              <a:srgbClr val="FFFFFF"/>
            </a:solidFill>
            <a:prstDash val="solid"/>
            <a:round/>
            <a:headEnd/>
            <a:tailEnd/>
          </a:ln>
        </p:spPr>
        <p:txBody>
          <a:bodyPr/>
          <a:lstStyle/>
          <a:p>
            <a:endParaRPr lang="en-US"/>
          </a:p>
        </p:txBody>
      </p:sp>
      <p:sp>
        <p:nvSpPr>
          <p:cNvPr id="76" name="Freeform 16"/>
          <p:cNvSpPr>
            <a:spLocks noGrp="1" noSelect="1" noRot="1" noMove="1" noResize="1" noEditPoints="1" noAdjustHandles="1" noChangeArrowheads="1" noChangeShapeType="1" noTextEdit="1"/>
          </p:cNvSpPr>
          <p:nvPr>
            <p:custDataLst>
              <p:tags r:id="rId11"/>
            </p:custDataLst>
          </p:nvPr>
        </p:nvSpPr>
        <p:spPr bwMode="gray">
          <a:xfrm rot="16200000">
            <a:off x="2330264" y="1540363"/>
            <a:ext cx="236107" cy="214245"/>
          </a:xfrm>
          <a:custGeom>
            <a:avLst/>
            <a:gdLst>
              <a:gd name="T0" fmla="*/ 2828 w 121"/>
              <a:gd name="T1" fmla="*/ 628 h 119"/>
              <a:gd name="T2" fmla="*/ 2219 w 121"/>
              <a:gd name="T3" fmla="*/ 348 h 119"/>
              <a:gd name="T4" fmla="*/ 1915 w 121"/>
              <a:gd name="T5" fmla="*/ 372 h 119"/>
              <a:gd name="T6" fmla="*/ 493 w 121"/>
              <a:gd name="T7" fmla="*/ 0 h 119"/>
              <a:gd name="T8" fmla="*/ 445 w 121"/>
              <a:gd name="T9" fmla="*/ 0 h 119"/>
              <a:gd name="T10" fmla="*/ 0 w 121"/>
              <a:gd name="T11" fmla="*/ 420 h 119"/>
              <a:gd name="T12" fmla="*/ 0 w 121"/>
              <a:gd name="T13" fmla="*/ 488 h 119"/>
              <a:gd name="T14" fmla="*/ 933 w 121"/>
              <a:gd name="T15" fmla="*/ 1773 h 119"/>
              <a:gd name="T16" fmla="*/ 1494 w 121"/>
              <a:gd name="T17" fmla="*/ 1938 h 119"/>
              <a:gd name="T18" fmla="*/ 1494 w 121"/>
              <a:gd name="T19" fmla="*/ 1938 h 119"/>
              <a:gd name="T20" fmla="*/ 1566 w 121"/>
              <a:gd name="T21" fmla="*/ 1938 h 119"/>
              <a:gd name="T22" fmla="*/ 2151 w 121"/>
              <a:gd name="T23" fmla="*/ 1657 h 119"/>
              <a:gd name="T24" fmla="*/ 2151 w 121"/>
              <a:gd name="T25" fmla="*/ 1657 h 119"/>
              <a:gd name="T26" fmla="*/ 1566 w 121"/>
              <a:gd name="T27" fmla="*/ 1938 h 119"/>
              <a:gd name="T28" fmla="*/ 1494 w 121"/>
              <a:gd name="T29" fmla="*/ 1938 h 119"/>
              <a:gd name="T30" fmla="*/ 1494 w 121"/>
              <a:gd name="T31" fmla="*/ 1938 h 119"/>
              <a:gd name="T32" fmla="*/ 1774 w 121"/>
              <a:gd name="T33" fmla="*/ 277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19"/>
              <a:gd name="T53" fmla="*/ 121 w 121"/>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19">
                <a:moveTo>
                  <a:pt x="121" y="27"/>
                </a:moveTo>
                <a:cubicBezTo>
                  <a:pt x="119" y="20"/>
                  <a:pt x="104" y="15"/>
                  <a:pt x="95" y="15"/>
                </a:cubicBezTo>
                <a:cubicBezTo>
                  <a:pt x="91" y="14"/>
                  <a:pt x="82" y="16"/>
                  <a:pt x="82" y="16"/>
                </a:cubicBezTo>
                <a:cubicBezTo>
                  <a:pt x="61" y="15"/>
                  <a:pt x="44" y="1"/>
                  <a:pt x="21" y="0"/>
                </a:cubicBezTo>
                <a:cubicBezTo>
                  <a:pt x="20" y="0"/>
                  <a:pt x="20" y="0"/>
                  <a:pt x="19" y="0"/>
                </a:cubicBezTo>
                <a:cubicBezTo>
                  <a:pt x="9" y="2"/>
                  <a:pt x="3" y="9"/>
                  <a:pt x="0" y="18"/>
                </a:cubicBezTo>
                <a:cubicBezTo>
                  <a:pt x="0" y="19"/>
                  <a:pt x="0" y="21"/>
                  <a:pt x="0" y="21"/>
                </a:cubicBezTo>
                <a:cubicBezTo>
                  <a:pt x="3" y="45"/>
                  <a:pt x="22" y="68"/>
                  <a:pt x="40" y="76"/>
                </a:cubicBezTo>
                <a:cubicBezTo>
                  <a:pt x="47" y="79"/>
                  <a:pt x="55" y="81"/>
                  <a:pt x="64" y="83"/>
                </a:cubicBezTo>
                <a:cubicBezTo>
                  <a:pt x="64" y="83"/>
                  <a:pt x="64" y="83"/>
                  <a:pt x="64" y="83"/>
                </a:cubicBezTo>
                <a:cubicBezTo>
                  <a:pt x="66" y="83"/>
                  <a:pt x="65" y="83"/>
                  <a:pt x="67" y="83"/>
                </a:cubicBezTo>
                <a:cubicBezTo>
                  <a:pt x="77" y="81"/>
                  <a:pt x="86" y="77"/>
                  <a:pt x="92" y="71"/>
                </a:cubicBezTo>
                <a:cubicBezTo>
                  <a:pt x="92" y="71"/>
                  <a:pt x="92" y="71"/>
                  <a:pt x="92" y="71"/>
                </a:cubicBezTo>
                <a:cubicBezTo>
                  <a:pt x="86" y="77"/>
                  <a:pt x="77" y="81"/>
                  <a:pt x="67" y="83"/>
                </a:cubicBezTo>
                <a:cubicBezTo>
                  <a:pt x="65" y="83"/>
                  <a:pt x="66" y="83"/>
                  <a:pt x="64" y="83"/>
                </a:cubicBezTo>
                <a:cubicBezTo>
                  <a:pt x="64" y="83"/>
                  <a:pt x="64" y="83"/>
                  <a:pt x="64" y="83"/>
                </a:cubicBezTo>
                <a:cubicBezTo>
                  <a:pt x="62" y="97"/>
                  <a:pt x="74" y="106"/>
                  <a:pt x="76" y="119"/>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77" name="Freeform 17"/>
          <p:cNvSpPr>
            <a:spLocks noGrp="1" noSelect="1" noRot="1" noMove="1" noResize="1" noEditPoints="1" noAdjustHandles="1" noChangeArrowheads="1" noChangeShapeType="1" noTextEdit="1"/>
          </p:cNvSpPr>
          <p:nvPr>
            <p:custDataLst>
              <p:tags r:id="rId12"/>
            </p:custDataLst>
          </p:nvPr>
        </p:nvSpPr>
        <p:spPr bwMode="gray">
          <a:xfrm rot="16200000">
            <a:off x="2323069" y="1665100"/>
            <a:ext cx="122695" cy="78991"/>
          </a:xfrm>
          <a:custGeom>
            <a:avLst/>
            <a:gdLst>
              <a:gd name="T0" fmla="*/ 420 w 63"/>
              <a:gd name="T1" fmla="*/ 858 h 44"/>
              <a:gd name="T2" fmla="*/ 420 w 63"/>
              <a:gd name="T3" fmla="*/ 0 h 44"/>
              <a:gd name="T4" fmla="*/ 1279 w 63"/>
              <a:gd name="T5" fmla="*/ 323 h 44"/>
              <a:gd name="T6" fmla="*/ 1139 w 63"/>
              <a:gd name="T7" fmla="*/ 906 h 44"/>
              <a:gd name="T8" fmla="*/ 420 w 63"/>
              <a:gd name="T9" fmla="*/ 858 h 44"/>
              <a:gd name="T10" fmla="*/ 0 60000 65536"/>
              <a:gd name="T11" fmla="*/ 0 60000 65536"/>
              <a:gd name="T12" fmla="*/ 0 60000 65536"/>
              <a:gd name="T13" fmla="*/ 0 60000 65536"/>
              <a:gd name="T14" fmla="*/ 0 60000 65536"/>
              <a:gd name="T15" fmla="*/ 0 w 63"/>
              <a:gd name="T16" fmla="*/ 0 h 44"/>
              <a:gd name="T17" fmla="*/ 63 w 63"/>
              <a:gd name="T18" fmla="*/ 44 h 44"/>
            </a:gdLst>
            <a:ahLst/>
            <a:cxnLst>
              <a:cxn ang="T10">
                <a:pos x="T0" y="T1"/>
              </a:cxn>
              <a:cxn ang="T11">
                <a:pos x="T2" y="T3"/>
              </a:cxn>
              <a:cxn ang="T12">
                <a:pos x="T4" y="T5"/>
              </a:cxn>
              <a:cxn ang="T13">
                <a:pos x="T6" y="T7"/>
              </a:cxn>
              <a:cxn ang="T14">
                <a:pos x="T8" y="T9"/>
              </a:cxn>
            </a:cxnLst>
            <a:rect l="T15" t="T16" r="T17" b="T18"/>
            <a:pathLst>
              <a:path w="63" h="44">
                <a:moveTo>
                  <a:pt x="18" y="37"/>
                </a:moveTo>
                <a:cubicBezTo>
                  <a:pt x="15" y="33"/>
                  <a:pt x="0" y="17"/>
                  <a:pt x="18" y="0"/>
                </a:cubicBezTo>
                <a:cubicBezTo>
                  <a:pt x="18" y="0"/>
                  <a:pt x="44" y="7"/>
                  <a:pt x="55" y="14"/>
                </a:cubicBezTo>
                <a:cubicBezTo>
                  <a:pt x="55" y="14"/>
                  <a:pt x="63" y="35"/>
                  <a:pt x="49" y="39"/>
                </a:cubicBezTo>
                <a:cubicBezTo>
                  <a:pt x="34" y="44"/>
                  <a:pt x="27" y="41"/>
                  <a:pt x="18" y="3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5"/>
          <p:cNvSpPr>
            <a:spLocks noGrp="1" noSelect="1" noRot="1" noMove="1" noResize="1" noEditPoints="1" noAdjustHandles="1" noChangeArrowheads="1" noChangeShapeType="1" noTextEdit="1"/>
          </p:cNvSpPr>
          <p:nvPr>
            <p:custDataLst>
              <p:tags r:id="rId13"/>
            </p:custDataLst>
          </p:nvPr>
        </p:nvSpPr>
        <p:spPr bwMode="gray">
          <a:xfrm>
            <a:off x="4064071" y="2351678"/>
            <a:ext cx="1033222" cy="576748"/>
          </a:xfrm>
          <a:custGeom>
            <a:avLst/>
            <a:gdLst>
              <a:gd name="T0" fmla="*/ 2 w 3008"/>
              <a:gd name="T1" fmla="*/ 290 h 1550"/>
              <a:gd name="T2" fmla="*/ 0 w 3008"/>
              <a:gd name="T3" fmla="*/ 278 h 1550"/>
              <a:gd name="T4" fmla="*/ 243 w 3008"/>
              <a:gd name="T5" fmla="*/ 183 h 1550"/>
              <a:gd name="T6" fmla="*/ 328 w 3008"/>
              <a:gd name="T7" fmla="*/ 180 h 1550"/>
              <a:gd name="T8" fmla="*/ 386 w 3008"/>
              <a:gd name="T9" fmla="*/ 172 h 1550"/>
              <a:gd name="T10" fmla="*/ 985 w 3008"/>
              <a:gd name="T11" fmla="*/ 144 h 1550"/>
              <a:gd name="T12" fmla="*/ 1115 w 3008"/>
              <a:gd name="T13" fmla="*/ 132 h 1550"/>
              <a:gd name="T14" fmla="*/ 1178 w 3008"/>
              <a:gd name="T15" fmla="*/ 99 h 1550"/>
              <a:gd name="T16" fmla="*/ 1284 w 3008"/>
              <a:gd name="T17" fmla="*/ 78 h 1550"/>
              <a:gd name="T18" fmla="*/ 1391 w 3008"/>
              <a:gd name="T19" fmla="*/ 58 h 1550"/>
              <a:gd name="T20" fmla="*/ 1616 w 3008"/>
              <a:gd name="T21" fmla="*/ 20 h 1550"/>
              <a:gd name="T22" fmla="*/ 1748 w 3008"/>
              <a:gd name="T23" fmla="*/ 111 h 1550"/>
              <a:gd name="T24" fmla="*/ 1986 w 3008"/>
              <a:gd name="T25" fmla="*/ 303 h 1550"/>
              <a:gd name="T26" fmla="*/ 2175 w 3008"/>
              <a:gd name="T27" fmla="*/ 440 h 1550"/>
              <a:gd name="T28" fmla="*/ 2240 w 3008"/>
              <a:gd name="T29" fmla="*/ 452 h 1550"/>
              <a:gd name="T30" fmla="*/ 2306 w 3008"/>
              <a:gd name="T31" fmla="*/ 467 h 1550"/>
              <a:gd name="T32" fmla="*/ 2556 w 3008"/>
              <a:gd name="T33" fmla="*/ 472 h 1550"/>
              <a:gd name="T34" fmla="*/ 2556 w 3008"/>
              <a:gd name="T35" fmla="*/ 1203 h 1550"/>
              <a:gd name="T36" fmla="*/ 2401 w 3008"/>
              <a:gd name="T37" fmla="*/ 1194 h 1550"/>
              <a:gd name="T38" fmla="*/ 2245 w 3008"/>
              <a:gd name="T39" fmla="*/ 1186 h 1550"/>
              <a:gd name="T40" fmla="*/ 2114 w 3008"/>
              <a:gd name="T41" fmla="*/ 1214 h 1550"/>
              <a:gd name="T42" fmla="*/ 1982 w 3008"/>
              <a:gd name="T43" fmla="*/ 1239 h 1550"/>
              <a:gd name="T44" fmla="*/ 1735 w 3008"/>
              <a:gd name="T45" fmla="*/ 1309 h 1550"/>
              <a:gd name="T46" fmla="*/ 1423 w 3008"/>
              <a:gd name="T47" fmla="*/ 1289 h 1550"/>
              <a:gd name="T48" fmla="*/ 1354 w 3008"/>
              <a:gd name="T49" fmla="*/ 1297 h 1550"/>
              <a:gd name="T50" fmla="*/ 1292 w 3008"/>
              <a:gd name="T51" fmla="*/ 1259 h 1550"/>
              <a:gd name="T52" fmla="*/ 1165 w 3008"/>
              <a:gd name="T53" fmla="*/ 1214 h 1550"/>
              <a:gd name="T54" fmla="*/ 1095 w 3008"/>
              <a:gd name="T55" fmla="*/ 976 h 1550"/>
              <a:gd name="T56" fmla="*/ 997 w 3008"/>
              <a:gd name="T57" fmla="*/ 804 h 1550"/>
              <a:gd name="T58" fmla="*/ 1021 w 3008"/>
              <a:gd name="T59" fmla="*/ 673 h 1550"/>
              <a:gd name="T60" fmla="*/ 931 w 3008"/>
              <a:gd name="T61" fmla="*/ 628 h 1550"/>
              <a:gd name="T62" fmla="*/ 857 w 3008"/>
              <a:gd name="T63" fmla="*/ 529 h 1550"/>
              <a:gd name="T64" fmla="*/ 870 w 3008"/>
              <a:gd name="T65" fmla="*/ 431 h 1550"/>
              <a:gd name="T66" fmla="*/ 882 w 3008"/>
              <a:gd name="T67" fmla="*/ 402 h 1550"/>
              <a:gd name="T68" fmla="*/ 593 w 3008"/>
              <a:gd name="T69" fmla="*/ 401 h 1550"/>
              <a:gd name="T70" fmla="*/ 336 w 3008"/>
              <a:gd name="T71" fmla="*/ 403 h 1550"/>
              <a:gd name="T72" fmla="*/ 2 w 3008"/>
              <a:gd name="T73" fmla="*/ 290 h 1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8"/>
              <a:gd name="T112" fmla="*/ 0 h 1550"/>
              <a:gd name="T113" fmla="*/ 3008 w 3008"/>
              <a:gd name="T114" fmla="*/ 1550 h 1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8" h="1550">
                <a:moveTo>
                  <a:pt x="2" y="342"/>
                </a:moveTo>
                <a:cubicBezTo>
                  <a:pt x="2" y="333"/>
                  <a:pt x="0" y="331"/>
                  <a:pt x="0" y="326"/>
                </a:cubicBezTo>
                <a:cubicBezTo>
                  <a:pt x="24" y="215"/>
                  <a:pt x="160" y="231"/>
                  <a:pt x="286" y="216"/>
                </a:cubicBezTo>
                <a:cubicBezTo>
                  <a:pt x="338" y="218"/>
                  <a:pt x="357" y="217"/>
                  <a:pt x="386" y="212"/>
                </a:cubicBezTo>
                <a:cubicBezTo>
                  <a:pt x="406" y="212"/>
                  <a:pt x="435" y="208"/>
                  <a:pt x="454" y="203"/>
                </a:cubicBezTo>
                <a:cubicBezTo>
                  <a:pt x="671" y="164"/>
                  <a:pt x="917" y="193"/>
                  <a:pt x="1159" y="169"/>
                </a:cubicBezTo>
                <a:cubicBezTo>
                  <a:pt x="1212" y="164"/>
                  <a:pt x="1270" y="164"/>
                  <a:pt x="1313" y="155"/>
                </a:cubicBezTo>
                <a:cubicBezTo>
                  <a:pt x="1338" y="145"/>
                  <a:pt x="1357" y="126"/>
                  <a:pt x="1386" y="116"/>
                </a:cubicBezTo>
                <a:cubicBezTo>
                  <a:pt x="1420" y="106"/>
                  <a:pt x="1463" y="101"/>
                  <a:pt x="1511" y="92"/>
                </a:cubicBezTo>
                <a:cubicBezTo>
                  <a:pt x="1550" y="82"/>
                  <a:pt x="1593" y="77"/>
                  <a:pt x="1637" y="68"/>
                </a:cubicBezTo>
                <a:cubicBezTo>
                  <a:pt x="1733" y="48"/>
                  <a:pt x="1825" y="0"/>
                  <a:pt x="1902" y="24"/>
                </a:cubicBezTo>
                <a:cubicBezTo>
                  <a:pt x="1960" y="39"/>
                  <a:pt x="2004" y="87"/>
                  <a:pt x="2057" y="130"/>
                </a:cubicBezTo>
                <a:cubicBezTo>
                  <a:pt x="2149" y="208"/>
                  <a:pt x="2250" y="275"/>
                  <a:pt x="2337" y="357"/>
                </a:cubicBezTo>
                <a:cubicBezTo>
                  <a:pt x="2409" y="420"/>
                  <a:pt x="2462" y="483"/>
                  <a:pt x="2559" y="517"/>
                </a:cubicBezTo>
                <a:cubicBezTo>
                  <a:pt x="2578" y="526"/>
                  <a:pt x="2607" y="526"/>
                  <a:pt x="2636" y="531"/>
                </a:cubicBezTo>
                <a:cubicBezTo>
                  <a:pt x="2665" y="536"/>
                  <a:pt x="2689" y="550"/>
                  <a:pt x="2713" y="550"/>
                </a:cubicBezTo>
                <a:cubicBezTo>
                  <a:pt x="2800" y="560"/>
                  <a:pt x="2892" y="550"/>
                  <a:pt x="3008" y="555"/>
                </a:cubicBezTo>
                <a:cubicBezTo>
                  <a:pt x="3008" y="840"/>
                  <a:pt x="3008" y="1125"/>
                  <a:pt x="3008" y="1415"/>
                </a:cubicBezTo>
                <a:cubicBezTo>
                  <a:pt x="2950" y="1410"/>
                  <a:pt x="2887" y="1405"/>
                  <a:pt x="2825" y="1405"/>
                </a:cubicBezTo>
                <a:cubicBezTo>
                  <a:pt x="2762" y="1405"/>
                  <a:pt x="2699" y="1391"/>
                  <a:pt x="2641" y="1395"/>
                </a:cubicBezTo>
                <a:cubicBezTo>
                  <a:pt x="2593" y="1395"/>
                  <a:pt x="2540" y="1415"/>
                  <a:pt x="2487" y="1429"/>
                </a:cubicBezTo>
                <a:cubicBezTo>
                  <a:pt x="2438" y="1439"/>
                  <a:pt x="2385" y="1449"/>
                  <a:pt x="2332" y="1458"/>
                </a:cubicBezTo>
                <a:cubicBezTo>
                  <a:pt x="2236" y="1482"/>
                  <a:pt x="2144" y="1526"/>
                  <a:pt x="2042" y="1540"/>
                </a:cubicBezTo>
                <a:cubicBezTo>
                  <a:pt x="1922" y="1550"/>
                  <a:pt x="1782" y="1511"/>
                  <a:pt x="1675" y="1516"/>
                </a:cubicBezTo>
                <a:cubicBezTo>
                  <a:pt x="1656" y="1516"/>
                  <a:pt x="1618" y="1531"/>
                  <a:pt x="1593" y="1526"/>
                </a:cubicBezTo>
                <a:cubicBezTo>
                  <a:pt x="1574" y="1521"/>
                  <a:pt x="1545" y="1492"/>
                  <a:pt x="1521" y="1482"/>
                </a:cubicBezTo>
                <a:cubicBezTo>
                  <a:pt x="1468" y="1458"/>
                  <a:pt x="1410" y="1453"/>
                  <a:pt x="1371" y="1429"/>
                </a:cubicBezTo>
                <a:cubicBezTo>
                  <a:pt x="1284" y="1371"/>
                  <a:pt x="1265" y="1265"/>
                  <a:pt x="1289" y="1149"/>
                </a:cubicBezTo>
                <a:cubicBezTo>
                  <a:pt x="1275" y="1082"/>
                  <a:pt x="1183" y="1024"/>
                  <a:pt x="1173" y="946"/>
                </a:cubicBezTo>
                <a:cubicBezTo>
                  <a:pt x="1164" y="888"/>
                  <a:pt x="1183" y="840"/>
                  <a:pt x="1202" y="792"/>
                </a:cubicBezTo>
                <a:cubicBezTo>
                  <a:pt x="1173" y="777"/>
                  <a:pt x="1130" y="763"/>
                  <a:pt x="1096" y="739"/>
                </a:cubicBezTo>
                <a:cubicBezTo>
                  <a:pt x="1067" y="715"/>
                  <a:pt x="1014" y="652"/>
                  <a:pt x="1009" y="623"/>
                </a:cubicBezTo>
                <a:cubicBezTo>
                  <a:pt x="1000" y="575"/>
                  <a:pt x="1009" y="531"/>
                  <a:pt x="1024" y="507"/>
                </a:cubicBezTo>
                <a:cubicBezTo>
                  <a:pt x="1029" y="502"/>
                  <a:pt x="1048" y="478"/>
                  <a:pt x="1038" y="473"/>
                </a:cubicBezTo>
                <a:cubicBezTo>
                  <a:pt x="937" y="459"/>
                  <a:pt x="814" y="472"/>
                  <a:pt x="698" y="472"/>
                </a:cubicBezTo>
                <a:cubicBezTo>
                  <a:pt x="602" y="467"/>
                  <a:pt x="522" y="472"/>
                  <a:pt x="396" y="474"/>
                </a:cubicBezTo>
                <a:cubicBezTo>
                  <a:pt x="271" y="483"/>
                  <a:pt x="26" y="503"/>
                  <a:pt x="2" y="342"/>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6"/>
          <p:cNvSpPr>
            <a:spLocks noGrp="1" noSelect="1" noRot="1" noMove="1" noResize="1" noEditPoints="1" noAdjustHandles="1" noChangeArrowheads="1" noChangeShapeType="1" noTextEdit="1"/>
          </p:cNvSpPr>
          <p:nvPr>
            <p:custDataLst>
              <p:tags r:id="rId14"/>
            </p:custDataLst>
          </p:nvPr>
        </p:nvSpPr>
        <p:spPr bwMode="gray">
          <a:xfrm rot="16200000">
            <a:off x="4665864" y="2517734"/>
            <a:ext cx="192922" cy="169161"/>
          </a:xfrm>
          <a:custGeom>
            <a:avLst/>
            <a:gdLst>
              <a:gd name="T0" fmla="*/ 2308 w 99"/>
              <a:gd name="T1" fmla="*/ 0 h 94"/>
              <a:gd name="T2" fmla="*/ 512 w 99"/>
              <a:gd name="T3" fmla="*/ 1072 h 94"/>
              <a:gd name="T4" fmla="*/ 0 w 99"/>
              <a:gd name="T5" fmla="*/ 2193 h 94"/>
              <a:gd name="T6" fmla="*/ 0 60000 65536"/>
              <a:gd name="T7" fmla="*/ 0 60000 65536"/>
              <a:gd name="T8" fmla="*/ 0 60000 65536"/>
              <a:gd name="T9" fmla="*/ 0 w 99"/>
              <a:gd name="T10" fmla="*/ 0 h 94"/>
              <a:gd name="T11" fmla="*/ 99 w 99"/>
              <a:gd name="T12" fmla="*/ 94 h 94"/>
            </a:gdLst>
            <a:ahLst/>
            <a:cxnLst>
              <a:cxn ang="T6">
                <a:pos x="T0" y="T1"/>
              </a:cxn>
              <a:cxn ang="T7">
                <a:pos x="T2" y="T3"/>
              </a:cxn>
              <a:cxn ang="T8">
                <a:pos x="T4" y="T5"/>
              </a:cxn>
            </a:cxnLst>
            <a:rect l="T9" t="T10" r="T11" b="T12"/>
            <a:pathLst>
              <a:path w="99" h="94">
                <a:moveTo>
                  <a:pt x="99" y="0"/>
                </a:moveTo>
                <a:cubicBezTo>
                  <a:pt x="99" y="0"/>
                  <a:pt x="37" y="24"/>
                  <a:pt x="22" y="46"/>
                </a:cubicBezTo>
                <a:cubicBezTo>
                  <a:pt x="7" y="68"/>
                  <a:pt x="1" y="85"/>
                  <a:pt x="0" y="94"/>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94" name="Freeform 7"/>
          <p:cNvSpPr>
            <a:spLocks noGrp="1" noSelect="1" noRot="1" noMove="1" noResize="1" noEditPoints="1" noAdjustHandles="1" noChangeArrowheads="1" noChangeShapeType="1" noTextEdit="1"/>
          </p:cNvSpPr>
          <p:nvPr>
            <p:custDataLst>
              <p:tags r:id="rId15"/>
            </p:custDataLst>
          </p:nvPr>
        </p:nvSpPr>
        <p:spPr bwMode="gray">
          <a:xfrm rot="16200000">
            <a:off x="4512783" y="2436931"/>
            <a:ext cx="123502" cy="264174"/>
          </a:xfrm>
          <a:custGeom>
            <a:avLst/>
            <a:gdLst>
              <a:gd name="T0" fmla="*/ 1132 w 63"/>
              <a:gd name="T1" fmla="*/ 0 h 147"/>
              <a:gd name="T2" fmla="*/ 1486 w 63"/>
              <a:gd name="T3" fmla="*/ 1023 h 147"/>
              <a:gd name="T4" fmla="*/ 1486 w 63"/>
              <a:gd name="T5" fmla="*/ 1235 h 147"/>
              <a:gd name="T6" fmla="*/ 1273 w 63"/>
              <a:gd name="T7" fmla="*/ 2976 h 147"/>
              <a:gd name="T8" fmla="*/ 612 w 63"/>
              <a:gd name="T9" fmla="*/ 3420 h 147"/>
              <a:gd name="T10" fmla="*/ 423 w 63"/>
              <a:gd name="T11" fmla="*/ 3371 h 147"/>
              <a:gd name="T12" fmla="*/ 0 w 63"/>
              <a:gd name="T13" fmla="*/ 2976 h 147"/>
              <a:gd name="T14" fmla="*/ 0 60000 65536"/>
              <a:gd name="T15" fmla="*/ 0 60000 65536"/>
              <a:gd name="T16" fmla="*/ 0 60000 65536"/>
              <a:gd name="T17" fmla="*/ 0 60000 65536"/>
              <a:gd name="T18" fmla="*/ 0 60000 65536"/>
              <a:gd name="T19" fmla="*/ 0 60000 65536"/>
              <a:gd name="T20" fmla="*/ 0 60000 65536"/>
              <a:gd name="T21" fmla="*/ 0 w 63"/>
              <a:gd name="T22" fmla="*/ 0 h 147"/>
              <a:gd name="T23" fmla="*/ 63 w 6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47">
                <a:moveTo>
                  <a:pt x="48" y="0"/>
                </a:moveTo>
                <a:cubicBezTo>
                  <a:pt x="61" y="6"/>
                  <a:pt x="61" y="27"/>
                  <a:pt x="63" y="44"/>
                </a:cubicBezTo>
                <a:cubicBezTo>
                  <a:pt x="63" y="47"/>
                  <a:pt x="63" y="50"/>
                  <a:pt x="63" y="53"/>
                </a:cubicBezTo>
                <a:cubicBezTo>
                  <a:pt x="56" y="75"/>
                  <a:pt x="63" y="109"/>
                  <a:pt x="54" y="128"/>
                </a:cubicBezTo>
                <a:cubicBezTo>
                  <a:pt x="48" y="140"/>
                  <a:pt x="43" y="146"/>
                  <a:pt x="26" y="147"/>
                </a:cubicBezTo>
                <a:cubicBezTo>
                  <a:pt x="24" y="147"/>
                  <a:pt x="21" y="146"/>
                  <a:pt x="18" y="145"/>
                </a:cubicBezTo>
                <a:cubicBezTo>
                  <a:pt x="11" y="140"/>
                  <a:pt x="3" y="136"/>
                  <a:pt x="0" y="128"/>
                </a:cubicBezTo>
              </a:path>
            </a:pathLst>
          </a:custGeom>
          <a:solidFill>
            <a:srgbClr val="FFC000"/>
          </a:solidFill>
          <a:ln w="8001" cap="rnd">
            <a:solidFill>
              <a:srgbClr val="FFFFFF"/>
            </a:solidFill>
            <a:prstDash val="solid"/>
            <a:round/>
            <a:headEnd/>
            <a:tailEnd/>
          </a:ln>
        </p:spPr>
        <p:txBody>
          <a:bodyPr/>
          <a:lstStyle/>
          <a:p>
            <a:endParaRPr lang="en-US"/>
          </a:p>
        </p:txBody>
      </p:sp>
      <p:sp>
        <p:nvSpPr>
          <p:cNvPr id="99" name="Freeform 8"/>
          <p:cNvSpPr>
            <a:spLocks noGrp="1" noSelect="1" noRot="1" noMove="1" noResize="1" noEditPoints="1" noAdjustHandles="1" noChangeArrowheads="1" noChangeShapeType="1" noTextEdit="1"/>
          </p:cNvSpPr>
          <p:nvPr>
            <p:custDataLst>
              <p:tags r:id="rId16"/>
            </p:custDataLst>
          </p:nvPr>
        </p:nvSpPr>
        <p:spPr bwMode="gray">
          <a:xfrm rot="16200000">
            <a:off x="4512783" y="2436931"/>
            <a:ext cx="123502" cy="264174"/>
          </a:xfrm>
          <a:custGeom>
            <a:avLst/>
            <a:gdLst>
              <a:gd name="T0" fmla="*/ 1132 w 63"/>
              <a:gd name="T1" fmla="*/ 0 h 147"/>
              <a:gd name="T2" fmla="*/ 1486 w 63"/>
              <a:gd name="T3" fmla="*/ 1023 h 147"/>
              <a:gd name="T4" fmla="*/ 1486 w 63"/>
              <a:gd name="T5" fmla="*/ 1235 h 147"/>
              <a:gd name="T6" fmla="*/ 1273 w 63"/>
              <a:gd name="T7" fmla="*/ 2976 h 147"/>
              <a:gd name="T8" fmla="*/ 612 w 63"/>
              <a:gd name="T9" fmla="*/ 3420 h 147"/>
              <a:gd name="T10" fmla="*/ 423 w 63"/>
              <a:gd name="T11" fmla="*/ 3371 h 147"/>
              <a:gd name="T12" fmla="*/ 0 w 63"/>
              <a:gd name="T13" fmla="*/ 2976 h 147"/>
              <a:gd name="T14" fmla="*/ 0 60000 65536"/>
              <a:gd name="T15" fmla="*/ 0 60000 65536"/>
              <a:gd name="T16" fmla="*/ 0 60000 65536"/>
              <a:gd name="T17" fmla="*/ 0 60000 65536"/>
              <a:gd name="T18" fmla="*/ 0 60000 65536"/>
              <a:gd name="T19" fmla="*/ 0 60000 65536"/>
              <a:gd name="T20" fmla="*/ 0 60000 65536"/>
              <a:gd name="T21" fmla="*/ 0 w 63"/>
              <a:gd name="T22" fmla="*/ 0 h 147"/>
              <a:gd name="T23" fmla="*/ 63 w 6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47">
                <a:moveTo>
                  <a:pt x="48" y="0"/>
                </a:moveTo>
                <a:cubicBezTo>
                  <a:pt x="61" y="6"/>
                  <a:pt x="61" y="27"/>
                  <a:pt x="63" y="44"/>
                </a:cubicBezTo>
                <a:cubicBezTo>
                  <a:pt x="63" y="47"/>
                  <a:pt x="63" y="50"/>
                  <a:pt x="63" y="53"/>
                </a:cubicBezTo>
                <a:cubicBezTo>
                  <a:pt x="56" y="75"/>
                  <a:pt x="63" y="109"/>
                  <a:pt x="54" y="128"/>
                </a:cubicBezTo>
                <a:cubicBezTo>
                  <a:pt x="48" y="140"/>
                  <a:pt x="43" y="146"/>
                  <a:pt x="26" y="147"/>
                </a:cubicBezTo>
                <a:cubicBezTo>
                  <a:pt x="24" y="147"/>
                  <a:pt x="21" y="146"/>
                  <a:pt x="18" y="145"/>
                </a:cubicBezTo>
                <a:cubicBezTo>
                  <a:pt x="11" y="140"/>
                  <a:pt x="3" y="136"/>
                  <a:pt x="0" y="128"/>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00" name="Freeform 9"/>
          <p:cNvSpPr>
            <a:spLocks noGrp="1" noSelect="1" noRot="1" noMove="1" noResize="1" noEditPoints="1" noAdjustHandles="1" noChangeArrowheads="1" noChangeShapeType="1" noTextEdit="1"/>
          </p:cNvSpPr>
          <p:nvPr>
            <p:custDataLst>
              <p:tags r:id="rId17"/>
            </p:custDataLst>
          </p:nvPr>
        </p:nvSpPr>
        <p:spPr bwMode="gray">
          <a:xfrm>
            <a:off x="4503367" y="2618459"/>
            <a:ext cx="234366" cy="116641"/>
          </a:xfrm>
          <a:custGeom>
            <a:avLst/>
            <a:gdLst>
              <a:gd name="T0" fmla="*/ 0 w 629"/>
              <a:gd name="T1" fmla="*/ 111 h 289"/>
              <a:gd name="T2" fmla="*/ 478 w 629"/>
              <a:gd name="T3" fmla="*/ 24 h 289"/>
              <a:gd name="T4" fmla="*/ 502 w 629"/>
              <a:gd name="T5" fmla="*/ 24 h 289"/>
              <a:gd name="T6" fmla="*/ 622 w 629"/>
              <a:gd name="T7" fmla="*/ 123 h 289"/>
              <a:gd name="T8" fmla="*/ 623 w 629"/>
              <a:gd name="T9" fmla="*/ 183 h 289"/>
              <a:gd name="T10" fmla="*/ 546 w 629"/>
              <a:gd name="T11" fmla="*/ 289 h 289"/>
              <a:gd name="T12" fmla="*/ 541 w 629"/>
              <a:gd name="T13" fmla="*/ 289 h 289"/>
              <a:gd name="T14" fmla="*/ 0 60000 65536"/>
              <a:gd name="T15" fmla="*/ 0 60000 65536"/>
              <a:gd name="T16" fmla="*/ 0 60000 65536"/>
              <a:gd name="T17" fmla="*/ 0 60000 65536"/>
              <a:gd name="T18" fmla="*/ 0 60000 65536"/>
              <a:gd name="T19" fmla="*/ 0 60000 65536"/>
              <a:gd name="T20" fmla="*/ 0 60000 65536"/>
              <a:gd name="T21" fmla="*/ 0 w 629"/>
              <a:gd name="T22" fmla="*/ 0 h 289"/>
              <a:gd name="T23" fmla="*/ 629 w 629"/>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9" h="289">
                <a:moveTo>
                  <a:pt x="0" y="111"/>
                </a:moveTo>
                <a:cubicBezTo>
                  <a:pt x="77" y="0"/>
                  <a:pt x="343" y="77"/>
                  <a:pt x="478" y="24"/>
                </a:cubicBezTo>
                <a:cubicBezTo>
                  <a:pt x="488" y="24"/>
                  <a:pt x="493" y="24"/>
                  <a:pt x="502" y="24"/>
                </a:cubicBezTo>
                <a:cubicBezTo>
                  <a:pt x="565" y="43"/>
                  <a:pt x="601" y="57"/>
                  <a:pt x="622" y="123"/>
                </a:cubicBezTo>
                <a:cubicBezTo>
                  <a:pt x="629" y="157"/>
                  <a:pt x="623" y="178"/>
                  <a:pt x="623" y="183"/>
                </a:cubicBezTo>
                <a:cubicBezTo>
                  <a:pt x="604" y="231"/>
                  <a:pt x="580" y="255"/>
                  <a:pt x="546" y="289"/>
                </a:cubicBezTo>
                <a:cubicBezTo>
                  <a:pt x="541" y="289"/>
                  <a:pt x="541" y="289"/>
                  <a:pt x="541" y="289"/>
                </a:cubicBezTo>
              </a:path>
            </a:pathLst>
          </a:custGeom>
          <a:solidFill>
            <a:srgbClr val="FFC000"/>
          </a:solidFill>
          <a:ln w="8001" cap="rnd">
            <a:solidFill>
              <a:srgbClr val="FFFFFF"/>
            </a:solidFill>
            <a:prstDash val="solid"/>
            <a:round/>
            <a:headEnd/>
            <a:tailEnd/>
          </a:ln>
        </p:spPr>
        <p:txBody>
          <a:bodyPr/>
          <a:lstStyle/>
          <a:p>
            <a:endParaRPr lang="en-US"/>
          </a:p>
        </p:txBody>
      </p:sp>
      <p:sp>
        <p:nvSpPr>
          <p:cNvPr id="101" name="Freeform 11"/>
          <p:cNvSpPr>
            <a:spLocks noGrp="1" noSelect="1" noRot="1" noMove="1" noResize="1" noEditPoints="1" noAdjustHandles="1" noChangeArrowheads="1" noChangeShapeType="1" noTextEdit="1"/>
          </p:cNvSpPr>
          <p:nvPr>
            <p:custDataLst>
              <p:tags r:id="rId18"/>
            </p:custDataLst>
          </p:nvPr>
        </p:nvSpPr>
        <p:spPr bwMode="gray">
          <a:xfrm rot="16200000">
            <a:off x="4642785" y="2851212"/>
            <a:ext cx="56504" cy="16394"/>
          </a:xfrm>
          <a:custGeom>
            <a:avLst/>
            <a:gdLst>
              <a:gd name="T0" fmla="*/ 327 w 60"/>
              <a:gd name="T1" fmla="*/ 139 h 13"/>
              <a:gd name="T2" fmla="*/ 245 w 60"/>
              <a:gd name="T3" fmla="*/ 139 h 13"/>
              <a:gd name="T4" fmla="*/ 0 w 60"/>
              <a:gd name="T5" fmla="*/ 0 h 13"/>
              <a:gd name="T6" fmla="*/ 0 60000 65536"/>
              <a:gd name="T7" fmla="*/ 0 60000 65536"/>
              <a:gd name="T8" fmla="*/ 0 60000 65536"/>
              <a:gd name="T9" fmla="*/ 0 w 60"/>
              <a:gd name="T10" fmla="*/ 0 h 13"/>
              <a:gd name="T11" fmla="*/ 60 w 60"/>
              <a:gd name="T12" fmla="*/ 13 h 13"/>
            </a:gdLst>
            <a:ahLst/>
            <a:cxnLst>
              <a:cxn ang="T6">
                <a:pos x="T0" y="T1"/>
              </a:cxn>
              <a:cxn ang="T7">
                <a:pos x="T2" y="T3"/>
              </a:cxn>
              <a:cxn ang="T8">
                <a:pos x="T4" y="T5"/>
              </a:cxn>
            </a:cxnLst>
            <a:rect l="T9" t="T10" r="T11" b="T12"/>
            <a:pathLst>
              <a:path w="60" h="13">
                <a:moveTo>
                  <a:pt x="60" y="12"/>
                </a:moveTo>
                <a:cubicBezTo>
                  <a:pt x="56" y="13"/>
                  <a:pt x="49" y="13"/>
                  <a:pt x="45" y="12"/>
                </a:cubicBezTo>
                <a:cubicBezTo>
                  <a:pt x="28" y="10"/>
                  <a:pt x="13" y="6"/>
                  <a:pt x="0" y="0"/>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02" name="Freeform 12"/>
          <p:cNvSpPr>
            <a:spLocks noGrp="1" noSelect="1" noRot="1" noMove="1" noResize="1" noEditPoints="1" noAdjustHandles="1" noChangeArrowheads="1" noChangeShapeType="1" noTextEdit="1"/>
          </p:cNvSpPr>
          <p:nvPr>
            <p:custDataLst>
              <p:tags r:id="rId19"/>
            </p:custDataLst>
          </p:nvPr>
        </p:nvSpPr>
        <p:spPr bwMode="gray">
          <a:xfrm rot="16200000">
            <a:off x="4594052" y="2852996"/>
            <a:ext cx="44800" cy="39868"/>
          </a:xfrm>
          <a:custGeom>
            <a:avLst/>
            <a:gdLst>
              <a:gd name="T0" fmla="*/ 536 w 23"/>
              <a:gd name="T1" fmla="*/ 520 h 22"/>
              <a:gd name="T2" fmla="*/ 512 w 23"/>
              <a:gd name="T3" fmla="*/ 520 h 22"/>
              <a:gd name="T4" fmla="*/ 0 w 23"/>
              <a:gd name="T5" fmla="*/ 0 h 22"/>
              <a:gd name="T6" fmla="*/ 0 60000 65536"/>
              <a:gd name="T7" fmla="*/ 0 60000 65536"/>
              <a:gd name="T8" fmla="*/ 0 60000 65536"/>
              <a:gd name="T9" fmla="*/ 0 w 23"/>
              <a:gd name="T10" fmla="*/ 0 h 22"/>
              <a:gd name="T11" fmla="*/ 23 w 23"/>
              <a:gd name="T12" fmla="*/ 22 h 22"/>
            </a:gdLst>
            <a:ahLst/>
            <a:cxnLst>
              <a:cxn ang="T6">
                <a:pos x="T0" y="T1"/>
              </a:cxn>
              <a:cxn ang="T7">
                <a:pos x="T2" y="T3"/>
              </a:cxn>
              <a:cxn ang="T8">
                <a:pos x="T4" y="T5"/>
              </a:cxn>
            </a:cxnLst>
            <a:rect l="T9" t="T10" r="T11" b="T12"/>
            <a:pathLst>
              <a:path w="23" h="22">
                <a:moveTo>
                  <a:pt x="23" y="22"/>
                </a:moveTo>
                <a:cubicBezTo>
                  <a:pt x="23" y="22"/>
                  <a:pt x="22" y="22"/>
                  <a:pt x="22" y="22"/>
                </a:cubicBezTo>
                <a:cubicBezTo>
                  <a:pt x="14" y="15"/>
                  <a:pt x="8" y="7"/>
                  <a:pt x="0" y="0"/>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03" name="Freeform 13"/>
          <p:cNvSpPr>
            <a:spLocks noGrp="1" noSelect="1" noRot="1" noMove="1" noResize="1" noEditPoints="1" noAdjustHandles="1" noChangeArrowheads="1" noChangeShapeType="1" noTextEdit="1"/>
          </p:cNvSpPr>
          <p:nvPr>
            <p:custDataLst>
              <p:tags r:id="rId20"/>
            </p:custDataLst>
          </p:nvPr>
        </p:nvSpPr>
        <p:spPr bwMode="gray">
          <a:xfrm>
            <a:off x="4537274" y="2721781"/>
            <a:ext cx="200459" cy="133189"/>
          </a:xfrm>
          <a:custGeom>
            <a:avLst/>
            <a:gdLst>
              <a:gd name="T0" fmla="*/ 0 w 538"/>
              <a:gd name="T1" fmla="*/ 218 h 330"/>
              <a:gd name="T2" fmla="*/ 58 w 538"/>
              <a:gd name="T3" fmla="*/ 97 h 330"/>
              <a:gd name="T4" fmla="*/ 232 w 538"/>
              <a:gd name="T5" fmla="*/ 49 h 330"/>
              <a:gd name="T6" fmla="*/ 411 w 538"/>
              <a:gd name="T7" fmla="*/ 5 h 330"/>
              <a:gd name="T8" fmla="*/ 464 w 538"/>
              <a:gd name="T9" fmla="*/ 5 h 330"/>
              <a:gd name="T10" fmla="*/ 531 w 538"/>
              <a:gd name="T11" fmla="*/ 92 h 330"/>
              <a:gd name="T12" fmla="*/ 538 w 538"/>
              <a:gd name="T13" fmla="*/ 153 h 330"/>
              <a:gd name="T14" fmla="*/ 517 w 538"/>
              <a:gd name="T15" fmla="*/ 207 h 330"/>
              <a:gd name="T16" fmla="*/ 421 w 538"/>
              <a:gd name="T17" fmla="*/ 262 h 330"/>
              <a:gd name="T18" fmla="*/ 232 w 538"/>
              <a:gd name="T19" fmla="*/ 330 h 330"/>
              <a:gd name="T20" fmla="*/ 213 w 538"/>
              <a:gd name="T21" fmla="*/ 33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8"/>
              <a:gd name="T34" fmla="*/ 0 h 330"/>
              <a:gd name="T35" fmla="*/ 538 w 538"/>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8" h="330">
                <a:moveTo>
                  <a:pt x="0" y="218"/>
                </a:moveTo>
                <a:cubicBezTo>
                  <a:pt x="15" y="170"/>
                  <a:pt x="19" y="121"/>
                  <a:pt x="58" y="97"/>
                </a:cubicBezTo>
                <a:cubicBezTo>
                  <a:pt x="97" y="73"/>
                  <a:pt x="174" y="63"/>
                  <a:pt x="232" y="49"/>
                </a:cubicBezTo>
                <a:cubicBezTo>
                  <a:pt x="300" y="34"/>
                  <a:pt x="363" y="24"/>
                  <a:pt x="411" y="5"/>
                </a:cubicBezTo>
                <a:cubicBezTo>
                  <a:pt x="430" y="0"/>
                  <a:pt x="445" y="0"/>
                  <a:pt x="464" y="5"/>
                </a:cubicBezTo>
                <a:cubicBezTo>
                  <a:pt x="493" y="29"/>
                  <a:pt x="517" y="49"/>
                  <a:pt x="531" y="92"/>
                </a:cubicBezTo>
                <a:cubicBezTo>
                  <a:pt x="536" y="122"/>
                  <a:pt x="538" y="124"/>
                  <a:pt x="538" y="153"/>
                </a:cubicBezTo>
                <a:cubicBezTo>
                  <a:pt x="529" y="185"/>
                  <a:pt x="522" y="198"/>
                  <a:pt x="517" y="207"/>
                </a:cubicBezTo>
                <a:cubicBezTo>
                  <a:pt x="493" y="236"/>
                  <a:pt x="455" y="247"/>
                  <a:pt x="421" y="262"/>
                </a:cubicBezTo>
                <a:cubicBezTo>
                  <a:pt x="358" y="277"/>
                  <a:pt x="300" y="325"/>
                  <a:pt x="232" y="330"/>
                </a:cubicBezTo>
                <a:cubicBezTo>
                  <a:pt x="222" y="330"/>
                  <a:pt x="218" y="330"/>
                  <a:pt x="213" y="330"/>
                </a:cubicBezTo>
              </a:path>
            </a:pathLst>
          </a:custGeom>
          <a:solidFill>
            <a:srgbClr val="FFC000"/>
          </a:solidFill>
          <a:ln w="8001" cap="rnd">
            <a:solidFill>
              <a:srgbClr val="FFFFFF"/>
            </a:solidFill>
            <a:prstDash val="solid"/>
            <a:round/>
            <a:headEnd/>
            <a:tailEnd/>
          </a:ln>
        </p:spPr>
        <p:txBody>
          <a:bodyPr/>
          <a:lstStyle/>
          <a:p>
            <a:endParaRPr lang="en-US"/>
          </a:p>
        </p:txBody>
      </p:sp>
      <p:sp>
        <p:nvSpPr>
          <p:cNvPr id="96" name="Freeform 15"/>
          <p:cNvSpPr>
            <a:spLocks noGrp="1" noSelect="1" noRot="1" noMove="1" noResize="1" noEditPoints="1" noAdjustHandles="1" noChangeArrowheads="1" noChangeShapeType="1" noTextEdit="1"/>
          </p:cNvSpPr>
          <p:nvPr>
            <p:custDataLst>
              <p:tags r:id="rId21"/>
            </p:custDataLst>
          </p:nvPr>
        </p:nvSpPr>
        <p:spPr bwMode="gray">
          <a:xfrm rot="16200000">
            <a:off x="4497653" y="2407005"/>
            <a:ext cx="236107" cy="214245"/>
          </a:xfrm>
          <a:custGeom>
            <a:avLst/>
            <a:gdLst>
              <a:gd name="T0" fmla="*/ 2828 w 121"/>
              <a:gd name="T1" fmla="*/ 628 h 119"/>
              <a:gd name="T2" fmla="*/ 2219 w 121"/>
              <a:gd name="T3" fmla="*/ 348 h 119"/>
              <a:gd name="T4" fmla="*/ 1915 w 121"/>
              <a:gd name="T5" fmla="*/ 372 h 119"/>
              <a:gd name="T6" fmla="*/ 493 w 121"/>
              <a:gd name="T7" fmla="*/ 0 h 119"/>
              <a:gd name="T8" fmla="*/ 445 w 121"/>
              <a:gd name="T9" fmla="*/ 0 h 119"/>
              <a:gd name="T10" fmla="*/ 0 w 121"/>
              <a:gd name="T11" fmla="*/ 420 h 119"/>
              <a:gd name="T12" fmla="*/ 0 w 121"/>
              <a:gd name="T13" fmla="*/ 488 h 119"/>
              <a:gd name="T14" fmla="*/ 933 w 121"/>
              <a:gd name="T15" fmla="*/ 1773 h 119"/>
              <a:gd name="T16" fmla="*/ 1494 w 121"/>
              <a:gd name="T17" fmla="*/ 1938 h 119"/>
              <a:gd name="T18" fmla="*/ 1494 w 121"/>
              <a:gd name="T19" fmla="*/ 1938 h 119"/>
              <a:gd name="T20" fmla="*/ 1566 w 121"/>
              <a:gd name="T21" fmla="*/ 1938 h 119"/>
              <a:gd name="T22" fmla="*/ 2151 w 121"/>
              <a:gd name="T23" fmla="*/ 1657 h 119"/>
              <a:gd name="T24" fmla="*/ 2151 w 121"/>
              <a:gd name="T25" fmla="*/ 1657 h 119"/>
              <a:gd name="T26" fmla="*/ 1566 w 121"/>
              <a:gd name="T27" fmla="*/ 1938 h 119"/>
              <a:gd name="T28" fmla="*/ 1494 w 121"/>
              <a:gd name="T29" fmla="*/ 1938 h 119"/>
              <a:gd name="T30" fmla="*/ 1494 w 121"/>
              <a:gd name="T31" fmla="*/ 1938 h 119"/>
              <a:gd name="T32" fmla="*/ 1774 w 121"/>
              <a:gd name="T33" fmla="*/ 277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19"/>
              <a:gd name="T53" fmla="*/ 121 w 121"/>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19">
                <a:moveTo>
                  <a:pt x="121" y="27"/>
                </a:moveTo>
                <a:cubicBezTo>
                  <a:pt x="119" y="20"/>
                  <a:pt x="104" y="15"/>
                  <a:pt x="95" y="15"/>
                </a:cubicBezTo>
                <a:cubicBezTo>
                  <a:pt x="91" y="14"/>
                  <a:pt x="82" y="16"/>
                  <a:pt x="82" y="16"/>
                </a:cubicBezTo>
                <a:cubicBezTo>
                  <a:pt x="61" y="15"/>
                  <a:pt x="44" y="1"/>
                  <a:pt x="21" y="0"/>
                </a:cubicBezTo>
                <a:cubicBezTo>
                  <a:pt x="20" y="0"/>
                  <a:pt x="20" y="0"/>
                  <a:pt x="19" y="0"/>
                </a:cubicBezTo>
                <a:cubicBezTo>
                  <a:pt x="9" y="2"/>
                  <a:pt x="3" y="9"/>
                  <a:pt x="0" y="18"/>
                </a:cubicBezTo>
                <a:cubicBezTo>
                  <a:pt x="0" y="19"/>
                  <a:pt x="0" y="21"/>
                  <a:pt x="0" y="21"/>
                </a:cubicBezTo>
                <a:cubicBezTo>
                  <a:pt x="3" y="45"/>
                  <a:pt x="22" y="68"/>
                  <a:pt x="40" y="76"/>
                </a:cubicBezTo>
                <a:cubicBezTo>
                  <a:pt x="47" y="79"/>
                  <a:pt x="55" y="81"/>
                  <a:pt x="64" y="83"/>
                </a:cubicBezTo>
                <a:cubicBezTo>
                  <a:pt x="64" y="83"/>
                  <a:pt x="64" y="83"/>
                  <a:pt x="64" y="83"/>
                </a:cubicBezTo>
                <a:cubicBezTo>
                  <a:pt x="66" y="83"/>
                  <a:pt x="65" y="83"/>
                  <a:pt x="67" y="83"/>
                </a:cubicBezTo>
                <a:cubicBezTo>
                  <a:pt x="77" y="81"/>
                  <a:pt x="86" y="77"/>
                  <a:pt x="92" y="71"/>
                </a:cubicBezTo>
                <a:cubicBezTo>
                  <a:pt x="92" y="71"/>
                  <a:pt x="92" y="71"/>
                  <a:pt x="92" y="71"/>
                </a:cubicBezTo>
                <a:cubicBezTo>
                  <a:pt x="86" y="77"/>
                  <a:pt x="77" y="81"/>
                  <a:pt x="67" y="83"/>
                </a:cubicBezTo>
                <a:cubicBezTo>
                  <a:pt x="65" y="83"/>
                  <a:pt x="66" y="83"/>
                  <a:pt x="64" y="83"/>
                </a:cubicBezTo>
                <a:cubicBezTo>
                  <a:pt x="64" y="83"/>
                  <a:pt x="64" y="83"/>
                  <a:pt x="64" y="83"/>
                </a:cubicBezTo>
                <a:cubicBezTo>
                  <a:pt x="62" y="97"/>
                  <a:pt x="74" y="106"/>
                  <a:pt x="76" y="119"/>
                </a:cubicBezTo>
              </a:path>
            </a:pathLst>
          </a:custGeom>
          <a:solidFill>
            <a:srgbClr val="FFC000"/>
          </a:solidFill>
          <a:ln w="8001" cap="rnd">
            <a:solidFill>
              <a:srgbClr val="FFFFFF"/>
            </a:solidFill>
            <a:prstDash val="solid"/>
            <a:round/>
            <a:headEnd/>
            <a:tailEnd/>
          </a:ln>
        </p:spPr>
        <p:txBody>
          <a:bodyPr/>
          <a:lstStyle/>
          <a:p>
            <a:endParaRPr lang="en-US"/>
          </a:p>
        </p:txBody>
      </p:sp>
      <p:sp>
        <p:nvSpPr>
          <p:cNvPr id="97" name="Freeform 16"/>
          <p:cNvSpPr>
            <a:spLocks noGrp="1" noSelect="1" noRot="1" noMove="1" noResize="1" noEditPoints="1" noAdjustHandles="1" noChangeArrowheads="1" noChangeShapeType="1" noTextEdit="1"/>
          </p:cNvSpPr>
          <p:nvPr>
            <p:custDataLst>
              <p:tags r:id="rId22"/>
            </p:custDataLst>
          </p:nvPr>
        </p:nvSpPr>
        <p:spPr bwMode="gray">
          <a:xfrm rot="16200000">
            <a:off x="4497653" y="2407005"/>
            <a:ext cx="236107" cy="214245"/>
          </a:xfrm>
          <a:custGeom>
            <a:avLst/>
            <a:gdLst>
              <a:gd name="T0" fmla="*/ 2828 w 121"/>
              <a:gd name="T1" fmla="*/ 628 h 119"/>
              <a:gd name="T2" fmla="*/ 2219 w 121"/>
              <a:gd name="T3" fmla="*/ 348 h 119"/>
              <a:gd name="T4" fmla="*/ 1915 w 121"/>
              <a:gd name="T5" fmla="*/ 372 h 119"/>
              <a:gd name="T6" fmla="*/ 493 w 121"/>
              <a:gd name="T7" fmla="*/ 0 h 119"/>
              <a:gd name="T8" fmla="*/ 445 w 121"/>
              <a:gd name="T9" fmla="*/ 0 h 119"/>
              <a:gd name="T10" fmla="*/ 0 w 121"/>
              <a:gd name="T11" fmla="*/ 420 h 119"/>
              <a:gd name="T12" fmla="*/ 0 w 121"/>
              <a:gd name="T13" fmla="*/ 488 h 119"/>
              <a:gd name="T14" fmla="*/ 933 w 121"/>
              <a:gd name="T15" fmla="*/ 1773 h 119"/>
              <a:gd name="T16" fmla="*/ 1494 w 121"/>
              <a:gd name="T17" fmla="*/ 1938 h 119"/>
              <a:gd name="T18" fmla="*/ 1494 w 121"/>
              <a:gd name="T19" fmla="*/ 1938 h 119"/>
              <a:gd name="T20" fmla="*/ 1566 w 121"/>
              <a:gd name="T21" fmla="*/ 1938 h 119"/>
              <a:gd name="T22" fmla="*/ 2151 w 121"/>
              <a:gd name="T23" fmla="*/ 1657 h 119"/>
              <a:gd name="T24" fmla="*/ 2151 w 121"/>
              <a:gd name="T25" fmla="*/ 1657 h 119"/>
              <a:gd name="T26" fmla="*/ 1566 w 121"/>
              <a:gd name="T27" fmla="*/ 1938 h 119"/>
              <a:gd name="T28" fmla="*/ 1494 w 121"/>
              <a:gd name="T29" fmla="*/ 1938 h 119"/>
              <a:gd name="T30" fmla="*/ 1494 w 121"/>
              <a:gd name="T31" fmla="*/ 1938 h 119"/>
              <a:gd name="T32" fmla="*/ 1774 w 121"/>
              <a:gd name="T33" fmla="*/ 277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19"/>
              <a:gd name="T53" fmla="*/ 121 w 121"/>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19">
                <a:moveTo>
                  <a:pt x="121" y="27"/>
                </a:moveTo>
                <a:cubicBezTo>
                  <a:pt x="119" y="20"/>
                  <a:pt x="104" y="15"/>
                  <a:pt x="95" y="15"/>
                </a:cubicBezTo>
                <a:cubicBezTo>
                  <a:pt x="91" y="14"/>
                  <a:pt x="82" y="16"/>
                  <a:pt x="82" y="16"/>
                </a:cubicBezTo>
                <a:cubicBezTo>
                  <a:pt x="61" y="15"/>
                  <a:pt x="44" y="1"/>
                  <a:pt x="21" y="0"/>
                </a:cubicBezTo>
                <a:cubicBezTo>
                  <a:pt x="20" y="0"/>
                  <a:pt x="20" y="0"/>
                  <a:pt x="19" y="0"/>
                </a:cubicBezTo>
                <a:cubicBezTo>
                  <a:pt x="9" y="2"/>
                  <a:pt x="3" y="9"/>
                  <a:pt x="0" y="18"/>
                </a:cubicBezTo>
                <a:cubicBezTo>
                  <a:pt x="0" y="19"/>
                  <a:pt x="0" y="21"/>
                  <a:pt x="0" y="21"/>
                </a:cubicBezTo>
                <a:cubicBezTo>
                  <a:pt x="3" y="45"/>
                  <a:pt x="22" y="68"/>
                  <a:pt x="40" y="76"/>
                </a:cubicBezTo>
                <a:cubicBezTo>
                  <a:pt x="47" y="79"/>
                  <a:pt x="55" y="81"/>
                  <a:pt x="64" y="83"/>
                </a:cubicBezTo>
                <a:cubicBezTo>
                  <a:pt x="64" y="83"/>
                  <a:pt x="64" y="83"/>
                  <a:pt x="64" y="83"/>
                </a:cubicBezTo>
                <a:cubicBezTo>
                  <a:pt x="66" y="83"/>
                  <a:pt x="65" y="83"/>
                  <a:pt x="67" y="83"/>
                </a:cubicBezTo>
                <a:cubicBezTo>
                  <a:pt x="77" y="81"/>
                  <a:pt x="86" y="77"/>
                  <a:pt x="92" y="71"/>
                </a:cubicBezTo>
                <a:cubicBezTo>
                  <a:pt x="92" y="71"/>
                  <a:pt x="92" y="71"/>
                  <a:pt x="92" y="71"/>
                </a:cubicBezTo>
                <a:cubicBezTo>
                  <a:pt x="86" y="77"/>
                  <a:pt x="77" y="81"/>
                  <a:pt x="67" y="83"/>
                </a:cubicBezTo>
                <a:cubicBezTo>
                  <a:pt x="65" y="83"/>
                  <a:pt x="66" y="83"/>
                  <a:pt x="64" y="83"/>
                </a:cubicBezTo>
                <a:cubicBezTo>
                  <a:pt x="64" y="83"/>
                  <a:pt x="64" y="83"/>
                  <a:pt x="64" y="83"/>
                </a:cubicBezTo>
                <a:cubicBezTo>
                  <a:pt x="62" y="97"/>
                  <a:pt x="74" y="106"/>
                  <a:pt x="76" y="119"/>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98" name="Freeform 17"/>
          <p:cNvSpPr>
            <a:spLocks noGrp="1" noSelect="1" noRot="1" noMove="1" noResize="1" noEditPoints="1" noAdjustHandles="1" noChangeArrowheads="1" noChangeShapeType="1" noTextEdit="1"/>
          </p:cNvSpPr>
          <p:nvPr>
            <p:custDataLst>
              <p:tags r:id="rId23"/>
            </p:custDataLst>
          </p:nvPr>
        </p:nvSpPr>
        <p:spPr bwMode="gray">
          <a:xfrm rot="16200000">
            <a:off x="4490458" y="2531742"/>
            <a:ext cx="122695" cy="78991"/>
          </a:xfrm>
          <a:custGeom>
            <a:avLst/>
            <a:gdLst>
              <a:gd name="T0" fmla="*/ 420 w 63"/>
              <a:gd name="T1" fmla="*/ 858 h 44"/>
              <a:gd name="T2" fmla="*/ 420 w 63"/>
              <a:gd name="T3" fmla="*/ 0 h 44"/>
              <a:gd name="T4" fmla="*/ 1279 w 63"/>
              <a:gd name="T5" fmla="*/ 323 h 44"/>
              <a:gd name="T6" fmla="*/ 1139 w 63"/>
              <a:gd name="T7" fmla="*/ 906 h 44"/>
              <a:gd name="T8" fmla="*/ 420 w 63"/>
              <a:gd name="T9" fmla="*/ 858 h 44"/>
              <a:gd name="T10" fmla="*/ 0 60000 65536"/>
              <a:gd name="T11" fmla="*/ 0 60000 65536"/>
              <a:gd name="T12" fmla="*/ 0 60000 65536"/>
              <a:gd name="T13" fmla="*/ 0 60000 65536"/>
              <a:gd name="T14" fmla="*/ 0 60000 65536"/>
              <a:gd name="T15" fmla="*/ 0 w 63"/>
              <a:gd name="T16" fmla="*/ 0 h 44"/>
              <a:gd name="T17" fmla="*/ 63 w 63"/>
              <a:gd name="T18" fmla="*/ 44 h 44"/>
            </a:gdLst>
            <a:ahLst/>
            <a:cxnLst>
              <a:cxn ang="T10">
                <a:pos x="T0" y="T1"/>
              </a:cxn>
              <a:cxn ang="T11">
                <a:pos x="T2" y="T3"/>
              </a:cxn>
              <a:cxn ang="T12">
                <a:pos x="T4" y="T5"/>
              </a:cxn>
              <a:cxn ang="T13">
                <a:pos x="T6" y="T7"/>
              </a:cxn>
              <a:cxn ang="T14">
                <a:pos x="T8" y="T9"/>
              </a:cxn>
            </a:cxnLst>
            <a:rect l="T15" t="T16" r="T17" b="T18"/>
            <a:pathLst>
              <a:path w="63" h="44">
                <a:moveTo>
                  <a:pt x="18" y="37"/>
                </a:moveTo>
                <a:cubicBezTo>
                  <a:pt x="15" y="33"/>
                  <a:pt x="0" y="17"/>
                  <a:pt x="18" y="0"/>
                </a:cubicBezTo>
                <a:cubicBezTo>
                  <a:pt x="18" y="0"/>
                  <a:pt x="44" y="7"/>
                  <a:pt x="55" y="14"/>
                </a:cubicBezTo>
                <a:cubicBezTo>
                  <a:pt x="55" y="14"/>
                  <a:pt x="63" y="35"/>
                  <a:pt x="49" y="39"/>
                </a:cubicBezTo>
                <a:cubicBezTo>
                  <a:pt x="34" y="44"/>
                  <a:pt x="27" y="41"/>
                  <a:pt x="18" y="3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5"/>
          <p:cNvSpPr>
            <a:spLocks noGrp="1" noSelect="1" noRot="1" noMove="1" noResize="1" noEditPoints="1" noAdjustHandles="1" noChangeArrowheads="1" noChangeShapeType="1" noTextEdit="1"/>
          </p:cNvSpPr>
          <p:nvPr>
            <p:custDataLst>
              <p:tags r:id="rId24"/>
            </p:custDataLst>
          </p:nvPr>
        </p:nvSpPr>
        <p:spPr bwMode="gray">
          <a:xfrm>
            <a:off x="6023644" y="3266078"/>
            <a:ext cx="1033222" cy="576748"/>
          </a:xfrm>
          <a:custGeom>
            <a:avLst/>
            <a:gdLst>
              <a:gd name="T0" fmla="*/ 2 w 3008"/>
              <a:gd name="T1" fmla="*/ 290 h 1550"/>
              <a:gd name="T2" fmla="*/ 0 w 3008"/>
              <a:gd name="T3" fmla="*/ 278 h 1550"/>
              <a:gd name="T4" fmla="*/ 243 w 3008"/>
              <a:gd name="T5" fmla="*/ 183 h 1550"/>
              <a:gd name="T6" fmla="*/ 328 w 3008"/>
              <a:gd name="T7" fmla="*/ 180 h 1550"/>
              <a:gd name="T8" fmla="*/ 386 w 3008"/>
              <a:gd name="T9" fmla="*/ 172 h 1550"/>
              <a:gd name="T10" fmla="*/ 985 w 3008"/>
              <a:gd name="T11" fmla="*/ 144 h 1550"/>
              <a:gd name="T12" fmla="*/ 1115 w 3008"/>
              <a:gd name="T13" fmla="*/ 132 h 1550"/>
              <a:gd name="T14" fmla="*/ 1178 w 3008"/>
              <a:gd name="T15" fmla="*/ 99 h 1550"/>
              <a:gd name="T16" fmla="*/ 1284 w 3008"/>
              <a:gd name="T17" fmla="*/ 78 h 1550"/>
              <a:gd name="T18" fmla="*/ 1391 w 3008"/>
              <a:gd name="T19" fmla="*/ 58 h 1550"/>
              <a:gd name="T20" fmla="*/ 1616 w 3008"/>
              <a:gd name="T21" fmla="*/ 20 h 1550"/>
              <a:gd name="T22" fmla="*/ 1748 w 3008"/>
              <a:gd name="T23" fmla="*/ 111 h 1550"/>
              <a:gd name="T24" fmla="*/ 1986 w 3008"/>
              <a:gd name="T25" fmla="*/ 303 h 1550"/>
              <a:gd name="T26" fmla="*/ 2175 w 3008"/>
              <a:gd name="T27" fmla="*/ 440 h 1550"/>
              <a:gd name="T28" fmla="*/ 2240 w 3008"/>
              <a:gd name="T29" fmla="*/ 452 h 1550"/>
              <a:gd name="T30" fmla="*/ 2306 w 3008"/>
              <a:gd name="T31" fmla="*/ 467 h 1550"/>
              <a:gd name="T32" fmla="*/ 2556 w 3008"/>
              <a:gd name="T33" fmla="*/ 472 h 1550"/>
              <a:gd name="T34" fmla="*/ 2556 w 3008"/>
              <a:gd name="T35" fmla="*/ 1203 h 1550"/>
              <a:gd name="T36" fmla="*/ 2401 w 3008"/>
              <a:gd name="T37" fmla="*/ 1194 h 1550"/>
              <a:gd name="T38" fmla="*/ 2245 w 3008"/>
              <a:gd name="T39" fmla="*/ 1186 h 1550"/>
              <a:gd name="T40" fmla="*/ 2114 w 3008"/>
              <a:gd name="T41" fmla="*/ 1214 h 1550"/>
              <a:gd name="T42" fmla="*/ 1982 w 3008"/>
              <a:gd name="T43" fmla="*/ 1239 h 1550"/>
              <a:gd name="T44" fmla="*/ 1735 w 3008"/>
              <a:gd name="T45" fmla="*/ 1309 h 1550"/>
              <a:gd name="T46" fmla="*/ 1423 w 3008"/>
              <a:gd name="T47" fmla="*/ 1289 h 1550"/>
              <a:gd name="T48" fmla="*/ 1354 w 3008"/>
              <a:gd name="T49" fmla="*/ 1297 h 1550"/>
              <a:gd name="T50" fmla="*/ 1292 w 3008"/>
              <a:gd name="T51" fmla="*/ 1259 h 1550"/>
              <a:gd name="T52" fmla="*/ 1165 w 3008"/>
              <a:gd name="T53" fmla="*/ 1214 h 1550"/>
              <a:gd name="T54" fmla="*/ 1095 w 3008"/>
              <a:gd name="T55" fmla="*/ 976 h 1550"/>
              <a:gd name="T56" fmla="*/ 997 w 3008"/>
              <a:gd name="T57" fmla="*/ 804 h 1550"/>
              <a:gd name="T58" fmla="*/ 1021 w 3008"/>
              <a:gd name="T59" fmla="*/ 673 h 1550"/>
              <a:gd name="T60" fmla="*/ 931 w 3008"/>
              <a:gd name="T61" fmla="*/ 628 h 1550"/>
              <a:gd name="T62" fmla="*/ 857 w 3008"/>
              <a:gd name="T63" fmla="*/ 529 h 1550"/>
              <a:gd name="T64" fmla="*/ 870 w 3008"/>
              <a:gd name="T65" fmla="*/ 431 h 1550"/>
              <a:gd name="T66" fmla="*/ 882 w 3008"/>
              <a:gd name="T67" fmla="*/ 402 h 1550"/>
              <a:gd name="T68" fmla="*/ 593 w 3008"/>
              <a:gd name="T69" fmla="*/ 401 h 1550"/>
              <a:gd name="T70" fmla="*/ 336 w 3008"/>
              <a:gd name="T71" fmla="*/ 403 h 1550"/>
              <a:gd name="T72" fmla="*/ 2 w 3008"/>
              <a:gd name="T73" fmla="*/ 290 h 1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8"/>
              <a:gd name="T112" fmla="*/ 0 h 1550"/>
              <a:gd name="T113" fmla="*/ 3008 w 3008"/>
              <a:gd name="T114" fmla="*/ 1550 h 1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8" h="1550">
                <a:moveTo>
                  <a:pt x="2" y="342"/>
                </a:moveTo>
                <a:cubicBezTo>
                  <a:pt x="2" y="333"/>
                  <a:pt x="0" y="331"/>
                  <a:pt x="0" y="326"/>
                </a:cubicBezTo>
                <a:cubicBezTo>
                  <a:pt x="24" y="215"/>
                  <a:pt x="160" y="231"/>
                  <a:pt x="286" y="216"/>
                </a:cubicBezTo>
                <a:cubicBezTo>
                  <a:pt x="338" y="218"/>
                  <a:pt x="357" y="217"/>
                  <a:pt x="386" y="212"/>
                </a:cubicBezTo>
                <a:cubicBezTo>
                  <a:pt x="406" y="212"/>
                  <a:pt x="435" y="208"/>
                  <a:pt x="454" y="203"/>
                </a:cubicBezTo>
                <a:cubicBezTo>
                  <a:pt x="671" y="164"/>
                  <a:pt x="917" y="193"/>
                  <a:pt x="1159" y="169"/>
                </a:cubicBezTo>
                <a:cubicBezTo>
                  <a:pt x="1212" y="164"/>
                  <a:pt x="1270" y="164"/>
                  <a:pt x="1313" y="155"/>
                </a:cubicBezTo>
                <a:cubicBezTo>
                  <a:pt x="1338" y="145"/>
                  <a:pt x="1357" y="126"/>
                  <a:pt x="1386" y="116"/>
                </a:cubicBezTo>
                <a:cubicBezTo>
                  <a:pt x="1420" y="106"/>
                  <a:pt x="1463" y="101"/>
                  <a:pt x="1511" y="92"/>
                </a:cubicBezTo>
                <a:cubicBezTo>
                  <a:pt x="1550" y="82"/>
                  <a:pt x="1593" y="77"/>
                  <a:pt x="1637" y="68"/>
                </a:cubicBezTo>
                <a:cubicBezTo>
                  <a:pt x="1733" y="48"/>
                  <a:pt x="1825" y="0"/>
                  <a:pt x="1902" y="24"/>
                </a:cubicBezTo>
                <a:cubicBezTo>
                  <a:pt x="1960" y="39"/>
                  <a:pt x="2004" y="87"/>
                  <a:pt x="2057" y="130"/>
                </a:cubicBezTo>
                <a:cubicBezTo>
                  <a:pt x="2149" y="208"/>
                  <a:pt x="2250" y="275"/>
                  <a:pt x="2337" y="357"/>
                </a:cubicBezTo>
                <a:cubicBezTo>
                  <a:pt x="2409" y="420"/>
                  <a:pt x="2462" y="483"/>
                  <a:pt x="2559" y="517"/>
                </a:cubicBezTo>
                <a:cubicBezTo>
                  <a:pt x="2578" y="526"/>
                  <a:pt x="2607" y="526"/>
                  <a:pt x="2636" y="531"/>
                </a:cubicBezTo>
                <a:cubicBezTo>
                  <a:pt x="2665" y="536"/>
                  <a:pt x="2689" y="550"/>
                  <a:pt x="2713" y="550"/>
                </a:cubicBezTo>
                <a:cubicBezTo>
                  <a:pt x="2800" y="560"/>
                  <a:pt x="2892" y="550"/>
                  <a:pt x="3008" y="555"/>
                </a:cubicBezTo>
                <a:cubicBezTo>
                  <a:pt x="3008" y="840"/>
                  <a:pt x="3008" y="1125"/>
                  <a:pt x="3008" y="1415"/>
                </a:cubicBezTo>
                <a:cubicBezTo>
                  <a:pt x="2950" y="1410"/>
                  <a:pt x="2887" y="1405"/>
                  <a:pt x="2825" y="1405"/>
                </a:cubicBezTo>
                <a:cubicBezTo>
                  <a:pt x="2762" y="1405"/>
                  <a:pt x="2699" y="1391"/>
                  <a:pt x="2641" y="1395"/>
                </a:cubicBezTo>
                <a:cubicBezTo>
                  <a:pt x="2593" y="1395"/>
                  <a:pt x="2540" y="1415"/>
                  <a:pt x="2487" y="1429"/>
                </a:cubicBezTo>
                <a:cubicBezTo>
                  <a:pt x="2438" y="1439"/>
                  <a:pt x="2385" y="1449"/>
                  <a:pt x="2332" y="1458"/>
                </a:cubicBezTo>
                <a:cubicBezTo>
                  <a:pt x="2236" y="1482"/>
                  <a:pt x="2144" y="1526"/>
                  <a:pt x="2042" y="1540"/>
                </a:cubicBezTo>
                <a:cubicBezTo>
                  <a:pt x="1922" y="1550"/>
                  <a:pt x="1782" y="1511"/>
                  <a:pt x="1675" y="1516"/>
                </a:cubicBezTo>
                <a:cubicBezTo>
                  <a:pt x="1656" y="1516"/>
                  <a:pt x="1618" y="1531"/>
                  <a:pt x="1593" y="1526"/>
                </a:cubicBezTo>
                <a:cubicBezTo>
                  <a:pt x="1574" y="1521"/>
                  <a:pt x="1545" y="1492"/>
                  <a:pt x="1521" y="1482"/>
                </a:cubicBezTo>
                <a:cubicBezTo>
                  <a:pt x="1468" y="1458"/>
                  <a:pt x="1410" y="1453"/>
                  <a:pt x="1371" y="1429"/>
                </a:cubicBezTo>
                <a:cubicBezTo>
                  <a:pt x="1284" y="1371"/>
                  <a:pt x="1265" y="1265"/>
                  <a:pt x="1289" y="1149"/>
                </a:cubicBezTo>
                <a:cubicBezTo>
                  <a:pt x="1275" y="1082"/>
                  <a:pt x="1183" y="1024"/>
                  <a:pt x="1173" y="946"/>
                </a:cubicBezTo>
                <a:cubicBezTo>
                  <a:pt x="1164" y="888"/>
                  <a:pt x="1183" y="840"/>
                  <a:pt x="1202" y="792"/>
                </a:cubicBezTo>
                <a:cubicBezTo>
                  <a:pt x="1173" y="777"/>
                  <a:pt x="1130" y="763"/>
                  <a:pt x="1096" y="739"/>
                </a:cubicBezTo>
                <a:cubicBezTo>
                  <a:pt x="1067" y="715"/>
                  <a:pt x="1014" y="652"/>
                  <a:pt x="1009" y="623"/>
                </a:cubicBezTo>
                <a:cubicBezTo>
                  <a:pt x="1000" y="575"/>
                  <a:pt x="1009" y="531"/>
                  <a:pt x="1024" y="507"/>
                </a:cubicBezTo>
                <a:cubicBezTo>
                  <a:pt x="1029" y="502"/>
                  <a:pt x="1048" y="478"/>
                  <a:pt x="1038" y="473"/>
                </a:cubicBezTo>
                <a:cubicBezTo>
                  <a:pt x="937" y="459"/>
                  <a:pt x="814" y="472"/>
                  <a:pt x="698" y="472"/>
                </a:cubicBezTo>
                <a:cubicBezTo>
                  <a:pt x="602" y="467"/>
                  <a:pt x="522" y="472"/>
                  <a:pt x="396" y="474"/>
                </a:cubicBezTo>
                <a:cubicBezTo>
                  <a:pt x="271" y="483"/>
                  <a:pt x="26" y="503"/>
                  <a:pt x="2" y="342"/>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6"/>
          <p:cNvSpPr>
            <a:spLocks noGrp="1" noSelect="1" noRot="1" noMove="1" noResize="1" noEditPoints="1" noAdjustHandles="1" noChangeArrowheads="1" noChangeShapeType="1" noTextEdit="1"/>
          </p:cNvSpPr>
          <p:nvPr>
            <p:custDataLst>
              <p:tags r:id="rId25"/>
            </p:custDataLst>
          </p:nvPr>
        </p:nvSpPr>
        <p:spPr bwMode="gray">
          <a:xfrm rot="16200000">
            <a:off x="6625437" y="3432134"/>
            <a:ext cx="192922" cy="169161"/>
          </a:xfrm>
          <a:custGeom>
            <a:avLst/>
            <a:gdLst>
              <a:gd name="T0" fmla="*/ 2308 w 99"/>
              <a:gd name="T1" fmla="*/ 0 h 94"/>
              <a:gd name="T2" fmla="*/ 512 w 99"/>
              <a:gd name="T3" fmla="*/ 1072 h 94"/>
              <a:gd name="T4" fmla="*/ 0 w 99"/>
              <a:gd name="T5" fmla="*/ 2193 h 94"/>
              <a:gd name="T6" fmla="*/ 0 60000 65536"/>
              <a:gd name="T7" fmla="*/ 0 60000 65536"/>
              <a:gd name="T8" fmla="*/ 0 60000 65536"/>
              <a:gd name="T9" fmla="*/ 0 w 99"/>
              <a:gd name="T10" fmla="*/ 0 h 94"/>
              <a:gd name="T11" fmla="*/ 99 w 99"/>
              <a:gd name="T12" fmla="*/ 94 h 94"/>
            </a:gdLst>
            <a:ahLst/>
            <a:cxnLst>
              <a:cxn ang="T6">
                <a:pos x="T0" y="T1"/>
              </a:cxn>
              <a:cxn ang="T7">
                <a:pos x="T2" y="T3"/>
              </a:cxn>
              <a:cxn ang="T8">
                <a:pos x="T4" y="T5"/>
              </a:cxn>
            </a:cxnLst>
            <a:rect l="T9" t="T10" r="T11" b="T12"/>
            <a:pathLst>
              <a:path w="99" h="94">
                <a:moveTo>
                  <a:pt x="99" y="0"/>
                </a:moveTo>
                <a:cubicBezTo>
                  <a:pt x="99" y="0"/>
                  <a:pt x="37" y="24"/>
                  <a:pt x="22" y="46"/>
                </a:cubicBezTo>
                <a:cubicBezTo>
                  <a:pt x="7" y="68"/>
                  <a:pt x="1" y="85"/>
                  <a:pt x="0" y="94"/>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09" name="Freeform 7"/>
          <p:cNvSpPr>
            <a:spLocks noGrp="1" noSelect="1" noRot="1" noMove="1" noResize="1" noEditPoints="1" noAdjustHandles="1" noChangeArrowheads="1" noChangeShapeType="1" noTextEdit="1"/>
          </p:cNvSpPr>
          <p:nvPr>
            <p:custDataLst>
              <p:tags r:id="rId26"/>
            </p:custDataLst>
          </p:nvPr>
        </p:nvSpPr>
        <p:spPr bwMode="gray">
          <a:xfrm rot="16200000">
            <a:off x="6472356" y="3351331"/>
            <a:ext cx="123502" cy="264174"/>
          </a:xfrm>
          <a:custGeom>
            <a:avLst/>
            <a:gdLst>
              <a:gd name="T0" fmla="*/ 1132 w 63"/>
              <a:gd name="T1" fmla="*/ 0 h 147"/>
              <a:gd name="T2" fmla="*/ 1486 w 63"/>
              <a:gd name="T3" fmla="*/ 1023 h 147"/>
              <a:gd name="T4" fmla="*/ 1486 w 63"/>
              <a:gd name="T5" fmla="*/ 1235 h 147"/>
              <a:gd name="T6" fmla="*/ 1273 w 63"/>
              <a:gd name="T7" fmla="*/ 2976 h 147"/>
              <a:gd name="T8" fmla="*/ 612 w 63"/>
              <a:gd name="T9" fmla="*/ 3420 h 147"/>
              <a:gd name="T10" fmla="*/ 423 w 63"/>
              <a:gd name="T11" fmla="*/ 3371 h 147"/>
              <a:gd name="T12" fmla="*/ 0 w 63"/>
              <a:gd name="T13" fmla="*/ 2976 h 147"/>
              <a:gd name="T14" fmla="*/ 0 60000 65536"/>
              <a:gd name="T15" fmla="*/ 0 60000 65536"/>
              <a:gd name="T16" fmla="*/ 0 60000 65536"/>
              <a:gd name="T17" fmla="*/ 0 60000 65536"/>
              <a:gd name="T18" fmla="*/ 0 60000 65536"/>
              <a:gd name="T19" fmla="*/ 0 60000 65536"/>
              <a:gd name="T20" fmla="*/ 0 60000 65536"/>
              <a:gd name="T21" fmla="*/ 0 w 63"/>
              <a:gd name="T22" fmla="*/ 0 h 147"/>
              <a:gd name="T23" fmla="*/ 63 w 6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47">
                <a:moveTo>
                  <a:pt x="48" y="0"/>
                </a:moveTo>
                <a:cubicBezTo>
                  <a:pt x="61" y="6"/>
                  <a:pt x="61" y="27"/>
                  <a:pt x="63" y="44"/>
                </a:cubicBezTo>
                <a:cubicBezTo>
                  <a:pt x="63" y="47"/>
                  <a:pt x="63" y="50"/>
                  <a:pt x="63" y="53"/>
                </a:cubicBezTo>
                <a:cubicBezTo>
                  <a:pt x="56" y="75"/>
                  <a:pt x="63" y="109"/>
                  <a:pt x="54" y="128"/>
                </a:cubicBezTo>
                <a:cubicBezTo>
                  <a:pt x="48" y="140"/>
                  <a:pt x="43" y="146"/>
                  <a:pt x="26" y="147"/>
                </a:cubicBezTo>
                <a:cubicBezTo>
                  <a:pt x="24" y="147"/>
                  <a:pt x="21" y="146"/>
                  <a:pt x="18" y="145"/>
                </a:cubicBezTo>
                <a:cubicBezTo>
                  <a:pt x="11" y="140"/>
                  <a:pt x="3" y="136"/>
                  <a:pt x="0" y="128"/>
                </a:cubicBezTo>
              </a:path>
            </a:pathLst>
          </a:custGeom>
          <a:solidFill>
            <a:srgbClr val="FFC000"/>
          </a:solidFill>
          <a:ln w="8001" cap="rnd">
            <a:solidFill>
              <a:srgbClr val="FFFFFF"/>
            </a:solidFill>
            <a:prstDash val="solid"/>
            <a:round/>
            <a:headEnd/>
            <a:tailEnd/>
          </a:ln>
        </p:spPr>
        <p:txBody>
          <a:bodyPr/>
          <a:lstStyle/>
          <a:p>
            <a:endParaRPr lang="en-US"/>
          </a:p>
        </p:txBody>
      </p:sp>
      <p:sp>
        <p:nvSpPr>
          <p:cNvPr id="114" name="Freeform 8"/>
          <p:cNvSpPr>
            <a:spLocks noGrp="1" noSelect="1" noRot="1" noMove="1" noResize="1" noEditPoints="1" noAdjustHandles="1" noChangeArrowheads="1" noChangeShapeType="1" noTextEdit="1"/>
          </p:cNvSpPr>
          <p:nvPr>
            <p:custDataLst>
              <p:tags r:id="rId27"/>
            </p:custDataLst>
          </p:nvPr>
        </p:nvSpPr>
        <p:spPr bwMode="gray">
          <a:xfrm rot="16200000">
            <a:off x="6472356" y="3351331"/>
            <a:ext cx="123502" cy="264174"/>
          </a:xfrm>
          <a:custGeom>
            <a:avLst/>
            <a:gdLst>
              <a:gd name="T0" fmla="*/ 1132 w 63"/>
              <a:gd name="T1" fmla="*/ 0 h 147"/>
              <a:gd name="T2" fmla="*/ 1486 w 63"/>
              <a:gd name="T3" fmla="*/ 1023 h 147"/>
              <a:gd name="T4" fmla="*/ 1486 w 63"/>
              <a:gd name="T5" fmla="*/ 1235 h 147"/>
              <a:gd name="T6" fmla="*/ 1273 w 63"/>
              <a:gd name="T7" fmla="*/ 2976 h 147"/>
              <a:gd name="T8" fmla="*/ 612 w 63"/>
              <a:gd name="T9" fmla="*/ 3420 h 147"/>
              <a:gd name="T10" fmla="*/ 423 w 63"/>
              <a:gd name="T11" fmla="*/ 3371 h 147"/>
              <a:gd name="T12" fmla="*/ 0 w 63"/>
              <a:gd name="T13" fmla="*/ 2976 h 147"/>
              <a:gd name="T14" fmla="*/ 0 60000 65536"/>
              <a:gd name="T15" fmla="*/ 0 60000 65536"/>
              <a:gd name="T16" fmla="*/ 0 60000 65536"/>
              <a:gd name="T17" fmla="*/ 0 60000 65536"/>
              <a:gd name="T18" fmla="*/ 0 60000 65536"/>
              <a:gd name="T19" fmla="*/ 0 60000 65536"/>
              <a:gd name="T20" fmla="*/ 0 60000 65536"/>
              <a:gd name="T21" fmla="*/ 0 w 63"/>
              <a:gd name="T22" fmla="*/ 0 h 147"/>
              <a:gd name="T23" fmla="*/ 63 w 6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47">
                <a:moveTo>
                  <a:pt x="48" y="0"/>
                </a:moveTo>
                <a:cubicBezTo>
                  <a:pt x="61" y="6"/>
                  <a:pt x="61" y="27"/>
                  <a:pt x="63" y="44"/>
                </a:cubicBezTo>
                <a:cubicBezTo>
                  <a:pt x="63" y="47"/>
                  <a:pt x="63" y="50"/>
                  <a:pt x="63" y="53"/>
                </a:cubicBezTo>
                <a:cubicBezTo>
                  <a:pt x="56" y="75"/>
                  <a:pt x="63" y="109"/>
                  <a:pt x="54" y="128"/>
                </a:cubicBezTo>
                <a:cubicBezTo>
                  <a:pt x="48" y="140"/>
                  <a:pt x="43" y="146"/>
                  <a:pt x="26" y="147"/>
                </a:cubicBezTo>
                <a:cubicBezTo>
                  <a:pt x="24" y="147"/>
                  <a:pt x="21" y="146"/>
                  <a:pt x="18" y="145"/>
                </a:cubicBezTo>
                <a:cubicBezTo>
                  <a:pt x="11" y="140"/>
                  <a:pt x="3" y="136"/>
                  <a:pt x="0" y="128"/>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15" name="Freeform 9"/>
          <p:cNvSpPr>
            <a:spLocks noGrp="1" noSelect="1" noRot="1" noMove="1" noResize="1" noEditPoints="1" noAdjustHandles="1" noChangeArrowheads="1" noChangeShapeType="1" noTextEdit="1"/>
          </p:cNvSpPr>
          <p:nvPr>
            <p:custDataLst>
              <p:tags r:id="rId28"/>
            </p:custDataLst>
          </p:nvPr>
        </p:nvSpPr>
        <p:spPr bwMode="gray">
          <a:xfrm>
            <a:off x="6462940" y="3532859"/>
            <a:ext cx="234366" cy="116641"/>
          </a:xfrm>
          <a:custGeom>
            <a:avLst/>
            <a:gdLst>
              <a:gd name="T0" fmla="*/ 0 w 629"/>
              <a:gd name="T1" fmla="*/ 111 h 289"/>
              <a:gd name="T2" fmla="*/ 478 w 629"/>
              <a:gd name="T3" fmla="*/ 24 h 289"/>
              <a:gd name="T4" fmla="*/ 502 w 629"/>
              <a:gd name="T5" fmla="*/ 24 h 289"/>
              <a:gd name="T6" fmla="*/ 622 w 629"/>
              <a:gd name="T7" fmla="*/ 123 h 289"/>
              <a:gd name="T8" fmla="*/ 623 w 629"/>
              <a:gd name="T9" fmla="*/ 183 h 289"/>
              <a:gd name="T10" fmla="*/ 546 w 629"/>
              <a:gd name="T11" fmla="*/ 289 h 289"/>
              <a:gd name="T12" fmla="*/ 541 w 629"/>
              <a:gd name="T13" fmla="*/ 289 h 289"/>
              <a:gd name="T14" fmla="*/ 0 60000 65536"/>
              <a:gd name="T15" fmla="*/ 0 60000 65536"/>
              <a:gd name="T16" fmla="*/ 0 60000 65536"/>
              <a:gd name="T17" fmla="*/ 0 60000 65536"/>
              <a:gd name="T18" fmla="*/ 0 60000 65536"/>
              <a:gd name="T19" fmla="*/ 0 60000 65536"/>
              <a:gd name="T20" fmla="*/ 0 60000 65536"/>
              <a:gd name="T21" fmla="*/ 0 w 629"/>
              <a:gd name="T22" fmla="*/ 0 h 289"/>
              <a:gd name="T23" fmla="*/ 629 w 629"/>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9" h="289">
                <a:moveTo>
                  <a:pt x="0" y="111"/>
                </a:moveTo>
                <a:cubicBezTo>
                  <a:pt x="77" y="0"/>
                  <a:pt x="343" y="77"/>
                  <a:pt x="478" y="24"/>
                </a:cubicBezTo>
                <a:cubicBezTo>
                  <a:pt x="488" y="24"/>
                  <a:pt x="493" y="24"/>
                  <a:pt x="502" y="24"/>
                </a:cubicBezTo>
                <a:cubicBezTo>
                  <a:pt x="565" y="43"/>
                  <a:pt x="601" y="57"/>
                  <a:pt x="622" y="123"/>
                </a:cubicBezTo>
                <a:cubicBezTo>
                  <a:pt x="629" y="157"/>
                  <a:pt x="623" y="178"/>
                  <a:pt x="623" y="183"/>
                </a:cubicBezTo>
                <a:cubicBezTo>
                  <a:pt x="604" y="231"/>
                  <a:pt x="580" y="255"/>
                  <a:pt x="546" y="289"/>
                </a:cubicBezTo>
                <a:cubicBezTo>
                  <a:pt x="541" y="289"/>
                  <a:pt x="541" y="289"/>
                  <a:pt x="541" y="289"/>
                </a:cubicBezTo>
              </a:path>
            </a:pathLst>
          </a:custGeom>
          <a:solidFill>
            <a:srgbClr val="FFC000"/>
          </a:solidFill>
          <a:ln w="8001" cap="rnd">
            <a:solidFill>
              <a:srgbClr val="FFFFFF"/>
            </a:solidFill>
            <a:prstDash val="solid"/>
            <a:round/>
            <a:headEnd/>
            <a:tailEnd/>
          </a:ln>
        </p:spPr>
        <p:txBody>
          <a:bodyPr/>
          <a:lstStyle/>
          <a:p>
            <a:endParaRPr lang="en-US"/>
          </a:p>
        </p:txBody>
      </p:sp>
      <p:sp>
        <p:nvSpPr>
          <p:cNvPr id="116" name="Freeform 11"/>
          <p:cNvSpPr>
            <a:spLocks noGrp="1" noSelect="1" noRot="1" noMove="1" noResize="1" noEditPoints="1" noAdjustHandles="1" noChangeArrowheads="1" noChangeShapeType="1" noTextEdit="1"/>
          </p:cNvSpPr>
          <p:nvPr>
            <p:custDataLst>
              <p:tags r:id="rId29"/>
            </p:custDataLst>
          </p:nvPr>
        </p:nvSpPr>
        <p:spPr bwMode="gray">
          <a:xfrm rot="16200000">
            <a:off x="6602358" y="3765612"/>
            <a:ext cx="56504" cy="16394"/>
          </a:xfrm>
          <a:custGeom>
            <a:avLst/>
            <a:gdLst>
              <a:gd name="T0" fmla="*/ 327 w 60"/>
              <a:gd name="T1" fmla="*/ 139 h 13"/>
              <a:gd name="T2" fmla="*/ 245 w 60"/>
              <a:gd name="T3" fmla="*/ 139 h 13"/>
              <a:gd name="T4" fmla="*/ 0 w 60"/>
              <a:gd name="T5" fmla="*/ 0 h 13"/>
              <a:gd name="T6" fmla="*/ 0 60000 65536"/>
              <a:gd name="T7" fmla="*/ 0 60000 65536"/>
              <a:gd name="T8" fmla="*/ 0 60000 65536"/>
              <a:gd name="T9" fmla="*/ 0 w 60"/>
              <a:gd name="T10" fmla="*/ 0 h 13"/>
              <a:gd name="T11" fmla="*/ 60 w 60"/>
              <a:gd name="T12" fmla="*/ 13 h 13"/>
            </a:gdLst>
            <a:ahLst/>
            <a:cxnLst>
              <a:cxn ang="T6">
                <a:pos x="T0" y="T1"/>
              </a:cxn>
              <a:cxn ang="T7">
                <a:pos x="T2" y="T3"/>
              </a:cxn>
              <a:cxn ang="T8">
                <a:pos x="T4" y="T5"/>
              </a:cxn>
            </a:cxnLst>
            <a:rect l="T9" t="T10" r="T11" b="T12"/>
            <a:pathLst>
              <a:path w="60" h="13">
                <a:moveTo>
                  <a:pt x="60" y="12"/>
                </a:moveTo>
                <a:cubicBezTo>
                  <a:pt x="56" y="13"/>
                  <a:pt x="49" y="13"/>
                  <a:pt x="45" y="12"/>
                </a:cubicBezTo>
                <a:cubicBezTo>
                  <a:pt x="28" y="10"/>
                  <a:pt x="13" y="6"/>
                  <a:pt x="0" y="0"/>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17" name="Freeform 12"/>
          <p:cNvSpPr>
            <a:spLocks noGrp="1" noSelect="1" noRot="1" noMove="1" noResize="1" noEditPoints="1" noAdjustHandles="1" noChangeArrowheads="1" noChangeShapeType="1" noTextEdit="1"/>
          </p:cNvSpPr>
          <p:nvPr>
            <p:custDataLst>
              <p:tags r:id="rId30"/>
            </p:custDataLst>
          </p:nvPr>
        </p:nvSpPr>
        <p:spPr bwMode="gray">
          <a:xfrm rot="16200000">
            <a:off x="6553625" y="3767396"/>
            <a:ext cx="44800" cy="39868"/>
          </a:xfrm>
          <a:custGeom>
            <a:avLst/>
            <a:gdLst>
              <a:gd name="T0" fmla="*/ 536 w 23"/>
              <a:gd name="T1" fmla="*/ 520 h 22"/>
              <a:gd name="T2" fmla="*/ 512 w 23"/>
              <a:gd name="T3" fmla="*/ 520 h 22"/>
              <a:gd name="T4" fmla="*/ 0 w 23"/>
              <a:gd name="T5" fmla="*/ 0 h 22"/>
              <a:gd name="T6" fmla="*/ 0 60000 65536"/>
              <a:gd name="T7" fmla="*/ 0 60000 65536"/>
              <a:gd name="T8" fmla="*/ 0 60000 65536"/>
              <a:gd name="T9" fmla="*/ 0 w 23"/>
              <a:gd name="T10" fmla="*/ 0 h 22"/>
              <a:gd name="T11" fmla="*/ 23 w 23"/>
              <a:gd name="T12" fmla="*/ 22 h 22"/>
            </a:gdLst>
            <a:ahLst/>
            <a:cxnLst>
              <a:cxn ang="T6">
                <a:pos x="T0" y="T1"/>
              </a:cxn>
              <a:cxn ang="T7">
                <a:pos x="T2" y="T3"/>
              </a:cxn>
              <a:cxn ang="T8">
                <a:pos x="T4" y="T5"/>
              </a:cxn>
            </a:cxnLst>
            <a:rect l="T9" t="T10" r="T11" b="T12"/>
            <a:pathLst>
              <a:path w="23" h="22">
                <a:moveTo>
                  <a:pt x="23" y="22"/>
                </a:moveTo>
                <a:cubicBezTo>
                  <a:pt x="23" y="22"/>
                  <a:pt x="22" y="22"/>
                  <a:pt x="22" y="22"/>
                </a:cubicBezTo>
                <a:cubicBezTo>
                  <a:pt x="14" y="15"/>
                  <a:pt x="8" y="7"/>
                  <a:pt x="0" y="0"/>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18" name="Freeform 13"/>
          <p:cNvSpPr>
            <a:spLocks noGrp="1" noSelect="1" noRot="1" noMove="1" noResize="1" noEditPoints="1" noAdjustHandles="1" noChangeArrowheads="1" noChangeShapeType="1" noTextEdit="1"/>
          </p:cNvSpPr>
          <p:nvPr>
            <p:custDataLst>
              <p:tags r:id="rId31"/>
            </p:custDataLst>
          </p:nvPr>
        </p:nvSpPr>
        <p:spPr bwMode="gray">
          <a:xfrm>
            <a:off x="6496847" y="3636181"/>
            <a:ext cx="200459" cy="133189"/>
          </a:xfrm>
          <a:custGeom>
            <a:avLst/>
            <a:gdLst>
              <a:gd name="T0" fmla="*/ 0 w 538"/>
              <a:gd name="T1" fmla="*/ 218 h 330"/>
              <a:gd name="T2" fmla="*/ 58 w 538"/>
              <a:gd name="T3" fmla="*/ 97 h 330"/>
              <a:gd name="T4" fmla="*/ 232 w 538"/>
              <a:gd name="T5" fmla="*/ 49 h 330"/>
              <a:gd name="T6" fmla="*/ 411 w 538"/>
              <a:gd name="T7" fmla="*/ 5 h 330"/>
              <a:gd name="T8" fmla="*/ 464 w 538"/>
              <a:gd name="T9" fmla="*/ 5 h 330"/>
              <a:gd name="T10" fmla="*/ 531 w 538"/>
              <a:gd name="T11" fmla="*/ 92 h 330"/>
              <a:gd name="T12" fmla="*/ 538 w 538"/>
              <a:gd name="T13" fmla="*/ 153 h 330"/>
              <a:gd name="T14" fmla="*/ 517 w 538"/>
              <a:gd name="T15" fmla="*/ 207 h 330"/>
              <a:gd name="T16" fmla="*/ 421 w 538"/>
              <a:gd name="T17" fmla="*/ 262 h 330"/>
              <a:gd name="T18" fmla="*/ 232 w 538"/>
              <a:gd name="T19" fmla="*/ 330 h 330"/>
              <a:gd name="T20" fmla="*/ 213 w 538"/>
              <a:gd name="T21" fmla="*/ 33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8"/>
              <a:gd name="T34" fmla="*/ 0 h 330"/>
              <a:gd name="T35" fmla="*/ 538 w 538"/>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8" h="330">
                <a:moveTo>
                  <a:pt x="0" y="218"/>
                </a:moveTo>
                <a:cubicBezTo>
                  <a:pt x="15" y="170"/>
                  <a:pt x="19" y="121"/>
                  <a:pt x="58" y="97"/>
                </a:cubicBezTo>
                <a:cubicBezTo>
                  <a:pt x="97" y="73"/>
                  <a:pt x="174" y="63"/>
                  <a:pt x="232" y="49"/>
                </a:cubicBezTo>
                <a:cubicBezTo>
                  <a:pt x="300" y="34"/>
                  <a:pt x="363" y="24"/>
                  <a:pt x="411" y="5"/>
                </a:cubicBezTo>
                <a:cubicBezTo>
                  <a:pt x="430" y="0"/>
                  <a:pt x="445" y="0"/>
                  <a:pt x="464" y="5"/>
                </a:cubicBezTo>
                <a:cubicBezTo>
                  <a:pt x="493" y="29"/>
                  <a:pt x="517" y="49"/>
                  <a:pt x="531" y="92"/>
                </a:cubicBezTo>
                <a:cubicBezTo>
                  <a:pt x="536" y="122"/>
                  <a:pt x="538" y="124"/>
                  <a:pt x="538" y="153"/>
                </a:cubicBezTo>
                <a:cubicBezTo>
                  <a:pt x="529" y="185"/>
                  <a:pt x="522" y="198"/>
                  <a:pt x="517" y="207"/>
                </a:cubicBezTo>
                <a:cubicBezTo>
                  <a:pt x="493" y="236"/>
                  <a:pt x="455" y="247"/>
                  <a:pt x="421" y="262"/>
                </a:cubicBezTo>
                <a:cubicBezTo>
                  <a:pt x="358" y="277"/>
                  <a:pt x="300" y="325"/>
                  <a:pt x="232" y="330"/>
                </a:cubicBezTo>
                <a:cubicBezTo>
                  <a:pt x="222" y="330"/>
                  <a:pt x="218" y="330"/>
                  <a:pt x="213" y="330"/>
                </a:cubicBezTo>
              </a:path>
            </a:pathLst>
          </a:custGeom>
          <a:solidFill>
            <a:srgbClr val="FFC000"/>
          </a:solidFill>
          <a:ln w="8001" cap="rnd">
            <a:solidFill>
              <a:srgbClr val="FFFFFF"/>
            </a:solidFill>
            <a:prstDash val="solid"/>
            <a:round/>
            <a:headEnd/>
            <a:tailEnd/>
          </a:ln>
        </p:spPr>
        <p:txBody>
          <a:bodyPr/>
          <a:lstStyle/>
          <a:p>
            <a:endParaRPr lang="en-US"/>
          </a:p>
        </p:txBody>
      </p:sp>
      <p:sp>
        <p:nvSpPr>
          <p:cNvPr id="111" name="Freeform 15"/>
          <p:cNvSpPr>
            <a:spLocks noGrp="1" noSelect="1" noRot="1" noMove="1" noResize="1" noEditPoints="1" noAdjustHandles="1" noChangeArrowheads="1" noChangeShapeType="1" noTextEdit="1"/>
          </p:cNvSpPr>
          <p:nvPr>
            <p:custDataLst>
              <p:tags r:id="rId32"/>
            </p:custDataLst>
          </p:nvPr>
        </p:nvSpPr>
        <p:spPr bwMode="gray">
          <a:xfrm rot="16200000">
            <a:off x="6457226" y="3321405"/>
            <a:ext cx="236107" cy="214245"/>
          </a:xfrm>
          <a:custGeom>
            <a:avLst/>
            <a:gdLst>
              <a:gd name="T0" fmla="*/ 2828 w 121"/>
              <a:gd name="T1" fmla="*/ 628 h 119"/>
              <a:gd name="T2" fmla="*/ 2219 w 121"/>
              <a:gd name="T3" fmla="*/ 348 h 119"/>
              <a:gd name="T4" fmla="*/ 1915 w 121"/>
              <a:gd name="T5" fmla="*/ 372 h 119"/>
              <a:gd name="T6" fmla="*/ 493 w 121"/>
              <a:gd name="T7" fmla="*/ 0 h 119"/>
              <a:gd name="T8" fmla="*/ 445 w 121"/>
              <a:gd name="T9" fmla="*/ 0 h 119"/>
              <a:gd name="T10" fmla="*/ 0 w 121"/>
              <a:gd name="T11" fmla="*/ 420 h 119"/>
              <a:gd name="T12" fmla="*/ 0 w 121"/>
              <a:gd name="T13" fmla="*/ 488 h 119"/>
              <a:gd name="T14" fmla="*/ 933 w 121"/>
              <a:gd name="T15" fmla="*/ 1773 h 119"/>
              <a:gd name="T16" fmla="*/ 1494 w 121"/>
              <a:gd name="T17" fmla="*/ 1938 h 119"/>
              <a:gd name="T18" fmla="*/ 1494 w 121"/>
              <a:gd name="T19" fmla="*/ 1938 h 119"/>
              <a:gd name="T20" fmla="*/ 1566 w 121"/>
              <a:gd name="T21" fmla="*/ 1938 h 119"/>
              <a:gd name="T22" fmla="*/ 2151 w 121"/>
              <a:gd name="T23" fmla="*/ 1657 h 119"/>
              <a:gd name="T24" fmla="*/ 2151 w 121"/>
              <a:gd name="T25" fmla="*/ 1657 h 119"/>
              <a:gd name="T26" fmla="*/ 1566 w 121"/>
              <a:gd name="T27" fmla="*/ 1938 h 119"/>
              <a:gd name="T28" fmla="*/ 1494 w 121"/>
              <a:gd name="T29" fmla="*/ 1938 h 119"/>
              <a:gd name="T30" fmla="*/ 1494 w 121"/>
              <a:gd name="T31" fmla="*/ 1938 h 119"/>
              <a:gd name="T32" fmla="*/ 1774 w 121"/>
              <a:gd name="T33" fmla="*/ 277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19"/>
              <a:gd name="T53" fmla="*/ 121 w 121"/>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19">
                <a:moveTo>
                  <a:pt x="121" y="27"/>
                </a:moveTo>
                <a:cubicBezTo>
                  <a:pt x="119" y="20"/>
                  <a:pt x="104" y="15"/>
                  <a:pt x="95" y="15"/>
                </a:cubicBezTo>
                <a:cubicBezTo>
                  <a:pt x="91" y="14"/>
                  <a:pt x="82" y="16"/>
                  <a:pt x="82" y="16"/>
                </a:cubicBezTo>
                <a:cubicBezTo>
                  <a:pt x="61" y="15"/>
                  <a:pt x="44" y="1"/>
                  <a:pt x="21" y="0"/>
                </a:cubicBezTo>
                <a:cubicBezTo>
                  <a:pt x="20" y="0"/>
                  <a:pt x="20" y="0"/>
                  <a:pt x="19" y="0"/>
                </a:cubicBezTo>
                <a:cubicBezTo>
                  <a:pt x="9" y="2"/>
                  <a:pt x="3" y="9"/>
                  <a:pt x="0" y="18"/>
                </a:cubicBezTo>
                <a:cubicBezTo>
                  <a:pt x="0" y="19"/>
                  <a:pt x="0" y="21"/>
                  <a:pt x="0" y="21"/>
                </a:cubicBezTo>
                <a:cubicBezTo>
                  <a:pt x="3" y="45"/>
                  <a:pt x="22" y="68"/>
                  <a:pt x="40" y="76"/>
                </a:cubicBezTo>
                <a:cubicBezTo>
                  <a:pt x="47" y="79"/>
                  <a:pt x="55" y="81"/>
                  <a:pt x="64" y="83"/>
                </a:cubicBezTo>
                <a:cubicBezTo>
                  <a:pt x="64" y="83"/>
                  <a:pt x="64" y="83"/>
                  <a:pt x="64" y="83"/>
                </a:cubicBezTo>
                <a:cubicBezTo>
                  <a:pt x="66" y="83"/>
                  <a:pt x="65" y="83"/>
                  <a:pt x="67" y="83"/>
                </a:cubicBezTo>
                <a:cubicBezTo>
                  <a:pt x="77" y="81"/>
                  <a:pt x="86" y="77"/>
                  <a:pt x="92" y="71"/>
                </a:cubicBezTo>
                <a:cubicBezTo>
                  <a:pt x="92" y="71"/>
                  <a:pt x="92" y="71"/>
                  <a:pt x="92" y="71"/>
                </a:cubicBezTo>
                <a:cubicBezTo>
                  <a:pt x="86" y="77"/>
                  <a:pt x="77" y="81"/>
                  <a:pt x="67" y="83"/>
                </a:cubicBezTo>
                <a:cubicBezTo>
                  <a:pt x="65" y="83"/>
                  <a:pt x="66" y="83"/>
                  <a:pt x="64" y="83"/>
                </a:cubicBezTo>
                <a:cubicBezTo>
                  <a:pt x="64" y="83"/>
                  <a:pt x="64" y="83"/>
                  <a:pt x="64" y="83"/>
                </a:cubicBezTo>
                <a:cubicBezTo>
                  <a:pt x="62" y="97"/>
                  <a:pt x="74" y="106"/>
                  <a:pt x="76" y="119"/>
                </a:cubicBezTo>
              </a:path>
            </a:pathLst>
          </a:custGeom>
          <a:solidFill>
            <a:srgbClr val="FFC000"/>
          </a:solidFill>
          <a:ln w="8001" cap="rnd">
            <a:solidFill>
              <a:srgbClr val="FFFFFF"/>
            </a:solidFill>
            <a:prstDash val="solid"/>
            <a:round/>
            <a:headEnd/>
            <a:tailEnd/>
          </a:ln>
        </p:spPr>
        <p:txBody>
          <a:bodyPr/>
          <a:lstStyle/>
          <a:p>
            <a:endParaRPr lang="en-US"/>
          </a:p>
        </p:txBody>
      </p:sp>
      <p:sp>
        <p:nvSpPr>
          <p:cNvPr id="112" name="Freeform 16"/>
          <p:cNvSpPr>
            <a:spLocks noGrp="1" noSelect="1" noRot="1" noMove="1" noResize="1" noEditPoints="1" noAdjustHandles="1" noChangeArrowheads="1" noChangeShapeType="1" noTextEdit="1"/>
          </p:cNvSpPr>
          <p:nvPr>
            <p:custDataLst>
              <p:tags r:id="rId33"/>
            </p:custDataLst>
          </p:nvPr>
        </p:nvSpPr>
        <p:spPr bwMode="gray">
          <a:xfrm rot="16200000">
            <a:off x="6457226" y="3321405"/>
            <a:ext cx="236107" cy="214245"/>
          </a:xfrm>
          <a:custGeom>
            <a:avLst/>
            <a:gdLst>
              <a:gd name="T0" fmla="*/ 2828 w 121"/>
              <a:gd name="T1" fmla="*/ 628 h 119"/>
              <a:gd name="T2" fmla="*/ 2219 w 121"/>
              <a:gd name="T3" fmla="*/ 348 h 119"/>
              <a:gd name="T4" fmla="*/ 1915 w 121"/>
              <a:gd name="T5" fmla="*/ 372 h 119"/>
              <a:gd name="T6" fmla="*/ 493 w 121"/>
              <a:gd name="T7" fmla="*/ 0 h 119"/>
              <a:gd name="T8" fmla="*/ 445 w 121"/>
              <a:gd name="T9" fmla="*/ 0 h 119"/>
              <a:gd name="T10" fmla="*/ 0 w 121"/>
              <a:gd name="T11" fmla="*/ 420 h 119"/>
              <a:gd name="T12" fmla="*/ 0 w 121"/>
              <a:gd name="T13" fmla="*/ 488 h 119"/>
              <a:gd name="T14" fmla="*/ 933 w 121"/>
              <a:gd name="T15" fmla="*/ 1773 h 119"/>
              <a:gd name="T16" fmla="*/ 1494 w 121"/>
              <a:gd name="T17" fmla="*/ 1938 h 119"/>
              <a:gd name="T18" fmla="*/ 1494 w 121"/>
              <a:gd name="T19" fmla="*/ 1938 h 119"/>
              <a:gd name="T20" fmla="*/ 1566 w 121"/>
              <a:gd name="T21" fmla="*/ 1938 h 119"/>
              <a:gd name="T22" fmla="*/ 2151 w 121"/>
              <a:gd name="T23" fmla="*/ 1657 h 119"/>
              <a:gd name="T24" fmla="*/ 2151 w 121"/>
              <a:gd name="T25" fmla="*/ 1657 h 119"/>
              <a:gd name="T26" fmla="*/ 1566 w 121"/>
              <a:gd name="T27" fmla="*/ 1938 h 119"/>
              <a:gd name="T28" fmla="*/ 1494 w 121"/>
              <a:gd name="T29" fmla="*/ 1938 h 119"/>
              <a:gd name="T30" fmla="*/ 1494 w 121"/>
              <a:gd name="T31" fmla="*/ 1938 h 119"/>
              <a:gd name="T32" fmla="*/ 1774 w 121"/>
              <a:gd name="T33" fmla="*/ 277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19"/>
              <a:gd name="T53" fmla="*/ 121 w 121"/>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19">
                <a:moveTo>
                  <a:pt x="121" y="27"/>
                </a:moveTo>
                <a:cubicBezTo>
                  <a:pt x="119" y="20"/>
                  <a:pt x="104" y="15"/>
                  <a:pt x="95" y="15"/>
                </a:cubicBezTo>
                <a:cubicBezTo>
                  <a:pt x="91" y="14"/>
                  <a:pt x="82" y="16"/>
                  <a:pt x="82" y="16"/>
                </a:cubicBezTo>
                <a:cubicBezTo>
                  <a:pt x="61" y="15"/>
                  <a:pt x="44" y="1"/>
                  <a:pt x="21" y="0"/>
                </a:cubicBezTo>
                <a:cubicBezTo>
                  <a:pt x="20" y="0"/>
                  <a:pt x="20" y="0"/>
                  <a:pt x="19" y="0"/>
                </a:cubicBezTo>
                <a:cubicBezTo>
                  <a:pt x="9" y="2"/>
                  <a:pt x="3" y="9"/>
                  <a:pt x="0" y="18"/>
                </a:cubicBezTo>
                <a:cubicBezTo>
                  <a:pt x="0" y="19"/>
                  <a:pt x="0" y="21"/>
                  <a:pt x="0" y="21"/>
                </a:cubicBezTo>
                <a:cubicBezTo>
                  <a:pt x="3" y="45"/>
                  <a:pt x="22" y="68"/>
                  <a:pt x="40" y="76"/>
                </a:cubicBezTo>
                <a:cubicBezTo>
                  <a:pt x="47" y="79"/>
                  <a:pt x="55" y="81"/>
                  <a:pt x="64" y="83"/>
                </a:cubicBezTo>
                <a:cubicBezTo>
                  <a:pt x="64" y="83"/>
                  <a:pt x="64" y="83"/>
                  <a:pt x="64" y="83"/>
                </a:cubicBezTo>
                <a:cubicBezTo>
                  <a:pt x="66" y="83"/>
                  <a:pt x="65" y="83"/>
                  <a:pt x="67" y="83"/>
                </a:cubicBezTo>
                <a:cubicBezTo>
                  <a:pt x="77" y="81"/>
                  <a:pt x="86" y="77"/>
                  <a:pt x="92" y="71"/>
                </a:cubicBezTo>
                <a:cubicBezTo>
                  <a:pt x="92" y="71"/>
                  <a:pt x="92" y="71"/>
                  <a:pt x="92" y="71"/>
                </a:cubicBezTo>
                <a:cubicBezTo>
                  <a:pt x="86" y="77"/>
                  <a:pt x="77" y="81"/>
                  <a:pt x="67" y="83"/>
                </a:cubicBezTo>
                <a:cubicBezTo>
                  <a:pt x="65" y="83"/>
                  <a:pt x="66" y="83"/>
                  <a:pt x="64" y="83"/>
                </a:cubicBezTo>
                <a:cubicBezTo>
                  <a:pt x="64" y="83"/>
                  <a:pt x="64" y="83"/>
                  <a:pt x="64" y="83"/>
                </a:cubicBezTo>
                <a:cubicBezTo>
                  <a:pt x="62" y="97"/>
                  <a:pt x="74" y="106"/>
                  <a:pt x="76" y="119"/>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13" name="Freeform 17"/>
          <p:cNvSpPr>
            <a:spLocks noGrp="1" noSelect="1" noRot="1" noMove="1" noResize="1" noEditPoints="1" noAdjustHandles="1" noChangeArrowheads="1" noChangeShapeType="1" noTextEdit="1"/>
          </p:cNvSpPr>
          <p:nvPr>
            <p:custDataLst>
              <p:tags r:id="rId34"/>
            </p:custDataLst>
          </p:nvPr>
        </p:nvSpPr>
        <p:spPr bwMode="gray">
          <a:xfrm rot="16200000">
            <a:off x="6450031" y="3446142"/>
            <a:ext cx="122695" cy="78991"/>
          </a:xfrm>
          <a:custGeom>
            <a:avLst/>
            <a:gdLst>
              <a:gd name="T0" fmla="*/ 420 w 63"/>
              <a:gd name="T1" fmla="*/ 858 h 44"/>
              <a:gd name="T2" fmla="*/ 420 w 63"/>
              <a:gd name="T3" fmla="*/ 0 h 44"/>
              <a:gd name="T4" fmla="*/ 1279 w 63"/>
              <a:gd name="T5" fmla="*/ 323 h 44"/>
              <a:gd name="T6" fmla="*/ 1139 w 63"/>
              <a:gd name="T7" fmla="*/ 906 h 44"/>
              <a:gd name="T8" fmla="*/ 420 w 63"/>
              <a:gd name="T9" fmla="*/ 858 h 44"/>
              <a:gd name="T10" fmla="*/ 0 60000 65536"/>
              <a:gd name="T11" fmla="*/ 0 60000 65536"/>
              <a:gd name="T12" fmla="*/ 0 60000 65536"/>
              <a:gd name="T13" fmla="*/ 0 60000 65536"/>
              <a:gd name="T14" fmla="*/ 0 60000 65536"/>
              <a:gd name="T15" fmla="*/ 0 w 63"/>
              <a:gd name="T16" fmla="*/ 0 h 44"/>
              <a:gd name="T17" fmla="*/ 63 w 63"/>
              <a:gd name="T18" fmla="*/ 44 h 44"/>
            </a:gdLst>
            <a:ahLst/>
            <a:cxnLst>
              <a:cxn ang="T10">
                <a:pos x="T0" y="T1"/>
              </a:cxn>
              <a:cxn ang="T11">
                <a:pos x="T2" y="T3"/>
              </a:cxn>
              <a:cxn ang="T12">
                <a:pos x="T4" y="T5"/>
              </a:cxn>
              <a:cxn ang="T13">
                <a:pos x="T6" y="T7"/>
              </a:cxn>
              <a:cxn ang="T14">
                <a:pos x="T8" y="T9"/>
              </a:cxn>
            </a:cxnLst>
            <a:rect l="T15" t="T16" r="T17" b="T18"/>
            <a:pathLst>
              <a:path w="63" h="44">
                <a:moveTo>
                  <a:pt x="18" y="37"/>
                </a:moveTo>
                <a:cubicBezTo>
                  <a:pt x="15" y="33"/>
                  <a:pt x="0" y="17"/>
                  <a:pt x="18" y="0"/>
                </a:cubicBezTo>
                <a:cubicBezTo>
                  <a:pt x="18" y="0"/>
                  <a:pt x="44" y="7"/>
                  <a:pt x="55" y="14"/>
                </a:cubicBezTo>
                <a:cubicBezTo>
                  <a:pt x="55" y="14"/>
                  <a:pt x="63" y="35"/>
                  <a:pt x="49" y="39"/>
                </a:cubicBezTo>
                <a:cubicBezTo>
                  <a:pt x="34" y="44"/>
                  <a:pt x="27" y="41"/>
                  <a:pt x="18" y="3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5"/>
          <p:cNvSpPr>
            <a:spLocks noGrp="1" noSelect="1" noRot="1" noMove="1" noResize="1" noEditPoints="1" noAdjustHandles="1" noChangeArrowheads="1" noChangeShapeType="1" noTextEdit="1"/>
          </p:cNvSpPr>
          <p:nvPr>
            <p:custDataLst>
              <p:tags r:id="rId35"/>
            </p:custDataLst>
          </p:nvPr>
        </p:nvSpPr>
        <p:spPr bwMode="gray">
          <a:xfrm>
            <a:off x="8030386" y="3951894"/>
            <a:ext cx="1033222" cy="576748"/>
          </a:xfrm>
          <a:custGeom>
            <a:avLst/>
            <a:gdLst>
              <a:gd name="T0" fmla="*/ 2 w 3008"/>
              <a:gd name="T1" fmla="*/ 290 h 1550"/>
              <a:gd name="T2" fmla="*/ 0 w 3008"/>
              <a:gd name="T3" fmla="*/ 278 h 1550"/>
              <a:gd name="T4" fmla="*/ 243 w 3008"/>
              <a:gd name="T5" fmla="*/ 183 h 1550"/>
              <a:gd name="T6" fmla="*/ 328 w 3008"/>
              <a:gd name="T7" fmla="*/ 180 h 1550"/>
              <a:gd name="T8" fmla="*/ 386 w 3008"/>
              <a:gd name="T9" fmla="*/ 172 h 1550"/>
              <a:gd name="T10" fmla="*/ 985 w 3008"/>
              <a:gd name="T11" fmla="*/ 144 h 1550"/>
              <a:gd name="T12" fmla="*/ 1115 w 3008"/>
              <a:gd name="T13" fmla="*/ 132 h 1550"/>
              <a:gd name="T14" fmla="*/ 1178 w 3008"/>
              <a:gd name="T15" fmla="*/ 99 h 1550"/>
              <a:gd name="T16" fmla="*/ 1284 w 3008"/>
              <a:gd name="T17" fmla="*/ 78 h 1550"/>
              <a:gd name="T18" fmla="*/ 1391 w 3008"/>
              <a:gd name="T19" fmla="*/ 58 h 1550"/>
              <a:gd name="T20" fmla="*/ 1616 w 3008"/>
              <a:gd name="T21" fmla="*/ 20 h 1550"/>
              <a:gd name="T22" fmla="*/ 1748 w 3008"/>
              <a:gd name="T23" fmla="*/ 111 h 1550"/>
              <a:gd name="T24" fmla="*/ 1986 w 3008"/>
              <a:gd name="T25" fmla="*/ 303 h 1550"/>
              <a:gd name="T26" fmla="*/ 2175 w 3008"/>
              <a:gd name="T27" fmla="*/ 440 h 1550"/>
              <a:gd name="T28" fmla="*/ 2240 w 3008"/>
              <a:gd name="T29" fmla="*/ 452 h 1550"/>
              <a:gd name="T30" fmla="*/ 2306 w 3008"/>
              <a:gd name="T31" fmla="*/ 467 h 1550"/>
              <a:gd name="T32" fmla="*/ 2556 w 3008"/>
              <a:gd name="T33" fmla="*/ 472 h 1550"/>
              <a:gd name="T34" fmla="*/ 2556 w 3008"/>
              <a:gd name="T35" fmla="*/ 1203 h 1550"/>
              <a:gd name="T36" fmla="*/ 2401 w 3008"/>
              <a:gd name="T37" fmla="*/ 1194 h 1550"/>
              <a:gd name="T38" fmla="*/ 2245 w 3008"/>
              <a:gd name="T39" fmla="*/ 1186 h 1550"/>
              <a:gd name="T40" fmla="*/ 2114 w 3008"/>
              <a:gd name="T41" fmla="*/ 1214 h 1550"/>
              <a:gd name="T42" fmla="*/ 1982 w 3008"/>
              <a:gd name="T43" fmla="*/ 1239 h 1550"/>
              <a:gd name="T44" fmla="*/ 1735 w 3008"/>
              <a:gd name="T45" fmla="*/ 1309 h 1550"/>
              <a:gd name="T46" fmla="*/ 1423 w 3008"/>
              <a:gd name="T47" fmla="*/ 1289 h 1550"/>
              <a:gd name="T48" fmla="*/ 1354 w 3008"/>
              <a:gd name="T49" fmla="*/ 1297 h 1550"/>
              <a:gd name="T50" fmla="*/ 1292 w 3008"/>
              <a:gd name="T51" fmla="*/ 1259 h 1550"/>
              <a:gd name="T52" fmla="*/ 1165 w 3008"/>
              <a:gd name="T53" fmla="*/ 1214 h 1550"/>
              <a:gd name="T54" fmla="*/ 1095 w 3008"/>
              <a:gd name="T55" fmla="*/ 976 h 1550"/>
              <a:gd name="T56" fmla="*/ 997 w 3008"/>
              <a:gd name="T57" fmla="*/ 804 h 1550"/>
              <a:gd name="T58" fmla="*/ 1021 w 3008"/>
              <a:gd name="T59" fmla="*/ 673 h 1550"/>
              <a:gd name="T60" fmla="*/ 931 w 3008"/>
              <a:gd name="T61" fmla="*/ 628 h 1550"/>
              <a:gd name="T62" fmla="*/ 857 w 3008"/>
              <a:gd name="T63" fmla="*/ 529 h 1550"/>
              <a:gd name="T64" fmla="*/ 870 w 3008"/>
              <a:gd name="T65" fmla="*/ 431 h 1550"/>
              <a:gd name="T66" fmla="*/ 882 w 3008"/>
              <a:gd name="T67" fmla="*/ 402 h 1550"/>
              <a:gd name="T68" fmla="*/ 593 w 3008"/>
              <a:gd name="T69" fmla="*/ 401 h 1550"/>
              <a:gd name="T70" fmla="*/ 336 w 3008"/>
              <a:gd name="T71" fmla="*/ 403 h 1550"/>
              <a:gd name="T72" fmla="*/ 2 w 3008"/>
              <a:gd name="T73" fmla="*/ 290 h 15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8"/>
              <a:gd name="T112" fmla="*/ 0 h 1550"/>
              <a:gd name="T113" fmla="*/ 3008 w 3008"/>
              <a:gd name="T114" fmla="*/ 1550 h 15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8" h="1550">
                <a:moveTo>
                  <a:pt x="2" y="342"/>
                </a:moveTo>
                <a:cubicBezTo>
                  <a:pt x="2" y="333"/>
                  <a:pt x="0" y="331"/>
                  <a:pt x="0" y="326"/>
                </a:cubicBezTo>
                <a:cubicBezTo>
                  <a:pt x="24" y="215"/>
                  <a:pt x="160" y="231"/>
                  <a:pt x="286" y="216"/>
                </a:cubicBezTo>
                <a:cubicBezTo>
                  <a:pt x="338" y="218"/>
                  <a:pt x="357" y="217"/>
                  <a:pt x="386" y="212"/>
                </a:cubicBezTo>
                <a:cubicBezTo>
                  <a:pt x="406" y="212"/>
                  <a:pt x="435" y="208"/>
                  <a:pt x="454" y="203"/>
                </a:cubicBezTo>
                <a:cubicBezTo>
                  <a:pt x="671" y="164"/>
                  <a:pt x="917" y="193"/>
                  <a:pt x="1159" y="169"/>
                </a:cubicBezTo>
                <a:cubicBezTo>
                  <a:pt x="1212" y="164"/>
                  <a:pt x="1270" y="164"/>
                  <a:pt x="1313" y="155"/>
                </a:cubicBezTo>
                <a:cubicBezTo>
                  <a:pt x="1338" y="145"/>
                  <a:pt x="1357" y="126"/>
                  <a:pt x="1386" y="116"/>
                </a:cubicBezTo>
                <a:cubicBezTo>
                  <a:pt x="1420" y="106"/>
                  <a:pt x="1463" y="101"/>
                  <a:pt x="1511" y="92"/>
                </a:cubicBezTo>
                <a:cubicBezTo>
                  <a:pt x="1550" y="82"/>
                  <a:pt x="1593" y="77"/>
                  <a:pt x="1637" y="68"/>
                </a:cubicBezTo>
                <a:cubicBezTo>
                  <a:pt x="1733" y="48"/>
                  <a:pt x="1825" y="0"/>
                  <a:pt x="1902" y="24"/>
                </a:cubicBezTo>
                <a:cubicBezTo>
                  <a:pt x="1960" y="39"/>
                  <a:pt x="2004" y="87"/>
                  <a:pt x="2057" y="130"/>
                </a:cubicBezTo>
                <a:cubicBezTo>
                  <a:pt x="2149" y="208"/>
                  <a:pt x="2250" y="275"/>
                  <a:pt x="2337" y="357"/>
                </a:cubicBezTo>
                <a:cubicBezTo>
                  <a:pt x="2409" y="420"/>
                  <a:pt x="2462" y="483"/>
                  <a:pt x="2559" y="517"/>
                </a:cubicBezTo>
                <a:cubicBezTo>
                  <a:pt x="2578" y="526"/>
                  <a:pt x="2607" y="526"/>
                  <a:pt x="2636" y="531"/>
                </a:cubicBezTo>
                <a:cubicBezTo>
                  <a:pt x="2665" y="536"/>
                  <a:pt x="2689" y="550"/>
                  <a:pt x="2713" y="550"/>
                </a:cubicBezTo>
                <a:cubicBezTo>
                  <a:pt x="2800" y="560"/>
                  <a:pt x="2892" y="550"/>
                  <a:pt x="3008" y="555"/>
                </a:cubicBezTo>
                <a:cubicBezTo>
                  <a:pt x="3008" y="840"/>
                  <a:pt x="3008" y="1125"/>
                  <a:pt x="3008" y="1415"/>
                </a:cubicBezTo>
                <a:cubicBezTo>
                  <a:pt x="2950" y="1410"/>
                  <a:pt x="2887" y="1405"/>
                  <a:pt x="2825" y="1405"/>
                </a:cubicBezTo>
                <a:cubicBezTo>
                  <a:pt x="2762" y="1405"/>
                  <a:pt x="2699" y="1391"/>
                  <a:pt x="2641" y="1395"/>
                </a:cubicBezTo>
                <a:cubicBezTo>
                  <a:pt x="2593" y="1395"/>
                  <a:pt x="2540" y="1415"/>
                  <a:pt x="2487" y="1429"/>
                </a:cubicBezTo>
                <a:cubicBezTo>
                  <a:pt x="2438" y="1439"/>
                  <a:pt x="2385" y="1449"/>
                  <a:pt x="2332" y="1458"/>
                </a:cubicBezTo>
                <a:cubicBezTo>
                  <a:pt x="2236" y="1482"/>
                  <a:pt x="2144" y="1526"/>
                  <a:pt x="2042" y="1540"/>
                </a:cubicBezTo>
                <a:cubicBezTo>
                  <a:pt x="1922" y="1550"/>
                  <a:pt x="1782" y="1511"/>
                  <a:pt x="1675" y="1516"/>
                </a:cubicBezTo>
                <a:cubicBezTo>
                  <a:pt x="1656" y="1516"/>
                  <a:pt x="1618" y="1531"/>
                  <a:pt x="1593" y="1526"/>
                </a:cubicBezTo>
                <a:cubicBezTo>
                  <a:pt x="1574" y="1521"/>
                  <a:pt x="1545" y="1492"/>
                  <a:pt x="1521" y="1482"/>
                </a:cubicBezTo>
                <a:cubicBezTo>
                  <a:pt x="1468" y="1458"/>
                  <a:pt x="1410" y="1453"/>
                  <a:pt x="1371" y="1429"/>
                </a:cubicBezTo>
                <a:cubicBezTo>
                  <a:pt x="1284" y="1371"/>
                  <a:pt x="1265" y="1265"/>
                  <a:pt x="1289" y="1149"/>
                </a:cubicBezTo>
                <a:cubicBezTo>
                  <a:pt x="1275" y="1082"/>
                  <a:pt x="1183" y="1024"/>
                  <a:pt x="1173" y="946"/>
                </a:cubicBezTo>
                <a:cubicBezTo>
                  <a:pt x="1164" y="888"/>
                  <a:pt x="1183" y="840"/>
                  <a:pt x="1202" y="792"/>
                </a:cubicBezTo>
                <a:cubicBezTo>
                  <a:pt x="1173" y="777"/>
                  <a:pt x="1130" y="763"/>
                  <a:pt x="1096" y="739"/>
                </a:cubicBezTo>
                <a:cubicBezTo>
                  <a:pt x="1067" y="715"/>
                  <a:pt x="1014" y="652"/>
                  <a:pt x="1009" y="623"/>
                </a:cubicBezTo>
                <a:cubicBezTo>
                  <a:pt x="1000" y="575"/>
                  <a:pt x="1009" y="531"/>
                  <a:pt x="1024" y="507"/>
                </a:cubicBezTo>
                <a:cubicBezTo>
                  <a:pt x="1029" y="502"/>
                  <a:pt x="1048" y="478"/>
                  <a:pt x="1038" y="473"/>
                </a:cubicBezTo>
                <a:cubicBezTo>
                  <a:pt x="937" y="459"/>
                  <a:pt x="814" y="472"/>
                  <a:pt x="698" y="472"/>
                </a:cubicBezTo>
                <a:cubicBezTo>
                  <a:pt x="602" y="467"/>
                  <a:pt x="522" y="472"/>
                  <a:pt x="396" y="474"/>
                </a:cubicBezTo>
                <a:cubicBezTo>
                  <a:pt x="271" y="483"/>
                  <a:pt x="26" y="503"/>
                  <a:pt x="2" y="342"/>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6"/>
          <p:cNvSpPr>
            <a:spLocks noGrp="1" noSelect="1" noRot="1" noMove="1" noResize="1" noEditPoints="1" noAdjustHandles="1" noChangeArrowheads="1" noChangeShapeType="1" noTextEdit="1"/>
          </p:cNvSpPr>
          <p:nvPr>
            <p:custDataLst>
              <p:tags r:id="rId36"/>
            </p:custDataLst>
          </p:nvPr>
        </p:nvSpPr>
        <p:spPr bwMode="gray">
          <a:xfrm rot="16200000">
            <a:off x="8632179" y="4117950"/>
            <a:ext cx="192922" cy="169161"/>
          </a:xfrm>
          <a:custGeom>
            <a:avLst/>
            <a:gdLst>
              <a:gd name="T0" fmla="*/ 2308 w 99"/>
              <a:gd name="T1" fmla="*/ 0 h 94"/>
              <a:gd name="T2" fmla="*/ 512 w 99"/>
              <a:gd name="T3" fmla="*/ 1072 h 94"/>
              <a:gd name="T4" fmla="*/ 0 w 99"/>
              <a:gd name="T5" fmla="*/ 2193 h 94"/>
              <a:gd name="T6" fmla="*/ 0 60000 65536"/>
              <a:gd name="T7" fmla="*/ 0 60000 65536"/>
              <a:gd name="T8" fmla="*/ 0 60000 65536"/>
              <a:gd name="T9" fmla="*/ 0 w 99"/>
              <a:gd name="T10" fmla="*/ 0 h 94"/>
              <a:gd name="T11" fmla="*/ 99 w 99"/>
              <a:gd name="T12" fmla="*/ 94 h 94"/>
            </a:gdLst>
            <a:ahLst/>
            <a:cxnLst>
              <a:cxn ang="T6">
                <a:pos x="T0" y="T1"/>
              </a:cxn>
              <a:cxn ang="T7">
                <a:pos x="T2" y="T3"/>
              </a:cxn>
              <a:cxn ang="T8">
                <a:pos x="T4" y="T5"/>
              </a:cxn>
            </a:cxnLst>
            <a:rect l="T9" t="T10" r="T11" b="T12"/>
            <a:pathLst>
              <a:path w="99" h="94">
                <a:moveTo>
                  <a:pt x="99" y="0"/>
                </a:moveTo>
                <a:cubicBezTo>
                  <a:pt x="99" y="0"/>
                  <a:pt x="37" y="24"/>
                  <a:pt x="22" y="46"/>
                </a:cubicBezTo>
                <a:cubicBezTo>
                  <a:pt x="7" y="68"/>
                  <a:pt x="1" y="85"/>
                  <a:pt x="0" y="94"/>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24" name="Freeform 7"/>
          <p:cNvSpPr>
            <a:spLocks noGrp="1" noSelect="1" noRot="1" noMove="1" noResize="1" noEditPoints="1" noAdjustHandles="1" noChangeArrowheads="1" noChangeShapeType="1" noTextEdit="1"/>
          </p:cNvSpPr>
          <p:nvPr>
            <p:custDataLst>
              <p:tags r:id="rId37"/>
            </p:custDataLst>
          </p:nvPr>
        </p:nvSpPr>
        <p:spPr bwMode="gray">
          <a:xfrm rot="16200000">
            <a:off x="8479098" y="4037147"/>
            <a:ext cx="123502" cy="264174"/>
          </a:xfrm>
          <a:custGeom>
            <a:avLst/>
            <a:gdLst>
              <a:gd name="T0" fmla="*/ 1132 w 63"/>
              <a:gd name="T1" fmla="*/ 0 h 147"/>
              <a:gd name="T2" fmla="*/ 1486 w 63"/>
              <a:gd name="T3" fmla="*/ 1023 h 147"/>
              <a:gd name="T4" fmla="*/ 1486 w 63"/>
              <a:gd name="T5" fmla="*/ 1235 h 147"/>
              <a:gd name="T6" fmla="*/ 1273 w 63"/>
              <a:gd name="T7" fmla="*/ 2976 h 147"/>
              <a:gd name="T8" fmla="*/ 612 w 63"/>
              <a:gd name="T9" fmla="*/ 3420 h 147"/>
              <a:gd name="T10" fmla="*/ 423 w 63"/>
              <a:gd name="T11" fmla="*/ 3371 h 147"/>
              <a:gd name="T12" fmla="*/ 0 w 63"/>
              <a:gd name="T13" fmla="*/ 2976 h 147"/>
              <a:gd name="T14" fmla="*/ 0 60000 65536"/>
              <a:gd name="T15" fmla="*/ 0 60000 65536"/>
              <a:gd name="T16" fmla="*/ 0 60000 65536"/>
              <a:gd name="T17" fmla="*/ 0 60000 65536"/>
              <a:gd name="T18" fmla="*/ 0 60000 65536"/>
              <a:gd name="T19" fmla="*/ 0 60000 65536"/>
              <a:gd name="T20" fmla="*/ 0 60000 65536"/>
              <a:gd name="T21" fmla="*/ 0 w 63"/>
              <a:gd name="T22" fmla="*/ 0 h 147"/>
              <a:gd name="T23" fmla="*/ 63 w 6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47">
                <a:moveTo>
                  <a:pt x="48" y="0"/>
                </a:moveTo>
                <a:cubicBezTo>
                  <a:pt x="61" y="6"/>
                  <a:pt x="61" y="27"/>
                  <a:pt x="63" y="44"/>
                </a:cubicBezTo>
                <a:cubicBezTo>
                  <a:pt x="63" y="47"/>
                  <a:pt x="63" y="50"/>
                  <a:pt x="63" y="53"/>
                </a:cubicBezTo>
                <a:cubicBezTo>
                  <a:pt x="56" y="75"/>
                  <a:pt x="63" y="109"/>
                  <a:pt x="54" y="128"/>
                </a:cubicBezTo>
                <a:cubicBezTo>
                  <a:pt x="48" y="140"/>
                  <a:pt x="43" y="146"/>
                  <a:pt x="26" y="147"/>
                </a:cubicBezTo>
                <a:cubicBezTo>
                  <a:pt x="24" y="147"/>
                  <a:pt x="21" y="146"/>
                  <a:pt x="18" y="145"/>
                </a:cubicBezTo>
                <a:cubicBezTo>
                  <a:pt x="11" y="140"/>
                  <a:pt x="3" y="136"/>
                  <a:pt x="0" y="128"/>
                </a:cubicBezTo>
              </a:path>
            </a:pathLst>
          </a:custGeom>
          <a:solidFill>
            <a:srgbClr val="FFC000"/>
          </a:solidFill>
          <a:ln w="8001" cap="rnd">
            <a:solidFill>
              <a:srgbClr val="FFFFFF"/>
            </a:solidFill>
            <a:prstDash val="solid"/>
            <a:round/>
            <a:headEnd/>
            <a:tailEnd/>
          </a:ln>
        </p:spPr>
        <p:txBody>
          <a:bodyPr/>
          <a:lstStyle/>
          <a:p>
            <a:endParaRPr lang="en-US"/>
          </a:p>
        </p:txBody>
      </p:sp>
      <p:sp>
        <p:nvSpPr>
          <p:cNvPr id="129" name="Freeform 8"/>
          <p:cNvSpPr>
            <a:spLocks noGrp="1" noSelect="1" noRot="1" noMove="1" noResize="1" noEditPoints="1" noAdjustHandles="1" noChangeArrowheads="1" noChangeShapeType="1" noTextEdit="1"/>
          </p:cNvSpPr>
          <p:nvPr>
            <p:custDataLst>
              <p:tags r:id="rId38"/>
            </p:custDataLst>
          </p:nvPr>
        </p:nvSpPr>
        <p:spPr bwMode="gray">
          <a:xfrm rot="16200000">
            <a:off x="8479098" y="4037147"/>
            <a:ext cx="123502" cy="264174"/>
          </a:xfrm>
          <a:custGeom>
            <a:avLst/>
            <a:gdLst>
              <a:gd name="T0" fmla="*/ 1132 w 63"/>
              <a:gd name="T1" fmla="*/ 0 h 147"/>
              <a:gd name="T2" fmla="*/ 1486 w 63"/>
              <a:gd name="T3" fmla="*/ 1023 h 147"/>
              <a:gd name="T4" fmla="*/ 1486 w 63"/>
              <a:gd name="T5" fmla="*/ 1235 h 147"/>
              <a:gd name="T6" fmla="*/ 1273 w 63"/>
              <a:gd name="T7" fmla="*/ 2976 h 147"/>
              <a:gd name="T8" fmla="*/ 612 w 63"/>
              <a:gd name="T9" fmla="*/ 3420 h 147"/>
              <a:gd name="T10" fmla="*/ 423 w 63"/>
              <a:gd name="T11" fmla="*/ 3371 h 147"/>
              <a:gd name="T12" fmla="*/ 0 w 63"/>
              <a:gd name="T13" fmla="*/ 2976 h 147"/>
              <a:gd name="T14" fmla="*/ 0 60000 65536"/>
              <a:gd name="T15" fmla="*/ 0 60000 65536"/>
              <a:gd name="T16" fmla="*/ 0 60000 65536"/>
              <a:gd name="T17" fmla="*/ 0 60000 65536"/>
              <a:gd name="T18" fmla="*/ 0 60000 65536"/>
              <a:gd name="T19" fmla="*/ 0 60000 65536"/>
              <a:gd name="T20" fmla="*/ 0 60000 65536"/>
              <a:gd name="T21" fmla="*/ 0 w 63"/>
              <a:gd name="T22" fmla="*/ 0 h 147"/>
              <a:gd name="T23" fmla="*/ 63 w 6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47">
                <a:moveTo>
                  <a:pt x="48" y="0"/>
                </a:moveTo>
                <a:cubicBezTo>
                  <a:pt x="61" y="6"/>
                  <a:pt x="61" y="27"/>
                  <a:pt x="63" y="44"/>
                </a:cubicBezTo>
                <a:cubicBezTo>
                  <a:pt x="63" y="47"/>
                  <a:pt x="63" y="50"/>
                  <a:pt x="63" y="53"/>
                </a:cubicBezTo>
                <a:cubicBezTo>
                  <a:pt x="56" y="75"/>
                  <a:pt x="63" y="109"/>
                  <a:pt x="54" y="128"/>
                </a:cubicBezTo>
                <a:cubicBezTo>
                  <a:pt x="48" y="140"/>
                  <a:pt x="43" y="146"/>
                  <a:pt x="26" y="147"/>
                </a:cubicBezTo>
                <a:cubicBezTo>
                  <a:pt x="24" y="147"/>
                  <a:pt x="21" y="146"/>
                  <a:pt x="18" y="145"/>
                </a:cubicBezTo>
                <a:cubicBezTo>
                  <a:pt x="11" y="140"/>
                  <a:pt x="3" y="136"/>
                  <a:pt x="0" y="128"/>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30" name="Freeform 9"/>
          <p:cNvSpPr>
            <a:spLocks noGrp="1" noSelect="1" noRot="1" noMove="1" noResize="1" noEditPoints="1" noAdjustHandles="1" noChangeArrowheads="1" noChangeShapeType="1" noTextEdit="1"/>
          </p:cNvSpPr>
          <p:nvPr>
            <p:custDataLst>
              <p:tags r:id="rId39"/>
            </p:custDataLst>
          </p:nvPr>
        </p:nvSpPr>
        <p:spPr bwMode="gray">
          <a:xfrm>
            <a:off x="8469682" y="4218675"/>
            <a:ext cx="234366" cy="116641"/>
          </a:xfrm>
          <a:custGeom>
            <a:avLst/>
            <a:gdLst>
              <a:gd name="T0" fmla="*/ 0 w 629"/>
              <a:gd name="T1" fmla="*/ 111 h 289"/>
              <a:gd name="T2" fmla="*/ 478 w 629"/>
              <a:gd name="T3" fmla="*/ 24 h 289"/>
              <a:gd name="T4" fmla="*/ 502 w 629"/>
              <a:gd name="T5" fmla="*/ 24 h 289"/>
              <a:gd name="T6" fmla="*/ 622 w 629"/>
              <a:gd name="T7" fmla="*/ 123 h 289"/>
              <a:gd name="T8" fmla="*/ 623 w 629"/>
              <a:gd name="T9" fmla="*/ 183 h 289"/>
              <a:gd name="T10" fmla="*/ 546 w 629"/>
              <a:gd name="T11" fmla="*/ 289 h 289"/>
              <a:gd name="T12" fmla="*/ 541 w 629"/>
              <a:gd name="T13" fmla="*/ 289 h 289"/>
              <a:gd name="T14" fmla="*/ 0 60000 65536"/>
              <a:gd name="T15" fmla="*/ 0 60000 65536"/>
              <a:gd name="T16" fmla="*/ 0 60000 65536"/>
              <a:gd name="T17" fmla="*/ 0 60000 65536"/>
              <a:gd name="T18" fmla="*/ 0 60000 65536"/>
              <a:gd name="T19" fmla="*/ 0 60000 65536"/>
              <a:gd name="T20" fmla="*/ 0 60000 65536"/>
              <a:gd name="T21" fmla="*/ 0 w 629"/>
              <a:gd name="T22" fmla="*/ 0 h 289"/>
              <a:gd name="T23" fmla="*/ 629 w 629"/>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9" h="289">
                <a:moveTo>
                  <a:pt x="0" y="111"/>
                </a:moveTo>
                <a:cubicBezTo>
                  <a:pt x="77" y="0"/>
                  <a:pt x="343" y="77"/>
                  <a:pt x="478" y="24"/>
                </a:cubicBezTo>
                <a:cubicBezTo>
                  <a:pt x="488" y="24"/>
                  <a:pt x="493" y="24"/>
                  <a:pt x="502" y="24"/>
                </a:cubicBezTo>
                <a:cubicBezTo>
                  <a:pt x="565" y="43"/>
                  <a:pt x="601" y="57"/>
                  <a:pt x="622" y="123"/>
                </a:cubicBezTo>
                <a:cubicBezTo>
                  <a:pt x="629" y="157"/>
                  <a:pt x="623" y="178"/>
                  <a:pt x="623" y="183"/>
                </a:cubicBezTo>
                <a:cubicBezTo>
                  <a:pt x="604" y="231"/>
                  <a:pt x="580" y="255"/>
                  <a:pt x="546" y="289"/>
                </a:cubicBezTo>
                <a:cubicBezTo>
                  <a:pt x="541" y="289"/>
                  <a:pt x="541" y="289"/>
                  <a:pt x="541" y="289"/>
                </a:cubicBezTo>
              </a:path>
            </a:pathLst>
          </a:custGeom>
          <a:solidFill>
            <a:srgbClr val="FFC000"/>
          </a:solidFill>
          <a:ln w="8001" cap="rnd">
            <a:solidFill>
              <a:srgbClr val="FFFFFF"/>
            </a:solidFill>
            <a:prstDash val="solid"/>
            <a:round/>
            <a:headEnd/>
            <a:tailEnd/>
          </a:ln>
        </p:spPr>
        <p:txBody>
          <a:bodyPr/>
          <a:lstStyle/>
          <a:p>
            <a:endParaRPr lang="en-US"/>
          </a:p>
        </p:txBody>
      </p:sp>
      <p:sp>
        <p:nvSpPr>
          <p:cNvPr id="131" name="Freeform 11"/>
          <p:cNvSpPr>
            <a:spLocks noGrp="1" noSelect="1" noRot="1" noMove="1" noResize="1" noEditPoints="1" noAdjustHandles="1" noChangeArrowheads="1" noChangeShapeType="1" noTextEdit="1"/>
          </p:cNvSpPr>
          <p:nvPr>
            <p:custDataLst>
              <p:tags r:id="rId40"/>
            </p:custDataLst>
          </p:nvPr>
        </p:nvSpPr>
        <p:spPr bwMode="gray">
          <a:xfrm rot="16200000">
            <a:off x="8609100" y="4451428"/>
            <a:ext cx="56504" cy="16394"/>
          </a:xfrm>
          <a:custGeom>
            <a:avLst/>
            <a:gdLst>
              <a:gd name="T0" fmla="*/ 327 w 60"/>
              <a:gd name="T1" fmla="*/ 139 h 13"/>
              <a:gd name="T2" fmla="*/ 245 w 60"/>
              <a:gd name="T3" fmla="*/ 139 h 13"/>
              <a:gd name="T4" fmla="*/ 0 w 60"/>
              <a:gd name="T5" fmla="*/ 0 h 13"/>
              <a:gd name="T6" fmla="*/ 0 60000 65536"/>
              <a:gd name="T7" fmla="*/ 0 60000 65536"/>
              <a:gd name="T8" fmla="*/ 0 60000 65536"/>
              <a:gd name="T9" fmla="*/ 0 w 60"/>
              <a:gd name="T10" fmla="*/ 0 h 13"/>
              <a:gd name="T11" fmla="*/ 60 w 60"/>
              <a:gd name="T12" fmla="*/ 13 h 13"/>
            </a:gdLst>
            <a:ahLst/>
            <a:cxnLst>
              <a:cxn ang="T6">
                <a:pos x="T0" y="T1"/>
              </a:cxn>
              <a:cxn ang="T7">
                <a:pos x="T2" y="T3"/>
              </a:cxn>
              <a:cxn ang="T8">
                <a:pos x="T4" y="T5"/>
              </a:cxn>
            </a:cxnLst>
            <a:rect l="T9" t="T10" r="T11" b="T12"/>
            <a:pathLst>
              <a:path w="60" h="13">
                <a:moveTo>
                  <a:pt x="60" y="12"/>
                </a:moveTo>
                <a:cubicBezTo>
                  <a:pt x="56" y="13"/>
                  <a:pt x="49" y="13"/>
                  <a:pt x="45" y="12"/>
                </a:cubicBezTo>
                <a:cubicBezTo>
                  <a:pt x="28" y="10"/>
                  <a:pt x="13" y="6"/>
                  <a:pt x="0" y="0"/>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32" name="Freeform 12"/>
          <p:cNvSpPr>
            <a:spLocks noGrp="1" noSelect="1" noRot="1" noMove="1" noResize="1" noEditPoints="1" noAdjustHandles="1" noChangeArrowheads="1" noChangeShapeType="1" noTextEdit="1"/>
          </p:cNvSpPr>
          <p:nvPr>
            <p:custDataLst>
              <p:tags r:id="rId41"/>
            </p:custDataLst>
          </p:nvPr>
        </p:nvSpPr>
        <p:spPr bwMode="gray">
          <a:xfrm rot="16200000">
            <a:off x="8560367" y="4453212"/>
            <a:ext cx="44800" cy="39868"/>
          </a:xfrm>
          <a:custGeom>
            <a:avLst/>
            <a:gdLst>
              <a:gd name="T0" fmla="*/ 536 w 23"/>
              <a:gd name="T1" fmla="*/ 520 h 22"/>
              <a:gd name="T2" fmla="*/ 512 w 23"/>
              <a:gd name="T3" fmla="*/ 520 h 22"/>
              <a:gd name="T4" fmla="*/ 0 w 23"/>
              <a:gd name="T5" fmla="*/ 0 h 22"/>
              <a:gd name="T6" fmla="*/ 0 60000 65536"/>
              <a:gd name="T7" fmla="*/ 0 60000 65536"/>
              <a:gd name="T8" fmla="*/ 0 60000 65536"/>
              <a:gd name="T9" fmla="*/ 0 w 23"/>
              <a:gd name="T10" fmla="*/ 0 h 22"/>
              <a:gd name="T11" fmla="*/ 23 w 23"/>
              <a:gd name="T12" fmla="*/ 22 h 22"/>
            </a:gdLst>
            <a:ahLst/>
            <a:cxnLst>
              <a:cxn ang="T6">
                <a:pos x="T0" y="T1"/>
              </a:cxn>
              <a:cxn ang="T7">
                <a:pos x="T2" y="T3"/>
              </a:cxn>
              <a:cxn ang="T8">
                <a:pos x="T4" y="T5"/>
              </a:cxn>
            </a:cxnLst>
            <a:rect l="T9" t="T10" r="T11" b="T12"/>
            <a:pathLst>
              <a:path w="23" h="22">
                <a:moveTo>
                  <a:pt x="23" y="22"/>
                </a:moveTo>
                <a:cubicBezTo>
                  <a:pt x="23" y="22"/>
                  <a:pt x="22" y="22"/>
                  <a:pt x="22" y="22"/>
                </a:cubicBezTo>
                <a:cubicBezTo>
                  <a:pt x="14" y="15"/>
                  <a:pt x="8" y="7"/>
                  <a:pt x="0" y="0"/>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33" name="Freeform 13"/>
          <p:cNvSpPr>
            <a:spLocks noGrp="1" noSelect="1" noRot="1" noMove="1" noResize="1" noEditPoints="1" noAdjustHandles="1" noChangeArrowheads="1" noChangeShapeType="1" noTextEdit="1"/>
          </p:cNvSpPr>
          <p:nvPr>
            <p:custDataLst>
              <p:tags r:id="rId42"/>
            </p:custDataLst>
          </p:nvPr>
        </p:nvSpPr>
        <p:spPr bwMode="gray">
          <a:xfrm>
            <a:off x="8503589" y="4321997"/>
            <a:ext cx="200459" cy="133189"/>
          </a:xfrm>
          <a:custGeom>
            <a:avLst/>
            <a:gdLst>
              <a:gd name="T0" fmla="*/ 0 w 538"/>
              <a:gd name="T1" fmla="*/ 218 h 330"/>
              <a:gd name="T2" fmla="*/ 58 w 538"/>
              <a:gd name="T3" fmla="*/ 97 h 330"/>
              <a:gd name="T4" fmla="*/ 232 w 538"/>
              <a:gd name="T5" fmla="*/ 49 h 330"/>
              <a:gd name="T6" fmla="*/ 411 w 538"/>
              <a:gd name="T7" fmla="*/ 5 h 330"/>
              <a:gd name="T8" fmla="*/ 464 w 538"/>
              <a:gd name="T9" fmla="*/ 5 h 330"/>
              <a:gd name="T10" fmla="*/ 531 w 538"/>
              <a:gd name="T11" fmla="*/ 92 h 330"/>
              <a:gd name="T12" fmla="*/ 538 w 538"/>
              <a:gd name="T13" fmla="*/ 153 h 330"/>
              <a:gd name="T14" fmla="*/ 517 w 538"/>
              <a:gd name="T15" fmla="*/ 207 h 330"/>
              <a:gd name="T16" fmla="*/ 421 w 538"/>
              <a:gd name="T17" fmla="*/ 262 h 330"/>
              <a:gd name="T18" fmla="*/ 232 w 538"/>
              <a:gd name="T19" fmla="*/ 330 h 330"/>
              <a:gd name="T20" fmla="*/ 213 w 538"/>
              <a:gd name="T21" fmla="*/ 33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8"/>
              <a:gd name="T34" fmla="*/ 0 h 330"/>
              <a:gd name="T35" fmla="*/ 538 w 538"/>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8" h="330">
                <a:moveTo>
                  <a:pt x="0" y="218"/>
                </a:moveTo>
                <a:cubicBezTo>
                  <a:pt x="15" y="170"/>
                  <a:pt x="19" y="121"/>
                  <a:pt x="58" y="97"/>
                </a:cubicBezTo>
                <a:cubicBezTo>
                  <a:pt x="97" y="73"/>
                  <a:pt x="174" y="63"/>
                  <a:pt x="232" y="49"/>
                </a:cubicBezTo>
                <a:cubicBezTo>
                  <a:pt x="300" y="34"/>
                  <a:pt x="363" y="24"/>
                  <a:pt x="411" y="5"/>
                </a:cubicBezTo>
                <a:cubicBezTo>
                  <a:pt x="430" y="0"/>
                  <a:pt x="445" y="0"/>
                  <a:pt x="464" y="5"/>
                </a:cubicBezTo>
                <a:cubicBezTo>
                  <a:pt x="493" y="29"/>
                  <a:pt x="517" y="49"/>
                  <a:pt x="531" y="92"/>
                </a:cubicBezTo>
                <a:cubicBezTo>
                  <a:pt x="536" y="122"/>
                  <a:pt x="538" y="124"/>
                  <a:pt x="538" y="153"/>
                </a:cubicBezTo>
                <a:cubicBezTo>
                  <a:pt x="529" y="185"/>
                  <a:pt x="522" y="198"/>
                  <a:pt x="517" y="207"/>
                </a:cubicBezTo>
                <a:cubicBezTo>
                  <a:pt x="493" y="236"/>
                  <a:pt x="455" y="247"/>
                  <a:pt x="421" y="262"/>
                </a:cubicBezTo>
                <a:cubicBezTo>
                  <a:pt x="358" y="277"/>
                  <a:pt x="300" y="325"/>
                  <a:pt x="232" y="330"/>
                </a:cubicBezTo>
                <a:cubicBezTo>
                  <a:pt x="222" y="330"/>
                  <a:pt x="218" y="330"/>
                  <a:pt x="213" y="330"/>
                </a:cubicBezTo>
              </a:path>
            </a:pathLst>
          </a:custGeom>
          <a:solidFill>
            <a:srgbClr val="FFC000"/>
          </a:solidFill>
          <a:ln w="8001" cap="rnd">
            <a:solidFill>
              <a:srgbClr val="FFFFFF"/>
            </a:solidFill>
            <a:prstDash val="solid"/>
            <a:round/>
            <a:headEnd/>
            <a:tailEnd/>
          </a:ln>
        </p:spPr>
        <p:txBody>
          <a:bodyPr/>
          <a:lstStyle/>
          <a:p>
            <a:endParaRPr lang="en-US"/>
          </a:p>
        </p:txBody>
      </p:sp>
      <p:sp>
        <p:nvSpPr>
          <p:cNvPr id="126" name="Freeform 15"/>
          <p:cNvSpPr>
            <a:spLocks noGrp="1" noSelect="1" noRot="1" noMove="1" noResize="1" noEditPoints="1" noAdjustHandles="1" noChangeArrowheads="1" noChangeShapeType="1" noTextEdit="1"/>
          </p:cNvSpPr>
          <p:nvPr>
            <p:custDataLst>
              <p:tags r:id="rId43"/>
            </p:custDataLst>
          </p:nvPr>
        </p:nvSpPr>
        <p:spPr bwMode="gray">
          <a:xfrm rot="16200000">
            <a:off x="8463968" y="4007221"/>
            <a:ext cx="236107" cy="214245"/>
          </a:xfrm>
          <a:custGeom>
            <a:avLst/>
            <a:gdLst>
              <a:gd name="T0" fmla="*/ 2828 w 121"/>
              <a:gd name="T1" fmla="*/ 628 h 119"/>
              <a:gd name="T2" fmla="*/ 2219 w 121"/>
              <a:gd name="T3" fmla="*/ 348 h 119"/>
              <a:gd name="T4" fmla="*/ 1915 w 121"/>
              <a:gd name="T5" fmla="*/ 372 h 119"/>
              <a:gd name="T6" fmla="*/ 493 w 121"/>
              <a:gd name="T7" fmla="*/ 0 h 119"/>
              <a:gd name="T8" fmla="*/ 445 w 121"/>
              <a:gd name="T9" fmla="*/ 0 h 119"/>
              <a:gd name="T10" fmla="*/ 0 w 121"/>
              <a:gd name="T11" fmla="*/ 420 h 119"/>
              <a:gd name="T12" fmla="*/ 0 w 121"/>
              <a:gd name="T13" fmla="*/ 488 h 119"/>
              <a:gd name="T14" fmla="*/ 933 w 121"/>
              <a:gd name="T15" fmla="*/ 1773 h 119"/>
              <a:gd name="T16" fmla="*/ 1494 w 121"/>
              <a:gd name="T17" fmla="*/ 1938 h 119"/>
              <a:gd name="T18" fmla="*/ 1494 w 121"/>
              <a:gd name="T19" fmla="*/ 1938 h 119"/>
              <a:gd name="T20" fmla="*/ 1566 w 121"/>
              <a:gd name="T21" fmla="*/ 1938 h 119"/>
              <a:gd name="T22" fmla="*/ 2151 w 121"/>
              <a:gd name="T23" fmla="*/ 1657 h 119"/>
              <a:gd name="T24" fmla="*/ 2151 w 121"/>
              <a:gd name="T25" fmla="*/ 1657 h 119"/>
              <a:gd name="T26" fmla="*/ 1566 w 121"/>
              <a:gd name="T27" fmla="*/ 1938 h 119"/>
              <a:gd name="T28" fmla="*/ 1494 w 121"/>
              <a:gd name="T29" fmla="*/ 1938 h 119"/>
              <a:gd name="T30" fmla="*/ 1494 w 121"/>
              <a:gd name="T31" fmla="*/ 1938 h 119"/>
              <a:gd name="T32" fmla="*/ 1774 w 121"/>
              <a:gd name="T33" fmla="*/ 277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19"/>
              <a:gd name="T53" fmla="*/ 121 w 121"/>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19">
                <a:moveTo>
                  <a:pt x="121" y="27"/>
                </a:moveTo>
                <a:cubicBezTo>
                  <a:pt x="119" y="20"/>
                  <a:pt x="104" y="15"/>
                  <a:pt x="95" y="15"/>
                </a:cubicBezTo>
                <a:cubicBezTo>
                  <a:pt x="91" y="14"/>
                  <a:pt x="82" y="16"/>
                  <a:pt x="82" y="16"/>
                </a:cubicBezTo>
                <a:cubicBezTo>
                  <a:pt x="61" y="15"/>
                  <a:pt x="44" y="1"/>
                  <a:pt x="21" y="0"/>
                </a:cubicBezTo>
                <a:cubicBezTo>
                  <a:pt x="20" y="0"/>
                  <a:pt x="20" y="0"/>
                  <a:pt x="19" y="0"/>
                </a:cubicBezTo>
                <a:cubicBezTo>
                  <a:pt x="9" y="2"/>
                  <a:pt x="3" y="9"/>
                  <a:pt x="0" y="18"/>
                </a:cubicBezTo>
                <a:cubicBezTo>
                  <a:pt x="0" y="19"/>
                  <a:pt x="0" y="21"/>
                  <a:pt x="0" y="21"/>
                </a:cubicBezTo>
                <a:cubicBezTo>
                  <a:pt x="3" y="45"/>
                  <a:pt x="22" y="68"/>
                  <a:pt x="40" y="76"/>
                </a:cubicBezTo>
                <a:cubicBezTo>
                  <a:pt x="47" y="79"/>
                  <a:pt x="55" y="81"/>
                  <a:pt x="64" y="83"/>
                </a:cubicBezTo>
                <a:cubicBezTo>
                  <a:pt x="64" y="83"/>
                  <a:pt x="64" y="83"/>
                  <a:pt x="64" y="83"/>
                </a:cubicBezTo>
                <a:cubicBezTo>
                  <a:pt x="66" y="83"/>
                  <a:pt x="65" y="83"/>
                  <a:pt x="67" y="83"/>
                </a:cubicBezTo>
                <a:cubicBezTo>
                  <a:pt x="77" y="81"/>
                  <a:pt x="86" y="77"/>
                  <a:pt x="92" y="71"/>
                </a:cubicBezTo>
                <a:cubicBezTo>
                  <a:pt x="92" y="71"/>
                  <a:pt x="92" y="71"/>
                  <a:pt x="92" y="71"/>
                </a:cubicBezTo>
                <a:cubicBezTo>
                  <a:pt x="86" y="77"/>
                  <a:pt x="77" y="81"/>
                  <a:pt x="67" y="83"/>
                </a:cubicBezTo>
                <a:cubicBezTo>
                  <a:pt x="65" y="83"/>
                  <a:pt x="66" y="83"/>
                  <a:pt x="64" y="83"/>
                </a:cubicBezTo>
                <a:cubicBezTo>
                  <a:pt x="64" y="83"/>
                  <a:pt x="64" y="83"/>
                  <a:pt x="64" y="83"/>
                </a:cubicBezTo>
                <a:cubicBezTo>
                  <a:pt x="62" y="97"/>
                  <a:pt x="74" y="106"/>
                  <a:pt x="76" y="119"/>
                </a:cubicBezTo>
              </a:path>
            </a:pathLst>
          </a:custGeom>
          <a:solidFill>
            <a:srgbClr val="FFC000"/>
          </a:solidFill>
          <a:ln w="8001" cap="rnd">
            <a:solidFill>
              <a:srgbClr val="FFFFFF"/>
            </a:solidFill>
            <a:prstDash val="solid"/>
            <a:round/>
            <a:headEnd/>
            <a:tailEnd/>
          </a:ln>
        </p:spPr>
        <p:txBody>
          <a:bodyPr/>
          <a:lstStyle/>
          <a:p>
            <a:endParaRPr lang="en-US"/>
          </a:p>
        </p:txBody>
      </p:sp>
      <p:sp>
        <p:nvSpPr>
          <p:cNvPr id="127" name="Freeform 16"/>
          <p:cNvSpPr>
            <a:spLocks noGrp="1" noSelect="1" noRot="1" noMove="1" noResize="1" noEditPoints="1" noAdjustHandles="1" noChangeArrowheads="1" noChangeShapeType="1" noTextEdit="1"/>
          </p:cNvSpPr>
          <p:nvPr>
            <p:custDataLst>
              <p:tags r:id="rId44"/>
            </p:custDataLst>
          </p:nvPr>
        </p:nvSpPr>
        <p:spPr bwMode="gray">
          <a:xfrm rot="16200000">
            <a:off x="8463968" y="4007221"/>
            <a:ext cx="236107" cy="214245"/>
          </a:xfrm>
          <a:custGeom>
            <a:avLst/>
            <a:gdLst>
              <a:gd name="T0" fmla="*/ 2828 w 121"/>
              <a:gd name="T1" fmla="*/ 628 h 119"/>
              <a:gd name="T2" fmla="*/ 2219 w 121"/>
              <a:gd name="T3" fmla="*/ 348 h 119"/>
              <a:gd name="T4" fmla="*/ 1915 w 121"/>
              <a:gd name="T5" fmla="*/ 372 h 119"/>
              <a:gd name="T6" fmla="*/ 493 w 121"/>
              <a:gd name="T7" fmla="*/ 0 h 119"/>
              <a:gd name="T8" fmla="*/ 445 w 121"/>
              <a:gd name="T9" fmla="*/ 0 h 119"/>
              <a:gd name="T10" fmla="*/ 0 w 121"/>
              <a:gd name="T11" fmla="*/ 420 h 119"/>
              <a:gd name="T12" fmla="*/ 0 w 121"/>
              <a:gd name="T13" fmla="*/ 488 h 119"/>
              <a:gd name="T14" fmla="*/ 933 w 121"/>
              <a:gd name="T15" fmla="*/ 1773 h 119"/>
              <a:gd name="T16" fmla="*/ 1494 w 121"/>
              <a:gd name="T17" fmla="*/ 1938 h 119"/>
              <a:gd name="T18" fmla="*/ 1494 w 121"/>
              <a:gd name="T19" fmla="*/ 1938 h 119"/>
              <a:gd name="T20" fmla="*/ 1566 w 121"/>
              <a:gd name="T21" fmla="*/ 1938 h 119"/>
              <a:gd name="T22" fmla="*/ 2151 w 121"/>
              <a:gd name="T23" fmla="*/ 1657 h 119"/>
              <a:gd name="T24" fmla="*/ 2151 w 121"/>
              <a:gd name="T25" fmla="*/ 1657 h 119"/>
              <a:gd name="T26" fmla="*/ 1566 w 121"/>
              <a:gd name="T27" fmla="*/ 1938 h 119"/>
              <a:gd name="T28" fmla="*/ 1494 w 121"/>
              <a:gd name="T29" fmla="*/ 1938 h 119"/>
              <a:gd name="T30" fmla="*/ 1494 w 121"/>
              <a:gd name="T31" fmla="*/ 1938 h 119"/>
              <a:gd name="T32" fmla="*/ 1774 w 121"/>
              <a:gd name="T33" fmla="*/ 277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19"/>
              <a:gd name="T53" fmla="*/ 121 w 121"/>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19">
                <a:moveTo>
                  <a:pt x="121" y="27"/>
                </a:moveTo>
                <a:cubicBezTo>
                  <a:pt x="119" y="20"/>
                  <a:pt x="104" y="15"/>
                  <a:pt x="95" y="15"/>
                </a:cubicBezTo>
                <a:cubicBezTo>
                  <a:pt x="91" y="14"/>
                  <a:pt x="82" y="16"/>
                  <a:pt x="82" y="16"/>
                </a:cubicBezTo>
                <a:cubicBezTo>
                  <a:pt x="61" y="15"/>
                  <a:pt x="44" y="1"/>
                  <a:pt x="21" y="0"/>
                </a:cubicBezTo>
                <a:cubicBezTo>
                  <a:pt x="20" y="0"/>
                  <a:pt x="20" y="0"/>
                  <a:pt x="19" y="0"/>
                </a:cubicBezTo>
                <a:cubicBezTo>
                  <a:pt x="9" y="2"/>
                  <a:pt x="3" y="9"/>
                  <a:pt x="0" y="18"/>
                </a:cubicBezTo>
                <a:cubicBezTo>
                  <a:pt x="0" y="19"/>
                  <a:pt x="0" y="21"/>
                  <a:pt x="0" y="21"/>
                </a:cubicBezTo>
                <a:cubicBezTo>
                  <a:pt x="3" y="45"/>
                  <a:pt x="22" y="68"/>
                  <a:pt x="40" y="76"/>
                </a:cubicBezTo>
                <a:cubicBezTo>
                  <a:pt x="47" y="79"/>
                  <a:pt x="55" y="81"/>
                  <a:pt x="64" y="83"/>
                </a:cubicBezTo>
                <a:cubicBezTo>
                  <a:pt x="64" y="83"/>
                  <a:pt x="64" y="83"/>
                  <a:pt x="64" y="83"/>
                </a:cubicBezTo>
                <a:cubicBezTo>
                  <a:pt x="66" y="83"/>
                  <a:pt x="65" y="83"/>
                  <a:pt x="67" y="83"/>
                </a:cubicBezTo>
                <a:cubicBezTo>
                  <a:pt x="77" y="81"/>
                  <a:pt x="86" y="77"/>
                  <a:pt x="92" y="71"/>
                </a:cubicBezTo>
                <a:cubicBezTo>
                  <a:pt x="92" y="71"/>
                  <a:pt x="92" y="71"/>
                  <a:pt x="92" y="71"/>
                </a:cubicBezTo>
                <a:cubicBezTo>
                  <a:pt x="86" y="77"/>
                  <a:pt x="77" y="81"/>
                  <a:pt x="67" y="83"/>
                </a:cubicBezTo>
                <a:cubicBezTo>
                  <a:pt x="65" y="83"/>
                  <a:pt x="66" y="83"/>
                  <a:pt x="64" y="83"/>
                </a:cubicBezTo>
                <a:cubicBezTo>
                  <a:pt x="64" y="83"/>
                  <a:pt x="64" y="83"/>
                  <a:pt x="64" y="83"/>
                </a:cubicBezTo>
                <a:cubicBezTo>
                  <a:pt x="62" y="97"/>
                  <a:pt x="74" y="106"/>
                  <a:pt x="76" y="119"/>
                </a:cubicBezTo>
              </a:path>
            </a:pathLst>
          </a:custGeom>
          <a:solidFill>
            <a:srgbClr val="FFC000"/>
          </a:solidFill>
          <a:ln w="7938" cap="rnd">
            <a:solidFill>
              <a:srgbClr val="FFFFFF"/>
            </a:solidFill>
            <a:prstDash val="solid"/>
            <a:round/>
            <a:headEnd/>
            <a:tailEnd/>
          </a:ln>
          <a:extLst/>
        </p:spPr>
        <p:txBody>
          <a:bodyPr/>
          <a:lstStyle/>
          <a:p>
            <a:endParaRPr lang="en-US"/>
          </a:p>
        </p:txBody>
      </p:sp>
      <p:sp>
        <p:nvSpPr>
          <p:cNvPr id="128" name="Freeform 17"/>
          <p:cNvSpPr>
            <a:spLocks noGrp="1" noSelect="1" noRot="1" noMove="1" noResize="1" noEditPoints="1" noAdjustHandles="1" noChangeArrowheads="1" noChangeShapeType="1" noTextEdit="1"/>
          </p:cNvSpPr>
          <p:nvPr>
            <p:custDataLst>
              <p:tags r:id="rId45"/>
            </p:custDataLst>
          </p:nvPr>
        </p:nvSpPr>
        <p:spPr bwMode="gray">
          <a:xfrm rot="16200000">
            <a:off x="8456773" y="4131958"/>
            <a:ext cx="122695" cy="78991"/>
          </a:xfrm>
          <a:custGeom>
            <a:avLst/>
            <a:gdLst>
              <a:gd name="T0" fmla="*/ 420 w 63"/>
              <a:gd name="T1" fmla="*/ 858 h 44"/>
              <a:gd name="T2" fmla="*/ 420 w 63"/>
              <a:gd name="T3" fmla="*/ 0 h 44"/>
              <a:gd name="T4" fmla="*/ 1279 w 63"/>
              <a:gd name="T5" fmla="*/ 323 h 44"/>
              <a:gd name="T6" fmla="*/ 1139 w 63"/>
              <a:gd name="T7" fmla="*/ 906 h 44"/>
              <a:gd name="T8" fmla="*/ 420 w 63"/>
              <a:gd name="T9" fmla="*/ 858 h 44"/>
              <a:gd name="T10" fmla="*/ 0 60000 65536"/>
              <a:gd name="T11" fmla="*/ 0 60000 65536"/>
              <a:gd name="T12" fmla="*/ 0 60000 65536"/>
              <a:gd name="T13" fmla="*/ 0 60000 65536"/>
              <a:gd name="T14" fmla="*/ 0 60000 65536"/>
              <a:gd name="T15" fmla="*/ 0 w 63"/>
              <a:gd name="T16" fmla="*/ 0 h 44"/>
              <a:gd name="T17" fmla="*/ 63 w 63"/>
              <a:gd name="T18" fmla="*/ 44 h 44"/>
            </a:gdLst>
            <a:ahLst/>
            <a:cxnLst>
              <a:cxn ang="T10">
                <a:pos x="T0" y="T1"/>
              </a:cxn>
              <a:cxn ang="T11">
                <a:pos x="T2" y="T3"/>
              </a:cxn>
              <a:cxn ang="T12">
                <a:pos x="T4" y="T5"/>
              </a:cxn>
              <a:cxn ang="T13">
                <a:pos x="T6" y="T7"/>
              </a:cxn>
              <a:cxn ang="T14">
                <a:pos x="T8" y="T9"/>
              </a:cxn>
            </a:cxnLst>
            <a:rect l="T15" t="T16" r="T17" b="T18"/>
            <a:pathLst>
              <a:path w="63" h="44">
                <a:moveTo>
                  <a:pt x="18" y="37"/>
                </a:moveTo>
                <a:cubicBezTo>
                  <a:pt x="15" y="33"/>
                  <a:pt x="0" y="17"/>
                  <a:pt x="18" y="0"/>
                </a:cubicBezTo>
                <a:cubicBezTo>
                  <a:pt x="18" y="0"/>
                  <a:pt x="44" y="7"/>
                  <a:pt x="55" y="14"/>
                </a:cubicBezTo>
                <a:cubicBezTo>
                  <a:pt x="55" y="14"/>
                  <a:pt x="63" y="35"/>
                  <a:pt x="49" y="39"/>
                </a:cubicBezTo>
                <a:cubicBezTo>
                  <a:pt x="34" y="44"/>
                  <a:pt x="27" y="41"/>
                  <a:pt x="18" y="3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Oval 134"/>
          <p:cNvSpPr/>
          <p:nvPr/>
        </p:nvSpPr>
        <p:spPr>
          <a:xfrm>
            <a:off x="7045425" y="1223614"/>
            <a:ext cx="1584176" cy="1584176"/>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hlinkClick r:id="" action="ppaction://hlinkshowjump?jump=nextslide"/>
          </p:cNvPr>
          <p:cNvSpPr txBox="1"/>
          <p:nvPr/>
        </p:nvSpPr>
        <p:spPr>
          <a:xfrm>
            <a:off x="7189441" y="1436583"/>
            <a:ext cx="1296144" cy="1200329"/>
          </a:xfrm>
          <a:prstGeom prst="rect">
            <a:avLst/>
          </a:prstGeom>
          <a:noFill/>
        </p:spPr>
        <p:txBody>
          <a:bodyPr wrap="square" rtlCol="0">
            <a:spAutoFit/>
          </a:bodyPr>
          <a:lstStyle/>
          <a:p>
            <a:pPr algn="ctr"/>
            <a:r>
              <a:rPr lang="en-US" b="1" dirty="0">
                <a:solidFill>
                  <a:schemeClr val="bg1"/>
                </a:solidFill>
              </a:rPr>
              <a:t>Click here to see each one in detail</a:t>
            </a:r>
          </a:p>
        </p:txBody>
      </p:sp>
    </p:spTree>
    <p:custDataLst>
      <p:tags r:id="rId1"/>
    </p:custDataLst>
    <p:extLst>
      <p:ext uri="{BB962C8B-B14F-4D97-AF65-F5344CB8AC3E}">
        <p14:creationId xmlns:p14="http://schemas.microsoft.com/office/powerpoint/2010/main" val="773439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1"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2"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3"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4"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Kinds of uncertainty</a:t>
              </a:r>
            </a:p>
          </p:txBody>
        </p:sp>
      </p:grpSp>
      <p:sp>
        <p:nvSpPr>
          <p:cNvPr id="55" name="Rounded Rectangle 6"/>
          <p:cNvSpPr>
            <a:spLocks noGrp="1" noSelect="1" noRot="1" noMove="1" noResize="1" noEditPoints="1" noAdjustHandles="1" noChangeArrowheads="1" noChangeShapeType="1" noTextEdit="1"/>
          </p:cNvSpPr>
          <p:nvPr>
            <p:custDataLst>
              <p:tags r:id="rId2"/>
            </p:custDataLst>
          </p:nvPr>
        </p:nvSpPr>
        <p:spPr bwMode="auto">
          <a:xfrm rot="5400000">
            <a:off x="-558442" y="1782053"/>
            <a:ext cx="5040558" cy="3581930"/>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Rounded Rectangle 55"/>
          <p:cNvSpPr>
            <a:spLocks noGrp="1" noSelect="1" noRot="1" noMove="1" noResize="1" noEditPoints="1" noAdjustHandles="1" noChangeArrowheads="1" noChangeShapeType="1" noTextEdit="1"/>
          </p:cNvSpPr>
          <p:nvPr>
            <p:custDataLst>
              <p:tags r:id="rId3"/>
            </p:custDataLst>
          </p:nvPr>
        </p:nvSpPr>
        <p:spPr bwMode="auto">
          <a:xfrm rot="5400000">
            <a:off x="-468770" y="1890504"/>
            <a:ext cx="4862753" cy="3346418"/>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0" name="Ellipse 30"/>
          <p:cNvSpPr>
            <a:spLocks noGrp="1" noSelect="1" noRot="1" noMove="1" noResize="1" noEditPoints="1" noAdjustHandles="1" noChangeArrowheads="1" noChangeShapeType="1" noTextEdit="1"/>
          </p:cNvSpPr>
          <p:nvPr>
            <p:custDataLst>
              <p:tags r:id="rId4"/>
            </p:custDataLst>
          </p:nvPr>
        </p:nvSpPr>
        <p:spPr bwMode="auto">
          <a:xfrm rot="9934327" flipH="1">
            <a:off x="1518762" y="5373985"/>
            <a:ext cx="767109" cy="496895"/>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71" name="Ellipse 31"/>
          <p:cNvSpPr>
            <a:spLocks noGrp="1" noSelect="1" noRot="1" noMove="1" noResize="1" noEditPoints="1" noAdjustHandles="1" noChangeArrowheads="1" noChangeShapeType="1" noTextEdit="1"/>
          </p:cNvSpPr>
          <p:nvPr>
            <p:custDataLst>
              <p:tags r:id="rId5"/>
            </p:custDataLst>
          </p:nvPr>
        </p:nvSpPr>
        <p:spPr bwMode="auto">
          <a:xfrm rot="5400000" flipH="1">
            <a:off x="1769719" y="5414103"/>
            <a:ext cx="365947" cy="415608"/>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sp>
        <p:nvSpPr>
          <p:cNvPr id="69" name="Måne 29"/>
          <p:cNvSpPr>
            <a:spLocks noGrp="1" noSelect="1" noRot="1" noMove="1" noResize="1" noEditPoints="1" noAdjustHandles="1" noChangeArrowheads="1" noChangeShapeType="1" noTextEdit="1"/>
          </p:cNvSpPr>
          <p:nvPr>
            <p:custDataLst>
              <p:tags r:id="rId6"/>
            </p:custDataLst>
          </p:nvPr>
        </p:nvSpPr>
        <p:spPr bwMode="auto">
          <a:xfrm rot="10429289" flipH="1">
            <a:off x="1648487" y="5382747"/>
            <a:ext cx="347338" cy="47300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sp>
        <p:nvSpPr>
          <p:cNvPr id="58" name="Rectangle 115"/>
          <p:cNvSpPr>
            <a:spLocks noGrp="1" noSelect="1" noRot="1" noMove="1" noResize="1" noEditPoints="1" noAdjustHandles="1" noChangeArrowheads="1" noChangeShapeType="1" noTextEdit="1"/>
          </p:cNvSpPr>
          <p:nvPr>
            <p:custDataLst>
              <p:tags r:id="rId7"/>
            </p:custDataLst>
          </p:nvPr>
        </p:nvSpPr>
        <p:spPr bwMode="auto">
          <a:xfrm rot="5400000">
            <a:off x="46554" y="1678070"/>
            <a:ext cx="3832106" cy="3346418"/>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59" name="Rounded Rectangle 58"/>
          <p:cNvSpPr>
            <a:spLocks noGrp="1" noSelect="1" noRot="1" noMove="1" noResize="1" noEditPoints="1" noAdjustHandles="1" noChangeArrowheads="1" noChangeShapeType="1" noTextEdit="1"/>
          </p:cNvSpPr>
          <p:nvPr>
            <p:custDataLst>
              <p:tags r:id="rId8"/>
            </p:custDataLst>
          </p:nvPr>
        </p:nvSpPr>
        <p:spPr bwMode="auto">
          <a:xfrm rot="5400000" flipH="1">
            <a:off x="1996313" y="987442"/>
            <a:ext cx="43417" cy="655737"/>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54" name="Rounded Rectangle 10"/>
          <p:cNvSpPr>
            <a:spLocks noGrp="1" noSelect="1" noRot="1" noMove="1" noResize="1" noEditPoints="1" noAdjustHandles="1" noChangeArrowheads="1" noChangeShapeType="1" noTextEdit="1"/>
          </p:cNvSpPr>
          <p:nvPr>
            <p:custDataLst>
              <p:tags r:id="rId9"/>
            </p:custDataLst>
          </p:nvPr>
        </p:nvSpPr>
        <p:spPr bwMode="auto">
          <a:xfrm rot="5400000">
            <a:off x="-506102" y="1720545"/>
            <a:ext cx="4898935" cy="3581930"/>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nvGrpSpPr>
          <p:cNvPr id="72" name="Group 68"/>
          <p:cNvGrpSpPr>
            <a:grpSpLocks/>
          </p:cNvGrpSpPr>
          <p:nvPr/>
        </p:nvGrpSpPr>
        <p:grpSpPr bwMode="auto">
          <a:xfrm>
            <a:off x="440435" y="2437370"/>
            <a:ext cx="3096344" cy="705071"/>
            <a:chOff x="1224751" y="2276269"/>
            <a:chExt cx="4852003" cy="379817"/>
          </a:xfrm>
        </p:grpSpPr>
        <p:sp>
          <p:nvSpPr>
            <p:cNvPr id="73" name="Rounded Rectangle 7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4" name="Rounded Rectangle 7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5" name="TextBox 67"/>
            <p:cNvSpPr txBox="1">
              <a:spLocks noChangeArrowheads="1"/>
            </p:cNvSpPr>
            <p:nvPr/>
          </p:nvSpPr>
          <p:spPr bwMode="auto">
            <a:xfrm>
              <a:off x="1292999" y="2385719"/>
              <a:ext cx="3522017" cy="198957"/>
            </a:xfrm>
            <a:prstGeom prst="rect">
              <a:avLst/>
            </a:prstGeom>
            <a:noFill/>
            <a:ln w="9525">
              <a:noFill/>
              <a:miter lim="800000"/>
              <a:headEnd/>
              <a:tailEnd/>
            </a:ln>
          </p:spPr>
          <p:txBody>
            <a:bodyPr wrap="none">
              <a:spAutoFit/>
            </a:bodyPr>
            <a:lstStyle/>
            <a:p>
              <a:pPr>
                <a:defRPr/>
              </a:pPr>
              <a:r>
                <a:rPr lang="en-IN" dirty="0">
                  <a:ea typeface="ＭＳ Ｐゴシック" pitchFamily="34" charset="-128"/>
                </a:rPr>
                <a:t>Variability uncertainty</a:t>
              </a:r>
            </a:p>
          </p:txBody>
        </p:sp>
      </p:grpSp>
      <p:grpSp>
        <p:nvGrpSpPr>
          <p:cNvPr id="76" name="Group 69"/>
          <p:cNvGrpSpPr>
            <a:grpSpLocks/>
          </p:cNvGrpSpPr>
          <p:nvPr/>
        </p:nvGrpSpPr>
        <p:grpSpPr bwMode="auto">
          <a:xfrm>
            <a:off x="440435" y="1551483"/>
            <a:ext cx="3096344" cy="705070"/>
            <a:chOff x="1224751" y="2276269"/>
            <a:chExt cx="4852003" cy="379817"/>
          </a:xfrm>
        </p:grpSpPr>
        <p:sp>
          <p:nvSpPr>
            <p:cNvPr id="77" name="Rounded Rectangle 76"/>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a:solidFill>
                  <a:srgbClr val="FFFFFF"/>
                </a:solidFill>
              </a:endParaRPr>
            </a:p>
          </p:txBody>
        </p:sp>
        <p:sp>
          <p:nvSpPr>
            <p:cNvPr id="78" name="Rounded Rectangle 77"/>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a:solidFill>
                  <a:srgbClr val="FFFFFF"/>
                </a:solidFill>
              </a:endParaRPr>
            </a:p>
          </p:txBody>
        </p:sp>
        <p:sp>
          <p:nvSpPr>
            <p:cNvPr id="79" name="TextBox 67"/>
            <p:cNvSpPr txBox="1">
              <a:spLocks noChangeArrowheads="1"/>
            </p:cNvSpPr>
            <p:nvPr/>
          </p:nvSpPr>
          <p:spPr bwMode="auto">
            <a:xfrm>
              <a:off x="1292999" y="2368284"/>
              <a:ext cx="3007072" cy="198957"/>
            </a:xfrm>
            <a:prstGeom prst="rect">
              <a:avLst/>
            </a:prstGeom>
            <a:noFill/>
            <a:ln w="9525">
              <a:noFill/>
              <a:miter lim="800000"/>
              <a:headEnd/>
              <a:tailEnd/>
            </a:ln>
          </p:spPr>
          <p:txBody>
            <a:bodyPr wrap="none">
              <a:spAutoFit/>
            </a:bodyPr>
            <a:lstStyle/>
            <a:p>
              <a:pPr>
                <a:defRPr/>
              </a:pPr>
              <a:r>
                <a:rPr lang="en-IN" b="1" dirty="0">
                  <a:ea typeface="ＭＳ Ｐゴシック" pitchFamily="34" charset="-128"/>
                </a:rPr>
                <a:t>Event uncertainty </a:t>
              </a:r>
            </a:p>
          </p:txBody>
        </p:sp>
      </p:grpSp>
      <p:grpSp>
        <p:nvGrpSpPr>
          <p:cNvPr id="80" name="Group 68"/>
          <p:cNvGrpSpPr>
            <a:grpSpLocks/>
          </p:cNvGrpSpPr>
          <p:nvPr/>
        </p:nvGrpSpPr>
        <p:grpSpPr bwMode="auto">
          <a:xfrm>
            <a:off x="440434" y="3323258"/>
            <a:ext cx="3096344" cy="705072"/>
            <a:chOff x="1224751" y="2276269"/>
            <a:chExt cx="4852003" cy="379817"/>
          </a:xfrm>
        </p:grpSpPr>
        <p:sp>
          <p:nvSpPr>
            <p:cNvPr id="81" name="Rounded Rectangle 80"/>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82" name="Rounded Rectangle 81"/>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83" name="TextBox 67"/>
            <p:cNvSpPr txBox="1">
              <a:spLocks noChangeArrowheads="1"/>
            </p:cNvSpPr>
            <p:nvPr/>
          </p:nvSpPr>
          <p:spPr bwMode="auto">
            <a:xfrm>
              <a:off x="1292999" y="2365423"/>
              <a:ext cx="3942413" cy="198956"/>
            </a:xfrm>
            <a:prstGeom prst="rect">
              <a:avLst/>
            </a:prstGeom>
            <a:noFill/>
            <a:ln w="9525">
              <a:noFill/>
              <a:miter lim="800000"/>
              <a:headEnd/>
              <a:tailEnd/>
            </a:ln>
          </p:spPr>
          <p:txBody>
            <a:bodyPr wrap="none">
              <a:spAutoFit/>
            </a:bodyPr>
            <a:lstStyle/>
            <a:p>
              <a:r>
                <a:rPr lang="en-US" dirty="0"/>
                <a:t>Assumptions uncertainty</a:t>
              </a:r>
            </a:p>
          </p:txBody>
        </p:sp>
      </p:grpSp>
      <p:grpSp>
        <p:nvGrpSpPr>
          <p:cNvPr id="84" name="Group 68"/>
          <p:cNvGrpSpPr>
            <a:grpSpLocks/>
          </p:cNvGrpSpPr>
          <p:nvPr/>
        </p:nvGrpSpPr>
        <p:grpSpPr bwMode="auto">
          <a:xfrm>
            <a:off x="440434" y="4209146"/>
            <a:ext cx="3096344" cy="705071"/>
            <a:chOff x="1224751" y="2276269"/>
            <a:chExt cx="4852003" cy="379817"/>
          </a:xfrm>
        </p:grpSpPr>
        <p:sp>
          <p:nvSpPr>
            <p:cNvPr id="91" name="Rounded Rectangle 90"/>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92" name="Rounded Rectangle 91"/>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93" name="TextBox 67"/>
            <p:cNvSpPr txBox="1">
              <a:spLocks noChangeArrowheads="1"/>
            </p:cNvSpPr>
            <p:nvPr/>
          </p:nvSpPr>
          <p:spPr bwMode="auto">
            <a:xfrm>
              <a:off x="1292999" y="2394067"/>
              <a:ext cx="4760294" cy="198957"/>
            </a:xfrm>
            <a:prstGeom prst="rect">
              <a:avLst/>
            </a:prstGeom>
            <a:noFill/>
            <a:ln w="9525">
              <a:noFill/>
              <a:miter lim="800000"/>
              <a:headEnd/>
              <a:tailEnd/>
            </a:ln>
          </p:spPr>
          <p:txBody>
            <a:bodyPr wrap="square">
              <a:spAutoFit/>
            </a:bodyPr>
            <a:lstStyle/>
            <a:p>
              <a:r>
                <a:rPr lang="en-US" dirty="0"/>
                <a:t>Systemic uncertainty</a:t>
              </a:r>
            </a:p>
          </p:txBody>
        </p:sp>
      </p:grpSp>
      <p:grpSp>
        <p:nvGrpSpPr>
          <p:cNvPr id="94" name="Group 41"/>
          <p:cNvGrpSpPr>
            <a:grpSpLocks/>
          </p:cNvGrpSpPr>
          <p:nvPr/>
        </p:nvGrpSpPr>
        <p:grpSpPr bwMode="auto">
          <a:xfrm>
            <a:off x="2312642" y="5589240"/>
            <a:ext cx="4783138" cy="968375"/>
            <a:chOff x="4940193" y="4878304"/>
            <a:chExt cx="4783391" cy="968295"/>
          </a:xfrm>
        </p:grpSpPr>
        <p:sp>
          <p:nvSpPr>
            <p:cNvPr id="95" name="Oval 94"/>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6" name="Rectangle 95"/>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7" name="Rounded Rectangle 96"/>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98" name="Group 87"/>
            <p:cNvGrpSpPr>
              <a:grpSpLocks/>
            </p:cNvGrpSpPr>
            <p:nvPr/>
          </p:nvGrpSpPr>
          <p:grpSpPr bwMode="auto">
            <a:xfrm>
              <a:off x="4940193" y="4878304"/>
              <a:ext cx="4783391" cy="825387"/>
              <a:chOff x="4940193" y="4878304"/>
              <a:chExt cx="4783391" cy="825387"/>
            </a:xfrm>
          </p:grpSpPr>
          <p:sp>
            <p:nvSpPr>
              <p:cNvPr id="99" name="Oval 98"/>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00"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101" name="Rounded Rectangle 100"/>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
        <p:nvSpPr>
          <p:cNvPr id="102" name="Rounded Rectangle 101"/>
          <p:cNvSpPr/>
          <p:nvPr/>
        </p:nvSpPr>
        <p:spPr>
          <a:xfrm>
            <a:off x="3924491" y="2566002"/>
            <a:ext cx="4823973" cy="1744540"/>
          </a:xfrm>
          <a:prstGeom prst="roundRect">
            <a:avLst>
              <a:gd name="adj" fmla="val 4269"/>
            </a:avLst>
          </a:prstGeom>
          <a:solidFill>
            <a:schemeClr val="bg1">
              <a:alpha val="57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The occurrences which are good or bad and which may or may not materialize</a:t>
            </a:r>
          </a:p>
        </p:txBody>
      </p:sp>
    </p:spTree>
    <p:custDataLst>
      <p:tags r:id="rId1"/>
    </p:custDataLst>
    <p:extLst>
      <p:ext uri="{BB962C8B-B14F-4D97-AF65-F5344CB8AC3E}">
        <p14:creationId xmlns:p14="http://schemas.microsoft.com/office/powerpoint/2010/main" val="25549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1.13784E-6 L 0.06146 -0.55319 " pathEditMode="relative" rAng="0" ptsTypes="AA">
                                      <p:cBhvr>
                                        <p:cTn id="6" dur="500" fill="hold"/>
                                        <p:tgtEl>
                                          <p:spTgt spid="94"/>
                                        </p:tgtEl>
                                        <p:attrNameLst>
                                          <p:attrName>ppt_x</p:attrName>
                                          <p:attrName>ppt_y</p:attrName>
                                        </p:attrNameLst>
                                      </p:cBhvr>
                                      <p:rCtr x="3100" y="-27700"/>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200" tmFilter="0, 0; .2, .5; .8, .5; 1, 0"/>
                                        <p:tgtEl>
                                          <p:spTgt spid="94"/>
                                        </p:tgtEl>
                                      </p:cBhvr>
                                    </p:animEffect>
                                    <p:animScale>
                                      <p:cBhvr>
                                        <p:cTn id="10" dur="100" autoRev="1" fill="hold"/>
                                        <p:tgtEl>
                                          <p:spTgt spid="94"/>
                                        </p:tgtEl>
                                      </p:cBhvr>
                                      <p:by x="105000" y="105000"/>
                                    </p:animScale>
                                  </p:childTnLst>
                                </p:cTn>
                              </p:par>
                              <p:par>
                                <p:cTn id="11" presetID="26" presetClass="emph" presetSubtype="0" fill="hold" nodeType="withEffect">
                                  <p:stCondLst>
                                    <p:cond delay="0"/>
                                  </p:stCondLst>
                                  <p:childTnLst>
                                    <p:animEffect transition="out" filter="fade">
                                      <p:cBhvr>
                                        <p:cTn id="12" dur="750" tmFilter="0, 0; .2, .5; .8, .5; 1, 0"/>
                                        <p:tgtEl>
                                          <p:spTgt spid="76"/>
                                        </p:tgtEl>
                                      </p:cBhvr>
                                    </p:animEffect>
                                    <p:animScale>
                                      <p:cBhvr>
                                        <p:cTn id="13" dur="375" autoRev="1" fill="hold"/>
                                        <p:tgtEl>
                                          <p:spTgt spid="76"/>
                                        </p:tgtEl>
                                      </p:cBhvr>
                                      <p:by x="105000" y="105000"/>
                                    </p:animScale>
                                  </p:childTnLst>
                                </p:cTn>
                              </p:par>
                              <p:par>
                                <p:cTn id="14" presetID="10" presetClass="exit" presetSubtype="0" fill="hold" nodeType="withEffect">
                                  <p:stCondLst>
                                    <p:cond delay="0"/>
                                  </p:stCondLst>
                                  <p:childTnLst>
                                    <p:animEffect transition="out" filter="fade">
                                      <p:cBhvr>
                                        <p:cTn id="15" dur="500"/>
                                        <p:tgtEl>
                                          <p:spTgt spid="94"/>
                                        </p:tgtEl>
                                      </p:cBhvr>
                                    </p:animEffect>
                                    <p:set>
                                      <p:cBhvr>
                                        <p:cTn id="16" dur="1" fill="hold">
                                          <p:stCondLst>
                                            <p:cond delay="499"/>
                                          </p:stCondLst>
                                        </p:cTn>
                                        <p:tgtEl>
                                          <p:spTgt spid="94"/>
                                        </p:tgtEl>
                                        <p:attrNameLst>
                                          <p:attrName>style.visibility</p:attrName>
                                        </p:attrNameLst>
                                      </p:cBhvr>
                                      <p:to>
                                        <p:strVal val="hidden"/>
                                      </p:to>
                                    </p:set>
                                  </p:childTnLst>
                                </p:cTn>
                              </p:par>
                            </p:childTnLst>
                          </p:cTn>
                        </p:par>
                        <p:par>
                          <p:cTn id="17" fill="hold">
                            <p:stCondLst>
                              <p:cond delay="1250"/>
                            </p:stCondLst>
                            <p:childTnLst>
                              <p:par>
                                <p:cTn id="18" presetID="12" presetClass="entr" presetSubtype="2" fill="hold" grpId="0"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slide(fromRight)">
                                      <p:cBhvr>
                                        <p:cTn id="2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1"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2"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3"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4"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Kinds of uncertainty</a:t>
              </a:r>
            </a:p>
          </p:txBody>
        </p:sp>
      </p:grpSp>
      <p:sp>
        <p:nvSpPr>
          <p:cNvPr id="56" name="Rounded Rectangle 6"/>
          <p:cNvSpPr>
            <a:spLocks noGrp="1" noSelect="1" noRot="1" noMove="1" noResize="1" noEditPoints="1" noAdjustHandles="1" noChangeArrowheads="1" noChangeShapeType="1" noTextEdit="1"/>
          </p:cNvSpPr>
          <p:nvPr>
            <p:custDataLst>
              <p:tags r:id="rId2"/>
            </p:custDataLst>
          </p:nvPr>
        </p:nvSpPr>
        <p:spPr bwMode="auto">
          <a:xfrm rot="5400000">
            <a:off x="-558442" y="1782053"/>
            <a:ext cx="5040558" cy="3581930"/>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ounded Rectangle 56"/>
          <p:cNvSpPr>
            <a:spLocks noGrp="1" noSelect="1" noRot="1" noMove="1" noResize="1" noEditPoints="1" noAdjustHandles="1" noChangeArrowheads="1" noChangeShapeType="1" noTextEdit="1"/>
          </p:cNvSpPr>
          <p:nvPr>
            <p:custDataLst>
              <p:tags r:id="rId3"/>
            </p:custDataLst>
          </p:nvPr>
        </p:nvSpPr>
        <p:spPr bwMode="auto">
          <a:xfrm rot="5400000">
            <a:off x="-468770" y="1890504"/>
            <a:ext cx="4862753" cy="3346418"/>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1" name="Ellipse 30"/>
          <p:cNvSpPr>
            <a:spLocks noGrp="1" noSelect="1" noRot="1" noMove="1" noResize="1" noEditPoints="1" noAdjustHandles="1" noChangeArrowheads="1" noChangeShapeType="1" noTextEdit="1"/>
          </p:cNvSpPr>
          <p:nvPr>
            <p:custDataLst>
              <p:tags r:id="rId4"/>
            </p:custDataLst>
          </p:nvPr>
        </p:nvSpPr>
        <p:spPr bwMode="auto">
          <a:xfrm rot="9934327" flipH="1">
            <a:off x="1518762" y="5373985"/>
            <a:ext cx="767109" cy="496895"/>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72" name="Ellipse 31"/>
          <p:cNvSpPr>
            <a:spLocks noGrp="1" noSelect="1" noRot="1" noMove="1" noResize="1" noEditPoints="1" noAdjustHandles="1" noChangeArrowheads="1" noChangeShapeType="1" noTextEdit="1"/>
          </p:cNvSpPr>
          <p:nvPr>
            <p:custDataLst>
              <p:tags r:id="rId5"/>
            </p:custDataLst>
          </p:nvPr>
        </p:nvSpPr>
        <p:spPr bwMode="auto">
          <a:xfrm rot="5400000" flipH="1">
            <a:off x="1769719" y="5414103"/>
            <a:ext cx="365947" cy="415608"/>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sp>
        <p:nvSpPr>
          <p:cNvPr id="70" name="Måne 29"/>
          <p:cNvSpPr>
            <a:spLocks noGrp="1" noSelect="1" noRot="1" noMove="1" noResize="1" noEditPoints="1" noAdjustHandles="1" noChangeArrowheads="1" noChangeShapeType="1" noTextEdit="1"/>
          </p:cNvSpPr>
          <p:nvPr>
            <p:custDataLst>
              <p:tags r:id="rId6"/>
            </p:custDataLst>
          </p:nvPr>
        </p:nvSpPr>
        <p:spPr bwMode="auto">
          <a:xfrm rot="10429289" flipH="1">
            <a:off x="1648487" y="5382747"/>
            <a:ext cx="347338" cy="47300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sp>
        <p:nvSpPr>
          <p:cNvPr id="59" name="Rectangle 115"/>
          <p:cNvSpPr>
            <a:spLocks noGrp="1" noSelect="1" noRot="1" noMove="1" noResize="1" noEditPoints="1" noAdjustHandles="1" noChangeArrowheads="1" noChangeShapeType="1" noTextEdit="1"/>
          </p:cNvSpPr>
          <p:nvPr>
            <p:custDataLst>
              <p:tags r:id="rId7"/>
            </p:custDataLst>
          </p:nvPr>
        </p:nvSpPr>
        <p:spPr bwMode="auto">
          <a:xfrm rot="5400000">
            <a:off x="46554" y="1678070"/>
            <a:ext cx="3832106" cy="3346418"/>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68" name="Rounded Rectangle 67"/>
          <p:cNvSpPr>
            <a:spLocks noGrp="1" noSelect="1" noRot="1" noMove="1" noResize="1" noEditPoints="1" noAdjustHandles="1" noChangeArrowheads="1" noChangeShapeType="1" noTextEdit="1"/>
          </p:cNvSpPr>
          <p:nvPr>
            <p:custDataLst>
              <p:tags r:id="rId8"/>
            </p:custDataLst>
          </p:nvPr>
        </p:nvSpPr>
        <p:spPr bwMode="auto">
          <a:xfrm rot="5400000" flipH="1">
            <a:off x="1996313" y="987442"/>
            <a:ext cx="43417" cy="655737"/>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55" name="Rounded Rectangle 10"/>
          <p:cNvSpPr>
            <a:spLocks noGrp="1" noSelect="1" noRot="1" noMove="1" noResize="1" noEditPoints="1" noAdjustHandles="1" noChangeArrowheads="1" noChangeShapeType="1" noTextEdit="1"/>
          </p:cNvSpPr>
          <p:nvPr>
            <p:custDataLst>
              <p:tags r:id="rId9"/>
            </p:custDataLst>
          </p:nvPr>
        </p:nvSpPr>
        <p:spPr bwMode="auto">
          <a:xfrm rot="5400000">
            <a:off x="-506102" y="1720545"/>
            <a:ext cx="4898935" cy="3581930"/>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nvGrpSpPr>
          <p:cNvPr id="73" name="Group 68"/>
          <p:cNvGrpSpPr>
            <a:grpSpLocks/>
          </p:cNvGrpSpPr>
          <p:nvPr/>
        </p:nvGrpSpPr>
        <p:grpSpPr bwMode="auto">
          <a:xfrm>
            <a:off x="440435" y="2437370"/>
            <a:ext cx="3096344" cy="705071"/>
            <a:chOff x="1224751" y="2276269"/>
            <a:chExt cx="4852003" cy="379817"/>
          </a:xfrm>
        </p:grpSpPr>
        <p:sp>
          <p:nvSpPr>
            <p:cNvPr id="74" name="Rounded Rectangle 7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5" name="Rounded Rectangle 7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6" name="TextBox 67"/>
            <p:cNvSpPr txBox="1">
              <a:spLocks noChangeArrowheads="1"/>
            </p:cNvSpPr>
            <p:nvPr/>
          </p:nvSpPr>
          <p:spPr bwMode="auto">
            <a:xfrm>
              <a:off x="1292999" y="2385719"/>
              <a:ext cx="3613451" cy="198957"/>
            </a:xfrm>
            <a:prstGeom prst="rect">
              <a:avLst/>
            </a:prstGeom>
            <a:noFill/>
            <a:ln w="9525">
              <a:noFill/>
              <a:miter lim="800000"/>
              <a:headEnd/>
              <a:tailEnd/>
            </a:ln>
          </p:spPr>
          <p:txBody>
            <a:bodyPr wrap="none">
              <a:spAutoFit/>
            </a:bodyPr>
            <a:lstStyle/>
            <a:p>
              <a:pPr>
                <a:defRPr/>
              </a:pPr>
              <a:r>
                <a:rPr lang="en-IN" b="1" dirty="0">
                  <a:ea typeface="ＭＳ Ｐゴシック" pitchFamily="34" charset="-128"/>
                </a:rPr>
                <a:t>Variability uncertainty</a:t>
              </a:r>
            </a:p>
          </p:txBody>
        </p:sp>
      </p:grpSp>
      <p:grpSp>
        <p:nvGrpSpPr>
          <p:cNvPr id="77" name="Group 69"/>
          <p:cNvGrpSpPr>
            <a:grpSpLocks/>
          </p:cNvGrpSpPr>
          <p:nvPr/>
        </p:nvGrpSpPr>
        <p:grpSpPr bwMode="auto">
          <a:xfrm>
            <a:off x="440435" y="1551483"/>
            <a:ext cx="3096344" cy="705070"/>
            <a:chOff x="1224751" y="2276269"/>
            <a:chExt cx="4852003" cy="379817"/>
          </a:xfrm>
        </p:grpSpPr>
        <p:sp>
          <p:nvSpPr>
            <p:cNvPr id="78" name="Rounded Rectangle 7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a:solidFill>
                  <a:srgbClr val="FFFFFF"/>
                </a:solidFill>
              </a:endParaRPr>
            </a:p>
          </p:txBody>
        </p:sp>
        <p:sp>
          <p:nvSpPr>
            <p:cNvPr id="79" name="Rounded Rectangle 78"/>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a:solidFill>
                  <a:srgbClr val="FFFFFF"/>
                </a:solidFill>
              </a:endParaRPr>
            </a:p>
          </p:txBody>
        </p:sp>
        <p:sp>
          <p:nvSpPr>
            <p:cNvPr id="80" name="TextBox 67"/>
            <p:cNvSpPr txBox="1">
              <a:spLocks noChangeArrowheads="1"/>
            </p:cNvSpPr>
            <p:nvPr/>
          </p:nvSpPr>
          <p:spPr bwMode="auto">
            <a:xfrm>
              <a:off x="1292999" y="2368284"/>
              <a:ext cx="2956634" cy="198957"/>
            </a:xfrm>
            <a:prstGeom prst="rect">
              <a:avLst/>
            </a:prstGeom>
            <a:noFill/>
            <a:ln w="9525">
              <a:noFill/>
              <a:miter lim="800000"/>
              <a:headEnd/>
              <a:tailEnd/>
            </a:ln>
          </p:spPr>
          <p:txBody>
            <a:bodyPr wrap="none">
              <a:spAutoFit/>
            </a:bodyPr>
            <a:lstStyle/>
            <a:p>
              <a:pPr>
                <a:defRPr/>
              </a:pPr>
              <a:r>
                <a:rPr lang="en-IN" dirty="0">
                  <a:ea typeface="ＭＳ Ｐゴシック" pitchFamily="34" charset="-128"/>
                </a:rPr>
                <a:t>Event uncertainty </a:t>
              </a:r>
            </a:p>
          </p:txBody>
        </p:sp>
      </p:grpSp>
      <p:grpSp>
        <p:nvGrpSpPr>
          <p:cNvPr id="81" name="Group 68"/>
          <p:cNvGrpSpPr>
            <a:grpSpLocks/>
          </p:cNvGrpSpPr>
          <p:nvPr/>
        </p:nvGrpSpPr>
        <p:grpSpPr bwMode="auto">
          <a:xfrm>
            <a:off x="440434" y="3323258"/>
            <a:ext cx="3096344" cy="705072"/>
            <a:chOff x="1224751" y="2276269"/>
            <a:chExt cx="4852003" cy="379817"/>
          </a:xfrm>
        </p:grpSpPr>
        <p:sp>
          <p:nvSpPr>
            <p:cNvPr id="82" name="Rounded Rectangle 8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83" name="Rounded Rectangle 8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84" name="TextBox 67"/>
            <p:cNvSpPr txBox="1">
              <a:spLocks noChangeArrowheads="1"/>
            </p:cNvSpPr>
            <p:nvPr/>
          </p:nvSpPr>
          <p:spPr bwMode="auto">
            <a:xfrm>
              <a:off x="1292999" y="2365423"/>
              <a:ext cx="3942413" cy="198956"/>
            </a:xfrm>
            <a:prstGeom prst="rect">
              <a:avLst/>
            </a:prstGeom>
            <a:noFill/>
            <a:ln w="9525">
              <a:noFill/>
              <a:miter lim="800000"/>
              <a:headEnd/>
              <a:tailEnd/>
            </a:ln>
          </p:spPr>
          <p:txBody>
            <a:bodyPr wrap="none">
              <a:spAutoFit/>
            </a:bodyPr>
            <a:lstStyle/>
            <a:p>
              <a:r>
                <a:rPr lang="en-US" dirty="0"/>
                <a:t>Assumptions uncertainty</a:t>
              </a:r>
            </a:p>
          </p:txBody>
        </p:sp>
      </p:grpSp>
      <p:grpSp>
        <p:nvGrpSpPr>
          <p:cNvPr id="91" name="Group 68"/>
          <p:cNvGrpSpPr>
            <a:grpSpLocks/>
          </p:cNvGrpSpPr>
          <p:nvPr/>
        </p:nvGrpSpPr>
        <p:grpSpPr bwMode="auto">
          <a:xfrm>
            <a:off x="440434" y="4209146"/>
            <a:ext cx="3096344" cy="705071"/>
            <a:chOff x="1224751" y="2276269"/>
            <a:chExt cx="4852003" cy="379817"/>
          </a:xfrm>
        </p:grpSpPr>
        <p:sp>
          <p:nvSpPr>
            <p:cNvPr id="92" name="Rounded Rectangle 9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93" name="Rounded Rectangle 9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94" name="TextBox 67"/>
            <p:cNvSpPr txBox="1">
              <a:spLocks noChangeArrowheads="1"/>
            </p:cNvSpPr>
            <p:nvPr/>
          </p:nvSpPr>
          <p:spPr bwMode="auto">
            <a:xfrm>
              <a:off x="1292999" y="2394067"/>
              <a:ext cx="4760294" cy="198957"/>
            </a:xfrm>
            <a:prstGeom prst="rect">
              <a:avLst/>
            </a:prstGeom>
            <a:noFill/>
            <a:ln w="9525">
              <a:noFill/>
              <a:miter lim="800000"/>
              <a:headEnd/>
              <a:tailEnd/>
            </a:ln>
          </p:spPr>
          <p:txBody>
            <a:bodyPr wrap="square">
              <a:spAutoFit/>
            </a:bodyPr>
            <a:lstStyle/>
            <a:p>
              <a:r>
                <a:rPr lang="en-US" dirty="0"/>
                <a:t>Systemic uncertainty</a:t>
              </a:r>
            </a:p>
          </p:txBody>
        </p:sp>
      </p:grpSp>
      <p:grpSp>
        <p:nvGrpSpPr>
          <p:cNvPr id="95" name="Group 41"/>
          <p:cNvGrpSpPr>
            <a:grpSpLocks/>
          </p:cNvGrpSpPr>
          <p:nvPr/>
        </p:nvGrpSpPr>
        <p:grpSpPr bwMode="auto">
          <a:xfrm>
            <a:off x="2312642" y="5589240"/>
            <a:ext cx="4783138" cy="968375"/>
            <a:chOff x="4940193" y="4878304"/>
            <a:chExt cx="4783391" cy="968295"/>
          </a:xfrm>
        </p:grpSpPr>
        <p:sp>
          <p:nvSpPr>
            <p:cNvPr id="96" name="Oval 95"/>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7" name="Rectangle 96"/>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8" name="Rounded Rectangle 97"/>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99" name="Group 87"/>
            <p:cNvGrpSpPr>
              <a:grpSpLocks/>
            </p:cNvGrpSpPr>
            <p:nvPr/>
          </p:nvGrpSpPr>
          <p:grpSpPr bwMode="auto">
            <a:xfrm>
              <a:off x="4940193" y="4878304"/>
              <a:ext cx="4783391" cy="825387"/>
              <a:chOff x="4940193" y="4878304"/>
              <a:chExt cx="4783391" cy="825387"/>
            </a:xfrm>
          </p:grpSpPr>
          <p:sp>
            <p:nvSpPr>
              <p:cNvPr id="100" name="Oval 99"/>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01"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102" name="Rounded Rectangle 101"/>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
        <p:nvSpPr>
          <p:cNvPr id="103" name="Rounded Rectangle 102"/>
          <p:cNvSpPr/>
          <p:nvPr/>
        </p:nvSpPr>
        <p:spPr>
          <a:xfrm>
            <a:off x="3814025" y="2603419"/>
            <a:ext cx="5062917" cy="1816182"/>
          </a:xfrm>
          <a:prstGeom prst="roundRect">
            <a:avLst>
              <a:gd name="adj" fmla="val 4269"/>
            </a:avLst>
          </a:prstGeom>
          <a:solidFill>
            <a:schemeClr val="bg1">
              <a:alpha val="57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pitchFamily="34" charset="0"/>
                <a:cs typeface="Calibri" pitchFamily="34" charset="0"/>
              </a:rPr>
              <a:t>Events that are expected to happen up to a certain extent and cannot be accurate</a:t>
            </a:r>
          </a:p>
        </p:txBody>
      </p:sp>
    </p:spTree>
    <p:custDataLst>
      <p:tags r:id="rId1"/>
    </p:custDataLst>
    <p:extLst>
      <p:ext uri="{BB962C8B-B14F-4D97-AF65-F5344CB8AC3E}">
        <p14:creationId xmlns:p14="http://schemas.microsoft.com/office/powerpoint/2010/main" val="21749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7 -4.27746E-6 L 0.04392 -0.3963 " pathEditMode="relative" rAng="0" ptsTypes="AA">
                                      <p:cBhvr>
                                        <p:cTn id="6" dur="500" fill="hold"/>
                                        <p:tgtEl>
                                          <p:spTgt spid="95"/>
                                        </p:tgtEl>
                                        <p:attrNameLst>
                                          <p:attrName>ppt_x</p:attrName>
                                          <p:attrName>ppt_y</p:attrName>
                                        </p:attrNameLst>
                                      </p:cBhvr>
                                      <p:rCtr x="2187" y="-19815"/>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200" tmFilter="0, 0; .2, .5; .8, .5; 1, 0"/>
                                        <p:tgtEl>
                                          <p:spTgt spid="95"/>
                                        </p:tgtEl>
                                      </p:cBhvr>
                                    </p:animEffect>
                                    <p:animScale>
                                      <p:cBhvr>
                                        <p:cTn id="10" dur="100" autoRev="1" fill="hold"/>
                                        <p:tgtEl>
                                          <p:spTgt spid="95"/>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73"/>
                                        </p:tgtEl>
                                      </p:cBhvr>
                                    </p:animEffect>
                                    <p:animScale>
                                      <p:cBhvr>
                                        <p:cTn id="13" dur="250" autoRev="1" fill="hold"/>
                                        <p:tgtEl>
                                          <p:spTgt spid="73"/>
                                        </p:tgtEl>
                                      </p:cBhvr>
                                      <p:by x="105000" y="105000"/>
                                    </p:animScale>
                                  </p:childTnLst>
                                </p:cTn>
                              </p:par>
                              <p:par>
                                <p:cTn id="14" presetID="10" presetClass="exit" presetSubtype="0" fill="hold" nodeType="withEffect">
                                  <p:stCondLst>
                                    <p:cond delay="0"/>
                                  </p:stCondLst>
                                  <p:childTnLst>
                                    <p:animEffect transition="out" filter="fade">
                                      <p:cBhvr>
                                        <p:cTn id="15" dur="500"/>
                                        <p:tgtEl>
                                          <p:spTgt spid="95"/>
                                        </p:tgtEl>
                                      </p:cBhvr>
                                    </p:animEffect>
                                    <p:set>
                                      <p:cBhvr>
                                        <p:cTn id="16" dur="1" fill="hold">
                                          <p:stCondLst>
                                            <p:cond delay="499"/>
                                          </p:stCondLst>
                                        </p:cTn>
                                        <p:tgtEl>
                                          <p:spTgt spid="95"/>
                                        </p:tgtEl>
                                        <p:attrNameLst>
                                          <p:attrName>style.visibility</p:attrName>
                                        </p:attrNameLst>
                                      </p:cBhvr>
                                      <p:to>
                                        <p:strVal val="hidden"/>
                                      </p:to>
                                    </p:set>
                                  </p:childTnLst>
                                </p:cTn>
                              </p:par>
                            </p:childTnLst>
                          </p:cTn>
                        </p:par>
                        <p:par>
                          <p:cTn id="17" fill="hold">
                            <p:stCondLst>
                              <p:cond delay="1000"/>
                            </p:stCondLst>
                            <p:childTnLst>
                              <p:par>
                                <p:cTn id="18" presetID="12" presetClass="entr" presetSubtype="2" fill="hold" grpId="0"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slide(fromRight)">
                                      <p:cBhvr>
                                        <p:cTn id="2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1"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2"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3"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4"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Kinds of uncertainty</a:t>
              </a:r>
            </a:p>
          </p:txBody>
        </p:sp>
      </p:grpSp>
      <p:sp>
        <p:nvSpPr>
          <p:cNvPr id="51" name="Rounded Rectangle 6"/>
          <p:cNvSpPr>
            <a:spLocks noGrp="1" noSelect="1" noRot="1" noMove="1" noResize="1" noEditPoints="1" noAdjustHandles="1" noChangeArrowheads="1" noChangeShapeType="1" noTextEdit="1"/>
          </p:cNvSpPr>
          <p:nvPr>
            <p:custDataLst>
              <p:tags r:id="rId2"/>
            </p:custDataLst>
          </p:nvPr>
        </p:nvSpPr>
        <p:spPr bwMode="auto">
          <a:xfrm rot="5400000">
            <a:off x="-558442" y="1782053"/>
            <a:ext cx="5040558" cy="3581930"/>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Rounded Rectangle 51"/>
          <p:cNvSpPr>
            <a:spLocks noGrp="1" noSelect="1" noRot="1" noMove="1" noResize="1" noEditPoints="1" noAdjustHandles="1" noChangeArrowheads="1" noChangeShapeType="1" noTextEdit="1"/>
          </p:cNvSpPr>
          <p:nvPr>
            <p:custDataLst>
              <p:tags r:id="rId3"/>
            </p:custDataLst>
          </p:nvPr>
        </p:nvSpPr>
        <p:spPr bwMode="auto">
          <a:xfrm rot="5400000">
            <a:off x="-468770" y="1890504"/>
            <a:ext cx="4862753" cy="3346418"/>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58" name="Ellipse 30"/>
          <p:cNvSpPr>
            <a:spLocks noGrp="1" noSelect="1" noRot="1" noMove="1" noResize="1" noEditPoints="1" noAdjustHandles="1" noChangeArrowheads="1" noChangeShapeType="1" noTextEdit="1"/>
          </p:cNvSpPr>
          <p:nvPr>
            <p:custDataLst>
              <p:tags r:id="rId4"/>
            </p:custDataLst>
          </p:nvPr>
        </p:nvSpPr>
        <p:spPr bwMode="auto">
          <a:xfrm rot="9934327" flipH="1">
            <a:off x="1518762" y="5373985"/>
            <a:ext cx="767109" cy="496895"/>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59" name="Ellipse 31"/>
          <p:cNvSpPr>
            <a:spLocks noGrp="1" noSelect="1" noRot="1" noMove="1" noResize="1" noEditPoints="1" noAdjustHandles="1" noChangeArrowheads="1" noChangeShapeType="1" noTextEdit="1"/>
          </p:cNvSpPr>
          <p:nvPr>
            <p:custDataLst>
              <p:tags r:id="rId5"/>
            </p:custDataLst>
          </p:nvPr>
        </p:nvSpPr>
        <p:spPr bwMode="auto">
          <a:xfrm rot="5400000" flipH="1">
            <a:off x="1769719" y="5414103"/>
            <a:ext cx="365947" cy="415608"/>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sp>
        <p:nvSpPr>
          <p:cNvPr id="57" name="Måne 29"/>
          <p:cNvSpPr>
            <a:spLocks noGrp="1" noSelect="1" noRot="1" noMove="1" noResize="1" noEditPoints="1" noAdjustHandles="1" noChangeArrowheads="1" noChangeShapeType="1" noTextEdit="1"/>
          </p:cNvSpPr>
          <p:nvPr>
            <p:custDataLst>
              <p:tags r:id="rId6"/>
            </p:custDataLst>
          </p:nvPr>
        </p:nvSpPr>
        <p:spPr bwMode="auto">
          <a:xfrm rot="10429289" flipH="1">
            <a:off x="1648487" y="5382747"/>
            <a:ext cx="347338" cy="47300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sp>
        <p:nvSpPr>
          <p:cNvPr id="54" name="Rectangle 115"/>
          <p:cNvSpPr>
            <a:spLocks noGrp="1" noSelect="1" noRot="1" noMove="1" noResize="1" noEditPoints="1" noAdjustHandles="1" noChangeArrowheads="1" noChangeShapeType="1" noTextEdit="1"/>
          </p:cNvSpPr>
          <p:nvPr>
            <p:custDataLst>
              <p:tags r:id="rId7"/>
            </p:custDataLst>
          </p:nvPr>
        </p:nvSpPr>
        <p:spPr bwMode="auto">
          <a:xfrm rot="5400000">
            <a:off x="46554" y="1678070"/>
            <a:ext cx="3832106" cy="3346418"/>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55" name="Rounded Rectangle 54"/>
          <p:cNvSpPr>
            <a:spLocks noGrp="1" noSelect="1" noRot="1" noMove="1" noResize="1" noEditPoints="1" noAdjustHandles="1" noChangeArrowheads="1" noChangeShapeType="1" noTextEdit="1"/>
          </p:cNvSpPr>
          <p:nvPr>
            <p:custDataLst>
              <p:tags r:id="rId8"/>
            </p:custDataLst>
          </p:nvPr>
        </p:nvSpPr>
        <p:spPr bwMode="auto">
          <a:xfrm rot="5400000" flipH="1">
            <a:off x="1996313" y="987442"/>
            <a:ext cx="43417" cy="655737"/>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50" name="Rounded Rectangle 10"/>
          <p:cNvSpPr>
            <a:spLocks noGrp="1" noSelect="1" noRot="1" noMove="1" noResize="1" noEditPoints="1" noAdjustHandles="1" noChangeArrowheads="1" noChangeShapeType="1" noTextEdit="1"/>
          </p:cNvSpPr>
          <p:nvPr>
            <p:custDataLst>
              <p:tags r:id="rId9"/>
            </p:custDataLst>
          </p:nvPr>
        </p:nvSpPr>
        <p:spPr bwMode="auto">
          <a:xfrm rot="5400000">
            <a:off x="-506102" y="1720545"/>
            <a:ext cx="4898935" cy="3581930"/>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nvGrpSpPr>
          <p:cNvPr id="68" name="Group 68"/>
          <p:cNvGrpSpPr>
            <a:grpSpLocks/>
          </p:cNvGrpSpPr>
          <p:nvPr/>
        </p:nvGrpSpPr>
        <p:grpSpPr bwMode="auto">
          <a:xfrm>
            <a:off x="440435" y="2437370"/>
            <a:ext cx="3096344" cy="705071"/>
            <a:chOff x="1224751" y="2276269"/>
            <a:chExt cx="4852003" cy="379817"/>
          </a:xfrm>
        </p:grpSpPr>
        <p:sp>
          <p:nvSpPr>
            <p:cNvPr id="69" name="Rounded Rectangle 68"/>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0" name="Rounded Rectangle 69"/>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1" name="TextBox 67"/>
            <p:cNvSpPr txBox="1">
              <a:spLocks noChangeArrowheads="1"/>
            </p:cNvSpPr>
            <p:nvPr/>
          </p:nvSpPr>
          <p:spPr bwMode="auto">
            <a:xfrm>
              <a:off x="1292999" y="2385719"/>
              <a:ext cx="3522017" cy="198957"/>
            </a:xfrm>
            <a:prstGeom prst="rect">
              <a:avLst/>
            </a:prstGeom>
            <a:noFill/>
            <a:ln w="9525">
              <a:noFill/>
              <a:miter lim="800000"/>
              <a:headEnd/>
              <a:tailEnd/>
            </a:ln>
          </p:spPr>
          <p:txBody>
            <a:bodyPr wrap="none">
              <a:spAutoFit/>
            </a:bodyPr>
            <a:lstStyle/>
            <a:p>
              <a:pPr>
                <a:defRPr/>
              </a:pPr>
              <a:r>
                <a:rPr lang="en-IN" dirty="0">
                  <a:ea typeface="ＭＳ Ｐゴシック" pitchFamily="34" charset="-128"/>
                </a:rPr>
                <a:t>Variability uncertainty</a:t>
              </a:r>
            </a:p>
          </p:txBody>
        </p:sp>
      </p:grpSp>
      <p:grpSp>
        <p:nvGrpSpPr>
          <p:cNvPr id="72" name="Group 69"/>
          <p:cNvGrpSpPr>
            <a:grpSpLocks/>
          </p:cNvGrpSpPr>
          <p:nvPr/>
        </p:nvGrpSpPr>
        <p:grpSpPr bwMode="auto">
          <a:xfrm>
            <a:off x="440435" y="1551483"/>
            <a:ext cx="3096344" cy="705070"/>
            <a:chOff x="1224751" y="2276269"/>
            <a:chExt cx="4852003" cy="379817"/>
          </a:xfrm>
        </p:grpSpPr>
        <p:sp>
          <p:nvSpPr>
            <p:cNvPr id="73" name="Rounded Rectangle 7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a:solidFill>
                  <a:srgbClr val="FFFFFF"/>
                </a:solidFill>
              </a:endParaRPr>
            </a:p>
          </p:txBody>
        </p:sp>
        <p:sp>
          <p:nvSpPr>
            <p:cNvPr id="74" name="Rounded Rectangle 73"/>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a:solidFill>
                  <a:srgbClr val="FFFFFF"/>
                </a:solidFill>
              </a:endParaRPr>
            </a:p>
          </p:txBody>
        </p:sp>
        <p:sp>
          <p:nvSpPr>
            <p:cNvPr id="75" name="TextBox 67"/>
            <p:cNvSpPr txBox="1">
              <a:spLocks noChangeArrowheads="1"/>
            </p:cNvSpPr>
            <p:nvPr/>
          </p:nvSpPr>
          <p:spPr bwMode="auto">
            <a:xfrm>
              <a:off x="1292999" y="2368284"/>
              <a:ext cx="2956634" cy="198957"/>
            </a:xfrm>
            <a:prstGeom prst="rect">
              <a:avLst/>
            </a:prstGeom>
            <a:noFill/>
            <a:ln w="9525">
              <a:noFill/>
              <a:miter lim="800000"/>
              <a:headEnd/>
              <a:tailEnd/>
            </a:ln>
          </p:spPr>
          <p:txBody>
            <a:bodyPr wrap="none">
              <a:spAutoFit/>
            </a:bodyPr>
            <a:lstStyle/>
            <a:p>
              <a:pPr>
                <a:defRPr/>
              </a:pPr>
              <a:r>
                <a:rPr lang="en-IN" dirty="0">
                  <a:ea typeface="ＭＳ Ｐゴシック" pitchFamily="34" charset="-128"/>
                </a:rPr>
                <a:t>Event uncertainty </a:t>
              </a:r>
            </a:p>
          </p:txBody>
        </p:sp>
      </p:grpSp>
      <p:grpSp>
        <p:nvGrpSpPr>
          <p:cNvPr id="76" name="Group 68"/>
          <p:cNvGrpSpPr>
            <a:grpSpLocks/>
          </p:cNvGrpSpPr>
          <p:nvPr/>
        </p:nvGrpSpPr>
        <p:grpSpPr bwMode="auto">
          <a:xfrm>
            <a:off x="440434" y="3323258"/>
            <a:ext cx="3096344" cy="705072"/>
            <a:chOff x="1224751" y="2276269"/>
            <a:chExt cx="4852003" cy="379817"/>
          </a:xfrm>
        </p:grpSpPr>
        <p:sp>
          <p:nvSpPr>
            <p:cNvPr id="77" name="Rounded Rectangle 76"/>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8" name="Rounded Rectangle 77"/>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9" name="TextBox 67"/>
            <p:cNvSpPr txBox="1">
              <a:spLocks noChangeArrowheads="1"/>
            </p:cNvSpPr>
            <p:nvPr/>
          </p:nvSpPr>
          <p:spPr bwMode="auto">
            <a:xfrm>
              <a:off x="1292999" y="2365423"/>
              <a:ext cx="4021387" cy="198956"/>
            </a:xfrm>
            <a:prstGeom prst="rect">
              <a:avLst/>
            </a:prstGeom>
            <a:noFill/>
            <a:ln w="9525">
              <a:noFill/>
              <a:miter lim="800000"/>
              <a:headEnd/>
              <a:tailEnd/>
            </a:ln>
          </p:spPr>
          <p:txBody>
            <a:bodyPr wrap="none">
              <a:spAutoFit/>
            </a:bodyPr>
            <a:lstStyle/>
            <a:p>
              <a:pPr>
                <a:defRPr/>
              </a:pPr>
              <a:r>
                <a:rPr lang="en-US" b="1" dirty="0">
                  <a:ea typeface="ＭＳ Ｐゴシック" pitchFamily="34" charset="-128"/>
                </a:rPr>
                <a:t>Assumptions uncertainty</a:t>
              </a:r>
            </a:p>
          </p:txBody>
        </p:sp>
      </p:grpSp>
      <p:grpSp>
        <p:nvGrpSpPr>
          <p:cNvPr id="80" name="Group 68"/>
          <p:cNvGrpSpPr>
            <a:grpSpLocks/>
          </p:cNvGrpSpPr>
          <p:nvPr/>
        </p:nvGrpSpPr>
        <p:grpSpPr bwMode="auto">
          <a:xfrm>
            <a:off x="440434" y="4209146"/>
            <a:ext cx="3096344" cy="705071"/>
            <a:chOff x="1224751" y="2276269"/>
            <a:chExt cx="4852003" cy="379817"/>
          </a:xfrm>
        </p:grpSpPr>
        <p:sp>
          <p:nvSpPr>
            <p:cNvPr id="81" name="Rounded Rectangle 80"/>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82" name="Rounded Rectangle 81"/>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83" name="TextBox 82"/>
            <p:cNvSpPr txBox="1">
              <a:spLocks noChangeArrowheads="1"/>
            </p:cNvSpPr>
            <p:nvPr/>
          </p:nvSpPr>
          <p:spPr bwMode="auto">
            <a:xfrm>
              <a:off x="1292999" y="2394067"/>
              <a:ext cx="4760294" cy="198957"/>
            </a:xfrm>
            <a:prstGeom prst="rect">
              <a:avLst/>
            </a:prstGeom>
            <a:noFill/>
            <a:ln w="9525">
              <a:noFill/>
              <a:miter lim="800000"/>
              <a:headEnd/>
              <a:tailEnd/>
            </a:ln>
          </p:spPr>
          <p:txBody>
            <a:bodyPr wrap="square">
              <a:spAutoFit/>
            </a:bodyPr>
            <a:lstStyle/>
            <a:p>
              <a:pPr>
                <a:defRPr/>
              </a:pPr>
              <a:r>
                <a:rPr lang="en-IN" dirty="0">
                  <a:ea typeface="ＭＳ Ｐゴシック" pitchFamily="34" charset="-128"/>
                </a:rPr>
                <a:t>Systemic uncertainty</a:t>
              </a:r>
            </a:p>
          </p:txBody>
        </p:sp>
      </p:grpSp>
      <p:grpSp>
        <p:nvGrpSpPr>
          <p:cNvPr id="84" name="Group 41"/>
          <p:cNvGrpSpPr>
            <a:grpSpLocks/>
          </p:cNvGrpSpPr>
          <p:nvPr/>
        </p:nvGrpSpPr>
        <p:grpSpPr bwMode="auto">
          <a:xfrm>
            <a:off x="2312642" y="5589240"/>
            <a:ext cx="4783138" cy="968375"/>
            <a:chOff x="4940193" y="4878304"/>
            <a:chExt cx="4783391" cy="968295"/>
          </a:xfrm>
        </p:grpSpPr>
        <p:sp>
          <p:nvSpPr>
            <p:cNvPr id="91" name="Oval 90"/>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2" name="Rectangle 91"/>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3" name="Rounded Rectangle 92"/>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94" name="Group 87"/>
            <p:cNvGrpSpPr>
              <a:grpSpLocks/>
            </p:cNvGrpSpPr>
            <p:nvPr/>
          </p:nvGrpSpPr>
          <p:grpSpPr bwMode="auto">
            <a:xfrm>
              <a:off x="4940193" y="4878304"/>
              <a:ext cx="4783391" cy="825387"/>
              <a:chOff x="4940193" y="4878304"/>
              <a:chExt cx="4783391" cy="825387"/>
            </a:xfrm>
          </p:grpSpPr>
          <p:sp>
            <p:nvSpPr>
              <p:cNvPr id="95" name="Oval 94"/>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6"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97" name="Rounded Rectangle 96"/>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
        <p:nvSpPr>
          <p:cNvPr id="98" name="Rounded Rectangle 97"/>
          <p:cNvSpPr/>
          <p:nvPr/>
        </p:nvSpPr>
        <p:spPr>
          <a:xfrm>
            <a:off x="3997626" y="2302146"/>
            <a:ext cx="5062917" cy="2350990"/>
          </a:xfrm>
          <a:prstGeom prst="roundRect">
            <a:avLst>
              <a:gd name="adj" fmla="val 4269"/>
            </a:avLst>
          </a:prstGeom>
          <a:solidFill>
            <a:schemeClr val="bg1">
              <a:alpha val="57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pitchFamily="34" charset="0"/>
                <a:cs typeface="Calibri" pitchFamily="34" charset="0"/>
              </a:rPr>
              <a:t>The assumptions which are made about certain happenings may happen or may not happen. Certain sources of uncertainty are dependent on other sources.</a:t>
            </a:r>
          </a:p>
        </p:txBody>
      </p:sp>
    </p:spTree>
    <p:custDataLst>
      <p:tags r:id="rId1"/>
    </p:custDataLst>
    <p:extLst>
      <p:ext uri="{BB962C8B-B14F-4D97-AF65-F5344CB8AC3E}">
        <p14:creationId xmlns:p14="http://schemas.microsoft.com/office/powerpoint/2010/main" val="306036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7 -4.27746E-6 L 0.01892 -0.25202 " pathEditMode="relative" rAng="0" ptsTypes="AA">
                                      <p:cBhvr>
                                        <p:cTn id="6" dur="500" fill="hold"/>
                                        <p:tgtEl>
                                          <p:spTgt spid="84"/>
                                        </p:tgtEl>
                                        <p:attrNameLst>
                                          <p:attrName>ppt_x</p:attrName>
                                          <p:attrName>ppt_y</p:attrName>
                                        </p:attrNameLst>
                                      </p:cBhvr>
                                      <p:rCtr x="938" y="-12601"/>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200" tmFilter="0, 0; .2, .5; .8, .5; 1, 0"/>
                                        <p:tgtEl>
                                          <p:spTgt spid="84"/>
                                        </p:tgtEl>
                                      </p:cBhvr>
                                    </p:animEffect>
                                    <p:animScale>
                                      <p:cBhvr>
                                        <p:cTn id="10" dur="100" autoRev="1" fill="hold"/>
                                        <p:tgtEl>
                                          <p:spTgt spid="84"/>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76"/>
                                        </p:tgtEl>
                                      </p:cBhvr>
                                    </p:animEffect>
                                    <p:animScale>
                                      <p:cBhvr>
                                        <p:cTn id="13" dur="250" autoRev="1" fill="hold"/>
                                        <p:tgtEl>
                                          <p:spTgt spid="76"/>
                                        </p:tgtEl>
                                      </p:cBhvr>
                                      <p:by x="105000" y="105000"/>
                                    </p:animScale>
                                  </p:childTnLst>
                                </p:cTn>
                              </p:par>
                              <p:par>
                                <p:cTn id="14" presetID="10" presetClass="exit" presetSubtype="0" fill="hold" nodeType="withEffect">
                                  <p:stCondLst>
                                    <p:cond delay="0"/>
                                  </p:stCondLst>
                                  <p:childTnLst>
                                    <p:animEffect transition="out" filter="fade">
                                      <p:cBhvr>
                                        <p:cTn id="15" dur="500"/>
                                        <p:tgtEl>
                                          <p:spTgt spid="84"/>
                                        </p:tgtEl>
                                      </p:cBhvr>
                                    </p:animEffect>
                                    <p:set>
                                      <p:cBhvr>
                                        <p:cTn id="16" dur="1" fill="hold">
                                          <p:stCondLst>
                                            <p:cond delay="499"/>
                                          </p:stCondLst>
                                        </p:cTn>
                                        <p:tgtEl>
                                          <p:spTgt spid="84"/>
                                        </p:tgtEl>
                                        <p:attrNameLst>
                                          <p:attrName>style.visibility</p:attrName>
                                        </p:attrNameLst>
                                      </p:cBhvr>
                                      <p:to>
                                        <p:strVal val="hidden"/>
                                      </p:to>
                                    </p:set>
                                  </p:childTnLst>
                                </p:cTn>
                              </p:par>
                            </p:childTnLst>
                          </p:cTn>
                        </p:par>
                        <p:par>
                          <p:cTn id="17" fill="hold">
                            <p:stCondLst>
                              <p:cond delay="1000"/>
                            </p:stCondLst>
                            <p:childTnLst>
                              <p:par>
                                <p:cTn id="18" presetID="12" presetClass="entr" presetSubtype="2" fill="hold" grpId="0" nodeType="after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slide(fromRight)">
                                      <p:cBhvr>
                                        <p:cTn id="2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1"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2"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3"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4"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Kinds of uncertainty</a:t>
              </a:r>
            </a:p>
          </p:txBody>
        </p:sp>
      </p:grpSp>
      <p:sp>
        <p:nvSpPr>
          <p:cNvPr id="48" name="Rounded Rectangle 47"/>
          <p:cNvSpPr/>
          <p:nvPr/>
        </p:nvSpPr>
        <p:spPr>
          <a:xfrm>
            <a:off x="4345891" y="2437370"/>
            <a:ext cx="4355556" cy="2160241"/>
          </a:xfrm>
          <a:prstGeom prst="roundRect">
            <a:avLst>
              <a:gd name="adj" fmla="val 4269"/>
            </a:avLst>
          </a:prstGeom>
          <a:solidFill>
            <a:schemeClr val="bg1">
              <a:alpha val="57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Relationships, which are usually uncertain by </a:t>
            </a:r>
            <a:r>
              <a:rPr lang="en-US" sz="2000">
                <a:solidFill>
                  <a:prstClr val="black"/>
                </a:solidFill>
              </a:rPr>
              <a:t>itself, between </a:t>
            </a:r>
            <a:r>
              <a:rPr lang="en-US" sz="2000" dirty="0">
                <a:solidFill>
                  <a:prstClr val="black"/>
                </a:solidFill>
              </a:rPr>
              <a:t>different sources of uncertainty, including “knock-on effects”</a:t>
            </a:r>
          </a:p>
        </p:txBody>
      </p:sp>
      <p:sp>
        <p:nvSpPr>
          <p:cNvPr id="52" name="Rounded Rectangle 6"/>
          <p:cNvSpPr>
            <a:spLocks noGrp="1" noSelect="1" noRot="1" noMove="1" noResize="1" noEditPoints="1" noAdjustHandles="1" noChangeArrowheads="1" noChangeShapeType="1" noTextEdit="1"/>
          </p:cNvSpPr>
          <p:nvPr>
            <p:custDataLst>
              <p:tags r:id="rId2"/>
            </p:custDataLst>
          </p:nvPr>
        </p:nvSpPr>
        <p:spPr bwMode="auto">
          <a:xfrm rot="5400000">
            <a:off x="-558442" y="1782053"/>
            <a:ext cx="5040558" cy="3581930"/>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ounded Rectangle 52"/>
          <p:cNvSpPr>
            <a:spLocks noGrp="1" noSelect="1" noRot="1" noMove="1" noResize="1" noEditPoints="1" noAdjustHandles="1" noChangeArrowheads="1" noChangeShapeType="1" noTextEdit="1"/>
          </p:cNvSpPr>
          <p:nvPr>
            <p:custDataLst>
              <p:tags r:id="rId3"/>
            </p:custDataLst>
          </p:nvPr>
        </p:nvSpPr>
        <p:spPr bwMode="auto">
          <a:xfrm rot="5400000">
            <a:off x="-468770" y="1890504"/>
            <a:ext cx="4862753" cy="3346418"/>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59" name="Ellipse 30"/>
          <p:cNvSpPr>
            <a:spLocks noGrp="1" noSelect="1" noRot="1" noMove="1" noResize="1" noEditPoints="1" noAdjustHandles="1" noChangeArrowheads="1" noChangeShapeType="1" noTextEdit="1"/>
          </p:cNvSpPr>
          <p:nvPr>
            <p:custDataLst>
              <p:tags r:id="rId4"/>
            </p:custDataLst>
          </p:nvPr>
        </p:nvSpPr>
        <p:spPr bwMode="auto">
          <a:xfrm rot="9934327" flipH="1">
            <a:off x="1518762" y="5373985"/>
            <a:ext cx="767109" cy="496895"/>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68" name="Ellipse 31"/>
          <p:cNvSpPr>
            <a:spLocks noGrp="1" noSelect="1" noRot="1" noMove="1" noResize="1" noEditPoints="1" noAdjustHandles="1" noChangeArrowheads="1" noChangeShapeType="1" noTextEdit="1"/>
          </p:cNvSpPr>
          <p:nvPr>
            <p:custDataLst>
              <p:tags r:id="rId5"/>
            </p:custDataLst>
          </p:nvPr>
        </p:nvSpPr>
        <p:spPr bwMode="auto">
          <a:xfrm rot="5400000" flipH="1">
            <a:off x="1769719" y="5414103"/>
            <a:ext cx="365947" cy="415608"/>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sp>
        <p:nvSpPr>
          <p:cNvPr id="58" name="Måne 29"/>
          <p:cNvSpPr>
            <a:spLocks noGrp="1" noSelect="1" noRot="1" noMove="1" noResize="1" noEditPoints="1" noAdjustHandles="1" noChangeArrowheads="1" noChangeShapeType="1" noTextEdit="1"/>
          </p:cNvSpPr>
          <p:nvPr>
            <p:custDataLst>
              <p:tags r:id="rId6"/>
            </p:custDataLst>
          </p:nvPr>
        </p:nvSpPr>
        <p:spPr bwMode="auto">
          <a:xfrm rot="10429289" flipH="1">
            <a:off x="1648487" y="5382747"/>
            <a:ext cx="347338" cy="47300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sp>
        <p:nvSpPr>
          <p:cNvPr id="55" name="Rectangle 115"/>
          <p:cNvSpPr>
            <a:spLocks noGrp="1" noSelect="1" noRot="1" noMove="1" noResize="1" noEditPoints="1" noAdjustHandles="1" noChangeArrowheads="1" noChangeShapeType="1" noTextEdit="1"/>
          </p:cNvSpPr>
          <p:nvPr>
            <p:custDataLst>
              <p:tags r:id="rId7"/>
            </p:custDataLst>
          </p:nvPr>
        </p:nvSpPr>
        <p:spPr bwMode="auto">
          <a:xfrm rot="5400000">
            <a:off x="46554" y="1678070"/>
            <a:ext cx="3832106" cy="3346418"/>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56" name="Rounded Rectangle 55"/>
          <p:cNvSpPr>
            <a:spLocks noGrp="1" noSelect="1" noRot="1" noMove="1" noResize="1" noEditPoints="1" noAdjustHandles="1" noChangeArrowheads="1" noChangeShapeType="1" noTextEdit="1"/>
          </p:cNvSpPr>
          <p:nvPr>
            <p:custDataLst>
              <p:tags r:id="rId8"/>
            </p:custDataLst>
          </p:nvPr>
        </p:nvSpPr>
        <p:spPr bwMode="auto">
          <a:xfrm rot="5400000" flipH="1">
            <a:off x="1996313" y="987442"/>
            <a:ext cx="43417" cy="655737"/>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51" name="Rounded Rectangle 10"/>
          <p:cNvSpPr>
            <a:spLocks noGrp="1" noSelect="1" noRot="1" noMove="1" noResize="1" noEditPoints="1" noAdjustHandles="1" noChangeArrowheads="1" noChangeShapeType="1" noTextEdit="1"/>
          </p:cNvSpPr>
          <p:nvPr>
            <p:custDataLst>
              <p:tags r:id="rId9"/>
            </p:custDataLst>
          </p:nvPr>
        </p:nvSpPr>
        <p:spPr bwMode="auto">
          <a:xfrm rot="5400000">
            <a:off x="-506102" y="1720545"/>
            <a:ext cx="4898935" cy="3581930"/>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nvGrpSpPr>
          <p:cNvPr id="69" name="Group 68"/>
          <p:cNvGrpSpPr>
            <a:grpSpLocks/>
          </p:cNvGrpSpPr>
          <p:nvPr/>
        </p:nvGrpSpPr>
        <p:grpSpPr bwMode="auto">
          <a:xfrm>
            <a:off x="440435" y="2437370"/>
            <a:ext cx="3096344" cy="705071"/>
            <a:chOff x="1224751" y="2276269"/>
            <a:chExt cx="4852003" cy="379817"/>
          </a:xfrm>
        </p:grpSpPr>
        <p:sp>
          <p:nvSpPr>
            <p:cNvPr id="70" name="Rounded Rectangle 6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1" name="Rounded Rectangle 7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2" name="TextBox 67"/>
            <p:cNvSpPr txBox="1">
              <a:spLocks noChangeArrowheads="1"/>
            </p:cNvSpPr>
            <p:nvPr/>
          </p:nvSpPr>
          <p:spPr bwMode="auto">
            <a:xfrm>
              <a:off x="1292999" y="2385719"/>
              <a:ext cx="3522017" cy="198957"/>
            </a:xfrm>
            <a:prstGeom prst="rect">
              <a:avLst/>
            </a:prstGeom>
            <a:noFill/>
            <a:ln w="9525">
              <a:noFill/>
              <a:miter lim="800000"/>
              <a:headEnd/>
              <a:tailEnd/>
            </a:ln>
          </p:spPr>
          <p:txBody>
            <a:bodyPr wrap="none">
              <a:spAutoFit/>
            </a:bodyPr>
            <a:lstStyle/>
            <a:p>
              <a:pPr>
                <a:defRPr/>
              </a:pPr>
              <a:r>
                <a:rPr lang="en-IN" dirty="0">
                  <a:ea typeface="ＭＳ Ｐゴシック" pitchFamily="34" charset="-128"/>
                </a:rPr>
                <a:t>Variability uncertainty</a:t>
              </a:r>
            </a:p>
          </p:txBody>
        </p:sp>
      </p:grpSp>
      <p:grpSp>
        <p:nvGrpSpPr>
          <p:cNvPr id="73" name="Group 69"/>
          <p:cNvGrpSpPr>
            <a:grpSpLocks/>
          </p:cNvGrpSpPr>
          <p:nvPr/>
        </p:nvGrpSpPr>
        <p:grpSpPr bwMode="auto">
          <a:xfrm>
            <a:off x="440435" y="1551483"/>
            <a:ext cx="3096344" cy="705070"/>
            <a:chOff x="1224751" y="2276269"/>
            <a:chExt cx="4852003" cy="379817"/>
          </a:xfrm>
        </p:grpSpPr>
        <p:sp>
          <p:nvSpPr>
            <p:cNvPr id="74" name="Rounded Rectangle 7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a:solidFill>
                  <a:srgbClr val="FFFFFF"/>
                </a:solidFill>
              </a:endParaRPr>
            </a:p>
          </p:txBody>
        </p:sp>
        <p:sp>
          <p:nvSpPr>
            <p:cNvPr id="75" name="Rounded Rectangle 74"/>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b="1">
                <a:solidFill>
                  <a:srgbClr val="FFFFFF"/>
                </a:solidFill>
              </a:endParaRPr>
            </a:p>
          </p:txBody>
        </p:sp>
        <p:sp>
          <p:nvSpPr>
            <p:cNvPr id="76" name="TextBox 75"/>
            <p:cNvSpPr txBox="1">
              <a:spLocks noChangeArrowheads="1"/>
            </p:cNvSpPr>
            <p:nvPr/>
          </p:nvSpPr>
          <p:spPr bwMode="auto">
            <a:xfrm>
              <a:off x="1292999" y="2368284"/>
              <a:ext cx="2956634" cy="198957"/>
            </a:xfrm>
            <a:prstGeom prst="rect">
              <a:avLst/>
            </a:prstGeom>
            <a:noFill/>
            <a:ln w="9525">
              <a:noFill/>
              <a:miter lim="800000"/>
              <a:headEnd/>
              <a:tailEnd/>
            </a:ln>
          </p:spPr>
          <p:txBody>
            <a:bodyPr wrap="none">
              <a:spAutoFit/>
            </a:bodyPr>
            <a:lstStyle/>
            <a:p>
              <a:pPr>
                <a:defRPr/>
              </a:pPr>
              <a:r>
                <a:rPr lang="en-IN" dirty="0">
                  <a:ea typeface="ＭＳ Ｐゴシック" pitchFamily="34" charset="-128"/>
                </a:rPr>
                <a:t>Event uncertainty </a:t>
              </a:r>
            </a:p>
          </p:txBody>
        </p:sp>
      </p:grpSp>
      <p:grpSp>
        <p:nvGrpSpPr>
          <p:cNvPr id="77" name="Group 76"/>
          <p:cNvGrpSpPr>
            <a:grpSpLocks/>
          </p:cNvGrpSpPr>
          <p:nvPr/>
        </p:nvGrpSpPr>
        <p:grpSpPr bwMode="auto">
          <a:xfrm>
            <a:off x="440434" y="3323258"/>
            <a:ext cx="3096344" cy="705072"/>
            <a:chOff x="1224751" y="2276269"/>
            <a:chExt cx="4852003" cy="379817"/>
          </a:xfrm>
        </p:grpSpPr>
        <p:sp>
          <p:nvSpPr>
            <p:cNvPr id="78" name="Rounded Rectangle 7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79" name="Rounded Rectangle 7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80" name="TextBox 67"/>
            <p:cNvSpPr txBox="1">
              <a:spLocks noChangeArrowheads="1"/>
            </p:cNvSpPr>
            <p:nvPr/>
          </p:nvSpPr>
          <p:spPr bwMode="auto">
            <a:xfrm>
              <a:off x="1292999" y="2365423"/>
              <a:ext cx="3942413" cy="198956"/>
            </a:xfrm>
            <a:prstGeom prst="rect">
              <a:avLst/>
            </a:prstGeom>
            <a:noFill/>
            <a:ln w="9525">
              <a:noFill/>
              <a:miter lim="800000"/>
              <a:headEnd/>
              <a:tailEnd/>
            </a:ln>
          </p:spPr>
          <p:txBody>
            <a:bodyPr wrap="none">
              <a:spAutoFit/>
            </a:bodyPr>
            <a:lstStyle/>
            <a:p>
              <a:pPr>
                <a:defRPr/>
              </a:pPr>
              <a:r>
                <a:rPr lang="en-US" dirty="0">
                  <a:ea typeface="ＭＳ Ｐゴシック" pitchFamily="34" charset="-128"/>
                </a:rPr>
                <a:t>Assumptions uncertainty</a:t>
              </a:r>
            </a:p>
          </p:txBody>
        </p:sp>
      </p:grpSp>
      <p:grpSp>
        <p:nvGrpSpPr>
          <p:cNvPr id="81" name="Group 68"/>
          <p:cNvGrpSpPr>
            <a:grpSpLocks/>
          </p:cNvGrpSpPr>
          <p:nvPr/>
        </p:nvGrpSpPr>
        <p:grpSpPr bwMode="auto">
          <a:xfrm>
            <a:off x="440434" y="4209146"/>
            <a:ext cx="3096344" cy="705071"/>
            <a:chOff x="1224751" y="2276269"/>
            <a:chExt cx="4852003" cy="379817"/>
          </a:xfrm>
        </p:grpSpPr>
        <p:sp>
          <p:nvSpPr>
            <p:cNvPr id="82" name="Rounded Rectangle 8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83" name="Rounded Rectangle 8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84" name="TextBox 83"/>
            <p:cNvSpPr txBox="1">
              <a:spLocks noChangeArrowheads="1"/>
            </p:cNvSpPr>
            <p:nvPr/>
          </p:nvSpPr>
          <p:spPr bwMode="auto">
            <a:xfrm>
              <a:off x="1292999" y="2394067"/>
              <a:ext cx="4760294" cy="198957"/>
            </a:xfrm>
            <a:prstGeom prst="rect">
              <a:avLst/>
            </a:prstGeom>
            <a:noFill/>
            <a:ln w="9525">
              <a:noFill/>
              <a:miter lim="800000"/>
              <a:headEnd/>
              <a:tailEnd/>
            </a:ln>
          </p:spPr>
          <p:txBody>
            <a:bodyPr wrap="square">
              <a:spAutoFit/>
            </a:bodyPr>
            <a:lstStyle/>
            <a:p>
              <a:pPr>
                <a:defRPr/>
              </a:pPr>
              <a:r>
                <a:rPr lang="en-IN" b="1" dirty="0">
                  <a:ea typeface="ＭＳ Ｐゴシック" pitchFamily="34" charset="-128"/>
                </a:rPr>
                <a:t>Systemic uncertainty</a:t>
              </a:r>
            </a:p>
          </p:txBody>
        </p:sp>
      </p:grpSp>
      <p:grpSp>
        <p:nvGrpSpPr>
          <p:cNvPr id="91" name="Group 41"/>
          <p:cNvGrpSpPr>
            <a:grpSpLocks/>
          </p:cNvGrpSpPr>
          <p:nvPr/>
        </p:nvGrpSpPr>
        <p:grpSpPr bwMode="auto">
          <a:xfrm>
            <a:off x="2312642" y="5589240"/>
            <a:ext cx="4783138" cy="968375"/>
            <a:chOff x="4940193" y="4878304"/>
            <a:chExt cx="4783391" cy="968295"/>
          </a:xfrm>
        </p:grpSpPr>
        <p:sp>
          <p:nvSpPr>
            <p:cNvPr id="92" name="Oval 9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3" name="Rectangle 9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4" name="Rounded Rectangle 9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95" name="Group 87"/>
            <p:cNvGrpSpPr>
              <a:grpSpLocks/>
            </p:cNvGrpSpPr>
            <p:nvPr/>
          </p:nvGrpSpPr>
          <p:grpSpPr bwMode="auto">
            <a:xfrm>
              <a:off x="4940193" y="4878304"/>
              <a:ext cx="4783391" cy="825387"/>
              <a:chOff x="4940193" y="4878304"/>
              <a:chExt cx="4783391" cy="825387"/>
            </a:xfrm>
          </p:grpSpPr>
          <p:sp>
            <p:nvSpPr>
              <p:cNvPr id="96" name="Oval 9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9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98" name="Rounded Rectangle 9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Tree>
    <p:custDataLst>
      <p:tags r:id="rId1"/>
    </p:custDataLst>
    <p:extLst>
      <p:ext uri="{BB962C8B-B14F-4D97-AF65-F5344CB8AC3E}">
        <p14:creationId xmlns:p14="http://schemas.microsoft.com/office/powerpoint/2010/main" val="23066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7 -4.27746E-6 L 0.01059 -0.11884 " pathEditMode="relative" rAng="0" ptsTypes="AA">
                                      <p:cBhvr>
                                        <p:cTn id="6" dur="500" fill="hold"/>
                                        <p:tgtEl>
                                          <p:spTgt spid="91"/>
                                        </p:tgtEl>
                                        <p:attrNameLst>
                                          <p:attrName>ppt_x</p:attrName>
                                          <p:attrName>ppt_y</p:attrName>
                                        </p:attrNameLst>
                                      </p:cBhvr>
                                      <p:rCtr x="521" y="-5942"/>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500" tmFilter="0, 0; .2, .5; .8, .5; 1, 0"/>
                                        <p:tgtEl>
                                          <p:spTgt spid="91"/>
                                        </p:tgtEl>
                                      </p:cBhvr>
                                    </p:animEffect>
                                    <p:animScale>
                                      <p:cBhvr>
                                        <p:cTn id="10" dur="250" autoRev="1" fill="hold"/>
                                        <p:tgtEl>
                                          <p:spTgt spid="91"/>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81"/>
                                        </p:tgtEl>
                                      </p:cBhvr>
                                    </p:animEffect>
                                    <p:animScale>
                                      <p:cBhvr>
                                        <p:cTn id="13" dur="250" autoRev="1" fill="hold"/>
                                        <p:tgtEl>
                                          <p:spTgt spid="81"/>
                                        </p:tgtEl>
                                      </p:cBhvr>
                                      <p:by x="105000" y="105000"/>
                                    </p:animScale>
                                  </p:childTnLst>
                                </p:cTn>
                              </p:par>
                              <p:par>
                                <p:cTn id="14" presetID="10" presetClass="exit" presetSubtype="0" fill="hold" nodeType="withEffect">
                                  <p:stCondLst>
                                    <p:cond delay="0"/>
                                  </p:stCondLst>
                                  <p:childTnLst>
                                    <p:animEffect transition="out" filter="fade">
                                      <p:cBhvr>
                                        <p:cTn id="15" dur="500"/>
                                        <p:tgtEl>
                                          <p:spTgt spid="91"/>
                                        </p:tgtEl>
                                      </p:cBhvr>
                                    </p:animEffect>
                                    <p:set>
                                      <p:cBhvr>
                                        <p:cTn id="16" dur="1" fill="hold">
                                          <p:stCondLst>
                                            <p:cond delay="499"/>
                                          </p:stCondLst>
                                        </p:cTn>
                                        <p:tgtEl>
                                          <p:spTgt spid="91"/>
                                        </p:tgtEl>
                                        <p:attrNameLst>
                                          <p:attrName>style.visibility</p:attrName>
                                        </p:attrNameLst>
                                      </p:cBhvr>
                                      <p:to>
                                        <p:strVal val="hidden"/>
                                      </p:to>
                                    </p:set>
                                  </p:childTnLst>
                                </p:cTn>
                              </p:par>
                            </p:childTnLst>
                          </p:cTn>
                        </p:par>
                        <p:par>
                          <p:cTn id="17" fill="hold">
                            <p:stCondLst>
                              <p:cond delay="1000"/>
                            </p:stCondLst>
                            <p:childTnLst>
                              <p:par>
                                <p:cTn id="18" presetID="12" presetClass="entr" presetSubtype="2"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slide(fromRight)">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Approach to uncertainty management</a:t>
              </a:r>
            </a:p>
          </p:txBody>
        </p:sp>
      </p:grpSp>
      <p:pic>
        <p:nvPicPr>
          <p:cNvPr id="23555" name="Picture 3"/>
          <p:cNvPicPr>
            <a:picLocks noGrp="1" noSelect="1" noRot="1" noMove="1" noResize="1" noEditPoints="1" noAdjustHandles="1" noChangeArrowheads="1" noChangeShapeType="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323528" y="980728"/>
            <a:ext cx="42850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4067944" y="3717032"/>
            <a:ext cx="1371600" cy="0"/>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489511" y="1844824"/>
            <a:ext cx="3619564" cy="3672408"/>
          </a:xfrm>
          <a:prstGeom prst="roundRect">
            <a:avLst>
              <a:gd name="adj" fmla="val 4269"/>
            </a:avLst>
          </a:prstGeom>
          <a:solidFill>
            <a:schemeClr val="bg1">
              <a:alpha val="57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rPr>
              <a:t>Being proactive is one of the most important and best ways to manage uncertainty. In uncertain areas where we don’t have knowledge, we have to enhance ourselves. In other areas of uncertainty we have to slightly change the business strategy to make business more flexible and achieve its objectives</a:t>
            </a:r>
          </a:p>
        </p:txBody>
      </p:sp>
    </p:spTree>
    <p:custDataLst>
      <p:tags r:id="rId1"/>
    </p:custDataLst>
    <p:extLst>
      <p:ext uri="{BB962C8B-B14F-4D97-AF65-F5344CB8AC3E}">
        <p14:creationId xmlns:p14="http://schemas.microsoft.com/office/powerpoint/2010/main" val="2449928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Steps in uncertainty management</a:t>
              </a:r>
            </a:p>
          </p:txBody>
        </p:sp>
      </p:grpSp>
      <p:sp>
        <p:nvSpPr>
          <p:cNvPr id="38" name="Oval 37"/>
          <p:cNvSpPr/>
          <p:nvPr/>
        </p:nvSpPr>
        <p:spPr>
          <a:xfrm>
            <a:off x="719101" y="3430633"/>
            <a:ext cx="457200" cy="457200"/>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3500000" scaled="1"/>
            <a:tileRect/>
          </a:gradFill>
          <a:ln>
            <a:no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a:t>
            </a:r>
          </a:p>
        </p:txBody>
      </p:sp>
      <p:sp>
        <p:nvSpPr>
          <p:cNvPr id="39" name="Block Arc 38"/>
          <p:cNvSpPr/>
          <p:nvPr/>
        </p:nvSpPr>
        <p:spPr>
          <a:xfrm rot="10585490">
            <a:off x="489275" y="3256855"/>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0" name="Block Arc 39"/>
          <p:cNvSpPr/>
          <p:nvPr/>
        </p:nvSpPr>
        <p:spPr>
          <a:xfrm>
            <a:off x="1212045" y="2592433"/>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1" name="Oval 40"/>
          <p:cNvSpPr/>
          <p:nvPr/>
        </p:nvSpPr>
        <p:spPr>
          <a:xfrm>
            <a:off x="2126445" y="3430633"/>
            <a:ext cx="457200" cy="457200"/>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3500000" scaled="1"/>
            <a:tileRect/>
          </a:gradFill>
          <a:ln>
            <a:no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a:t>
            </a:r>
          </a:p>
        </p:txBody>
      </p:sp>
      <p:sp>
        <p:nvSpPr>
          <p:cNvPr id="42" name="Block Arc 41"/>
          <p:cNvSpPr/>
          <p:nvPr/>
        </p:nvSpPr>
        <p:spPr>
          <a:xfrm rot="10585490">
            <a:off x="1896619" y="3256855"/>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3" name="Block Arc 42"/>
          <p:cNvSpPr/>
          <p:nvPr/>
        </p:nvSpPr>
        <p:spPr>
          <a:xfrm>
            <a:off x="2583645" y="2592433"/>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4" name="Oval 43"/>
          <p:cNvSpPr/>
          <p:nvPr/>
        </p:nvSpPr>
        <p:spPr>
          <a:xfrm>
            <a:off x="2812245" y="3278233"/>
            <a:ext cx="457200" cy="457200"/>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3500000" scaled="1"/>
            <a:tileRect/>
          </a:gradFill>
          <a:ln>
            <a:no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a:t>
            </a:r>
          </a:p>
        </p:txBody>
      </p:sp>
      <p:sp>
        <p:nvSpPr>
          <p:cNvPr id="45" name="Block Arc 44"/>
          <p:cNvSpPr/>
          <p:nvPr/>
        </p:nvSpPr>
        <p:spPr>
          <a:xfrm rot="10585490">
            <a:off x="3261606" y="3256854"/>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6" name="Block Arc 45"/>
          <p:cNvSpPr/>
          <p:nvPr/>
        </p:nvSpPr>
        <p:spPr>
          <a:xfrm>
            <a:off x="3955245" y="2592433"/>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7" name="Block Arc 46"/>
          <p:cNvSpPr/>
          <p:nvPr/>
        </p:nvSpPr>
        <p:spPr>
          <a:xfrm rot="10585490">
            <a:off x="4680275" y="3256854"/>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8" name="Oval 47"/>
          <p:cNvSpPr/>
          <p:nvPr/>
        </p:nvSpPr>
        <p:spPr>
          <a:xfrm>
            <a:off x="4931279" y="3430633"/>
            <a:ext cx="457200" cy="457200"/>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3500000" scaled="1"/>
            <a:tileRect/>
          </a:gradFill>
          <a:ln>
            <a:no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a:t>
            </a:r>
          </a:p>
        </p:txBody>
      </p:sp>
      <p:sp>
        <p:nvSpPr>
          <p:cNvPr id="49" name="Block Arc 48"/>
          <p:cNvSpPr/>
          <p:nvPr/>
        </p:nvSpPr>
        <p:spPr>
          <a:xfrm>
            <a:off x="5403045" y="2592433"/>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0" name="Oval 49"/>
          <p:cNvSpPr/>
          <p:nvPr/>
        </p:nvSpPr>
        <p:spPr>
          <a:xfrm>
            <a:off x="5631645" y="3202033"/>
            <a:ext cx="457200" cy="457200"/>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3500000" scaled="1"/>
            <a:tileRect/>
          </a:gradFill>
          <a:ln>
            <a:no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a:t>
            </a:r>
          </a:p>
        </p:txBody>
      </p:sp>
      <p:sp>
        <p:nvSpPr>
          <p:cNvPr id="51" name="Block Arc 50"/>
          <p:cNvSpPr/>
          <p:nvPr/>
        </p:nvSpPr>
        <p:spPr>
          <a:xfrm rot="10585490">
            <a:off x="6128075" y="3256854"/>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2" name="Oval 51"/>
          <p:cNvSpPr/>
          <p:nvPr/>
        </p:nvSpPr>
        <p:spPr>
          <a:xfrm>
            <a:off x="6379079" y="3430633"/>
            <a:ext cx="457200" cy="457200"/>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3500000" scaled="1"/>
            <a:tileRect/>
          </a:gradFill>
          <a:ln>
            <a:no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a:t>
            </a:r>
          </a:p>
        </p:txBody>
      </p:sp>
      <p:sp>
        <p:nvSpPr>
          <p:cNvPr id="53" name="Block Arc 52"/>
          <p:cNvSpPr/>
          <p:nvPr/>
        </p:nvSpPr>
        <p:spPr>
          <a:xfrm>
            <a:off x="6850845" y="2592433"/>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4" name="Block Arc 53"/>
          <p:cNvSpPr/>
          <p:nvPr/>
        </p:nvSpPr>
        <p:spPr>
          <a:xfrm rot="10585490">
            <a:off x="7528806" y="3333055"/>
            <a:ext cx="959209" cy="1288124"/>
          </a:xfrm>
          <a:prstGeom prst="blockArc">
            <a:avLst>
              <a:gd name="adj1" fmla="val 3358408"/>
              <a:gd name="adj2" fmla="val 7959689"/>
              <a:gd name="adj3" fmla="val 8720"/>
            </a:avLst>
          </a:prstGeom>
          <a:gradFill flip="none" rotWithShape="1">
            <a:gsLst>
              <a:gs pos="0">
                <a:srgbClr val="666699">
                  <a:shade val="30000"/>
                  <a:satMod val="115000"/>
                </a:srgbClr>
              </a:gs>
              <a:gs pos="50000">
                <a:srgbClr val="666699">
                  <a:shade val="67500"/>
                  <a:satMod val="115000"/>
                </a:srgbClr>
              </a:gs>
              <a:gs pos="100000">
                <a:srgbClr val="666699">
                  <a:shade val="100000"/>
                  <a:satMod val="115000"/>
                </a:srgbClr>
              </a:gs>
            </a:gsLst>
            <a:path path="circle">
              <a:fillToRect l="100000" b="100000"/>
            </a:path>
            <a:tileRect t="-100000" r="-100000"/>
          </a:gradFill>
          <a:ln>
            <a:no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5" name="Oval 54"/>
          <p:cNvSpPr/>
          <p:nvPr/>
        </p:nvSpPr>
        <p:spPr>
          <a:xfrm>
            <a:off x="7779810" y="3506834"/>
            <a:ext cx="457200" cy="457200"/>
          </a:xfrm>
          <a:prstGeom prst="ellipse">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3500000" scaled="1"/>
            <a:tileRect/>
          </a:gradFill>
          <a:ln>
            <a:no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7</a:t>
            </a:r>
          </a:p>
        </p:txBody>
      </p:sp>
      <p:cxnSp>
        <p:nvCxnSpPr>
          <p:cNvPr id="56" name="Straight Connector 55"/>
          <p:cNvCxnSpPr/>
          <p:nvPr/>
        </p:nvCxnSpPr>
        <p:spPr>
          <a:xfrm>
            <a:off x="947701" y="3887833"/>
            <a:ext cx="0" cy="114300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55045" y="3887833"/>
            <a:ext cx="0" cy="114300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40845" y="2135233"/>
            <a:ext cx="0" cy="114300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174445" y="3887833"/>
            <a:ext cx="0" cy="114300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860245" y="2059033"/>
            <a:ext cx="0" cy="114300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22245" y="3887833"/>
            <a:ext cx="0" cy="114300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993845" y="3964033"/>
            <a:ext cx="0" cy="114300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1611" y="5030833"/>
            <a:ext cx="1447800" cy="523220"/>
          </a:xfrm>
          <a:prstGeom prst="rect">
            <a:avLst/>
          </a:prstGeom>
          <a:noFill/>
        </p:spPr>
        <p:txBody>
          <a:bodyPr wrap="square" rtlCol="0">
            <a:spAutoFit/>
          </a:bodyPr>
          <a:lstStyle/>
          <a:p>
            <a:r>
              <a:rPr lang="en-US" sz="1400" dirty="0"/>
              <a:t>Assess what we already know</a:t>
            </a:r>
          </a:p>
        </p:txBody>
      </p:sp>
      <p:sp>
        <p:nvSpPr>
          <p:cNvPr id="64" name="TextBox 63"/>
          <p:cNvSpPr txBox="1"/>
          <p:nvPr/>
        </p:nvSpPr>
        <p:spPr>
          <a:xfrm>
            <a:off x="2050245" y="5030833"/>
            <a:ext cx="1447800" cy="1169551"/>
          </a:xfrm>
          <a:prstGeom prst="rect">
            <a:avLst/>
          </a:prstGeom>
          <a:noFill/>
        </p:spPr>
        <p:txBody>
          <a:bodyPr wrap="square" rtlCol="0">
            <a:spAutoFit/>
          </a:bodyPr>
          <a:lstStyle/>
          <a:p>
            <a:r>
              <a:rPr lang="en-US" sz="1400" dirty="0"/>
              <a:t>Assess those things that we don’t know and get further information </a:t>
            </a:r>
          </a:p>
        </p:txBody>
      </p:sp>
      <p:sp>
        <p:nvSpPr>
          <p:cNvPr id="65" name="TextBox 64"/>
          <p:cNvSpPr txBox="1"/>
          <p:nvPr/>
        </p:nvSpPr>
        <p:spPr>
          <a:xfrm>
            <a:off x="2431245" y="1239941"/>
            <a:ext cx="1828800" cy="954107"/>
          </a:xfrm>
          <a:prstGeom prst="rect">
            <a:avLst/>
          </a:prstGeom>
          <a:noFill/>
        </p:spPr>
        <p:txBody>
          <a:bodyPr wrap="square" rtlCol="0">
            <a:spAutoFit/>
          </a:bodyPr>
          <a:lstStyle/>
          <a:p>
            <a:r>
              <a:rPr lang="en-US" sz="1400" dirty="0"/>
              <a:t>Assess the extent to which all our knowledge may be “fuzzy”</a:t>
            </a:r>
          </a:p>
        </p:txBody>
      </p:sp>
      <p:sp>
        <p:nvSpPr>
          <p:cNvPr id="66" name="TextBox 65"/>
          <p:cNvSpPr txBox="1"/>
          <p:nvPr/>
        </p:nvSpPr>
        <p:spPr>
          <a:xfrm>
            <a:off x="3992116" y="5030833"/>
            <a:ext cx="1794098" cy="1384995"/>
          </a:xfrm>
          <a:prstGeom prst="rect">
            <a:avLst/>
          </a:prstGeom>
          <a:noFill/>
        </p:spPr>
        <p:txBody>
          <a:bodyPr wrap="square" rtlCol="0">
            <a:spAutoFit/>
          </a:bodyPr>
          <a:lstStyle/>
          <a:p>
            <a:r>
              <a:rPr lang="en-US" sz="1400" dirty="0"/>
              <a:t>Find out the additional areas of information which will be useful and relevant for the business</a:t>
            </a:r>
          </a:p>
        </p:txBody>
      </p:sp>
      <p:sp>
        <p:nvSpPr>
          <p:cNvPr id="67" name="TextBox 66"/>
          <p:cNvSpPr txBox="1"/>
          <p:nvPr/>
        </p:nvSpPr>
        <p:spPr>
          <a:xfrm>
            <a:off x="5727254" y="5030833"/>
            <a:ext cx="1949809" cy="1600438"/>
          </a:xfrm>
          <a:prstGeom prst="rect">
            <a:avLst/>
          </a:prstGeom>
          <a:noFill/>
        </p:spPr>
        <p:txBody>
          <a:bodyPr wrap="square" rtlCol="0">
            <a:spAutoFit/>
          </a:bodyPr>
          <a:lstStyle/>
          <a:p>
            <a:r>
              <a:rPr lang="en-US" sz="1400" dirty="0"/>
              <a:t>Find out the remaining uncertainties and those residual uncertainties should be given consideration to make business more flexible and strong</a:t>
            </a:r>
          </a:p>
        </p:txBody>
      </p:sp>
      <p:sp>
        <p:nvSpPr>
          <p:cNvPr id="68" name="TextBox 67"/>
          <p:cNvSpPr txBox="1"/>
          <p:nvPr/>
        </p:nvSpPr>
        <p:spPr>
          <a:xfrm>
            <a:off x="4488645" y="1320369"/>
            <a:ext cx="2841804" cy="738664"/>
          </a:xfrm>
          <a:prstGeom prst="rect">
            <a:avLst/>
          </a:prstGeom>
          <a:noFill/>
        </p:spPr>
        <p:txBody>
          <a:bodyPr wrap="square" rtlCol="0">
            <a:spAutoFit/>
          </a:bodyPr>
          <a:lstStyle/>
          <a:p>
            <a:r>
              <a:rPr lang="en-US" sz="1400" dirty="0"/>
              <a:t>Go to Step 1, focus on key information which you find relevant to the business</a:t>
            </a:r>
          </a:p>
        </p:txBody>
      </p:sp>
      <p:sp>
        <p:nvSpPr>
          <p:cNvPr id="69" name="TextBox 68"/>
          <p:cNvSpPr txBox="1"/>
          <p:nvPr/>
        </p:nvSpPr>
        <p:spPr>
          <a:xfrm>
            <a:off x="7661275" y="5030833"/>
            <a:ext cx="1447800" cy="1600438"/>
          </a:xfrm>
          <a:prstGeom prst="rect">
            <a:avLst/>
          </a:prstGeom>
          <a:noFill/>
        </p:spPr>
        <p:txBody>
          <a:bodyPr wrap="square" rtlCol="0">
            <a:spAutoFit/>
          </a:bodyPr>
          <a:lstStyle/>
          <a:p>
            <a:r>
              <a:rPr lang="en-US" sz="1400" dirty="0"/>
              <a:t>Always try to devote time and resources searching for new things and gaining knowledge</a:t>
            </a:r>
          </a:p>
        </p:txBody>
      </p:sp>
    </p:spTree>
    <p:custDataLst>
      <p:tags r:id="rId1"/>
    </p:custDataLst>
    <p:extLst>
      <p:ext uri="{BB962C8B-B14F-4D97-AF65-F5344CB8AC3E}">
        <p14:creationId xmlns:p14="http://schemas.microsoft.com/office/powerpoint/2010/main" val="40230755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10 Ways to reduce uncertainty</a:t>
              </a:r>
            </a:p>
          </p:txBody>
        </p:sp>
      </p:grpSp>
      <p:sp>
        <p:nvSpPr>
          <p:cNvPr id="48" name="Oval 47"/>
          <p:cNvSpPr/>
          <p:nvPr/>
        </p:nvSpPr>
        <p:spPr>
          <a:xfrm>
            <a:off x="621949" y="955641"/>
            <a:ext cx="853708" cy="853708"/>
          </a:xfrm>
          <a:prstGeom prst="ellipse">
            <a:avLst/>
          </a:prstGeom>
          <a:solidFill>
            <a:srgbClr val="DA91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7200" dirty="0">
                <a:latin typeface="Papyrus" pitchFamily="66" charset="0"/>
              </a:rPr>
              <a:t>1</a:t>
            </a:r>
            <a:endParaRPr lang="en-IN" sz="7200" dirty="0">
              <a:latin typeface="Papyrus" pitchFamily="66" charset="0"/>
            </a:endParaRPr>
          </a:p>
        </p:txBody>
      </p:sp>
      <p:grpSp>
        <p:nvGrpSpPr>
          <p:cNvPr id="49" name="Group 35"/>
          <p:cNvGrpSpPr/>
          <p:nvPr/>
        </p:nvGrpSpPr>
        <p:grpSpPr>
          <a:xfrm>
            <a:off x="1619672" y="883633"/>
            <a:ext cx="6984776" cy="1033199"/>
            <a:chOff x="1403648" y="2060848"/>
            <a:chExt cx="6984776" cy="1800200"/>
          </a:xfrm>
          <a:solidFill>
            <a:srgbClr val="FFCC66"/>
          </a:solidFill>
        </p:grpSpPr>
        <p:grpSp>
          <p:nvGrpSpPr>
            <p:cNvPr id="50" name="Group 27"/>
            <p:cNvGrpSpPr/>
            <p:nvPr/>
          </p:nvGrpSpPr>
          <p:grpSpPr>
            <a:xfrm>
              <a:off x="1403648" y="2060848"/>
              <a:ext cx="6984776" cy="1800200"/>
              <a:chOff x="1835696" y="2060848"/>
              <a:chExt cx="6984776" cy="1728192"/>
            </a:xfrm>
            <a:grpFill/>
          </p:grpSpPr>
          <p:sp>
            <p:nvSpPr>
              <p:cNvPr id="52" name="Flowchart: Delay 51"/>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lowchart: Delay 52"/>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1" name="TextBox 50"/>
            <p:cNvSpPr txBox="1"/>
            <p:nvPr/>
          </p:nvSpPr>
          <p:spPr>
            <a:xfrm>
              <a:off x="1907704" y="2344253"/>
              <a:ext cx="5976664" cy="1233389"/>
            </a:xfrm>
            <a:prstGeom prst="rect">
              <a:avLst/>
            </a:prstGeom>
            <a:grpFill/>
          </p:spPr>
          <p:txBody>
            <a:bodyPr wrap="square" rtlCol="0">
              <a:spAutoFit/>
            </a:bodyPr>
            <a:lstStyle/>
            <a:p>
              <a:r>
                <a:rPr lang="en-US" sz="2000" dirty="0"/>
                <a:t>Definition and acquisition of data which are known to be required</a:t>
              </a:r>
            </a:p>
          </p:txBody>
        </p:sp>
      </p:grpSp>
      <p:sp>
        <p:nvSpPr>
          <p:cNvPr id="55" name="Oval 54"/>
          <p:cNvSpPr/>
          <p:nvPr/>
        </p:nvSpPr>
        <p:spPr>
          <a:xfrm>
            <a:off x="621949" y="2051607"/>
            <a:ext cx="853708" cy="853708"/>
          </a:xfrm>
          <a:prstGeom prst="ellipse">
            <a:avLst/>
          </a:prstGeom>
          <a:solidFill>
            <a:srgbClr val="D657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Papyrus" pitchFamily="66" charset="0"/>
              </a:rPr>
              <a:t>2</a:t>
            </a:r>
            <a:endParaRPr lang="en-IN" sz="7200" dirty="0">
              <a:latin typeface="Papyrus" pitchFamily="66" charset="0"/>
            </a:endParaRPr>
          </a:p>
        </p:txBody>
      </p:sp>
      <p:grpSp>
        <p:nvGrpSpPr>
          <p:cNvPr id="56" name="Group 8"/>
          <p:cNvGrpSpPr>
            <a:grpSpLocks/>
          </p:cNvGrpSpPr>
          <p:nvPr/>
        </p:nvGrpSpPr>
        <p:grpSpPr>
          <a:xfrm>
            <a:off x="1619672" y="2060121"/>
            <a:ext cx="6984776" cy="1033084"/>
            <a:chOff x="1403648" y="2060848"/>
            <a:chExt cx="6984776" cy="1800200"/>
          </a:xfrm>
          <a:solidFill>
            <a:srgbClr val="FF9B57"/>
          </a:solidFill>
        </p:grpSpPr>
        <p:grpSp>
          <p:nvGrpSpPr>
            <p:cNvPr id="57" name="Group 27"/>
            <p:cNvGrpSpPr/>
            <p:nvPr/>
          </p:nvGrpSpPr>
          <p:grpSpPr>
            <a:xfrm>
              <a:off x="1403648" y="2060848"/>
              <a:ext cx="6984776" cy="1800200"/>
              <a:chOff x="1835696" y="2060848"/>
              <a:chExt cx="6984776" cy="1728192"/>
            </a:xfrm>
            <a:grpFill/>
          </p:grpSpPr>
          <p:sp>
            <p:nvSpPr>
              <p:cNvPr id="59" name="Flowchart: Delay 58"/>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Flowchart: Delay 59"/>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8" name="TextBox 57"/>
            <p:cNvSpPr txBox="1"/>
            <p:nvPr/>
          </p:nvSpPr>
          <p:spPr>
            <a:xfrm>
              <a:off x="1907704" y="2344185"/>
              <a:ext cx="5688632" cy="1233526"/>
            </a:xfrm>
            <a:prstGeom prst="rect">
              <a:avLst/>
            </a:prstGeom>
            <a:grpFill/>
          </p:spPr>
          <p:txBody>
            <a:bodyPr wrap="square" rtlCol="0">
              <a:spAutoFit/>
            </a:bodyPr>
            <a:lstStyle/>
            <a:p>
              <a:r>
                <a:rPr lang="en-US" sz="2000" dirty="0"/>
                <a:t>Research, including a study of similar situations, present or past, in the same or other organizations</a:t>
              </a:r>
            </a:p>
          </p:txBody>
        </p:sp>
      </p:grpSp>
      <p:sp>
        <p:nvSpPr>
          <p:cNvPr id="62" name="Oval 61"/>
          <p:cNvSpPr>
            <a:spLocks/>
          </p:cNvSpPr>
          <p:nvPr/>
        </p:nvSpPr>
        <p:spPr>
          <a:xfrm>
            <a:off x="621949" y="3286132"/>
            <a:ext cx="853708" cy="853708"/>
          </a:xfrm>
          <a:prstGeom prst="ellipse">
            <a:avLst/>
          </a:prstGeom>
          <a:solidFill>
            <a:srgbClr val="FF3338"/>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Papyrus" pitchFamily="66" charset="0"/>
              </a:rPr>
              <a:t>3</a:t>
            </a:r>
            <a:endParaRPr lang="en-IN" sz="7200" dirty="0">
              <a:latin typeface="Papyrus" pitchFamily="66" charset="0"/>
            </a:endParaRPr>
          </a:p>
        </p:txBody>
      </p:sp>
      <p:grpSp>
        <p:nvGrpSpPr>
          <p:cNvPr id="63" name="Group 15"/>
          <p:cNvGrpSpPr/>
          <p:nvPr/>
        </p:nvGrpSpPr>
        <p:grpSpPr>
          <a:xfrm>
            <a:off x="1619672" y="3236494"/>
            <a:ext cx="6984776" cy="1033084"/>
            <a:chOff x="1403648" y="2060848"/>
            <a:chExt cx="6984776" cy="1800200"/>
          </a:xfrm>
          <a:solidFill>
            <a:srgbClr val="FF7C80"/>
          </a:solidFill>
        </p:grpSpPr>
        <p:grpSp>
          <p:nvGrpSpPr>
            <p:cNvPr id="64" name="Group 27"/>
            <p:cNvGrpSpPr/>
            <p:nvPr/>
          </p:nvGrpSpPr>
          <p:grpSpPr>
            <a:xfrm>
              <a:off x="1403648" y="2060848"/>
              <a:ext cx="6984776" cy="1800200"/>
              <a:chOff x="1835696" y="2060848"/>
              <a:chExt cx="6984776" cy="1728192"/>
            </a:xfrm>
            <a:grpFill/>
          </p:grpSpPr>
          <p:sp>
            <p:nvSpPr>
              <p:cNvPr id="66" name="Flowchart: Delay 65"/>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Flowchart: Delay 66"/>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Rectangle 67"/>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5" name="TextBox 64"/>
            <p:cNvSpPr txBox="1"/>
            <p:nvPr/>
          </p:nvSpPr>
          <p:spPr>
            <a:xfrm>
              <a:off x="1907704" y="2344185"/>
              <a:ext cx="5688632" cy="1233526"/>
            </a:xfrm>
            <a:prstGeom prst="rect">
              <a:avLst/>
            </a:prstGeom>
            <a:grpFill/>
          </p:spPr>
          <p:txBody>
            <a:bodyPr wrap="square" rtlCol="0">
              <a:spAutoFit/>
            </a:bodyPr>
            <a:lstStyle/>
            <a:p>
              <a:r>
                <a:rPr lang="en-US" sz="2000" dirty="0">
                  <a:solidFill>
                    <a:schemeClr val="bg1"/>
                  </a:solidFill>
                </a:rPr>
                <a:t>Consultations with experts, including specialists in visualizing possible world futures</a:t>
              </a:r>
            </a:p>
          </p:txBody>
        </p:sp>
      </p:grpSp>
      <p:sp>
        <p:nvSpPr>
          <p:cNvPr id="69" name="Oval 68"/>
          <p:cNvSpPr>
            <a:spLocks/>
          </p:cNvSpPr>
          <p:nvPr/>
        </p:nvSpPr>
        <p:spPr>
          <a:xfrm>
            <a:off x="621949" y="4412140"/>
            <a:ext cx="853708" cy="853708"/>
          </a:xfrm>
          <a:prstGeom prst="ellipse">
            <a:avLst/>
          </a:prstGeom>
          <a:solidFill>
            <a:srgbClr val="8037B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Papyrus" pitchFamily="66" charset="0"/>
              </a:rPr>
              <a:t>4</a:t>
            </a:r>
            <a:endParaRPr lang="en-IN" sz="7200" dirty="0">
              <a:latin typeface="Papyrus" pitchFamily="66" charset="0"/>
            </a:endParaRPr>
          </a:p>
        </p:txBody>
      </p:sp>
      <p:grpSp>
        <p:nvGrpSpPr>
          <p:cNvPr id="70" name="Group 22"/>
          <p:cNvGrpSpPr>
            <a:grpSpLocks/>
          </p:cNvGrpSpPr>
          <p:nvPr/>
        </p:nvGrpSpPr>
        <p:grpSpPr>
          <a:xfrm>
            <a:off x="1619672" y="4412867"/>
            <a:ext cx="6984776" cy="1033084"/>
            <a:chOff x="1403648" y="2060848"/>
            <a:chExt cx="6984776" cy="1800200"/>
          </a:xfrm>
          <a:solidFill>
            <a:srgbClr val="A365D1"/>
          </a:solidFill>
        </p:grpSpPr>
        <p:grpSp>
          <p:nvGrpSpPr>
            <p:cNvPr id="71" name="Group 27"/>
            <p:cNvGrpSpPr/>
            <p:nvPr/>
          </p:nvGrpSpPr>
          <p:grpSpPr>
            <a:xfrm>
              <a:off x="1403648" y="2060848"/>
              <a:ext cx="6984776" cy="1800200"/>
              <a:chOff x="1835696" y="2060848"/>
              <a:chExt cx="6984776" cy="1728192"/>
            </a:xfrm>
            <a:grpFill/>
          </p:grpSpPr>
          <p:sp>
            <p:nvSpPr>
              <p:cNvPr id="73" name="Flowchart: Delay 72"/>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74" name="Flowchart: Delay 73"/>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75" name="Rectangle 74"/>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grpSp>
        <p:sp>
          <p:nvSpPr>
            <p:cNvPr id="72" name="TextBox 71"/>
            <p:cNvSpPr txBox="1"/>
            <p:nvPr/>
          </p:nvSpPr>
          <p:spPr>
            <a:xfrm>
              <a:off x="1907704" y="2612342"/>
              <a:ext cx="6264696" cy="697211"/>
            </a:xfrm>
            <a:prstGeom prst="rect">
              <a:avLst/>
            </a:prstGeom>
            <a:noFill/>
          </p:spPr>
          <p:txBody>
            <a:bodyPr wrap="square" rtlCol="0">
              <a:spAutoFit/>
            </a:bodyPr>
            <a:lstStyle/>
            <a:p>
              <a:r>
                <a:rPr lang="en-IN" sz="2000" dirty="0">
                  <a:solidFill>
                    <a:schemeClr val="bg1"/>
                  </a:solidFill>
                </a:rPr>
                <a:t>Brainstorming and workshops</a:t>
              </a:r>
            </a:p>
          </p:txBody>
        </p:sp>
      </p:grpSp>
      <p:sp>
        <p:nvSpPr>
          <p:cNvPr id="76" name="Oval 75"/>
          <p:cNvSpPr>
            <a:spLocks/>
          </p:cNvSpPr>
          <p:nvPr/>
        </p:nvSpPr>
        <p:spPr>
          <a:xfrm>
            <a:off x="621949" y="5661248"/>
            <a:ext cx="853708" cy="853708"/>
          </a:xfrm>
          <a:prstGeom prst="ellipse">
            <a:avLst/>
          </a:prstGeom>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Papyrus" pitchFamily="66" charset="0"/>
              </a:rPr>
              <a:t>5</a:t>
            </a:r>
            <a:endParaRPr lang="en-IN" sz="7200" dirty="0">
              <a:latin typeface="Papyrus" pitchFamily="66" charset="0"/>
            </a:endParaRPr>
          </a:p>
        </p:txBody>
      </p:sp>
      <p:grpSp>
        <p:nvGrpSpPr>
          <p:cNvPr id="77" name="Group 8"/>
          <p:cNvGrpSpPr>
            <a:grpSpLocks/>
          </p:cNvGrpSpPr>
          <p:nvPr/>
        </p:nvGrpSpPr>
        <p:grpSpPr>
          <a:xfrm>
            <a:off x="1671523" y="5589240"/>
            <a:ext cx="6984776" cy="1033084"/>
            <a:chOff x="1403648" y="2060848"/>
            <a:chExt cx="6984776" cy="1800200"/>
          </a:xfrm>
          <a:solidFill>
            <a:schemeClr val="accent1"/>
          </a:solidFill>
        </p:grpSpPr>
        <p:grpSp>
          <p:nvGrpSpPr>
            <p:cNvPr id="78" name="Group 27"/>
            <p:cNvGrpSpPr/>
            <p:nvPr/>
          </p:nvGrpSpPr>
          <p:grpSpPr>
            <a:xfrm>
              <a:off x="1403648" y="2060848"/>
              <a:ext cx="6984776" cy="1800200"/>
              <a:chOff x="1835696" y="2060848"/>
              <a:chExt cx="6984776" cy="1728192"/>
            </a:xfrm>
            <a:grpFill/>
          </p:grpSpPr>
          <p:sp>
            <p:nvSpPr>
              <p:cNvPr id="80" name="Flowchart: Delay 79"/>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81" name="Flowchart: Delay 80"/>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82" name="Rectangle 81"/>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grpSp>
        <p:sp>
          <p:nvSpPr>
            <p:cNvPr id="79" name="TextBox 78"/>
            <p:cNvSpPr txBox="1"/>
            <p:nvPr/>
          </p:nvSpPr>
          <p:spPr>
            <a:xfrm>
              <a:off x="1776024" y="2344185"/>
              <a:ext cx="5688632" cy="1233526"/>
            </a:xfrm>
            <a:prstGeom prst="rect">
              <a:avLst/>
            </a:prstGeom>
            <a:grpFill/>
          </p:spPr>
          <p:txBody>
            <a:bodyPr wrap="square" rtlCol="0">
              <a:spAutoFit/>
            </a:bodyPr>
            <a:lstStyle/>
            <a:p>
              <a:r>
                <a:rPr lang="en-US" sz="2000" dirty="0">
                  <a:solidFill>
                    <a:schemeClr val="bg1"/>
                  </a:solidFill>
                </a:rPr>
                <a:t>Concept mapping for the organization as a whole to identify key risk areas</a:t>
              </a:r>
            </a:p>
          </p:txBody>
        </p:sp>
      </p:grpSp>
    </p:spTree>
    <p:custDataLst>
      <p:tags r:id="rId1"/>
    </p:custDataLst>
    <p:extLst>
      <p:ext uri="{BB962C8B-B14F-4D97-AF65-F5344CB8AC3E}">
        <p14:creationId xmlns:p14="http://schemas.microsoft.com/office/powerpoint/2010/main" val="884435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10 Ways to reduce uncertainty</a:t>
              </a:r>
            </a:p>
          </p:txBody>
        </p:sp>
      </p:grpSp>
      <p:sp>
        <p:nvSpPr>
          <p:cNvPr id="71" name="Oval 70"/>
          <p:cNvSpPr/>
          <p:nvPr/>
        </p:nvSpPr>
        <p:spPr>
          <a:xfrm>
            <a:off x="621949" y="955641"/>
            <a:ext cx="853708" cy="853708"/>
          </a:xfrm>
          <a:prstGeom prst="ellipse">
            <a:avLst/>
          </a:prstGeom>
          <a:solidFill>
            <a:srgbClr val="DA91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7200" dirty="0">
                <a:latin typeface="Papyrus" pitchFamily="66" charset="0"/>
              </a:rPr>
              <a:t>6</a:t>
            </a:r>
            <a:endParaRPr lang="en-IN" sz="7200" dirty="0">
              <a:latin typeface="Papyrus" pitchFamily="66" charset="0"/>
            </a:endParaRPr>
          </a:p>
        </p:txBody>
      </p:sp>
      <p:grpSp>
        <p:nvGrpSpPr>
          <p:cNvPr id="72" name="Group 35"/>
          <p:cNvGrpSpPr/>
          <p:nvPr/>
        </p:nvGrpSpPr>
        <p:grpSpPr>
          <a:xfrm>
            <a:off x="1619672" y="883633"/>
            <a:ext cx="6984776" cy="1033199"/>
            <a:chOff x="1403648" y="2060848"/>
            <a:chExt cx="6984776" cy="1800200"/>
          </a:xfrm>
          <a:solidFill>
            <a:srgbClr val="FFCC66"/>
          </a:solidFill>
        </p:grpSpPr>
        <p:grpSp>
          <p:nvGrpSpPr>
            <p:cNvPr id="73" name="Group 27"/>
            <p:cNvGrpSpPr/>
            <p:nvPr/>
          </p:nvGrpSpPr>
          <p:grpSpPr>
            <a:xfrm>
              <a:off x="1403648" y="2060848"/>
              <a:ext cx="6984776" cy="1800200"/>
              <a:chOff x="1835696" y="2060848"/>
              <a:chExt cx="6984776" cy="1728192"/>
            </a:xfrm>
            <a:grpFill/>
          </p:grpSpPr>
          <p:sp>
            <p:nvSpPr>
              <p:cNvPr id="75" name="Flowchart: Delay 74"/>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Flowchart: Delay 75"/>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76"/>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4" name="TextBox 73"/>
            <p:cNvSpPr txBox="1"/>
            <p:nvPr/>
          </p:nvSpPr>
          <p:spPr>
            <a:xfrm>
              <a:off x="1907704" y="2487995"/>
              <a:ext cx="5976664" cy="697134"/>
            </a:xfrm>
            <a:prstGeom prst="rect">
              <a:avLst/>
            </a:prstGeom>
            <a:grpFill/>
          </p:spPr>
          <p:txBody>
            <a:bodyPr wrap="square" rtlCol="0">
              <a:spAutoFit/>
            </a:bodyPr>
            <a:lstStyle/>
            <a:p>
              <a:r>
                <a:rPr lang="en-US" sz="2000" dirty="0"/>
                <a:t>Pattern recognition as events occur</a:t>
              </a:r>
            </a:p>
          </p:txBody>
        </p:sp>
      </p:grpSp>
      <p:sp>
        <p:nvSpPr>
          <p:cNvPr id="78" name="Oval 77"/>
          <p:cNvSpPr/>
          <p:nvPr/>
        </p:nvSpPr>
        <p:spPr>
          <a:xfrm>
            <a:off x="621949" y="2051607"/>
            <a:ext cx="853708" cy="853708"/>
          </a:xfrm>
          <a:prstGeom prst="ellipse">
            <a:avLst/>
          </a:prstGeom>
          <a:solidFill>
            <a:srgbClr val="D657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Papyrus" pitchFamily="66" charset="0"/>
              </a:rPr>
              <a:t>7</a:t>
            </a:r>
            <a:endParaRPr lang="en-IN" sz="7200" dirty="0">
              <a:latin typeface="Papyrus" pitchFamily="66" charset="0"/>
            </a:endParaRPr>
          </a:p>
        </p:txBody>
      </p:sp>
      <p:grpSp>
        <p:nvGrpSpPr>
          <p:cNvPr id="79" name="Group 8"/>
          <p:cNvGrpSpPr>
            <a:grpSpLocks/>
          </p:cNvGrpSpPr>
          <p:nvPr/>
        </p:nvGrpSpPr>
        <p:grpSpPr>
          <a:xfrm>
            <a:off x="1619672" y="2060121"/>
            <a:ext cx="6984776" cy="1033084"/>
            <a:chOff x="1403648" y="2060848"/>
            <a:chExt cx="6984776" cy="1800200"/>
          </a:xfrm>
          <a:solidFill>
            <a:srgbClr val="FF9B57"/>
          </a:solidFill>
        </p:grpSpPr>
        <p:grpSp>
          <p:nvGrpSpPr>
            <p:cNvPr id="80" name="Group 27"/>
            <p:cNvGrpSpPr/>
            <p:nvPr/>
          </p:nvGrpSpPr>
          <p:grpSpPr>
            <a:xfrm>
              <a:off x="1403648" y="2060848"/>
              <a:ext cx="6984776" cy="1800200"/>
              <a:chOff x="1835696" y="2060848"/>
              <a:chExt cx="6984776" cy="1728192"/>
            </a:xfrm>
            <a:grpFill/>
          </p:grpSpPr>
          <p:sp>
            <p:nvSpPr>
              <p:cNvPr id="82" name="Flowchart: Delay 81"/>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Flowchart: Delay 82"/>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Rectangle 83"/>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1" name="TextBox 80"/>
            <p:cNvSpPr txBox="1"/>
            <p:nvPr/>
          </p:nvSpPr>
          <p:spPr>
            <a:xfrm>
              <a:off x="1773766" y="2060848"/>
              <a:ext cx="5956507" cy="1769843"/>
            </a:xfrm>
            <a:prstGeom prst="rect">
              <a:avLst/>
            </a:prstGeom>
            <a:grpFill/>
          </p:spPr>
          <p:txBody>
            <a:bodyPr wrap="square" rtlCol="0">
              <a:spAutoFit/>
            </a:bodyPr>
            <a:lstStyle/>
            <a:p>
              <a:r>
                <a:rPr lang="en-US" sz="2000" dirty="0"/>
                <a:t>Consultations with stakeholders affected third parties, about their views on the business and on likely future developments</a:t>
              </a:r>
            </a:p>
          </p:txBody>
        </p:sp>
      </p:grpSp>
      <p:sp>
        <p:nvSpPr>
          <p:cNvPr id="91" name="Oval 90"/>
          <p:cNvSpPr>
            <a:spLocks/>
          </p:cNvSpPr>
          <p:nvPr/>
        </p:nvSpPr>
        <p:spPr>
          <a:xfrm>
            <a:off x="621949" y="3286132"/>
            <a:ext cx="853708" cy="853708"/>
          </a:xfrm>
          <a:prstGeom prst="ellipse">
            <a:avLst/>
          </a:prstGeom>
          <a:solidFill>
            <a:srgbClr val="FF3338"/>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Papyrus" pitchFamily="66" charset="0"/>
              </a:rPr>
              <a:t>8</a:t>
            </a:r>
            <a:endParaRPr lang="en-IN" sz="7200" dirty="0">
              <a:latin typeface="Papyrus" pitchFamily="66" charset="0"/>
            </a:endParaRPr>
          </a:p>
        </p:txBody>
      </p:sp>
      <p:grpSp>
        <p:nvGrpSpPr>
          <p:cNvPr id="92" name="Group 15"/>
          <p:cNvGrpSpPr/>
          <p:nvPr/>
        </p:nvGrpSpPr>
        <p:grpSpPr>
          <a:xfrm>
            <a:off x="1619672" y="3236494"/>
            <a:ext cx="6984776" cy="1033084"/>
            <a:chOff x="1403648" y="2060848"/>
            <a:chExt cx="6984776" cy="1800200"/>
          </a:xfrm>
          <a:solidFill>
            <a:srgbClr val="FF7C80"/>
          </a:solidFill>
        </p:grpSpPr>
        <p:grpSp>
          <p:nvGrpSpPr>
            <p:cNvPr id="93" name="Group 27"/>
            <p:cNvGrpSpPr/>
            <p:nvPr/>
          </p:nvGrpSpPr>
          <p:grpSpPr>
            <a:xfrm>
              <a:off x="1403648" y="2060848"/>
              <a:ext cx="6984776" cy="1800200"/>
              <a:chOff x="1835696" y="2060848"/>
              <a:chExt cx="6984776" cy="1728192"/>
            </a:xfrm>
            <a:grpFill/>
          </p:grpSpPr>
          <p:sp>
            <p:nvSpPr>
              <p:cNvPr id="95" name="Flowchart: Delay 94"/>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6" name="Flowchart: Delay 95"/>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7" name="Rectangle 96"/>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4" name="TextBox 93"/>
            <p:cNvSpPr txBox="1"/>
            <p:nvPr/>
          </p:nvSpPr>
          <p:spPr>
            <a:xfrm>
              <a:off x="1907704" y="2422533"/>
              <a:ext cx="5688632" cy="1233526"/>
            </a:xfrm>
            <a:prstGeom prst="rect">
              <a:avLst/>
            </a:prstGeom>
            <a:grpFill/>
          </p:spPr>
          <p:txBody>
            <a:bodyPr wrap="square" rtlCol="0">
              <a:spAutoFit/>
            </a:bodyPr>
            <a:lstStyle/>
            <a:p>
              <a:r>
                <a:rPr lang="en-US" sz="2000" dirty="0">
                  <a:solidFill>
                    <a:schemeClr val="bg1"/>
                  </a:solidFill>
                </a:rPr>
                <a:t>Making a deeper analysis of the business variability and its underlying causes</a:t>
              </a:r>
            </a:p>
          </p:txBody>
        </p:sp>
      </p:grpSp>
      <p:sp>
        <p:nvSpPr>
          <p:cNvPr id="98" name="Oval 97"/>
          <p:cNvSpPr>
            <a:spLocks/>
          </p:cNvSpPr>
          <p:nvPr/>
        </p:nvSpPr>
        <p:spPr>
          <a:xfrm>
            <a:off x="621949" y="4412140"/>
            <a:ext cx="853708" cy="853708"/>
          </a:xfrm>
          <a:prstGeom prst="ellipse">
            <a:avLst/>
          </a:prstGeom>
          <a:solidFill>
            <a:srgbClr val="8037B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dirty="0">
                <a:latin typeface="Papyrus" pitchFamily="66" charset="0"/>
              </a:rPr>
              <a:t>9</a:t>
            </a:r>
            <a:endParaRPr lang="en-IN" sz="7200" dirty="0">
              <a:latin typeface="Papyrus" pitchFamily="66" charset="0"/>
            </a:endParaRPr>
          </a:p>
        </p:txBody>
      </p:sp>
      <p:grpSp>
        <p:nvGrpSpPr>
          <p:cNvPr id="99" name="Group 22"/>
          <p:cNvGrpSpPr>
            <a:grpSpLocks/>
          </p:cNvGrpSpPr>
          <p:nvPr/>
        </p:nvGrpSpPr>
        <p:grpSpPr>
          <a:xfrm>
            <a:off x="1619672" y="4412867"/>
            <a:ext cx="6984776" cy="1033084"/>
            <a:chOff x="1403648" y="2060848"/>
            <a:chExt cx="6984776" cy="1800200"/>
          </a:xfrm>
          <a:solidFill>
            <a:srgbClr val="A365D1"/>
          </a:solidFill>
        </p:grpSpPr>
        <p:grpSp>
          <p:nvGrpSpPr>
            <p:cNvPr id="100" name="Group 27"/>
            <p:cNvGrpSpPr/>
            <p:nvPr/>
          </p:nvGrpSpPr>
          <p:grpSpPr>
            <a:xfrm>
              <a:off x="1403648" y="2060848"/>
              <a:ext cx="6984776" cy="1800200"/>
              <a:chOff x="1835696" y="2060848"/>
              <a:chExt cx="6984776" cy="1728192"/>
            </a:xfrm>
            <a:grpFill/>
          </p:grpSpPr>
          <p:sp>
            <p:nvSpPr>
              <p:cNvPr id="102" name="Flowchart: Delay 101"/>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103" name="Flowchart: Delay 102"/>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104" name="Rectangle 103"/>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grpSp>
        <p:sp>
          <p:nvSpPr>
            <p:cNvPr id="101" name="TextBox 100"/>
            <p:cNvSpPr txBox="1"/>
            <p:nvPr/>
          </p:nvSpPr>
          <p:spPr>
            <a:xfrm>
              <a:off x="1907704" y="2657110"/>
              <a:ext cx="6264696" cy="697211"/>
            </a:xfrm>
            <a:prstGeom prst="rect">
              <a:avLst/>
            </a:prstGeom>
            <a:noFill/>
          </p:spPr>
          <p:txBody>
            <a:bodyPr wrap="square" rtlCol="0">
              <a:spAutoFit/>
            </a:bodyPr>
            <a:lstStyle/>
            <a:p>
              <a:r>
                <a:rPr lang="en-US" sz="2000" dirty="0">
                  <a:solidFill>
                    <a:schemeClr val="bg1"/>
                  </a:solidFill>
                </a:rPr>
                <a:t>Model building, scenario analysis and stress testing</a:t>
              </a:r>
            </a:p>
          </p:txBody>
        </p:sp>
      </p:grpSp>
      <p:grpSp>
        <p:nvGrpSpPr>
          <p:cNvPr id="106" name="Group 8"/>
          <p:cNvGrpSpPr>
            <a:grpSpLocks/>
          </p:cNvGrpSpPr>
          <p:nvPr/>
        </p:nvGrpSpPr>
        <p:grpSpPr>
          <a:xfrm>
            <a:off x="1671523" y="5589240"/>
            <a:ext cx="6984776" cy="1033084"/>
            <a:chOff x="1403648" y="2060848"/>
            <a:chExt cx="6984776" cy="1800200"/>
          </a:xfrm>
          <a:solidFill>
            <a:schemeClr val="accent1"/>
          </a:solidFill>
        </p:grpSpPr>
        <p:grpSp>
          <p:nvGrpSpPr>
            <p:cNvPr id="107" name="Group 27"/>
            <p:cNvGrpSpPr/>
            <p:nvPr/>
          </p:nvGrpSpPr>
          <p:grpSpPr>
            <a:xfrm>
              <a:off x="1403648" y="2060848"/>
              <a:ext cx="6984776" cy="1800200"/>
              <a:chOff x="1835696" y="2060848"/>
              <a:chExt cx="6984776" cy="1728192"/>
            </a:xfrm>
            <a:grpFill/>
          </p:grpSpPr>
          <p:sp>
            <p:nvSpPr>
              <p:cNvPr id="109" name="Flowchart: Delay 108"/>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110" name="Flowchart: Delay 109"/>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111" name="Rectangle 110"/>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grpSp>
        <p:sp>
          <p:nvSpPr>
            <p:cNvPr id="108" name="TextBox 107"/>
            <p:cNvSpPr txBox="1"/>
            <p:nvPr/>
          </p:nvSpPr>
          <p:spPr>
            <a:xfrm>
              <a:off x="1790539" y="2606965"/>
              <a:ext cx="5688632" cy="707965"/>
            </a:xfrm>
            <a:prstGeom prst="rect">
              <a:avLst/>
            </a:prstGeom>
            <a:grpFill/>
          </p:spPr>
          <p:txBody>
            <a:bodyPr wrap="square" rtlCol="0">
              <a:spAutoFit/>
            </a:bodyPr>
            <a:lstStyle/>
            <a:p>
              <a:r>
                <a:rPr lang="en-US" sz="2000" dirty="0">
                  <a:solidFill>
                    <a:schemeClr val="bg1"/>
                  </a:solidFill>
                </a:rPr>
                <a:t>Financial restructuring</a:t>
              </a:r>
            </a:p>
          </p:txBody>
        </p:sp>
      </p:grpSp>
      <p:sp>
        <p:nvSpPr>
          <p:cNvPr id="113" name="Oval 112"/>
          <p:cNvSpPr>
            <a:spLocks/>
          </p:cNvSpPr>
          <p:nvPr/>
        </p:nvSpPr>
        <p:spPr>
          <a:xfrm>
            <a:off x="618275" y="5678928"/>
            <a:ext cx="853708" cy="853708"/>
          </a:xfrm>
          <a:prstGeom prst="ellipse">
            <a:avLst/>
          </a:prstGeom>
          <a:solidFill>
            <a:schemeClr val="tx1">
              <a:lumMod val="65000"/>
              <a:lumOff val="3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IN" sz="13800" dirty="0">
              <a:latin typeface="Papyrus" pitchFamily="66" charset="0"/>
            </a:endParaRPr>
          </a:p>
        </p:txBody>
      </p:sp>
      <p:sp>
        <p:nvSpPr>
          <p:cNvPr id="115" name="TextBox 114"/>
          <p:cNvSpPr txBox="1"/>
          <p:nvPr/>
        </p:nvSpPr>
        <p:spPr>
          <a:xfrm>
            <a:off x="539552" y="5755164"/>
            <a:ext cx="1296144" cy="769441"/>
          </a:xfrm>
          <a:prstGeom prst="rect">
            <a:avLst/>
          </a:prstGeom>
          <a:noFill/>
        </p:spPr>
        <p:txBody>
          <a:bodyPr wrap="square" rtlCol="0">
            <a:spAutoFit/>
          </a:bodyPr>
          <a:lstStyle/>
          <a:p>
            <a:r>
              <a:rPr lang="en-US" sz="4400" dirty="0">
                <a:solidFill>
                  <a:schemeClr val="bg1"/>
                </a:solidFill>
                <a:latin typeface="Papyrus" pitchFamily="66" charset="0"/>
              </a:rPr>
              <a:t>10</a:t>
            </a:r>
            <a:endParaRPr lang="en-IN" sz="4400" dirty="0">
              <a:solidFill>
                <a:schemeClr val="bg1"/>
              </a:solidFill>
              <a:latin typeface="Papyrus" pitchFamily="66" charset="0"/>
            </a:endParaRPr>
          </a:p>
        </p:txBody>
      </p:sp>
    </p:spTree>
    <p:custDataLst>
      <p:tags r:id="rId1"/>
    </p:custDataLst>
    <p:extLst>
      <p:ext uri="{BB962C8B-B14F-4D97-AF65-F5344CB8AC3E}">
        <p14:creationId xmlns:p14="http://schemas.microsoft.com/office/powerpoint/2010/main" val="383726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3002902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3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4"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5"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6"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7"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2" name="Rectangle 11"/>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3" name="TextBox 12"/>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2" name="Oval 1"/>
          <p:cNvSpPr>
            <a:spLocks noGrp="1" noSelect="1" noRot="1" noMove="1" noResize="1" noEditPoints="1" noAdjustHandles="1" noChangeArrowheads="1" noChangeShapeType="1" noTextEdit="1"/>
          </p:cNvSpPr>
          <p:nvPr>
            <p:custDataLst>
              <p:tags r:id="rId4"/>
            </p:custDataLst>
          </p:nvPr>
        </p:nvSpPr>
        <p:spPr>
          <a:xfrm>
            <a:off x="539552" y="1316509"/>
            <a:ext cx="2304256" cy="2304256"/>
          </a:xfrm>
          <a:prstGeom prst="ellipse">
            <a:avLst/>
          </a:prstGeom>
          <a:blipFill>
            <a:blip r:embed="rId12"/>
            <a:stretch>
              <a:fillRect/>
            </a:stretch>
          </a:bli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6"/>
          </p:cNvCxnSpPr>
          <p:nvPr/>
        </p:nvCxnSpPr>
        <p:spPr>
          <a:xfrm>
            <a:off x="2843808" y="2468637"/>
            <a:ext cx="136815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93502" y="1865278"/>
            <a:ext cx="4770986" cy="4247317"/>
          </a:xfrm>
          <a:prstGeom prst="rect">
            <a:avLst/>
          </a:prstGeom>
          <a:noFill/>
        </p:spPr>
        <p:txBody>
          <a:bodyPr wrap="square" rtlCol="0">
            <a:spAutoFit/>
          </a:bodyPr>
          <a:lstStyle/>
          <a:p>
            <a:r>
              <a:rPr lang="en-US" dirty="0">
                <a:ea typeface="Verdana" pitchFamily="34" charset="0"/>
                <a:cs typeface="Verdana" pitchFamily="34" charset="0"/>
              </a:rPr>
              <a:t>With the help of external assistance, the company:</a:t>
            </a:r>
          </a:p>
          <a:p>
            <a:pPr marL="342900" indent="-342900">
              <a:buFont typeface="Arial" pitchFamily="34" charset="0"/>
              <a:buChar char="•"/>
            </a:pPr>
            <a:r>
              <a:rPr lang="en-US" dirty="0">
                <a:ea typeface="Verdana" pitchFamily="34" charset="0"/>
                <a:cs typeface="Verdana" pitchFamily="34" charset="0"/>
              </a:rPr>
              <a:t>Established a steering committee of representative, corporate leaders to oversee and monitor the implementation of ERM</a:t>
            </a:r>
          </a:p>
          <a:p>
            <a:pPr marL="342900" indent="-342900">
              <a:buFont typeface="Arial" pitchFamily="34" charset="0"/>
              <a:buChar char="•"/>
            </a:pPr>
            <a:r>
              <a:rPr lang="en-US" dirty="0">
                <a:ea typeface="Verdana" pitchFamily="34" charset="0"/>
                <a:cs typeface="Verdana" pitchFamily="34" charset="0"/>
              </a:rPr>
              <a:t>Established ERM charter</a:t>
            </a:r>
          </a:p>
          <a:p>
            <a:pPr marL="342900" indent="-342900">
              <a:buFont typeface="Arial" pitchFamily="34" charset="0"/>
              <a:buChar char="•"/>
            </a:pPr>
            <a:r>
              <a:rPr lang="en-US" dirty="0">
                <a:ea typeface="Verdana" pitchFamily="34" charset="0"/>
                <a:cs typeface="Verdana" pitchFamily="34" charset="0"/>
              </a:rPr>
              <a:t>Developed common risk definitions</a:t>
            </a:r>
          </a:p>
          <a:p>
            <a:pPr marL="342900" indent="-342900">
              <a:buFont typeface="Arial" pitchFamily="34" charset="0"/>
              <a:buChar char="•"/>
            </a:pPr>
            <a:r>
              <a:rPr lang="en-US" dirty="0">
                <a:ea typeface="Verdana" pitchFamily="34" charset="0"/>
                <a:cs typeface="Verdana" pitchFamily="34" charset="0"/>
              </a:rPr>
              <a:t>Developed the company’s risk assessment criteria</a:t>
            </a:r>
          </a:p>
          <a:p>
            <a:pPr marL="342900" indent="-342900">
              <a:buFont typeface="Arial" pitchFamily="34" charset="0"/>
              <a:buChar char="•"/>
            </a:pPr>
            <a:r>
              <a:rPr lang="en-US" dirty="0">
                <a:ea typeface="Verdana" pitchFamily="34" charset="0"/>
                <a:cs typeface="Verdana" pitchFamily="34" charset="0"/>
              </a:rPr>
              <a:t>Identified and prioritized key enterprise risks</a:t>
            </a:r>
          </a:p>
          <a:p>
            <a:pPr marL="342900" indent="-342900">
              <a:buFont typeface="Arial" pitchFamily="34" charset="0"/>
              <a:buChar char="•"/>
            </a:pPr>
            <a:r>
              <a:rPr lang="en-US" dirty="0">
                <a:ea typeface="Verdana" pitchFamily="34" charset="0"/>
                <a:cs typeface="Verdana" pitchFamily="34" charset="0"/>
              </a:rPr>
              <a:t>Developed a prioritized list of top 20 risks to the company based on impact, vulnerability and speed of onset</a:t>
            </a:r>
          </a:p>
          <a:p>
            <a:pPr marL="342900" indent="-342900">
              <a:buFont typeface="Arial" pitchFamily="34" charset="0"/>
              <a:buChar char="•"/>
            </a:pPr>
            <a:r>
              <a:rPr lang="en-US" dirty="0">
                <a:ea typeface="Verdana" pitchFamily="34" charset="0"/>
                <a:cs typeface="Verdana" pitchFamily="34" charset="0"/>
              </a:rPr>
              <a:t>Identified important interrelationships among risks</a:t>
            </a:r>
          </a:p>
        </p:txBody>
      </p:sp>
      <p:sp>
        <p:nvSpPr>
          <p:cNvPr id="21" name="Round Same Side Corner Rectangle 20"/>
          <p:cNvSpPr/>
          <p:nvPr/>
        </p:nvSpPr>
        <p:spPr>
          <a:xfrm>
            <a:off x="4211960" y="1268760"/>
            <a:ext cx="3796452" cy="533400"/>
          </a:xfrm>
          <a:prstGeom prst="round2Same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What were the next steps?</a:t>
            </a:r>
          </a:p>
        </p:txBody>
      </p:sp>
      <p:sp>
        <p:nvSpPr>
          <p:cNvPr id="24" name="TextBox 23"/>
          <p:cNvSpPr txBox="1"/>
          <p:nvPr/>
        </p:nvSpPr>
        <p:spPr>
          <a:xfrm>
            <a:off x="831336" y="3620765"/>
            <a:ext cx="1720687" cy="400110"/>
          </a:xfrm>
          <a:prstGeom prst="rect">
            <a:avLst/>
          </a:prstGeom>
          <a:noFill/>
        </p:spPr>
        <p:txBody>
          <a:bodyPr wrap="square" rtlCol="0">
            <a:spAutoFit/>
          </a:bodyPr>
          <a:lstStyle/>
          <a:p>
            <a:r>
              <a:rPr lang="en-US" sz="2000" i="1" dirty="0">
                <a:ea typeface="Verdana" pitchFamily="34" charset="0"/>
                <a:cs typeface="Verdana" pitchFamily="34" charset="0"/>
              </a:rPr>
              <a:t>XYZ company</a:t>
            </a:r>
          </a:p>
        </p:txBody>
      </p:sp>
    </p:spTree>
    <p:custDataLst>
      <p:tags r:id="rId2"/>
    </p:custDataLst>
    <p:extLst>
      <p:ext uri="{BB962C8B-B14F-4D97-AF65-F5344CB8AC3E}">
        <p14:creationId xmlns:p14="http://schemas.microsoft.com/office/powerpoint/2010/main" val="2825398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3545941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1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25602" name="Picture 2"/>
          <p:cNvPicPr>
            <a:picLocks noGrp="1" noSelect="1" noRot="1" noMove="1" noResize="1" noEditPoints="1" noAdjustHandles="1" noChangeArrowheads="1" noChangeShapeType="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872616"/>
            <a:ext cx="9160412" cy="572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2"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3"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4"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5"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New knowledge</a:t>
              </a:r>
            </a:p>
          </p:txBody>
        </p:sp>
      </p:grpSp>
      <p:pic>
        <p:nvPicPr>
          <p:cNvPr id="13" name="Picture 12" descr="Philippi_Georgio_tablet_2.jpg"/>
          <p:cNvPicPr>
            <a:picLocks noGrp="1" noSelect="1" noRot="1" noMove="1" noResize="1" noEditPoints="1" noAdjustHandles="1" noChangeArrowheads="1" noChangeShapeType="1"/>
          </p:cNvPicPr>
          <p:nvPr>
            <p:custDataLst>
              <p:tags r:id="rId5"/>
            </p:custDataLst>
          </p:nvPr>
        </p:nvPicPr>
        <p:blipFill>
          <a:blip r:embed="rId16" cstate="print">
            <a:clrChange>
              <a:clrFrom>
                <a:srgbClr val="FFFFFF"/>
              </a:clrFrom>
              <a:clrTo>
                <a:srgbClr val="FFFFFF">
                  <a:alpha val="0"/>
                </a:srgbClr>
              </a:clrTo>
            </a:clrChange>
          </a:blip>
          <a:stretch>
            <a:fillRect/>
          </a:stretch>
        </p:blipFill>
        <p:spPr>
          <a:xfrm>
            <a:off x="6732240" y="5229200"/>
            <a:ext cx="2411760" cy="1404764"/>
          </a:xfrm>
          <a:prstGeom prst="rect">
            <a:avLst/>
          </a:prstGeom>
        </p:spPr>
      </p:pic>
      <p:sp>
        <p:nvSpPr>
          <p:cNvPr id="14" name="Freeform 13"/>
          <p:cNvSpPr>
            <a:spLocks noGrp="1" noSelect="1" noRot="1" noMove="1" noResize="1" noEditPoints="1" noAdjustHandles="1" noChangeArrowheads="1" noChangeShapeType="1" noTextEdit="1"/>
          </p:cNvSpPr>
          <p:nvPr>
            <p:custDataLst>
              <p:tags r:id="rId6"/>
            </p:custDataLst>
          </p:nvPr>
        </p:nvSpPr>
        <p:spPr>
          <a:xfrm>
            <a:off x="7043631" y="5377951"/>
            <a:ext cx="1818170" cy="977227"/>
          </a:xfrm>
          <a:custGeom>
            <a:avLst/>
            <a:gdLst>
              <a:gd name="connsiteX0" fmla="*/ 0 w 4286865"/>
              <a:gd name="connsiteY0" fmla="*/ 368709 h 3657600"/>
              <a:gd name="connsiteX1" fmla="*/ 2580967 w 4286865"/>
              <a:gd name="connsiteY1" fmla="*/ 132735 h 3657600"/>
              <a:gd name="connsiteX2" fmla="*/ 4070554 w 4286865"/>
              <a:gd name="connsiteY2" fmla="*/ 0 h 3657600"/>
              <a:gd name="connsiteX3" fmla="*/ 4070554 w 4286865"/>
              <a:gd name="connsiteY3" fmla="*/ 0 h 3657600"/>
              <a:gd name="connsiteX4" fmla="*/ 4129548 w 4286865"/>
              <a:gd name="connsiteY4" fmla="*/ 1312606 h 3657600"/>
              <a:gd name="connsiteX5" fmla="*/ 4262284 w 4286865"/>
              <a:gd name="connsiteY5" fmla="*/ 2875935 h 3657600"/>
              <a:gd name="connsiteX6" fmla="*/ 4277032 w 4286865"/>
              <a:gd name="connsiteY6" fmla="*/ 3156154 h 3657600"/>
              <a:gd name="connsiteX7" fmla="*/ 4277032 w 4286865"/>
              <a:gd name="connsiteY7" fmla="*/ 3156154 h 3657600"/>
              <a:gd name="connsiteX8" fmla="*/ 2713703 w 4286865"/>
              <a:gd name="connsiteY8" fmla="*/ 3318387 h 3657600"/>
              <a:gd name="connsiteX9" fmla="*/ 914400 w 4286865"/>
              <a:gd name="connsiteY9" fmla="*/ 3569109 h 3657600"/>
              <a:gd name="connsiteX10" fmla="*/ 294967 w 4286865"/>
              <a:gd name="connsiteY10" fmla="*/ 3657600 h 3657600"/>
              <a:gd name="connsiteX11" fmla="*/ 294967 w 4286865"/>
              <a:gd name="connsiteY11" fmla="*/ 3657600 h 3657600"/>
              <a:gd name="connsiteX12" fmla="*/ 176980 w 4286865"/>
              <a:gd name="connsiteY12" fmla="*/ 2433483 h 3657600"/>
              <a:gd name="connsiteX13" fmla="*/ 0 w 4286865"/>
              <a:gd name="connsiteY13" fmla="*/ 368709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865" h="3657600">
                <a:moveTo>
                  <a:pt x="0" y="368709"/>
                </a:moveTo>
                <a:lnTo>
                  <a:pt x="2580967" y="132735"/>
                </a:lnTo>
                <a:lnTo>
                  <a:pt x="4070554" y="0"/>
                </a:lnTo>
                <a:lnTo>
                  <a:pt x="4070554" y="0"/>
                </a:lnTo>
                <a:cubicBezTo>
                  <a:pt x="4080386" y="218768"/>
                  <a:pt x="4097593" y="833284"/>
                  <a:pt x="4129548" y="1312606"/>
                </a:cubicBezTo>
                <a:cubicBezTo>
                  <a:pt x="4161503" y="1791928"/>
                  <a:pt x="4237703" y="2568677"/>
                  <a:pt x="4262284" y="2875935"/>
                </a:cubicBezTo>
                <a:cubicBezTo>
                  <a:pt x="4286865" y="3183193"/>
                  <a:pt x="4277032" y="3156154"/>
                  <a:pt x="4277032" y="3156154"/>
                </a:cubicBezTo>
                <a:lnTo>
                  <a:pt x="4277032" y="3156154"/>
                </a:lnTo>
                <a:cubicBezTo>
                  <a:pt x="4016477" y="3183193"/>
                  <a:pt x="3274142" y="3249561"/>
                  <a:pt x="2713703" y="3318387"/>
                </a:cubicBezTo>
                <a:cubicBezTo>
                  <a:pt x="2153264" y="3387213"/>
                  <a:pt x="914400" y="3569109"/>
                  <a:pt x="914400" y="3569109"/>
                </a:cubicBezTo>
                <a:lnTo>
                  <a:pt x="294967" y="3657600"/>
                </a:lnTo>
                <a:lnTo>
                  <a:pt x="294967" y="3657600"/>
                </a:lnTo>
                <a:cubicBezTo>
                  <a:pt x="275302" y="3453580"/>
                  <a:pt x="226141" y="2984090"/>
                  <a:pt x="176980" y="2433483"/>
                </a:cubicBezTo>
                <a:cubicBezTo>
                  <a:pt x="127819" y="1882876"/>
                  <a:pt x="63909" y="1118418"/>
                  <a:pt x="0" y="368709"/>
                </a:cubicBezTo>
                <a:close/>
              </a:path>
            </a:pathLst>
          </a:custGeom>
          <a:solidFill>
            <a:schemeClr val="tx1">
              <a:lumMod val="75000"/>
              <a:lumOff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5" name="Gruppieren 20"/>
          <p:cNvGrpSpPr/>
          <p:nvPr/>
        </p:nvGrpSpPr>
        <p:grpSpPr>
          <a:xfrm rot="383809">
            <a:off x="6860300" y="5542690"/>
            <a:ext cx="1791012" cy="741174"/>
            <a:chOff x="6999877" y="37828"/>
            <a:chExt cx="3396823" cy="916704"/>
          </a:xfrm>
        </p:grpSpPr>
        <p:sp>
          <p:nvSpPr>
            <p:cNvPr id="16" name="Rechteck 21"/>
            <p:cNvSpPr/>
            <p:nvPr/>
          </p:nvSpPr>
          <p:spPr bwMode="auto">
            <a:xfrm>
              <a:off x="7416174" y="102781"/>
              <a:ext cx="2980526" cy="851751"/>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US" sz="600" b="1" dirty="0">
                  <a:solidFill>
                    <a:schemeClr val="bg1"/>
                  </a:solidFill>
                  <a:cs typeface="MV Boli" pitchFamily="2" charset="0"/>
                </a:rPr>
                <a:t>We find some limitations in developing our knowledge and we have to try to make the best use of it. Uncertainty can be reduced after gaining more knowledge and information</a:t>
              </a:r>
            </a:p>
            <a:p>
              <a:pPr>
                <a:spcAft>
                  <a:spcPts val="1200"/>
                </a:spcAft>
              </a:pPr>
              <a:r>
                <a:rPr lang="en-IN" sz="600" b="1" dirty="0">
                  <a:solidFill>
                    <a:schemeClr val="bg1"/>
                  </a:solidFill>
                  <a:cs typeface="MV Boli" pitchFamily="2" charset="0"/>
                </a:rPr>
                <a:t>.</a:t>
              </a:r>
              <a:endParaRPr lang="en-US" sz="600" dirty="0">
                <a:solidFill>
                  <a:schemeClr val="bg1"/>
                </a:solidFill>
                <a:cs typeface="MV Boli" pitchFamily="2" charset="0"/>
              </a:endParaRPr>
            </a:p>
          </p:txBody>
        </p:sp>
        <p:pic>
          <p:nvPicPr>
            <p:cNvPr id="17" name="Picture 5" descr="Tessafilm_4"/>
            <p:cNvPicPr>
              <a:picLocks noChangeAspect="1" noChangeArrowheads="1"/>
            </p:cNvPicPr>
            <p:nvPr/>
          </p:nvPicPr>
          <p:blipFill>
            <a:blip r:embed="rId17" cstate="print"/>
            <a:srcRect l="59392" b="89844"/>
            <a:stretch>
              <a:fillRect/>
            </a:stretch>
          </p:blipFill>
          <p:spPr bwMode="gray">
            <a:xfrm rot="20222041">
              <a:off x="6999877" y="37828"/>
              <a:ext cx="1426706" cy="292280"/>
            </a:xfrm>
            <a:prstGeom prst="rect">
              <a:avLst/>
            </a:prstGeom>
            <a:noFill/>
          </p:spPr>
        </p:pic>
      </p:grpSp>
      <p:grpSp>
        <p:nvGrpSpPr>
          <p:cNvPr id="18" name="Gruppieren 20"/>
          <p:cNvGrpSpPr/>
          <p:nvPr/>
        </p:nvGrpSpPr>
        <p:grpSpPr>
          <a:xfrm rot="383809">
            <a:off x="2039808" y="3835310"/>
            <a:ext cx="4436479" cy="2399651"/>
            <a:chOff x="4645151" y="-658054"/>
            <a:chExt cx="8414199" cy="2967953"/>
          </a:xfrm>
        </p:grpSpPr>
        <p:sp>
          <p:nvSpPr>
            <p:cNvPr id="19" name="Rechteck 21"/>
            <p:cNvSpPr/>
            <p:nvPr/>
          </p:nvSpPr>
          <p:spPr bwMode="auto">
            <a:xfrm>
              <a:off x="5473043" y="-493353"/>
              <a:ext cx="7586307" cy="2803252"/>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US" sz="2000" b="1" dirty="0">
                  <a:solidFill>
                    <a:schemeClr val="bg1"/>
                  </a:solidFill>
                  <a:cs typeface="MV Boli" pitchFamily="2" charset="0"/>
                </a:rPr>
                <a:t>We find some limitations in developing our knowledge and we have to try to make the best use of it. Uncertainty can be reduced after gaining more knowledge and information</a:t>
              </a:r>
            </a:p>
          </p:txBody>
        </p:sp>
        <p:pic>
          <p:nvPicPr>
            <p:cNvPr id="20" name="Picture 5" descr="Tessafilm_4"/>
            <p:cNvPicPr>
              <a:picLocks noChangeAspect="1" noChangeArrowheads="1"/>
            </p:cNvPicPr>
            <p:nvPr/>
          </p:nvPicPr>
          <p:blipFill>
            <a:blip r:embed="rId17" cstate="print"/>
            <a:srcRect l="59392" b="89844"/>
            <a:stretch>
              <a:fillRect/>
            </a:stretch>
          </p:blipFill>
          <p:spPr bwMode="gray">
            <a:xfrm rot="20222041">
              <a:off x="4645151" y="-658054"/>
              <a:ext cx="2229621" cy="525903"/>
            </a:xfrm>
            <a:prstGeom prst="rect">
              <a:avLst/>
            </a:prstGeom>
            <a:noFill/>
          </p:spPr>
        </p:pic>
      </p:grpSp>
    </p:spTree>
    <p:custDataLst>
      <p:tags r:id="rId2"/>
    </p:custDataLst>
    <p:extLst>
      <p:ext uri="{BB962C8B-B14F-4D97-AF65-F5344CB8AC3E}">
        <p14:creationId xmlns:p14="http://schemas.microsoft.com/office/powerpoint/2010/main" val="210937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15"/>
                                        </p:tgtEl>
                                      </p:cBhvr>
                                    </p:animEffect>
                                    <p:animScale>
                                      <p:cBhvr>
                                        <p:cTn id="7" dur="375" autoRev="1" fill="hold"/>
                                        <p:tgtEl>
                                          <p:spTgt spid="15"/>
                                        </p:tgtEl>
                                      </p:cBhvr>
                                      <p:by x="105000" y="105000"/>
                                    </p:animScale>
                                  </p:childTnLst>
                                </p:cTn>
                              </p:par>
                            </p:childTnLst>
                          </p:cTn>
                        </p:par>
                        <p:par>
                          <p:cTn id="8" fill="hold">
                            <p:stCondLst>
                              <p:cond delay="750"/>
                            </p:stCondLst>
                            <p:childTnLst>
                              <p:par>
                                <p:cTn id="9" presetID="0" presetClass="path" presetSubtype="0" accel="50000" decel="50000" fill="hold" nodeType="afterEffect">
                                  <p:stCondLst>
                                    <p:cond delay="0"/>
                                  </p:stCondLst>
                                  <p:childTnLst>
                                    <p:animMotion origin="layout" path="M -2.77778E-7 -7.40741E-6 L -0.34635 -0.13635 " pathEditMode="relative" ptsTypes="AA">
                                      <p:cBhvr>
                                        <p:cTn id="10" dur="750" fill="hold"/>
                                        <p:tgtEl>
                                          <p:spTgt spid="15"/>
                                        </p:tgtEl>
                                        <p:attrNameLst>
                                          <p:attrName>ppt_x</p:attrName>
                                          <p:attrName>ppt_y</p:attrName>
                                        </p:attrNameLst>
                                      </p:cBhvr>
                                    </p:animMotion>
                                  </p:childTnLst>
                                </p:cTn>
                              </p:par>
                              <p:par>
                                <p:cTn id="11" presetID="6" presetClass="emph" presetSubtype="0" fill="hold" nodeType="withEffect">
                                  <p:stCondLst>
                                    <p:cond delay="0"/>
                                  </p:stCondLst>
                                  <p:childTnLst>
                                    <p:animScale>
                                      <p:cBhvr>
                                        <p:cTn id="12" dur="750" fill="hold"/>
                                        <p:tgtEl>
                                          <p:spTgt spid="15"/>
                                        </p:tgtEl>
                                      </p:cBhvr>
                                      <p:by x="250000" y="250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childTnLst>
                                </p:cTn>
                              </p:par>
                              <p:par>
                                <p:cTn id="17" presetID="10" presetClass="exit" presetSubtype="0" fill="hold" nodeType="withEffect">
                                  <p:stCondLst>
                                    <p:cond delay="0"/>
                                  </p:stCondLst>
                                  <p:childTnLst>
                                    <p:animEffect transition="out" filter="fade">
                                      <p:cBhvr>
                                        <p:cTn id="18" dur="750"/>
                                        <p:tgtEl>
                                          <p:spTgt spid="15"/>
                                        </p:tgtEl>
                                      </p:cBhvr>
                                    </p:animEffect>
                                    <p:set>
                                      <p:cBhvr>
                                        <p:cTn id="19" dur="1" fill="hold">
                                          <p:stCondLst>
                                            <p:cond delay="7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New thinking</a:t>
              </a:r>
            </a:p>
          </p:txBody>
        </p:sp>
      </p:grpSp>
      <p:pic>
        <p:nvPicPr>
          <p:cNvPr id="34" name="Picture 33" descr="grunge-danger-background.jpg"/>
          <p:cNvPicPr>
            <a:picLocks noGrp="1" noSelect="1" noRot="1" noMove="1" noResize="1" noEditPoints="1" noAdjustHandles="1" noChangeArrowheads="1" noChangeShapeType="1"/>
          </p:cNvPicPr>
          <p:nvPr>
            <p:custDataLst>
              <p:tags r:id="rId2"/>
            </p:custDataLst>
          </p:nvPr>
        </p:nvPicPr>
        <p:blipFill>
          <a:blip r:embed="rId10" cstate="print"/>
          <a:srcRect t="5901" b="20959"/>
          <a:stretch>
            <a:fillRect/>
          </a:stretch>
        </p:blipFill>
        <p:spPr>
          <a:xfrm>
            <a:off x="0" y="865261"/>
            <a:ext cx="9144000" cy="2851771"/>
          </a:xfrm>
          <a:prstGeom prst="rect">
            <a:avLst/>
          </a:prstGeom>
        </p:spPr>
      </p:pic>
      <p:pic>
        <p:nvPicPr>
          <p:cNvPr id="35" name="Picture 34" descr="grunge-danger-background.jpg"/>
          <p:cNvPicPr>
            <a:picLocks noGrp="1" noSelect="1" noRot="1" noMove="1" noResize="1" noEditPoints="1" noAdjustHandles="1" noChangeArrowheads="1" noChangeShapeType="1"/>
          </p:cNvPicPr>
          <p:nvPr>
            <p:custDataLst>
              <p:tags r:id="rId3"/>
            </p:custDataLst>
          </p:nvPr>
        </p:nvPicPr>
        <p:blipFill>
          <a:blip r:embed="rId10" cstate="print"/>
          <a:srcRect t="20709" b="5901"/>
          <a:stretch>
            <a:fillRect/>
          </a:stretch>
        </p:blipFill>
        <p:spPr>
          <a:xfrm>
            <a:off x="0" y="3617655"/>
            <a:ext cx="9144000" cy="2979995"/>
          </a:xfrm>
          <a:prstGeom prst="rect">
            <a:avLst/>
          </a:prstGeom>
        </p:spPr>
      </p:pic>
      <p:sp>
        <p:nvSpPr>
          <p:cNvPr id="36" name="Rectangle 35"/>
          <p:cNvSpPr/>
          <p:nvPr/>
        </p:nvSpPr>
        <p:spPr>
          <a:xfrm>
            <a:off x="2411760" y="1484784"/>
            <a:ext cx="6732240" cy="1584176"/>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Focus on managing or responding to change</a:t>
            </a:r>
          </a:p>
        </p:txBody>
      </p:sp>
      <p:sp>
        <p:nvSpPr>
          <p:cNvPr id="37" name="Rectangle 36"/>
          <p:cNvSpPr/>
          <p:nvPr/>
        </p:nvSpPr>
        <p:spPr>
          <a:xfrm>
            <a:off x="0" y="4293096"/>
            <a:ext cx="6660232" cy="1800200"/>
          </a:xfrm>
          <a:prstGeom prst="rect">
            <a:avLst/>
          </a:prstGeom>
          <a:solidFill>
            <a:srgbClr val="957DB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Follow a holistic approach to risk management, covering strategic, project and operational risks and the extra corporate dimension which links them all together</a:t>
            </a:r>
          </a:p>
        </p:txBody>
      </p:sp>
      <p:grpSp>
        <p:nvGrpSpPr>
          <p:cNvPr id="38" name="Group 25"/>
          <p:cNvGrpSpPr/>
          <p:nvPr/>
        </p:nvGrpSpPr>
        <p:grpSpPr>
          <a:xfrm>
            <a:off x="6516216" y="2310546"/>
            <a:ext cx="3240360" cy="4862870"/>
            <a:chOff x="6516216" y="2382554"/>
            <a:chExt cx="3240360" cy="4862870"/>
          </a:xfrm>
        </p:grpSpPr>
        <p:grpSp>
          <p:nvGrpSpPr>
            <p:cNvPr id="39" name="Group 84"/>
            <p:cNvGrpSpPr/>
            <p:nvPr/>
          </p:nvGrpSpPr>
          <p:grpSpPr>
            <a:xfrm>
              <a:off x="6516216" y="2382554"/>
              <a:ext cx="3240360" cy="4862870"/>
              <a:chOff x="2411760" y="1023982"/>
              <a:chExt cx="3240360" cy="4862870"/>
            </a:xfrm>
          </p:grpSpPr>
          <p:sp>
            <p:nvSpPr>
              <p:cNvPr id="41" name="TextBox 40"/>
              <p:cNvSpPr txBox="1"/>
              <p:nvPr/>
            </p:nvSpPr>
            <p:spPr>
              <a:xfrm>
                <a:off x="2411760" y="1023982"/>
                <a:ext cx="3240360" cy="4862870"/>
              </a:xfrm>
              <a:prstGeom prst="rect">
                <a:avLst/>
              </a:prstGeom>
              <a:noFill/>
            </p:spPr>
            <p:txBody>
              <a:bodyPr wrap="square" rtlCol="0">
                <a:spAutoFit/>
              </a:bodyPr>
              <a:lstStyle/>
              <a:p>
                <a:r>
                  <a:rPr lang="en-US" sz="31000" dirty="0">
                    <a:solidFill>
                      <a:srgbClr val="957DB1"/>
                    </a:solidFill>
                    <a:latin typeface="Rockwell Extra Bold" pitchFamily="18" charset="0"/>
                  </a:rPr>
                  <a:t>2</a:t>
                </a:r>
                <a:endParaRPr lang="en-IN" sz="31000" dirty="0">
                  <a:solidFill>
                    <a:srgbClr val="957DB1"/>
                  </a:solidFill>
                  <a:latin typeface="Rockwell Extra Bold" pitchFamily="18" charset="0"/>
                </a:endParaRPr>
              </a:p>
            </p:txBody>
          </p:sp>
          <p:sp>
            <p:nvSpPr>
              <p:cNvPr id="42" name="TextBox 41"/>
              <p:cNvSpPr txBox="1"/>
              <p:nvPr/>
            </p:nvSpPr>
            <p:spPr>
              <a:xfrm>
                <a:off x="3024336" y="3510588"/>
                <a:ext cx="2339752" cy="400110"/>
              </a:xfrm>
              <a:prstGeom prst="rect">
                <a:avLst/>
              </a:prstGeom>
              <a:noFill/>
            </p:spPr>
            <p:txBody>
              <a:bodyPr wrap="square" rtlCol="0">
                <a:spAutoFit/>
              </a:bodyPr>
              <a:lstStyle/>
              <a:p>
                <a:pPr algn="ctr"/>
                <a:endParaRPr lang="en-IN" sz="2000" b="1" dirty="0"/>
              </a:p>
            </p:txBody>
          </p:sp>
        </p:grpSp>
        <p:sp>
          <p:nvSpPr>
            <p:cNvPr id="40" name="TextBox 39"/>
            <p:cNvSpPr txBox="1"/>
            <p:nvPr/>
          </p:nvSpPr>
          <p:spPr>
            <a:xfrm>
              <a:off x="7200800" y="5589240"/>
              <a:ext cx="2339752" cy="369332"/>
            </a:xfrm>
            <a:prstGeom prst="rect">
              <a:avLst/>
            </a:prstGeom>
            <a:noFill/>
          </p:spPr>
          <p:txBody>
            <a:bodyPr wrap="square" rtlCol="0">
              <a:spAutoFit/>
            </a:bodyPr>
            <a:lstStyle/>
            <a:p>
              <a:pPr algn="ctr"/>
              <a:endParaRPr lang="en-IN" dirty="0"/>
            </a:p>
          </p:txBody>
        </p:sp>
      </p:grpSp>
      <p:grpSp>
        <p:nvGrpSpPr>
          <p:cNvPr id="43" name="Group 52"/>
          <p:cNvGrpSpPr/>
          <p:nvPr/>
        </p:nvGrpSpPr>
        <p:grpSpPr>
          <a:xfrm>
            <a:off x="-252536" y="260648"/>
            <a:ext cx="3240360" cy="4862870"/>
            <a:chOff x="-612576" y="44624"/>
            <a:chExt cx="3240360" cy="4862870"/>
          </a:xfrm>
        </p:grpSpPr>
        <p:sp>
          <p:nvSpPr>
            <p:cNvPr id="44" name="TextBox 43"/>
            <p:cNvSpPr txBox="1"/>
            <p:nvPr/>
          </p:nvSpPr>
          <p:spPr>
            <a:xfrm>
              <a:off x="-612576" y="44624"/>
              <a:ext cx="3240360" cy="4862870"/>
            </a:xfrm>
            <a:prstGeom prst="rect">
              <a:avLst/>
            </a:prstGeom>
            <a:noFill/>
          </p:spPr>
          <p:txBody>
            <a:bodyPr wrap="square" rtlCol="0">
              <a:spAutoFit/>
            </a:bodyPr>
            <a:lstStyle/>
            <a:p>
              <a:r>
                <a:rPr lang="en-US" sz="31000" dirty="0">
                  <a:solidFill>
                    <a:srgbClr val="FF9999"/>
                  </a:solidFill>
                  <a:latin typeface="Rockwell Extra Bold" pitchFamily="18" charset="0"/>
                </a:rPr>
                <a:t>1</a:t>
              </a:r>
              <a:endParaRPr lang="en-IN" sz="31000" dirty="0">
                <a:solidFill>
                  <a:srgbClr val="FF9999"/>
                </a:solidFill>
                <a:latin typeface="Rockwell Extra Bold" pitchFamily="18" charset="0"/>
              </a:endParaRPr>
            </a:p>
          </p:txBody>
        </p:sp>
        <p:sp>
          <p:nvSpPr>
            <p:cNvPr id="45" name="TextBox 44"/>
            <p:cNvSpPr txBox="1"/>
            <p:nvPr/>
          </p:nvSpPr>
          <p:spPr>
            <a:xfrm>
              <a:off x="-252536" y="3427264"/>
              <a:ext cx="2088232" cy="400110"/>
            </a:xfrm>
            <a:prstGeom prst="rect">
              <a:avLst/>
            </a:prstGeom>
            <a:noFill/>
          </p:spPr>
          <p:txBody>
            <a:bodyPr wrap="square" rtlCol="0">
              <a:spAutoFit/>
            </a:bodyPr>
            <a:lstStyle/>
            <a:p>
              <a:pPr algn="ctr"/>
              <a:endParaRPr lang="en-IN" sz="2000" b="1" dirty="0"/>
            </a:p>
          </p:txBody>
        </p:sp>
      </p:grpSp>
    </p:spTree>
    <p:custDataLst>
      <p:tags r:id="rId1"/>
    </p:custDataLst>
    <p:extLst>
      <p:ext uri="{BB962C8B-B14F-4D97-AF65-F5344CB8AC3E}">
        <p14:creationId xmlns:p14="http://schemas.microsoft.com/office/powerpoint/2010/main" val="1574801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New thinking</a:t>
              </a:r>
            </a:p>
          </p:txBody>
        </p:sp>
      </p:grpSp>
      <p:pic>
        <p:nvPicPr>
          <p:cNvPr id="34" name="Picture 33" descr="grunge-danger-background.jpg"/>
          <p:cNvPicPr>
            <a:picLocks noGrp="1" noSelect="1" noRot="1" noMove="1" noResize="1" noEditPoints="1" noAdjustHandles="1" noChangeArrowheads="1" noChangeShapeType="1"/>
          </p:cNvPicPr>
          <p:nvPr>
            <p:custDataLst>
              <p:tags r:id="rId2"/>
            </p:custDataLst>
          </p:nvPr>
        </p:nvPicPr>
        <p:blipFill>
          <a:blip r:embed="rId10" cstate="print"/>
          <a:srcRect t="5901" b="20959"/>
          <a:stretch>
            <a:fillRect/>
          </a:stretch>
        </p:blipFill>
        <p:spPr>
          <a:xfrm>
            <a:off x="0" y="872616"/>
            <a:ext cx="9144000" cy="2709694"/>
          </a:xfrm>
          <a:prstGeom prst="rect">
            <a:avLst/>
          </a:prstGeom>
        </p:spPr>
      </p:pic>
      <p:pic>
        <p:nvPicPr>
          <p:cNvPr id="35" name="Picture 34" descr="grunge-danger-background.jpg"/>
          <p:cNvPicPr>
            <a:picLocks noGrp="1" noSelect="1" noRot="1" noMove="1" noResize="1" noEditPoints="1" noAdjustHandles="1" noChangeArrowheads="1" noChangeShapeType="1"/>
          </p:cNvPicPr>
          <p:nvPr>
            <p:custDataLst>
              <p:tags r:id="rId3"/>
            </p:custDataLst>
          </p:nvPr>
        </p:nvPicPr>
        <p:blipFill>
          <a:blip r:embed="rId10" cstate="print"/>
          <a:srcRect t="20709" b="5901"/>
          <a:stretch>
            <a:fillRect/>
          </a:stretch>
        </p:blipFill>
        <p:spPr>
          <a:xfrm>
            <a:off x="0" y="3582311"/>
            <a:ext cx="9144000" cy="3015340"/>
          </a:xfrm>
          <a:prstGeom prst="rect">
            <a:avLst/>
          </a:prstGeom>
        </p:spPr>
      </p:pic>
      <p:sp>
        <p:nvSpPr>
          <p:cNvPr id="36" name="Rectangle 35"/>
          <p:cNvSpPr/>
          <p:nvPr/>
        </p:nvSpPr>
        <p:spPr>
          <a:xfrm>
            <a:off x="2411760" y="1484784"/>
            <a:ext cx="6732240" cy="1584176"/>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Adopt a positive approach which focuses on opportunities and seeks the upsides as well as downsides of threats</a:t>
            </a:r>
          </a:p>
        </p:txBody>
      </p:sp>
      <p:sp>
        <p:nvSpPr>
          <p:cNvPr id="37" name="Rectangle 36"/>
          <p:cNvSpPr/>
          <p:nvPr/>
        </p:nvSpPr>
        <p:spPr>
          <a:xfrm>
            <a:off x="0" y="4151410"/>
            <a:ext cx="6660232" cy="1944216"/>
          </a:xfrm>
          <a:prstGeom prst="rect">
            <a:avLst/>
          </a:prstGeom>
          <a:solidFill>
            <a:srgbClr val="957DB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Be highly flexible in our thinking, behavior, organization, processes and systems</a:t>
            </a:r>
          </a:p>
        </p:txBody>
      </p:sp>
      <p:grpSp>
        <p:nvGrpSpPr>
          <p:cNvPr id="38" name="Group 25"/>
          <p:cNvGrpSpPr/>
          <p:nvPr/>
        </p:nvGrpSpPr>
        <p:grpSpPr>
          <a:xfrm>
            <a:off x="6463840" y="2310546"/>
            <a:ext cx="3240360" cy="4862870"/>
            <a:chOff x="6516216" y="2382554"/>
            <a:chExt cx="3240360" cy="4862870"/>
          </a:xfrm>
        </p:grpSpPr>
        <p:grpSp>
          <p:nvGrpSpPr>
            <p:cNvPr id="39" name="Group 84"/>
            <p:cNvGrpSpPr/>
            <p:nvPr/>
          </p:nvGrpSpPr>
          <p:grpSpPr>
            <a:xfrm>
              <a:off x="6516216" y="2382554"/>
              <a:ext cx="3240360" cy="4862870"/>
              <a:chOff x="2411760" y="1023982"/>
              <a:chExt cx="3240360" cy="4862870"/>
            </a:xfrm>
          </p:grpSpPr>
          <p:sp>
            <p:nvSpPr>
              <p:cNvPr id="41" name="TextBox 40"/>
              <p:cNvSpPr txBox="1"/>
              <p:nvPr/>
            </p:nvSpPr>
            <p:spPr>
              <a:xfrm>
                <a:off x="2411760" y="1023982"/>
                <a:ext cx="3240360" cy="4862870"/>
              </a:xfrm>
              <a:prstGeom prst="rect">
                <a:avLst/>
              </a:prstGeom>
              <a:noFill/>
            </p:spPr>
            <p:txBody>
              <a:bodyPr wrap="square" rtlCol="0">
                <a:spAutoFit/>
              </a:bodyPr>
              <a:lstStyle/>
              <a:p>
                <a:r>
                  <a:rPr lang="en-IN" sz="31000" dirty="0">
                    <a:solidFill>
                      <a:srgbClr val="957DB1"/>
                    </a:solidFill>
                    <a:latin typeface="Rockwell Extra Bold" pitchFamily="18" charset="0"/>
                  </a:rPr>
                  <a:t>4</a:t>
                </a:r>
              </a:p>
            </p:txBody>
          </p:sp>
          <p:sp>
            <p:nvSpPr>
              <p:cNvPr id="42" name="TextBox 41"/>
              <p:cNvSpPr txBox="1"/>
              <p:nvPr/>
            </p:nvSpPr>
            <p:spPr>
              <a:xfrm>
                <a:off x="3024336" y="3510588"/>
                <a:ext cx="2339752" cy="400110"/>
              </a:xfrm>
              <a:prstGeom prst="rect">
                <a:avLst/>
              </a:prstGeom>
              <a:noFill/>
            </p:spPr>
            <p:txBody>
              <a:bodyPr wrap="square" rtlCol="0">
                <a:spAutoFit/>
              </a:bodyPr>
              <a:lstStyle/>
              <a:p>
                <a:pPr algn="ctr"/>
                <a:endParaRPr lang="en-IN" sz="2000" b="1" dirty="0"/>
              </a:p>
            </p:txBody>
          </p:sp>
        </p:grpSp>
        <p:sp>
          <p:nvSpPr>
            <p:cNvPr id="40" name="TextBox 39"/>
            <p:cNvSpPr txBox="1"/>
            <p:nvPr/>
          </p:nvSpPr>
          <p:spPr>
            <a:xfrm>
              <a:off x="7200800" y="5589240"/>
              <a:ext cx="2339752" cy="369332"/>
            </a:xfrm>
            <a:prstGeom prst="rect">
              <a:avLst/>
            </a:prstGeom>
            <a:noFill/>
          </p:spPr>
          <p:txBody>
            <a:bodyPr wrap="square" rtlCol="0">
              <a:spAutoFit/>
            </a:bodyPr>
            <a:lstStyle/>
            <a:p>
              <a:pPr algn="ctr"/>
              <a:endParaRPr lang="en-IN" dirty="0"/>
            </a:p>
          </p:txBody>
        </p:sp>
      </p:grpSp>
      <p:grpSp>
        <p:nvGrpSpPr>
          <p:cNvPr id="43" name="Group 52"/>
          <p:cNvGrpSpPr/>
          <p:nvPr/>
        </p:nvGrpSpPr>
        <p:grpSpPr>
          <a:xfrm>
            <a:off x="-252536" y="260648"/>
            <a:ext cx="3240360" cy="4862870"/>
            <a:chOff x="-612576" y="44624"/>
            <a:chExt cx="3240360" cy="4862870"/>
          </a:xfrm>
        </p:grpSpPr>
        <p:sp>
          <p:nvSpPr>
            <p:cNvPr id="44" name="TextBox 43"/>
            <p:cNvSpPr txBox="1"/>
            <p:nvPr/>
          </p:nvSpPr>
          <p:spPr>
            <a:xfrm>
              <a:off x="-612576" y="44624"/>
              <a:ext cx="3240360" cy="4862870"/>
            </a:xfrm>
            <a:prstGeom prst="rect">
              <a:avLst/>
            </a:prstGeom>
            <a:noFill/>
          </p:spPr>
          <p:txBody>
            <a:bodyPr wrap="square" rtlCol="0">
              <a:spAutoFit/>
            </a:bodyPr>
            <a:lstStyle/>
            <a:p>
              <a:r>
                <a:rPr lang="en-US" sz="31000" dirty="0">
                  <a:solidFill>
                    <a:srgbClr val="FF9999"/>
                  </a:solidFill>
                  <a:latin typeface="Rockwell Extra Bold" pitchFamily="18" charset="0"/>
                </a:rPr>
                <a:t>3</a:t>
              </a:r>
              <a:endParaRPr lang="en-IN" sz="31000" dirty="0">
                <a:solidFill>
                  <a:srgbClr val="FF9999"/>
                </a:solidFill>
                <a:latin typeface="Rockwell Extra Bold" pitchFamily="18" charset="0"/>
              </a:endParaRPr>
            </a:p>
          </p:txBody>
        </p:sp>
        <p:sp>
          <p:nvSpPr>
            <p:cNvPr id="45" name="TextBox 44"/>
            <p:cNvSpPr txBox="1"/>
            <p:nvPr/>
          </p:nvSpPr>
          <p:spPr>
            <a:xfrm>
              <a:off x="-252536" y="3427264"/>
              <a:ext cx="2088232" cy="400110"/>
            </a:xfrm>
            <a:prstGeom prst="rect">
              <a:avLst/>
            </a:prstGeom>
            <a:noFill/>
          </p:spPr>
          <p:txBody>
            <a:bodyPr wrap="square" rtlCol="0">
              <a:spAutoFit/>
            </a:bodyPr>
            <a:lstStyle/>
            <a:p>
              <a:pPr algn="ctr"/>
              <a:endParaRPr lang="en-IN" sz="2000" b="1" dirty="0"/>
            </a:p>
          </p:txBody>
        </p:sp>
      </p:grpSp>
    </p:spTree>
    <p:custDataLst>
      <p:tags r:id="rId1"/>
    </p:custDataLst>
    <p:extLst>
      <p:ext uri="{BB962C8B-B14F-4D97-AF65-F5344CB8AC3E}">
        <p14:creationId xmlns:p14="http://schemas.microsoft.com/office/powerpoint/2010/main" val="9815222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New thinking</a:t>
              </a:r>
            </a:p>
          </p:txBody>
        </p:sp>
      </p:grpSp>
      <p:pic>
        <p:nvPicPr>
          <p:cNvPr id="34" name="Picture 33" descr="grunge-danger-background.jpg"/>
          <p:cNvPicPr>
            <a:picLocks noGrp="1" noSelect="1" noRot="1" noMove="1" noResize="1" noEditPoints="1" noAdjustHandles="1" noChangeArrowheads="1" noChangeShapeType="1"/>
          </p:cNvPicPr>
          <p:nvPr>
            <p:custDataLst>
              <p:tags r:id="rId2"/>
            </p:custDataLst>
          </p:nvPr>
        </p:nvPicPr>
        <p:blipFill>
          <a:blip r:embed="rId10" cstate="print"/>
          <a:srcRect t="5901" b="20959"/>
          <a:stretch>
            <a:fillRect/>
          </a:stretch>
        </p:blipFill>
        <p:spPr>
          <a:xfrm>
            <a:off x="0" y="872615"/>
            <a:ext cx="9144000" cy="2745039"/>
          </a:xfrm>
          <a:prstGeom prst="rect">
            <a:avLst/>
          </a:prstGeom>
        </p:spPr>
      </p:pic>
      <p:pic>
        <p:nvPicPr>
          <p:cNvPr id="35" name="Picture 34" descr="grunge-danger-background.jpg"/>
          <p:cNvPicPr>
            <a:picLocks noGrp="1" noSelect="1" noRot="1" noMove="1" noResize="1" noEditPoints="1" noAdjustHandles="1" noChangeArrowheads="1" noChangeShapeType="1"/>
          </p:cNvPicPr>
          <p:nvPr>
            <p:custDataLst>
              <p:tags r:id="rId3"/>
            </p:custDataLst>
          </p:nvPr>
        </p:nvPicPr>
        <p:blipFill>
          <a:blip r:embed="rId10" cstate="print"/>
          <a:srcRect t="20709" b="5901"/>
          <a:stretch>
            <a:fillRect/>
          </a:stretch>
        </p:blipFill>
        <p:spPr>
          <a:xfrm>
            <a:off x="0" y="3617655"/>
            <a:ext cx="9144000" cy="2979995"/>
          </a:xfrm>
          <a:prstGeom prst="rect">
            <a:avLst/>
          </a:prstGeom>
        </p:spPr>
      </p:pic>
      <p:sp>
        <p:nvSpPr>
          <p:cNvPr id="36" name="Rectangle 35"/>
          <p:cNvSpPr/>
          <p:nvPr/>
        </p:nvSpPr>
        <p:spPr>
          <a:xfrm>
            <a:off x="2367990" y="1494542"/>
            <a:ext cx="6732240" cy="1502410"/>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Seek to make the business as robust as possible to withstand threats which are at present unknown </a:t>
            </a:r>
            <a:br>
              <a:rPr lang="en-US" sz="2000" dirty="0"/>
            </a:br>
            <a:r>
              <a:rPr lang="en-US" sz="2000" dirty="0"/>
              <a:t>(or of unprecedented force)</a:t>
            </a:r>
          </a:p>
          <a:p>
            <a:pPr algn="ctr"/>
            <a:endParaRPr lang="en-IN" sz="2000" dirty="0"/>
          </a:p>
        </p:txBody>
      </p:sp>
      <p:sp>
        <p:nvSpPr>
          <p:cNvPr id="37" name="Rectangle 36"/>
          <p:cNvSpPr/>
          <p:nvPr/>
        </p:nvSpPr>
        <p:spPr>
          <a:xfrm>
            <a:off x="0" y="4293096"/>
            <a:ext cx="6660232" cy="1800200"/>
          </a:xfrm>
          <a:prstGeom prst="rect">
            <a:avLst/>
          </a:prstGeom>
          <a:solidFill>
            <a:srgbClr val="957DB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Ensure that there is a sufficiently wide and creative base of knowledge focusing on future possible changes and on the steps which need to be taken in advance to provide the best chance of managing them successfully</a:t>
            </a:r>
          </a:p>
        </p:txBody>
      </p:sp>
      <p:grpSp>
        <p:nvGrpSpPr>
          <p:cNvPr id="38" name="Group 25"/>
          <p:cNvGrpSpPr/>
          <p:nvPr/>
        </p:nvGrpSpPr>
        <p:grpSpPr>
          <a:xfrm>
            <a:off x="6463840" y="2310546"/>
            <a:ext cx="3240360" cy="4862870"/>
            <a:chOff x="6516216" y="2382554"/>
            <a:chExt cx="3240360" cy="4862870"/>
          </a:xfrm>
        </p:grpSpPr>
        <p:grpSp>
          <p:nvGrpSpPr>
            <p:cNvPr id="39" name="Group 84"/>
            <p:cNvGrpSpPr/>
            <p:nvPr/>
          </p:nvGrpSpPr>
          <p:grpSpPr>
            <a:xfrm>
              <a:off x="6516216" y="2382554"/>
              <a:ext cx="3240360" cy="4862870"/>
              <a:chOff x="2411760" y="1023982"/>
              <a:chExt cx="3240360" cy="4862870"/>
            </a:xfrm>
          </p:grpSpPr>
          <p:sp>
            <p:nvSpPr>
              <p:cNvPr id="41" name="TextBox 40"/>
              <p:cNvSpPr txBox="1"/>
              <p:nvPr/>
            </p:nvSpPr>
            <p:spPr>
              <a:xfrm>
                <a:off x="2411760" y="1023982"/>
                <a:ext cx="3240360" cy="4862870"/>
              </a:xfrm>
              <a:prstGeom prst="rect">
                <a:avLst/>
              </a:prstGeom>
              <a:noFill/>
            </p:spPr>
            <p:txBody>
              <a:bodyPr wrap="square" rtlCol="0">
                <a:spAutoFit/>
              </a:bodyPr>
              <a:lstStyle/>
              <a:p>
                <a:r>
                  <a:rPr lang="en-IN" sz="31000" dirty="0">
                    <a:solidFill>
                      <a:srgbClr val="957DB1"/>
                    </a:solidFill>
                    <a:latin typeface="Rockwell Extra Bold" pitchFamily="18" charset="0"/>
                  </a:rPr>
                  <a:t>6</a:t>
                </a:r>
              </a:p>
            </p:txBody>
          </p:sp>
          <p:sp>
            <p:nvSpPr>
              <p:cNvPr id="42" name="TextBox 41"/>
              <p:cNvSpPr txBox="1"/>
              <p:nvPr/>
            </p:nvSpPr>
            <p:spPr>
              <a:xfrm>
                <a:off x="3024336" y="3510588"/>
                <a:ext cx="2339752" cy="400110"/>
              </a:xfrm>
              <a:prstGeom prst="rect">
                <a:avLst/>
              </a:prstGeom>
              <a:noFill/>
            </p:spPr>
            <p:txBody>
              <a:bodyPr wrap="square" rtlCol="0">
                <a:spAutoFit/>
              </a:bodyPr>
              <a:lstStyle/>
              <a:p>
                <a:pPr algn="ctr"/>
                <a:endParaRPr lang="en-IN" sz="2000" b="1" dirty="0"/>
              </a:p>
            </p:txBody>
          </p:sp>
        </p:grpSp>
        <p:sp>
          <p:nvSpPr>
            <p:cNvPr id="40" name="TextBox 39"/>
            <p:cNvSpPr txBox="1"/>
            <p:nvPr/>
          </p:nvSpPr>
          <p:spPr>
            <a:xfrm>
              <a:off x="7200800" y="5589240"/>
              <a:ext cx="2339752" cy="369332"/>
            </a:xfrm>
            <a:prstGeom prst="rect">
              <a:avLst/>
            </a:prstGeom>
            <a:noFill/>
          </p:spPr>
          <p:txBody>
            <a:bodyPr wrap="square" rtlCol="0">
              <a:spAutoFit/>
            </a:bodyPr>
            <a:lstStyle/>
            <a:p>
              <a:pPr algn="ctr"/>
              <a:endParaRPr lang="en-IN" dirty="0"/>
            </a:p>
          </p:txBody>
        </p:sp>
      </p:grpSp>
      <p:grpSp>
        <p:nvGrpSpPr>
          <p:cNvPr id="43" name="Group 52"/>
          <p:cNvGrpSpPr/>
          <p:nvPr/>
        </p:nvGrpSpPr>
        <p:grpSpPr>
          <a:xfrm>
            <a:off x="-252536" y="260648"/>
            <a:ext cx="3240360" cy="4862870"/>
            <a:chOff x="-612576" y="44624"/>
            <a:chExt cx="3240360" cy="4862870"/>
          </a:xfrm>
        </p:grpSpPr>
        <p:sp>
          <p:nvSpPr>
            <p:cNvPr id="44" name="TextBox 43"/>
            <p:cNvSpPr txBox="1"/>
            <p:nvPr/>
          </p:nvSpPr>
          <p:spPr>
            <a:xfrm>
              <a:off x="-612576" y="44624"/>
              <a:ext cx="3240360" cy="4862870"/>
            </a:xfrm>
            <a:prstGeom prst="rect">
              <a:avLst/>
            </a:prstGeom>
            <a:noFill/>
          </p:spPr>
          <p:txBody>
            <a:bodyPr wrap="square" rtlCol="0">
              <a:spAutoFit/>
            </a:bodyPr>
            <a:lstStyle/>
            <a:p>
              <a:r>
                <a:rPr lang="en-US" sz="31000" dirty="0">
                  <a:solidFill>
                    <a:srgbClr val="FF9999"/>
                  </a:solidFill>
                  <a:latin typeface="Rockwell Extra Bold" pitchFamily="18" charset="0"/>
                </a:rPr>
                <a:t>5</a:t>
              </a:r>
              <a:endParaRPr lang="en-IN" sz="31000" dirty="0">
                <a:solidFill>
                  <a:srgbClr val="FF9999"/>
                </a:solidFill>
                <a:latin typeface="Rockwell Extra Bold" pitchFamily="18" charset="0"/>
              </a:endParaRPr>
            </a:p>
          </p:txBody>
        </p:sp>
        <p:sp>
          <p:nvSpPr>
            <p:cNvPr id="45" name="TextBox 44"/>
            <p:cNvSpPr txBox="1"/>
            <p:nvPr/>
          </p:nvSpPr>
          <p:spPr>
            <a:xfrm>
              <a:off x="-252536" y="3427264"/>
              <a:ext cx="2088232" cy="400110"/>
            </a:xfrm>
            <a:prstGeom prst="rect">
              <a:avLst/>
            </a:prstGeom>
            <a:noFill/>
          </p:spPr>
          <p:txBody>
            <a:bodyPr wrap="square" rtlCol="0">
              <a:spAutoFit/>
            </a:bodyPr>
            <a:lstStyle/>
            <a:p>
              <a:pPr algn="ctr"/>
              <a:endParaRPr lang="en-IN" sz="2000" b="1" dirty="0"/>
            </a:p>
          </p:txBody>
        </p:sp>
      </p:grpSp>
    </p:spTree>
    <p:custDataLst>
      <p:tags r:id="rId1"/>
    </p:custDataLst>
    <p:extLst>
      <p:ext uri="{BB962C8B-B14F-4D97-AF65-F5344CB8AC3E}">
        <p14:creationId xmlns:p14="http://schemas.microsoft.com/office/powerpoint/2010/main" val="334883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MCQs</a:t>
              </a:r>
            </a:p>
          </p:txBody>
        </p:sp>
      </p:grpSp>
      <p:pic>
        <p:nvPicPr>
          <p:cNvPr id="16" name="Picture 2"/>
          <p:cNvPicPr>
            <a:picLocks noGrp="1" noSelect="1" noRot="1" noMove="1" noResize="1" noEditPoints="1" noAdjustHandles="1" noChangeArrowheads="1" noChangeShapeType="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1412776"/>
            <a:ext cx="6865412" cy="1015663"/>
          </a:xfrm>
          <a:prstGeom prst="rect">
            <a:avLst/>
          </a:prstGeom>
          <a:noFill/>
        </p:spPr>
        <p:txBody>
          <a:bodyPr wrap="square" rtlCol="0">
            <a:spAutoFit/>
          </a:bodyPr>
          <a:lstStyle/>
          <a:p>
            <a:r>
              <a:rPr lang="en-US" sz="2000" dirty="0"/>
              <a:t>For top management team in a company, lack of proper information or incomplete knowledge about their organization or departments will mainly lead to:</a:t>
            </a:r>
          </a:p>
        </p:txBody>
      </p:sp>
      <p:sp>
        <p:nvSpPr>
          <p:cNvPr id="5" name="Rectangle 4">
            <a:hlinkClick r:id="rId10" action="ppaction://hlinksldjump"/>
          </p:cNvPr>
          <p:cNvSpPr/>
          <p:nvPr/>
        </p:nvSpPr>
        <p:spPr>
          <a:xfrm>
            <a:off x="2712413" y="3030173"/>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1: </a:t>
            </a:r>
          </a:p>
        </p:txBody>
      </p:sp>
      <p:sp>
        <p:nvSpPr>
          <p:cNvPr id="24" name="TextBox 23"/>
          <p:cNvSpPr txBox="1"/>
          <p:nvPr/>
        </p:nvSpPr>
        <p:spPr>
          <a:xfrm>
            <a:off x="4284892" y="3030173"/>
            <a:ext cx="3167428" cy="400110"/>
          </a:xfrm>
          <a:prstGeom prst="rect">
            <a:avLst/>
          </a:prstGeom>
          <a:noFill/>
        </p:spPr>
        <p:txBody>
          <a:bodyPr wrap="square" rtlCol="0">
            <a:spAutoFit/>
          </a:bodyPr>
          <a:lstStyle/>
          <a:p>
            <a:r>
              <a:rPr lang="en-US" sz="2000" dirty="0"/>
              <a:t>Inefficient risk management</a:t>
            </a:r>
          </a:p>
        </p:txBody>
      </p:sp>
      <p:sp>
        <p:nvSpPr>
          <p:cNvPr id="25" name="Rectangle 24">
            <a:hlinkClick r:id="rId10" action="ppaction://hlinksldjump"/>
          </p:cNvPr>
          <p:cNvSpPr/>
          <p:nvPr/>
        </p:nvSpPr>
        <p:spPr>
          <a:xfrm>
            <a:off x="2712413" y="3743301"/>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2: </a:t>
            </a:r>
          </a:p>
        </p:txBody>
      </p:sp>
      <p:sp>
        <p:nvSpPr>
          <p:cNvPr id="26" name="TextBox 25"/>
          <p:cNvSpPr txBox="1"/>
          <p:nvPr/>
        </p:nvSpPr>
        <p:spPr>
          <a:xfrm>
            <a:off x="4284891" y="3743301"/>
            <a:ext cx="3527469" cy="400110"/>
          </a:xfrm>
          <a:prstGeom prst="rect">
            <a:avLst/>
          </a:prstGeom>
          <a:noFill/>
        </p:spPr>
        <p:txBody>
          <a:bodyPr wrap="square" rtlCol="0">
            <a:spAutoFit/>
          </a:bodyPr>
          <a:lstStyle/>
          <a:p>
            <a:r>
              <a:rPr lang="en-US" sz="2000" dirty="0"/>
              <a:t>Limited growth of the company</a:t>
            </a:r>
          </a:p>
        </p:txBody>
      </p:sp>
      <p:sp>
        <p:nvSpPr>
          <p:cNvPr id="27" name="Rectangle 26">
            <a:hlinkClick r:id="rId10" action="ppaction://hlinksldjump"/>
          </p:cNvPr>
          <p:cNvSpPr/>
          <p:nvPr/>
        </p:nvSpPr>
        <p:spPr>
          <a:xfrm>
            <a:off x="2712413" y="4437112"/>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3: </a:t>
            </a:r>
          </a:p>
        </p:txBody>
      </p:sp>
      <p:sp>
        <p:nvSpPr>
          <p:cNvPr id="28" name="TextBox 27"/>
          <p:cNvSpPr txBox="1"/>
          <p:nvPr/>
        </p:nvSpPr>
        <p:spPr>
          <a:xfrm>
            <a:off x="4284891" y="4437112"/>
            <a:ext cx="4103533" cy="400110"/>
          </a:xfrm>
          <a:prstGeom prst="rect">
            <a:avLst/>
          </a:prstGeom>
          <a:noFill/>
        </p:spPr>
        <p:txBody>
          <a:bodyPr wrap="square" rtlCol="0">
            <a:spAutoFit/>
          </a:bodyPr>
          <a:lstStyle/>
          <a:p>
            <a:r>
              <a:rPr lang="en-US" sz="2000" dirty="0"/>
              <a:t>Inefficient control</a:t>
            </a:r>
          </a:p>
        </p:txBody>
      </p:sp>
      <p:sp>
        <p:nvSpPr>
          <p:cNvPr id="29" name="Rectangle 28">
            <a:hlinkClick r:id="rId11" action="ppaction://hlinksldjump"/>
          </p:cNvPr>
          <p:cNvSpPr/>
          <p:nvPr/>
        </p:nvSpPr>
        <p:spPr>
          <a:xfrm>
            <a:off x="2712413" y="5157192"/>
            <a:ext cx="1421365"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Option 4: </a:t>
            </a:r>
          </a:p>
        </p:txBody>
      </p:sp>
      <p:sp>
        <p:nvSpPr>
          <p:cNvPr id="30" name="TextBox 29"/>
          <p:cNvSpPr txBox="1"/>
          <p:nvPr/>
        </p:nvSpPr>
        <p:spPr>
          <a:xfrm>
            <a:off x="4284891" y="5157192"/>
            <a:ext cx="3723521" cy="400110"/>
          </a:xfrm>
          <a:prstGeom prst="rect">
            <a:avLst/>
          </a:prstGeom>
          <a:noFill/>
        </p:spPr>
        <p:txBody>
          <a:bodyPr wrap="square" rtlCol="0">
            <a:spAutoFit/>
          </a:bodyPr>
          <a:lstStyle/>
          <a:p>
            <a:r>
              <a:rPr lang="en-US" sz="2000" dirty="0"/>
              <a:t>Uncertainty</a:t>
            </a:r>
          </a:p>
        </p:txBody>
      </p:sp>
      <p:sp>
        <p:nvSpPr>
          <p:cNvPr id="31" name="Rounded Rectangular Callout 30"/>
          <p:cNvSpPr/>
          <p:nvPr/>
        </p:nvSpPr>
        <p:spPr>
          <a:xfrm>
            <a:off x="179512" y="4175349"/>
            <a:ext cx="1656000" cy="1512168"/>
          </a:xfrm>
          <a:prstGeom prst="wedgeRoundRectCallout">
            <a:avLst>
              <a:gd name="adj1" fmla="val 93672"/>
              <a:gd name="adj2" fmla="val -37508"/>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Click on any one of the options for the correct answer</a:t>
            </a:r>
          </a:p>
        </p:txBody>
      </p:sp>
    </p:spTree>
    <p:custDataLst>
      <p:tags r:id="rId1"/>
    </p:custDataLst>
    <p:extLst>
      <p:ext uri="{BB962C8B-B14F-4D97-AF65-F5344CB8AC3E}">
        <p14:creationId xmlns:p14="http://schemas.microsoft.com/office/powerpoint/2010/main" val="67875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4" grpId="0"/>
      <p:bldP spid="25" grpId="0" animBg="1"/>
      <p:bldP spid="26" grpId="0"/>
      <p:bldP spid="27" grpId="0" animBg="1"/>
      <p:bldP spid="28" grpId="0"/>
      <p:bldP spid="29" grpId="0" animBg="1"/>
      <p:bldP spid="30" grpId="0"/>
      <p:bldP spid="3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MCQs</a:t>
              </a:r>
            </a:p>
          </p:txBody>
        </p:sp>
      </p:grpSp>
      <p:pic>
        <p:nvPicPr>
          <p:cNvPr id="16" name="Picture 2"/>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Grp="1" noSelect="1" noRot="1" noMove="1" noResize="1" noEditPoints="1" noAdjustHandles="1" noChangeArrowheads="1" noChangeShapeType="1" noTextEdit="1"/>
          </p:cNvSpPr>
          <p:nvPr>
            <p:custDataLst>
              <p:tags r:id="rId3"/>
            </p:custDataLst>
          </p:nvPr>
        </p:nvSpPr>
        <p:spPr>
          <a:xfrm>
            <a:off x="611560" y="1988840"/>
            <a:ext cx="3312368" cy="3312368"/>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06474" y="2816932"/>
            <a:ext cx="3801938" cy="16561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Yes you are right!</a:t>
            </a:r>
          </a:p>
        </p:txBody>
      </p:sp>
      <p:sp>
        <p:nvSpPr>
          <p:cNvPr id="32" name="Rectangle 31">
            <a:hlinkClick r:id="rId12" action="ppaction://hlinksldjump"/>
          </p:cNvPr>
          <p:cNvSpPr/>
          <p:nvPr/>
        </p:nvSpPr>
        <p:spPr>
          <a:xfrm>
            <a:off x="5076056" y="5661248"/>
            <a:ext cx="3672408" cy="572797"/>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t>Click here Continue . . .</a:t>
            </a:r>
          </a:p>
        </p:txBody>
      </p:sp>
    </p:spTree>
    <p:custDataLst>
      <p:tags r:id="rId1"/>
    </p:custDataLst>
    <p:extLst>
      <p:ext uri="{BB962C8B-B14F-4D97-AF65-F5344CB8AC3E}">
        <p14:creationId xmlns:p14="http://schemas.microsoft.com/office/powerpoint/2010/main" val="15284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6"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7"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8"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9"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MCQs</a:t>
              </a:r>
            </a:p>
          </p:txBody>
        </p:sp>
      </p:grpSp>
      <p:pic>
        <p:nvPicPr>
          <p:cNvPr id="16" name="Picture 2"/>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2327" y="884696"/>
            <a:ext cx="9141402" cy="571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Grp="1" noSelect="1" noRot="1" noMove="1" noResize="1" noEditPoints="1" noAdjustHandles="1" noChangeArrowheads="1" noChangeShapeType="1" noTextEdit="1"/>
          </p:cNvSpPr>
          <p:nvPr>
            <p:custDataLst>
              <p:tags r:id="rId3"/>
            </p:custDataLst>
          </p:nvPr>
        </p:nvSpPr>
        <p:spPr>
          <a:xfrm>
            <a:off x="611560" y="1988840"/>
            <a:ext cx="3312368" cy="3312368"/>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06474" y="2816932"/>
            <a:ext cx="4541990" cy="1656184"/>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That’s not quite right</a:t>
            </a:r>
          </a:p>
          <a:p>
            <a:r>
              <a:rPr lang="en-US" sz="2400" b="1" dirty="0">
                <a:solidFill>
                  <a:srgbClr val="FFFF00"/>
                </a:solidFill>
              </a:rPr>
              <a:t>The answer is:</a:t>
            </a:r>
            <a:br>
              <a:rPr lang="en-US" sz="2400" b="1" dirty="0">
                <a:solidFill>
                  <a:srgbClr val="FFFF00"/>
                </a:solidFill>
              </a:rPr>
            </a:br>
            <a:r>
              <a:rPr lang="en-US" sz="2400" b="1" dirty="0">
                <a:solidFill>
                  <a:srgbClr val="FFFF00"/>
                </a:solidFill>
              </a:rPr>
              <a:t>Uncertainty</a:t>
            </a:r>
          </a:p>
        </p:txBody>
      </p:sp>
      <p:sp>
        <p:nvSpPr>
          <p:cNvPr id="23" name="Rectangle 22">
            <a:hlinkClick r:id="rId12" action="ppaction://hlinksldjump"/>
          </p:cNvPr>
          <p:cNvSpPr/>
          <p:nvPr/>
        </p:nvSpPr>
        <p:spPr>
          <a:xfrm>
            <a:off x="5076056" y="5661248"/>
            <a:ext cx="3672408" cy="572797"/>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t>Click here Continue . . .</a:t>
            </a:r>
          </a:p>
        </p:txBody>
      </p:sp>
    </p:spTree>
    <p:custDataLst>
      <p:tags r:id="rId1"/>
    </p:custDataLst>
    <p:extLst>
      <p:ext uri="{BB962C8B-B14F-4D97-AF65-F5344CB8AC3E}">
        <p14:creationId xmlns:p14="http://schemas.microsoft.com/office/powerpoint/2010/main" val="8620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39239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par>
                                <p:cTn id="10" presetID="47" presetClass="exit" presetSubtype="0" fill="hold" grpId="0" nodeType="withEffect">
                                  <p:stCondLst>
                                    <p:cond delay="0"/>
                                  </p:stCondLst>
                                  <p:childTnLst>
                                    <p:animEffect transition="out" filter="fade">
                                      <p:cBhvr>
                                        <p:cTn id="11" dur="1000"/>
                                        <p:tgtEl>
                                          <p:spTgt spid="16"/>
                                        </p:tgtEl>
                                      </p:cBhvr>
                                    </p:animEffect>
                                    <p:anim calcmode="lin" valueType="num">
                                      <p:cBhvr>
                                        <p:cTn id="12" dur="1000"/>
                                        <p:tgtEl>
                                          <p:spTgt spid="16"/>
                                        </p:tgtEl>
                                        <p:attrNameLst>
                                          <p:attrName>ppt_x</p:attrName>
                                        </p:attrNameLst>
                                      </p:cBhvr>
                                      <p:tavLst>
                                        <p:tav tm="0">
                                          <p:val>
                                            <p:strVal val="ppt_x"/>
                                          </p:val>
                                        </p:tav>
                                        <p:tav tm="100000">
                                          <p:val>
                                            <p:strVal val="ppt_x"/>
                                          </p:val>
                                        </p:tav>
                                      </p:tavLst>
                                    </p:anim>
                                    <p:anim calcmode="lin" valueType="num">
                                      <p:cBhvr>
                                        <p:cTn id="13" dur="1000"/>
                                        <p:tgtEl>
                                          <p:spTgt spid="16"/>
                                        </p:tgtEl>
                                        <p:attrNameLst>
                                          <p:attrName>ppt_y</p:attrName>
                                        </p:attrNameLst>
                                      </p:cBhvr>
                                      <p:tavLst>
                                        <p:tav tm="0">
                                          <p:val>
                                            <p:strVal val="ppt_y"/>
                                          </p:val>
                                        </p:tav>
                                        <p:tav tm="100000">
                                          <p:val>
                                            <p:strVal val="ppt_y-.1"/>
                                          </p:val>
                                        </p:tav>
                                      </p:tavLst>
                                    </p:anim>
                                    <p:set>
                                      <p:cBhvr>
                                        <p:cTn id="14" dur="1" fill="hold">
                                          <p:stCondLst>
                                            <p:cond delay="999"/>
                                          </p:stCondLst>
                                        </p:cTn>
                                        <p:tgtEl>
                                          <p:spTgt spid="16"/>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4"/>
                                        </p:tgtEl>
                                      </p:cBhvr>
                                    </p:animEffect>
                                    <p:anim calcmode="lin" valueType="num">
                                      <p:cBhvr>
                                        <p:cTn id="22" dur="1000"/>
                                        <p:tgtEl>
                                          <p:spTgt spid="14"/>
                                        </p:tgtEl>
                                        <p:attrNameLst>
                                          <p:attrName>ppt_x</p:attrName>
                                        </p:attrNameLst>
                                      </p:cBhvr>
                                      <p:tavLst>
                                        <p:tav tm="0">
                                          <p:val>
                                            <p:strVal val="ppt_x"/>
                                          </p:val>
                                        </p:tav>
                                        <p:tav tm="100000">
                                          <p:val>
                                            <p:strVal val="ppt_x"/>
                                          </p:val>
                                        </p:tav>
                                      </p:tavLst>
                                    </p:anim>
                                    <p:anim calcmode="lin" valueType="num">
                                      <p:cBhvr>
                                        <p:cTn id="23" dur="1000"/>
                                        <p:tgtEl>
                                          <p:spTgt spid="14"/>
                                        </p:tgtEl>
                                        <p:attrNameLst>
                                          <p:attrName>ppt_y</p:attrName>
                                        </p:attrNameLst>
                                      </p:cBhvr>
                                      <p:tavLst>
                                        <p:tav tm="0">
                                          <p:val>
                                            <p:strVal val="ppt_y"/>
                                          </p:val>
                                        </p:tav>
                                        <p:tav tm="100000">
                                          <p:val>
                                            <p:strVal val="ppt_y-.1"/>
                                          </p:val>
                                        </p:tav>
                                      </p:tavLst>
                                    </p:anim>
                                    <p:set>
                                      <p:cBhvr>
                                        <p:cTn id="24" dur="1" fill="hold">
                                          <p:stCondLst>
                                            <p:cond delay="999"/>
                                          </p:stCondLst>
                                        </p:cTn>
                                        <p:tgtEl>
                                          <p:spTgt spid="14"/>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3"/>
                                        </p:tgtEl>
                                      </p:cBhvr>
                                    </p:animEffect>
                                    <p:anim calcmode="lin" valueType="num">
                                      <p:cBhvr>
                                        <p:cTn id="27" dur="1000"/>
                                        <p:tgtEl>
                                          <p:spTgt spid="13"/>
                                        </p:tgtEl>
                                        <p:attrNameLst>
                                          <p:attrName>ppt_x</p:attrName>
                                        </p:attrNameLst>
                                      </p:cBhvr>
                                      <p:tavLst>
                                        <p:tav tm="0">
                                          <p:val>
                                            <p:strVal val="ppt_x"/>
                                          </p:val>
                                        </p:tav>
                                        <p:tav tm="100000">
                                          <p:val>
                                            <p:strVal val="ppt_x"/>
                                          </p:val>
                                        </p:tav>
                                      </p:tavLst>
                                    </p:anim>
                                    <p:anim calcmode="lin" valueType="num">
                                      <p:cBhvr>
                                        <p:cTn id="28" dur="1000"/>
                                        <p:tgtEl>
                                          <p:spTgt spid="13"/>
                                        </p:tgtEl>
                                        <p:attrNameLst>
                                          <p:attrName>ppt_y</p:attrName>
                                        </p:attrNameLst>
                                      </p:cBhvr>
                                      <p:tavLst>
                                        <p:tav tm="0">
                                          <p:val>
                                            <p:strVal val="ppt_y"/>
                                          </p:val>
                                        </p:tav>
                                        <p:tav tm="100000">
                                          <p:val>
                                            <p:strVal val="ppt_y-.1"/>
                                          </p:val>
                                        </p:tav>
                                      </p:tavLst>
                                    </p:anim>
                                    <p:set>
                                      <p:cBhvr>
                                        <p:cTn id="29" dur="1" fill="hold">
                                          <p:stCondLst>
                                            <p:cond delay="999"/>
                                          </p:stCondLst>
                                        </p:cTn>
                                        <p:tgtEl>
                                          <p:spTgt spid="13"/>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2"/>
                                        </p:tgtEl>
                                      </p:cBhvr>
                                    </p:animEffect>
                                    <p:anim calcmode="lin" valueType="num">
                                      <p:cBhvr>
                                        <p:cTn id="32" dur="1000"/>
                                        <p:tgtEl>
                                          <p:spTgt spid="12"/>
                                        </p:tgtEl>
                                        <p:attrNameLst>
                                          <p:attrName>ppt_x</p:attrName>
                                        </p:attrNameLst>
                                      </p:cBhvr>
                                      <p:tavLst>
                                        <p:tav tm="0">
                                          <p:val>
                                            <p:strVal val="ppt_x"/>
                                          </p:val>
                                        </p:tav>
                                        <p:tav tm="100000">
                                          <p:val>
                                            <p:strVal val="ppt_x"/>
                                          </p:val>
                                        </p:tav>
                                      </p:tavLst>
                                    </p:anim>
                                    <p:anim calcmode="lin" valueType="num">
                                      <p:cBhvr>
                                        <p:cTn id="33" dur="1000"/>
                                        <p:tgtEl>
                                          <p:spTgt spid="12"/>
                                        </p:tgtEl>
                                        <p:attrNameLst>
                                          <p:attrName>ppt_y</p:attrName>
                                        </p:attrNameLst>
                                      </p:cBhvr>
                                      <p:tavLst>
                                        <p:tav tm="0">
                                          <p:val>
                                            <p:strVal val="ppt_y"/>
                                          </p:val>
                                        </p:tav>
                                        <p:tav tm="100000">
                                          <p:val>
                                            <p:strVal val="ppt_y-.1"/>
                                          </p:val>
                                        </p:tav>
                                      </p:tavLst>
                                    </p:anim>
                                    <p:set>
                                      <p:cBhvr>
                                        <p:cTn id="34" dur="1" fill="hold">
                                          <p:stCondLst>
                                            <p:cond delay="999"/>
                                          </p:stCondLst>
                                        </p:cTn>
                                        <p:tgtEl>
                                          <p:spTgt spid="12"/>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8"/>
                                        </p:tgtEl>
                                      </p:cBhvr>
                                    </p:animEffect>
                                    <p:anim calcmode="lin" valueType="num">
                                      <p:cBhvr>
                                        <p:cTn id="42" dur="1000"/>
                                        <p:tgtEl>
                                          <p:spTgt spid="18"/>
                                        </p:tgtEl>
                                        <p:attrNameLst>
                                          <p:attrName>ppt_x</p:attrName>
                                        </p:attrNameLst>
                                      </p:cBhvr>
                                      <p:tavLst>
                                        <p:tav tm="0">
                                          <p:val>
                                            <p:strVal val="ppt_x"/>
                                          </p:val>
                                        </p:tav>
                                        <p:tav tm="100000">
                                          <p:val>
                                            <p:strVal val="ppt_x"/>
                                          </p:val>
                                        </p:tav>
                                      </p:tavLst>
                                    </p:anim>
                                    <p:anim calcmode="lin" valueType="num">
                                      <p:cBhvr>
                                        <p:cTn id="43" dur="1000"/>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20"/>
                                        </p:tgtEl>
                                      </p:cBhvr>
                                    </p:animEffect>
                                    <p:anim calcmode="lin" valueType="num">
                                      <p:cBhvr>
                                        <p:cTn id="52" dur="1000"/>
                                        <p:tgtEl>
                                          <p:spTgt spid="20"/>
                                        </p:tgtEl>
                                        <p:attrNameLst>
                                          <p:attrName>ppt_x</p:attrName>
                                        </p:attrNameLst>
                                      </p:cBhvr>
                                      <p:tavLst>
                                        <p:tav tm="0">
                                          <p:val>
                                            <p:strVal val="ppt_x"/>
                                          </p:val>
                                        </p:tav>
                                        <p:tav tm="100000">
                                          <p:val>
                                            <p:strVal val="ppt_x"/>
                                          </p:val>
                                        </p:tav>
                                      </p:tavLst>
                                    </p:anim>
                                    <p:anim calcmode="lin" valueType="num">
                                      <p:cBhvr>
                                        <p:cTn id="53" dur="1000"/>
                                        <p:tgtEl>
                                          <p:spTgt spid="20"/>
                                        </p:tgtEl>
                                        <p:attrNameLst>
                                          <p:attrName>ppt_y</p:attrName>
                                        </p:attrNameLst>
                                      </p:cBhvr>
                                      <p:tavLst>
                                        <p:tav tm="0">
                                          <p:val>
                                            <p:strVal val="ppt_y"/>
                                          </p:val>
                                        </p:tav>
                                        <p:tav tm="100000">
                                          <p:val>
                                            <p:strVal val="ppt_y-.1"/>
                                          </p:val>
                                        </p:tav>
                                      </p:tavLst>
                                    </p:anim>
                                    <p:set>
                                      <p:cBhvr>
                                        <p:cTn id="54" dur="1" fill="hold">
                                          <p:stCondLst>
                                            <p:cond delay="999"/>
                                          </p:stCondLst>
                                        </p:cTn>
                                        <p:tgtEl>
                                          <p:spTgt spid="20"/>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extLst>
              <p:ext uri="{D42A27DB-BD31-4B8C-83A1-F6EECF244321}">
                <p14:modId xmlns:p14="http://schemas.microsoft.com/office/powerpoint/2010/main" val="389669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96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27650" name="Picture 2"/>
          <p:cNvPicPr>
            <a:picLocks noGrp="1" noSelect="1" noRot="1" noMove="1" noResize="1" noEditPoints="1" noAdjustHandles="1"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251519" y="872616"/>
            <a:ext cx="8857556" cy="572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9"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0"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1"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2"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Why risk governance matters?</a:t>
              </a:r>
            </a:p>
          </p:txBody>
        </p:sp>
      </p:grpSp>
      <p:sp>
        <p:nvSpPr>
          <p:cNvPr id="4" name="Rounded Rectangle 3"/>
          <p:cNvSpPr/>
          <p:nvPr/>
        </p:nvSpPr>
        <p:spPr>
          <a:xfrm>
            <a:off x="4067944" y="3717032"/>
            <a:ext cx="4896544" cy="2664296"/>
          </a:xfrm>
          <a:prstGeom prst="roundRect">
            <a:avLst>
              <a:gd name="adj" fmla="val 20408"/>
            </a:avLst>
          </a:prstGeom>
          <a:solidFill>
            <a:srgbClr val="FF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The main reason for failure of certain organizations is lack of proper risk governance systems in place. A good risk governance system is vital to control risk and to ensure whether these systems are adequate and being operated properly</a:t>
            </a:r>
          </a:p>
        </p:txBody>
      </p:sp>
    </p:spTree>
    <p:custDataLst>
      <p:tags r:id="rId2"/>
    </p:custDataLst>
    <p:extLst>
      <p:ext uri="{BB962C8B-B14F-4D97-AF65-F5344CB8AC3E}">
        <p14:creationId xmlns:p14="http://schemas.microsoft.com/office/powerpoint/2010/main" val="21389737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5"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6"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7"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8"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Controlling staff risks</a:t>
              </a:r>
            </a:p>
          </p:txBody>
        </p:sp>
      </p:grpSp>
      <p:pic>
        <p:nvPicPr>
          <p:cNvPr id="12" name="Picture 14"/>
          <p:cNvPicPr>
            <a:picLocks noGrp="1" noSelect="1" noRot="1" noMove="1" noResize="1" noEditPoints="1" noAdjustHandles="1" noChangeArrowheads="1" noChangeShapeType="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1771" y="1457650"/>
            <a:ext cx="3087688" cy="455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4"/>
          <p:cNvPicPr>
            <a:picLocks noGrp="1" noSelect="1" noRot="1" noMove="1" noResize="1" noEditPoints="1" noAdjustHandles="1" noChangeArrowheads="1" noChangeShapeType="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019800" y="1457650"/>
            <a:ext cx="3087688" cy="455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9752" y="1988840"/>
            <a:ext cx="4464496" cy="3672407"/>
          </a:xfrm>
          <a:prstGeom prst="rect">
            <a:avLst/>
          </a:prstGeom>
          <a:solidFill>
            <a:srgbClr val="FFFFFF">
              <a:alpha val="69804"/>
            </a:srgb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000">
                <a:solidFill>
                  <a:prstClr val="black"/>
                </a:solidFill>
                <a:latin typeface="Calibri" pitchFamily="34" charset="0"/>
                <a:cs typeface="Calibr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There should be an appropriate system to reduce the staff risk as it is one of the greatest sources of downside risk in an organization. One of the important aspects of risk governance is to ensure that people working in an organization have proper ethics and good attitude towards risk. There should be a good remuneration to reward them which will automatically bring success to the organization in the medium and long term</a:t>
            </a:r>
          </a:p>
        </p:txBody>
      </p:sp>
    </p:spTree>
    <p:custDataLst>
      <p:tags r:id="rId1"/>
    </p:custDataLst>
    <p:extLst>
      <p:ext uri="{BB962C8B-B14F-4D97-AF65-F5344CB8AC3E}">
        <p14:creationId xmlns:p14="http://schemas.microsoft.com/office/powerpoint/2010/main" val="3955493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6709080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15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10" name="Group 91"/>
          <p:cNvGrpSpPr/>
          <p:nvPr/>
        </p:nvGrpSpPr>
        <p:grpSpPr>
          <a:xfrm>
            <a:off x="0" y="-1"/>
            <a:ext cx="9160412" cy="872617"/>
            <a:chOff x="0" y="-1"/>
            <a:chExt cx="9160412" cy="872617"/>
          </a:xfrm>
        </p:grpSpPr>
        <p:grpSp>
          <p:nvGrpSpPr>
            <p:cNvPr id="11" name="Group 90"/>
            <p:cNvGrpSpPr/>
            <p:nvPr/>
          </p:nvGrpSpPr>
          <p:grpSpPr>
            <a:xfrm>
              <a:off x="0" y="-1"/>
              <a:ext cx="9160412" cy="872610"/>
              <a:chOff x="0" y="-3672"/>
              <a:chExt cx="9160412" cy="840384"/>
            </a:xfrm>
          </p:grpSpPr>
          <p:pic>
            <p:nvPicPr>
              <p:cNvPr id="14"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15"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16"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17"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12" name="Rectangle 11"/>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13" name="TextBox 12"/>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18" name="Rad 4"/>
          <p:cNvSpPr>
            <a:spLocks noGrp="1" noSelect="1" noRot="1" noMove="1" noResize="1" noEditPoints="1" noAdjustHandles="1" noChangeArrowheads="1" noChangeShapeType="1" noTextEdit="1"/>
          </p:cNvSpPr>
          <p:nvPr>
            <p:custDataLst>
              <p:tags r:id="rId4"/>
            </p:custDataLst>
          </p:nvPr>
        </p:nvSpPr>
        <p:spPr bwMode="gray">
          <a:xfrm>
            <a:off x="1034755" y="1268760"/>
            <a:ext cx="7051970" cy="4986978"/>
          </a:xfrm>
          <a:prstGeom prst="donut">
            <a:avLst>
              <a:gd name="adj" fmla="val 1627"/>
            </a:avLst>
          </a:prstGeom>
          <a:gradFill flip="none" rotWithShape="1">
            <a:gsLst>
              <a:gs pos="0">
                <a:schemeClr val="bg1"/>
              </a:gs>
              <a:gs pos="16000">
                <a:schemeClr val="accent1">
                  <a:lumMod val="60000"/>
                  <a:lumOff val="40000"/>
                </a:schemeClr>
              </a:gs>
              <a:gs pos="97500">
                <a:schemeClr val="accent1">
                  <a:lumMod val="50000"/>
                </a:schemeClr>
              </a:gs>
              <a:gs pos="26000">
                <a:schemeClr val="accent1"/>
              </a:gs>
            </a:gsLst>
            <a:lin ang="13500000" scaled="1"/>
            <a:tileRect/>
          </a:gradFill>
          <a:ln w="9525">
            <a:noFill/>
            <a:miter lim="800000"/>
            <a:headEnd/>
            <a:tailEnd/>
          </a:ln>
          <a:effectLst/>
          <a:scene3d>
            <a:camera prst="perspectiveFront" fov="3600000">
              <a:rot lat="16799984" lon="0" rev="0"/>
            </a:camera>
            <a:lightRig rig="threePt" dir="t">
              <a:rot lat="0" lon="0" rev="18600000"/>
            </a:lightRig>
          </a:scene3d>
          <a:sp3d extrusionH="165100">
            <a:bevelT w="12700" h="0"/>
          </a:sp3d>
        </p:spPr>
        <p:txBody>
          <a:bodyPr lIns="0" tIns="0" rIns="0" bIns="0" anchor="ctr"/>
          <a:lstStyle/>
          <a:p>
            <a:pPr algn="ctr" defTabSz="801688" eaLnBrk="0" hangingPunct="0">
              <a:lnSpc>
                <a:spcPct val="85000"/>
              </a:lnSpc>
            </a:pPr>
            <a:endParaRPr lang="en-US" b="1" noProof="1">
              <a:solidFill>
                <a:srgbClr val="FFFFFF"/>
              </a:solidFill>
              <a:effectLst>
                <a:outerShdw blurRad="50800" dist="38100" dir="2700000" algn="tl" rotWithShape="0">
                  <a:prstClr val="black">
                    <a:alpha val="40000"/>
                  </a:prstClr>
                </a:outerShdw>
              </a:effectLst>
              <a:cs typeface="Arial" charset="0"/>
            </a:endParaRPr>
          </a:p>
        </p:txBody>
      </p:sp>
      <p:sp>
        <p:nvSpPr>
          <p:cNvPr id="26" name="Freeform 6"/>
          <p:cNvSpPr>
            <a:spLocks noEditPoints="1"/>
          </p:cNvSpPr>
          <p:nvPr/>
        </p:nvSpPr>
        <p:spPr bwMode="gray">
          <a:xfrm>
            <a:off x="3827173" y="1268759"/>
            <a:ext cx="1467133" cy="2817257"/>
          </a:xfrm>
          <a:custGeom>
            <a:avLst/>
            <a:gdLst>
              <a:gd name="T0" fmla="*/ 558 w 624"/>
              <a:gd name="T1" fmla="*/ 366 h 1556"/>
              <a:gd name="T2" fmla="*/ 494 w 624"/>
              <a:gd name="T3" fmla="*/ 259 h 1556"/>
              <a:gd name="T4" fmla="*/ 383 w 624"/>
              <a:gd name="T5" fmla="*/ 224 h 1556"/>
              <a:gd name="T6" fmla="*/ 368 w 624"/>
              <a:gd name="T7" fmla="*/ 174 h 1556"/>
              <a:gd name="T8" fmla="*/ 382 w 624"/>
              <a:gd name="T9" fmla="*/ 133 h 1556"/>
              <a:gd name="T10" fmla="*/ 384 w 624"/>
              <a:gd name="T11" fmla="*/ 62 h 1556"/>
              <a:gd name="T12" fmla="*/ 334 w 624"/>
              <a:gd name="T13" fmla="*/ 11 h 1556"/>
              <a:gd name="T14" fmla="*/ 297 w 624"/>
              <a:gd name="T15" fmla="*/ 5 h 1556"/>
              <a:gd name="T16" fmla="*/ 279 w 624"/>
              <a:gd name="T17" fmla="*/ 11 h 1556"/>
              <a:gd name="T18" fmla="*/ 234 w 624"/>
              <a:gd name="T19" fmla="*/ 89 h 1556"/>
              <a:gd name="T20" fmla="*/ 259 w 624"/>
              <a:gd name="T21" fmla="*/ 153 h 1556"/>
              <a:gd name="T22" fmla="*/ 267 w 624"/>
              <a:gd name="T23" fmla="*/ 223 h 1556"/>
              <a:gd name="T24" fmla="*/ 117 w 624"/>
              <a:gd name="T25" fmla="*/ 289 h 1556"/>
              <a:gd name="T26" fmla="*/ 64 w 624"/>
              <a:gd name="T27" fmla="*/ 408 h 1556"/>
              <a:gd name="T28" fmla="*/ 4 w 624"/>
              <a:gd name="T29" fmla="*/ 510 h 1556"/>
              <a:gd name="T30" fmla="*/ 46 w 624"/>
              <a:gd name="T31" fmla="*/ 672 h 1556"/>
              <a:gd name="T32" fmla="*/ 87 w 624"/>
              <a:gd name="T33" fmla="*/ 731 h 1556"/>
              <a:gd name="T34" fmla="*/ 159 w 624"/>
              <a:gd name="T35" fmla="*/ 841 h 1556"/>
              <a:gd name="T36" fmla="*/ 183 w 624"/>
              <a:gd name="T37" fmla="*/ 941 h 1556"/>
              <a:gd name="T38" fmla="*/ 213 w 624"/>
              <a:gd name="T39" fmla="*/ 1182 h 1556"/>
              <a:gd name="T40" fmla="*/ 236 w 624"/>
              <a:gd name="T41" fmla="*/ 1335 h 1556"/>
              <a:gd name="T42" fmla="*/ 253 w 624"/>
              <a:gd name="T43" fmla="*/ 1447 h 1556"/>
              <a:gd name="T44" fmla="*/ 190 w 624"/>
              <a:gd name="T45" fmla="*/ 1502 h 1556"/>
              <a:gd name="T46" fmla="*/ 304 w 624"/>
              <a:gd name="T47" fmla="*/ 1487 h 1556"/>
              <a:gd name="T48" fmla="*/ 355 w 624"/>
              <a:gd name="T49" fmla="*/ 1503 h 1556"/>
              <a:gd name="T50" fmla="*/ 393 w 624"/>
              <a:gd name="T51" fmla="*/ 1536 h 1556"/>
              <a:gd name="T52" fmla="*/ 477 w 624"/>
              <a:gd name="T53" fmla="*/ 1551 h 1556"/>
              <a:gd name="T54" fmla="*/ 447 w 624"/>
              <a:gd name="T55" fmla="*/ 1486 h 1556"/>
              <a:gd name="T56" fmla="*/ 441 w 624"/>
              <a:gd name="T57" fmla="*/ 1430 h 1556"/>
              <a:gd name="T58" fmla="*/ 461 w 624"/>
              <a:gd name="T59" fmla="*/ 1381 h 1556"/>
              <a:gd name="T60" fmla="*/ 443 w 624"/>
              <a:gd name="T61" fmla="*/ 1102 h 1556"/>
              <a:gd name="T62" fmla="*/ 451 w 624"/>
              <a:gd name="T63" fmla="*/ 1005 h 1556"/>
              <a:gd name="T64" fmla="*/ 467 w 624"/>
              <a:gd name="T65" fmla="*/ 834 h 1556"/>
              <a:gd name="T66" fmla="*/ 534 w 624"/>
              <a:gd name="T67" fmla="*/ 793 h 1556"/>
              <a:gd name="T68" fmla="*/ 536 w 624"/>
              <a:gd name="T69" fmla="*/ 738 h 1556"/>
              <a:gd name="T70" fmla="*/ 589 w 624"/>
              <a:gd name="T71" fmla="*/ 675 h 1556"/>
              <a:gd name="T72" fmla="*/ 618 w 624"/>
              <a:gd name="T73" fmla="*/ 582 h 1556"/>
              <a:gd name="T74" fmla="*/ 115 w 624"/>
              <a:gd name="T75" fmla="*/ 549 h 1556"/>
              <a:gd name="T76" fmla="*/ 106 w 624"/>
              <a:gd name="T77" fmla="*/ 603 h 1556"/>
              <a:gd name="T78" fmla="*/ 90 w 624"/>
              <a:gd name="T79" fmla="*/ 543 h 1556"/>
              <a:gd name="T80" fmla="*/ 95 w 624"/>
              <a:gd name="T81" fmla="*/ 510 h 1556"/>
              <a:gd name="T82" fmla="*/ 125 w 624"/>
              <a:gd name="T83" fmla="*/ 475 h 1556"/>
              <a:gd name="T84" fmla="*/ 340 w 624"/>
              <a:gd name="T85" fmla="*/ 1183 h 1556"/>
              <a:gd name="T86" fmla="*/ 335 w 624"/>
              <a:gd name="T87" fmla="*/ 1049 h 1556"/>
              <a:gd name="T88" fmla="*/ 335 w 624"/>
              <a:gd name="T89" fmla="*/ 1033 h 1556"/>
              <a:gd name="T90" fmla="*/ 348 w 624"/>
              <a:gd name="T91" fmla="*/ 1195 h 1556"/>
              <a:gd name="T92" fmla="*/ 527 w 624"/>
              <a:gd name="T93" fmla="*/ 592 h 1556"/>
              <a:gd name="T94" fmla="*/ 513 w 624"/>
              <a:gd name="T95" fmla="*/ 623 h 1556"/>
              <a:gd name="T96" fmla="*/ 509 w 624"/>
              <a:gd name="T97" fmla="*/ 574 h 1556"/>
              <a:gd name="T98" fmla="*/ 511 w 624"/>
              <a:gd name="T99" fmla="*/ 492 h 1556"/>
              <a:gd name="T100" fmla="*/ 530 w 624"/>
              <a:gd name="T101" fmla="*/ 557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4" h="1556">
                <a:moveTo>
                  <a:pt x="623" y="518"/>
                </a:moveTo>
                <a:cubicBezTo>
                  <a:pt x="623" y="510"/>
                  <a:pt x="615" y="490"/>
                  <a:pt x="615" y="488"/>
                </a:cubicBezTo>
                <a:cubicBezTo>
                  <a:pt x="614" y="485"/>
                  <a:pt x="592" y="438"/>
                  <a:pt x="588" y="429"/>
                </a:cubicBezTo>
                <a:cubicBezTo>
                  <a:pt x="584" y="419"/>
                  <a:pt x="561" y="384"/>
                  <a:pt x="558" y="366"/>
                </a:cubicBezTo>
                <a:cubicBezTo>
                  <a:pt x="554" y="348"/>
                  <a:pt x="538" y="322"/>
                  <a:pt x="537" y="319"/>
                </a:cubicBezTo>
                <a:cubicBezTo>
                  <a:pt x="535" y="315"/>
                  <a:pt x="533" y="302"/>
                  <a:pt x="530" y="295"/>
                </a:cubicBezTo>
                <a:cubicBezTo>
                  <a:pt x="527" y="288"/>
                  <a:pt x="520" y="270"/>
                  <a:pt x="516" y="266"/>
                </a:cubicBezTo>
                <a:cubicBezTo>
                  <a:pt x="512" y="262"/>
                  <a:pt x="496" y="259"/>
                  <a:pt x="494" y="259"/>
                </a:cubicBezTo>
                <a:cubicBezTo>
                  <a:pt x="492" y="258"/>
                  <a:pt x="451" y="249"/>
                  <a:pt x="451" y="249"/>
                </a:cubicBezTo>
                <a:cubicBezTo>
                  <a:pt x="451" y="249"/>
                  <a:pt x="408" y="238"/>
                  <a:pt x="406" y="238"/>
                </a:cubicBezTo>
                <a:cubicBezTo>
                  <a:pt x="403" y="237"/>
                  <a:pt x="404" y="238"/>
                  <a:pt x="400" y="234"/>
                </a:cubicBezTo>
                <a:cubicBezTo>
                  <a:pt x="395" y="230"/>
                  <a:pt x="385" y="227"/>
                  <a:pt x="383" y="224"/>
                </a:cubicBezTo>
                <a:cubicBezTo>
                  <a:pt x="380" y="220"/>
                  <a:pt x="373" y="216"/>
                  <a:pt x="372" y="215"/>
                </a:cubicBezTo>
                <a:cubicBezTo>
                  <a:pt x="371" y="214"/>
                  <a:pt x="371" y="214"/>
                  <a:pt x="370" y="211"/>
                </a:cubicBezTo>
                <a:cubicBezTo>
                  <a:pt x="370" y="208"/>
                  <a:pt x="368" y="205"/>
                  <a:pt x="368" y="205"/>
                </a:cubicBezTo>
                <a:cubicBezTo>
                  <a:pt x="368" y="205"/>
                  <a:pt x="366" y="179"/>
                  <a:pt x="368" y="174"/>
                </a:cubicBezTo>
                <a:cubicBezTo>
                  <a:pt x="370" y="169"/>
                  <a:pt x="372" y="147"/>
                  <a:pt x="372" y="147"/>
                </a:cubicBezTo>
                <a:cubicBezTo>
                  <a:pt x="372" y="147"/>
                  <a:pt x="372" y="145"/>
                  <a:pt x="372" y="145"/>
                </a:cubicBezTo>
                <a:cubicBezTo>
                  <a:pt x="372" y="145"/>
                  <a:pt x="375" y="145"/>
                  <a:pt x="377" y="143"/>
                </a:cubicBezTo>
                <a:cubicBezTo>
                  <a:pt x="378" y="142"/>
                  <a:pt x="382" y="137"/>
                  <a:pt x="382" y="133"/>
                </a:cubicBezTo>
                <a:cubicBezTo>
                  <a:pt x="383" y="130"/>
                  <a:pt x="383" y="128"/>
                  <a:pt x="384" y="125"/>
                </a:cubicBezTo>
                <a:cubicBezTo>
                  <a:pt x="386" y="121"/>
                  <a:pt x="384" y="114"/>
                  <a:pt x="384" y="112"/>
                </a:cubicBezTo>
                <a:cubicBezTo>
                  <a:pt x="384" y="111"/>
                  <a:pt x="385" y="107"/>
                  <a:pt x="385" y="96"/>
                </a:cubicBezTo>
                <a:cubicBezTo>
                  <a:pt x="385" y="84"/>
                  <a:pt x="385" y="70"/>
                  <a:pt x="384" y="62"/>
                </a:cubicBezTo>
                <a:cubicBezTo>
                  <a:pt x="383" y="53"/>
                  <a:pt x="376" y="46"/>
                  <a:pt x="370" y="39"/>
                </a:cubicBezTo>
                <a:cubicBezTo>
                  <a:pt x="364" y="33"/>
                  <a:pt x="355" y="31"/>
                  <a:pt x="353" y="30"/>
                </a:cubicBezTo>
                <a:cubicBezTo>
                  <a:pt x="351" y="30"/>
                  <a:pt x="353" y="29"/>
                  <a:pt x="351" y="22"/>
                </a:cubicBezTo>
                <a:cubicBezTo>
                  <a:pt x="348" y="15"/>
                  <a:pt x="341" y="15"/>
                  <a:pt x="334" y="11"/>
                </a:cubicBezTo>
                <a:cubicBezTo>
                  <a:pt x="327" y="6"/>
                  <a:pt x="320" y="5"/>
                  <a:pt x="320" y="5"/>
                </a:cubicBezTo>
                <a:cubicBezTo>
                  <a:pt x="320" y="5"/>
                  <a:pt x="304" y="5"/>
                  <a:pt x="302" y="4"/>
                </a:cubicBezTo>
                <a:cubicBezTo>
                  <a:pt x="300" y="4"/>
                  <a:pt x="296" y="0"/>
                  <a:pt x="296" y="0"/>
                </a:cubicBezTo>
                <a:cubicBezTo>
                  <a:pt x="297" y="5"/>
                  <a:pt x="297" y="5"/>
                  <a:pt x="297" y="5"/>
                </a:cubicBezTo>
                <a:cubicBezTo>
                  <a:pt x="297" y="5"/>
                  <a:pt x="295" y="9"/>
                  <a:pt x="291" y="6"/>
                </a:cubicBezTo>
                <a:cubicBezTo>
                  <a:pt x="288" y="4"/>
                  <a:pt x="275" y="4"/>
                  <a:pt x="275" y="4"/>
                </a:cubicBezTo>
                <a:cubicBezTo>
                  <a:pt x="275" y="4"/>
                  <a:pt x="281" y="4"/>
                  <a:pt x="283" y="5"/>
                </a:cubicBezTo>
                <a:cubicBezTo>
                  <a:pt x="284" y="6"/>
                  <a:pt x="285" y="9"/>
                  <a:pt x="279" y="11"/>
                </a:cubicBezTo>
                <a:cubicBezTo>
                  <a:pt x="273" y="13"/>
                  <a:pt x="264" y="19"/>
                  <a:pt x="264" y="19"/>
                </a:cubicBezTo>
                <a:cubicBezTo>
                  <a:pt x="264" y="19"/>
                  <a:pt x="252" y="28"/>
                  <a:pt x="247" y="34"/>
                </a:cubicBezTo>
                <a:cubicBezTo>
                  <a:pt x="242" y="40"/>
                  <a:pt x="241" y="45"/>
                  <a:pt x="240" y="52"/>
                </a:cubicBezTo>
                <a:cubicBezTo>
                  <a:pt x="238" y="58"/>
                  <a:pt x="232" y="74"/>
                  <a:pt x="234" y="89"/>
                </a:cubicBezTo>
                <a:cubicBezTo>
                  <a:pt x="234" y="94"/>
                  <a:pt x="238" y="108"/>
                  <a:pt x="239" y="112"/>
                </a:cubicBezTo>
                <a:cubicBezTo>
                  <a:pt x="240" y="116"/>
                  <a:pt x="242" y="115"/>
                  <a:pt x="241" y="120"/>
                </a:cubicBezTo>
                <a:cubicBezTo>
                  <a:pt x="240" y="126"/>
                  <a:pt x="241" y="138"/>
                  <a:pt x="244" y="142"/>
                </a:cubicBezTo>
                <a:cubicBezTo>
                  <a:pt x="252" y="157"/>
                  <a:pt x="258" y="150"/>
                  <a:pt x="259" y="153"/>
                </a:cubicBezTo>
                <a:cubicBezTo>
                  <a:pt x="259" y="157"/>
                  <a:pt x="260" y="163"/>
                  <a:pt x="262" y="170"/>
                </a:cubicBezTo>
                <a:cubicBezTo>
                  <a:pt x="264" y="175"/>
                  <a:pt x="266" y="178"/>
                  <a:pt x="266" y="184"/>
                </a:cubicBezTo>
                <a:cubicBezTo>
                  <a:pt x="268" y="197"/>
                  <a:pt x="272" y="210"/>
                  <a:pt x="270" y="215"/>
                </a:cubicBezTo>
                <a:cubicBezTo>
                  <a:pt x="270" y="219"/>
                  <a:pt x="269" y="221"/>
                  <a:pt x="267" y="223"/>
                </a:cubicBezTo>
                <a:cubicBezTo>
                  <a:pt x="260" y="233"/>
                  <a:pt x="240" y="242"/>
                  <a:pt x="237" y="243"/>
                </a:cubicBezTo>
                <a:cubicBezTo>
                  <a:pt x="227" y="245"/>
                  <a:pt x="203" y="252"/>
                  <a:pt x="192" y="254"/>
                </a:cubicBezTo>
                <a:cubicBezTo>
                  <a:pt x="172" y="258"/>
                  <a:pt x="149" y="266"/>
                  <a:pt x="136" y="269"/>
                </a:cubicBezTo>
                <a:cubicBezTo>
                  <a:pt x="122" y="273"/>
                  <a:pt x="118" y="283"/>
                  <a:pt x="117" y="289"/>
                </a:cubicBezTo>
                <a:cubicBezTo>
                  <a:pt x="115" y="294"/>
                  <a:pt x="114" y="313"/>
                  <a:pt x="105" y="324"/>
                </a:cubicBezTo>
                <a:cubicBezTo>
                  <a:pt x="103" y="326"/>
                  <a:pt x="96" y="341"/>
                  <a:pt x="91" y="358"/>
                </a:cubicBezTo>
                <a:cubicBezTo>
                  <a:pt x="89" y="366"/>
                  <a:pt x="85" y="382"/>
                  <a:pt x="81" y="384"/>
                </a:cubicBezTo>
                <a:cubicBezTo>
                  <a:pt x="66" y="396"/>
                  <a:pt x="71" y="399"/>
                  <a:pt x="64" y="408"/>
                </a:cubicBezTo>
                <a:cubicBezTo>
                  <a:pt x="58" y="415"/>
                  <a:pt x="52" y="422"/>
                  <a:pt x="49" y="427"/>
                </a:cubicBezTo>
                <a:cubicBezTo>
                  <a:pt x="41" y="438"/>
                  <a:pt x="31" y="455"/>
                  <a:pt x="26" y="463"/>
                </a:cubicBezTo>
                <a:cubicBezTo>
                  <a:pt x="21" y="471"/>
                  <a:pt x="14" y="476"/>
                  <a:pt x="12" y="479"/>
                </a:cubicBezTo>
                <a:cubicBezTo>
                  <a:pt x="11" y="483"/>
                  <a:pt x="9" y="498"/>
                  <a:pt x="4" y="510"/>
                </a:cubicBezTo>
                <a:cubicBezTo>
                  <a:pt x="0" y="521"/>
                  <a:pt x="4" y="542"/>
                  <a:pt x="5" y="548"/>
                </a:cubicBezTo>
                <a:cubicBezTo>
                  <a:pt x="5" y="555"/>
                  <a:pt x="9" y="584"/>
                  <a:pt x="11" y="586"/>
                </a:cubicBezTo>
                <a:cubicBezTo>
                  <a:pt x="13" y="589"/>
                  <a:pt x="24" y="618"/>
                  <a:pt x="26" y="626"/>
                </a:cubicBezTo>
                <a:cubicBezTo>
                  <a:pt x="28" y="633"/>
                  <a:pt x="43" y="667"/>
                  <a:pt x="46" y="672"/>
                </a:cubicBezTo>
                <a:cubicBezTo>
                  <a:pt x="48" y="676"/>
                  <a:pt x="68" y="712"/>
                  <a:pt x="71" y="723"/>
                </a:cubicBezTo>
                <a:cubicBezTo>
                  <a:pt x="74" y="733"/>
                  <a:pt x="80" y="740"/>
                  <a:pt x="80" y="740"/>
                </a:cubicBezTo>
                <a:cubicBezTo>
                  <a:pt x="80" y="740"/>
                  <a:pt x="79" y="730"/>
                  <a:pt x="80" y="730"/>
                </a:cubicBezTo>
                <a:cubicBezTo>
                  <a:pt x="80" y="730"/>
                  <a:pt x="86" y="730"/>
                  <a:pt x="87" y="731"/>
                </a:cubicBezTo>
                <a:cubicBezTo>
                  <a:pt x="88" y="732"/>
                  <a:pt x="83" y="770"/>
                  <a:pt x="83" y="775"/>
                </a:cubicBezTo>
                <a:cubicBezTo>
                  <a:pt x="84" y="781"/>
                  <a:pt x="79" y="830"/>
                  <a:pt x="81" y="831"/>
                </a:cubicBezTo>
                <a:cubicBezTo>
                  <a:pt x="83" y="831"/>
                  <a:pt x="121" y="832"/>
                  <a:pt x="129" y="838"/>
                </a:cubicBezTo>
                <a:cubicBezTo>
                  <a:pt x="137" y="844"/>
                  <a:pt x="156" y="841"/>
                  <a:pt x="159" y="841"/>
                </a:cubicBezTo>
                <a:cubicBezTo>
                  <a:pt x="161" y="840"/>
                  <a:pt x="160" y="832"/>
                  <a:pt x="161" y="832"/>
                </a:cubicBezTo>
                <a:cubicBezTo>
                  <a:pt x="162" y="831"/>
                  <a:pt x="166" y="830"/>
                  <a:pt x="168" y="832"/>
                </a:cubicBezTo>
                <a:cubicBezTo>
                  <a:pt x="169" y="834"/>
                  <a:pt x="173" y="866"/>
                  <a:pt x="174" y="872"/>
                </a:cubicBezTo>
                <a:cubicBezTo>
                  <a:pt x="174" y="877"/>
                  <a:pt x="183" y="939"/>
                  <a:pt x="183" y="941"/>
                </a:cubicBezTo>
                <a:cubicBezTo>
                  <a:pt x="183" y="943"/>
                  <a:pt x="195" y="1018"/>
                  <a:pt x="195" y="1021"/>
                </a:cubicBezTo>
                <a:cubicBezTo>
                  <a:pt x="195" y="1024"/>
                  <a:pt x="202" y="1087"/>
                  <a:pt x="204" y="1100"/>
                </a:cubicBezTo>
                <a:cubicBezTo>
                  <a:pt x="206" y="1114"/>
                  <a:pt x="206" y="1131"/>
                  <a:pt x="208" y="1144"/>
                </a:cubicBezTo>
                <a:cubicBezTo>
                  <a:pt x="210" y="1157"/>
                  <a:pt x="212" y="1175"/>
                  <a:pt x="213" y="1182"/>
                </a:cubicBezTo>
                <a:cubicBezTo>
                  <a:pt x="215" y="1189"/>
                  <a:pt x="219" y="1218"/>
                  <a:pt x="221" y="1225"/>
                </a:cubicBezTo>
                <a:cubicBezTo>
                  <a:pt x="223" y="1232"/>
                  <a:pt x="225" y="1250"/>
                  <a:pt x="227" y="1260"/>
                </a:cubicBezTo>
                <a:cubicBezTo>
                  <a:pt x="229" y="1270"/>
                  <a:pt x="236" y="1280"/>
                  <a:pt x="237" y="1289"/>
                </a:cubicBezTo>
                <a:cubicBezTo>
                  <a:pt x="238" y="1300"/>
                  <a:pt x="236" y="1324"/>
                  <a:pt x="236" y="1335"/>
                </a:cubicBezTo>
                <a:cubicBezTo>
                  <a:pt x="237" y="1348"/>
                  <a:pt x="239" y="1373"/>
                  <a:pt x="242" y="1383"/>
                </a:cubicBezTo>
                <a:cubicBezTo>
                  <a:pt x="244" y="1393"/>
                  <a:pt x="247" y="1405"/>
                  <a:pt x="251" y="1411"/>
                </a:cubicBezTo>
                <a:cubicBezTo>
                  <a:pt x="255" y="1417"/>
                  <a:pt x="261" y="1422"/>
                  <a:pt x="263" y="1424"/>
                </a:cubicBezTo>
                <a:cubicBezTo>
                  <a:pt x="267" y="1427"/>
                  <a:pt x="254" y="1442"/>
                  <a:pt x="253" y="1447"/>
                </a:cubicBezTo>
                <a:cubicBezTo>
                  <a:pt x="250" y="1455"/>
                  <a:pt x="231" y="1464"/>
                  <a:pt x="222" y="1469"/>
                </a:cubicBezTo>
                <a:cubicBezTo>
                  <a:pt x="218" y="1472"/>
                  <a:pt x="206" y="1480"/>
                  <a:pt x="197" y="1489"/>
                </a:cubicBezTo>
                <a:cubicBezTo>
                  <a:pt x="191" y="1494"/>
                  <a:pt x="193" y="1495"/>
                  <a:pt x="192" y="1496"/>
                </a:cubicBezTo>
                <a:cubicBezTo>
                  <a:pt x="190" y="1498"/>
                  <a:pt x="190" y="1501"/>
                  <a:pt x="190" y="1502"/>
                </a:cubicBezTo>
                <a:cubicBezTo>
                  <a:pt x="191" y="1503"/>
                  <a:pt x="193" y="1504"/>
                  <a:pt x="201" y="1506"/>
                </a:cubicBezTo>
                <a:cubicBezTo>
                  <a:pt x="210" y="1508"/>
                  <a:pt x="225" y="1510"/>
                  <a:pt x="241" y="1510"/>
                </a:cubicBezTo>
                <a:cubicBezTo>
                  <a:pt x="256" y="1510"/>
                  <a:pt x="285" y="1505"/>
                  <a:pt x="291" y="1502"/>
                </a:cubicBezTo>
                <a:cubicBezTo>
                  <a:pt x="298" y="1499"/>
                  <a:pt x="302" y="1490"/>
                  <a:pt x="304" y="1487"/>
                </a:cubicBezTo>
                <a:cubicBezTo>
                  <a:pt x="307" y="1485"/>
                  <a:pt x="315" y="1480"/>
                  <a:pt x="316" y="1480"/>
                </a:cubicBezTo>
                <a:cubicBezTo>
                  <a:pt x="317" y="1480"/>
                  <a:pt x="328" y="1483"/>
                  <a:pt x="329" y="1484"/>
                </a:cubicBezTo>
                <a:cubicBezTo>
                  <a:pt x="330" y="1485"/>
                  <a:pt x="335" y="1492"/>
                  <a:pt x="338" y="1495"/>
                </a:cubicBezTo>
                <a:cubicBezTo>
                  <a:pt x="341" y="1498"/>
                  <a:pt x="354" y="1502"/>
                  <a:pt x="355" y="1503"/>
                </a:cubicBezTo>
                <a:cubicBezTo>
                  <a:pt x="355" y="1504"/>
                  <a:pt x="356" y="1509"/>
                  <a:pt x="358" y="1516"/>
                </a:cubicBezTo>
                <a:cubicBezTo>
                  <a:pt x="360" y="1522"/>
                  <a:pt x="380" y="1526"/>
                  <a:pt x="380" y="1526"/>
                </a:cubicBezTo>
                <a:cubicBezTo>
                  <a:pt x="380" y="1526"/>
                  <a:pt x="389" y="1522"/>
                  <a:pt x="390" y="1523"/>
                </a:cubicBezTo>
                <a:cubicBezTo>
                  <a:pt x="391" y="1524"/>
                  <a:pt x="393" y="1534"/>
                  <a:pt x="393" y="1536"/>
                </a:cubicBezTo>
                <a:cubicBezTo>
                  <a:pt x="392" y="1537"/>
                  <a:pt x="391" y="1541"/>
                  <a:pt x="391" y="1542"/>
                </a:cubicBezTo>
                <a:cubicBezTo>
                  <a:pt x="390" y="1543"/>
                  <a:pt x="397" y="1547"/>
                  <a:pt x="407" y="1551"/>
                </a:cubicBezTo>
                <a:cubicBezTo>
                  <a:pt x="417" y="1555"/>
                  <a:pt x="422" y="1555"/>
                  <a:pt x="443" y="1556"/>
                </a:cubicBezTo>
                <a:cubicBezTo>
                  <a:pt x="464" y="1556"/>
                  <a:pt x="474" y="1552"/>
                  <a:pt x="477" y="1551"/>
                </a:cubicBezTo>
                <a:cubicBezTo>
                  <a:pt x="479" y="1551"/>
                  <a:pt x="477" y="1541"/>
                  <a:pt x="477" y="1539"/>
                </a:cubicBezTo>
                <a:cubicBezTo>
                  <a:pt x="477" y="1537"/>
                  <a:pt x="476" y="1529"/>
                  <a:pt x="473" y="1522"/>
                </a:cubicBezTo>
                <a:cubicBezTo>
                  <a:pt x="471" y="1514"/>
                  <a:pt x="462" y="1508"/>
                  <a:pt x="455" y="1501"/>
                </a:cubicBezTo>
                <a:cubicBezTo>
                  <a:pt x="448" y="1493"/>
                  <a:pt x="447" y="1488"/>
                  <a:pt x="447" y="1486"/>
                </a:cubicBezTo>
                <a:cubicBezTo>
                  <a:pt x="447" y="1485"/>
                  <a:pt x="447" y="1477"/>
                  <a:pt x="448" y="1474"/>
                </a:cubicBezTo>
                <a:cubicBezTo>
                  <a:pt x="449" y="1471"/>
                  <a:pt x="451" y="1463"/>
                  <a:pt x="453" y="1456"/>
                </a:cubicBezTo>
                <a:cubicBezTo>
                  <a:pt x="455" y="1449"/>
                  <a:pt x="453" y="1434"/>
                  <a:pt x="452" y="1432"/>
                </a:cubicBezTo>
                <a:cubicBezTo>
                  <a:pt x="452" y="1431"/>
                  <a:pt x="442" y="1430"/>
                  <a:pt x="441" y="1430"/>
                </a:cubicBezTo>
                <a:cubicBezTo>
                  <a:pt x="441" y="1429"/>
                  <a:pt x="435" y="1425"/>
                  <a:pt x="436" y="1423"/>
                </a:cubicBezTo>
                <a:cubicBezTo>
                  <a:pt x="436" y="1422"/>
                  <a:pt x="434" y="1423"/>
                  <a:pt x="443" y="1420"/>
                </a:cubicBezTo>
                <a:cubicBezTo>
                  <a:pt x="452" y="1417"/>
                  <a:pt x="456" y="1408"/>
                  <a:pt x="460" y="1404"/>
                </a:cubicBezTo>
                <a:cubicBezTo>
                  <a:pt x="463" y="1401"/>
                  <a:pt x="462" y="1389"/>
                  <a:pt x="461" y="1381"/>
                </a:cubicBezTo>
                <a:cubicBezTo>
                  <a:pt x="461" y="1374"/>
                  <a:pt x="461" y="1346"/>
                  <a:pt x="462" y="1327"/>
                </a:cubicBezTo>
                <a:cubicBezTo>
                  <a:pt x="462" y="1307"/>
                  <a:pt x="457" y="1257"/>
                  <a:pt x="457" y="1246"/>
                </a:cubicBezTo>
                <a:cubicBezTo>
                  <a:pt x="457" y="1236"/>
                  <a:pt x="452" y="1184"/>
                  <a:pt x="452" y="1183"/>
                </a:cubicBezTo>
                <a:cubicBezTo>
                  <a:pt x="452" y="1183"/>
                  <a:pt x="444" y="1111"/>
                  <a:pt x="443" y="1102"/>
                </a:cubicBezTo>
                <a:cubicBezTo>
                  <a:pt x="442" y="1094"/>
                  <a:pt x="439" y="1056"/>
                  <a:pt x="439" y="1056"/>
                </a:cubicBezTo>
                <a:cubicBezTo>
                  <a:pt x="439" y="1056"/>
                  <a:pt x="443" y="1048"/>
                  <a:pt x="444" y="1041"/>
                </a:cubicBezTo>
                <a:cubicBezTo>
                  <a:pt x="446" y="1035"/>
                  <a:pt x="445" y="1020"/>
                  <a:pt x="445" y="1019"/>
                </a:cubicBezTo>
                <a:cubicBezTo>
                  <a:pt x="446" y="1018"/>
                  <a:pt x="449" y="1012"/>
                  <a:pt x="451" y="1005"/>
                </a:cubicBezTo>
                <a:cubicBezTo>
                  <a:pt x="453" y="999"/>
                  <a:pt x="460" y="969"/>
                  <a:pt x="460" y="965"/>
                </a:cubicBezTo>
                <a:cubicBezTo>
                  <a:pt x="461" y="961"/>
                  <a:pt x="462" y="922"/>
                  <a:pt x="462" y="914"/>
                </a:cubicBezTo>
                <a:cubicBezTo>
                  <a:pt x="462" y="906"/>
                  <a:pt x="467" y="876"/>
                  <a:pt x="467" y="867"/>
                </a:cubicBezTo>
                <a:cubicBezTo>
                  <a:pt x="467" y="858"/>
                  <a:pt x="467" y="834"/>
                  <a:pt x="467" y="834"/>
                </a:cubicBezTo>
                <a:cubicBezTo>
                  <a:pt x="467" y="834"/>
                  <a:pt x="473" y="833"/>
                  <a:pt x="476" y="832"/>
                </a:cubicBezTo>
                <a:cubicBezTo>
                  <a:pt x="479" y="832"/>
                  <a:pt x="492" y="833"/>
                  <a:pt x="504" y="834"/>
                </a:cubicBezTo>
                <a:cubicBezTo>
                  <a:pt x="516" y="835"/>
                  <a:pt x="536" y="827"/>
                  <a:pt x="536" y="827"/>
                </a:cubicBezTo>
                <a:cubicBezTo>
                  <a:pt x="536" y="827"/>
                  <a:pt x="535" y="799"/>
                  <a:pt x="534" y="793"/>
                </a:cubicBezTo>
                <a:cubicBezTo>
                  <a:pt x="534" y="788"/>
                  <a:pt x="533" y="761"/>
                  <a:pt x="532" y="758"/>
                </a:cubicBezTo>
                <a:cubicBezTo>
                  <a:pt x="531" y="754"/>
                  <a:pt x="530" y="742"/>
                  <a:pt x="530" y="740"/>
                </a:cubicBezTo>
                <a:cubicBezTo>
                  <a:pt x="530" y="738"/>
                  <a:pt x="534" y="736"/>
                  <a:pt x="535" y="736"/>
                </a:cubicBezTo>
                <a:cubicBezTo>
                  <a:pt x="536" y="736"/>
                  <a:pt x="537" y="737"/>
                  <a:pt x="536" y="738"/>
                </a:cubicBezTo>
                <a:cubicBezTo>
                  <a:pt x="535" y="740"/>
                  <a:pt x="531" y="753"/>
                  <a:pt x="533" y="751"/>
                </a:cubicBezTo>
                <a:cubicBezTo>
                  <a:pt x="535" y="749"/>
                  <a:pt x="540" y="741"/>
                  <a:pt x="543" y="736"/>
                </a:cubicBezTo>
                <a:cubicBezTo>
                  <a:pt x="547" y="731"/>
                  <a:pt x="559" y="712"/>
                  <a:pt x="562" y="709"/>
                </a:cubicBezTo>
                <a:cubicBezTo>
                  <a:pt x="564" y="706"/>
                  <a:pt x="583" y="682"/>
                  <a:pt x="589" y="675"/>
                </a:cubicBezTo>
                <a:cubicBezTo>
                  <a:pt x="594" y="669"/>
                  <a:pt x="593" y="663"/>
                  <a:pt x="596" y="656"/>
                </a:cubicBezTo>
                <a:cubicBezTo>
                  <a:pt x="598" y="650"/>
                  <a:pt x="604" y="636"/>
                  <a:pt x="606" y="631"/>
                </a:cubicBezTo>
                <a:cubicBezTo>
                  <a:pt x="609" y="626"/>
                  <a:pt x="615" y="603"/>
                  <a:pt x="616" y="598"/>
                </a:cubicBezTo>
                <a:cubicBezTo>
                  <a:pt x="618" y="593"/>
                  <a:pt x="618" y="585"/>
                  <a:pt x="618" y="582"/>
                </a:cubicBezTo>
                <a:cubicBezTo>
                  <a:pt x="618" y="579"/>
                  <a:pt x="620" y="555"/>
                  <a:pt x="621" y="552"/>
                </a:cubicBezTo>
                <a:cubicBezTo>
                  <a:pt x="622" y="549"/>
                  <a:pt x="624" y="526"/>
                  <a:pt x="623" y="518"/>
                </a:cubicBezTo>
                <a:close/>
                <a:moveTo>
                  <a:pt x="121" y="500"/>
                </a:moveTo>
                <a:cubicBezTo>
                  <a:pt x="120" y="507"/>
                  <a:pt x="115" y="544"/>
                  <a:pt x="115" y="549"/>
                </a:cubicBezTo>
                <a:cubicBezTo>
                  <a:pt x="115" y="555"/>
                  <a:pt x="111" y="589"/>
                  <a:pt x="111" y="594"/>
                </a:cubicBezTo>
                <a:cubicBezTo>
                  <a:pt x="111" y="599"/>
                  <a:pt x="110" y="605"/>
                  <a:pt x="110" y="605"/>
                </a:cubicBezTo>
                <a:cubicBezTo>
                  <a:pt x="110" y="606"/>
                  <a:pt x="110" y="606"/>
                  <a:pt x="110" y="606"/>
                </a:cubicBezTo>
                <a:cubicBezTo>
                  <a:pt x="110" y="606"/>
                  <a:pt x="106" y="605"/>
                  <a:pt x="106" y="603"/>
                </a:cubicBezTo>
                <a:cubicBezTo>
                  <a:pt x="105" y="600"/>
                  <a:pt x="103" y="596"/>
                  <a:pt x="101" y="595"/>
                </a:cubicBezTo>
                <a:cubicBezTo>
                  <a:pt x="100" y="595"/>
                  <a:pt x="96" y="595"/>
                  <a:pt x="96" y="593"/>
                </a:cubicBezTo>
                <a:cubicBezTo>
                  <a:pt x="96" y="591"/>
                  <a:pt x="94" y="573"/>
                  <a:pt x="93" y="571"/>
                </a:cubicBezTo>
                <a:cubicBezTo>
                  <a:pt x="93" y="569"/>
                  <a:pt x="91" y="547"/>
                  <a:pt x="90" y="543"/>
                </a:cubicBezTo>
                <a:cubicBezTo>
                  <a:pt x="89" y="539"/>
                  <a:pt x="88" y="539"/>
                  <a:pt x="89" y="538"/>
                </a:cubicBezTo>
                <a:cubicBezTo>
                  <a:pt x="90" y="537"/>
                  <a:pt x="98" y="532"/>
                  <a:pt x="99" y="528"/>
                </a:cubicBezTo>
                <a:cubicBezTo>
                  <a:pt x="99" y="524"/>
                  <a:pt x="97" y="518"/>
                  <a:pt x="96" y="515"/>
                </a:cubicBezTo>
                <a:cubicBezTo>
                  <a:pt x="95" y="512"/>
                  <a:pt x="94" y="511"/>
                  <a:pt x="95" y="510"/>
                </a:cubicBezTo>
                <a:cubicBezTo>
                  <a:pt x="96" y="509"/>
                  <a:pt x="99" y="507"/>
                  <a:pt x="103" y="500"/>
                </a:cubicBezTo>
                <a:cubicBezTo>
                  <a:pt x="107" y="493"/>
                  <a:pt x="109" y="495"/>
                  <a:pt x="112" y="492"/>
                </a:cubicBezTo>
                <a:cubicBezTo>
                  <a:pt x="115" y="488"/>
                  <a:pt x="117" y="483"/>
                  <a:pt x="120" y="479"/>
                </a:cubicBezTo>
                <a:cubicBezTo>
                  <a:pt x="123" y="476"/>
                  <a:pt x="125" y="475"/>
                  <a:pt x="125" y="475"/>
                </a:cubicBezTo>
                <a:cubicBezTo>
                  <a:pt x="125" y="477"/>
                  <a:pt x="122" y="494"/>
                  <a:pt x="121" y="500"/>
                </a:cubicBezTo>
                <a:close/>
                <a:moveTo>
                  <a:pt x="348" y="1195"/>
                </a:moveTo>
                <a:cubicBezTo>
                  <a:pt x="347" y="1205"/>
                  <a:pt x="345" y="1215"/>
                  <a:pt x="345" y="1218"/>
                </a:cubicBezTo>
                <a:cubicBezTo>
                  <a:pt x="345" y="1220"/>
                  <a:pt x="341" y="1192"/>
                  <a:pt x="340" y="1183"/>
                </a:cubicBezTo>
                <a:cubicBezTo>
                  <a:pt x="339" y="1173"/>
                  <a:pt x="340" y="1161"/>
                  <a:pt x="338" y="1153"/>
                </a:cubicBezTo>
                <a:cubicBezTo>
                  <a:pt x="337" y="1146"/>
                  <a:pt x="333" y="1138"/>
                  <a:pt x="333" y="1131"/>
                </a:cubicBezTo>
                <a:cubicBezTo>
                  <a:pt x="333" y="1123"/>
                  <a:pt x="335" y="1108"/>
                  <a:pt x="335" y="1094"/>
                </a:cubicBezTo>
                <a:cubicBezTo>
                  <a:pt x="335" y="1079"/>
                  <a:pt x="336" y="1057"/>
                  <a:pt x="335" y="1049"/>
                </a:cubicBezTo>
                <a:cubicBezTo>
                  <a:pt x="335" y="1044"/>
                  <a:pt x="335" y="1036"/>
                  <a:pt x="335" y="1033"/>
                </a:cubicBezTo>
                <a:cubicBezTo>
                  <a:pt x="335" y="1033"/>
                  <a:pt x="335" y="1032"/>
                  <a:pt x="335" y="1032"/>
                </a:cubicBezTo>
                <a:cubicBezTo>
                  <a:pt x="336" y="1031"/>
                  <a:pt x="336" y="1031"/>
                  <a:pt x="336" y="1031"/>
                </a:cubicBezTo>
                <a:cubicBezTo>
                  <a:pt x="336" y="1031"/>
                  <a:pt x="335" y="1032"/>
                  <a:pt x="335" y="1033"/>
                </a:cubicBezTo>
                <a:cubicBezTo>
                  <a:pt x="337" y="1036"/>
                  <a:pt x="343" y="1053"/>
                  <a:pt x="345" y="1063"/>
                </a:cubicBezTo>
                <a:cubicBezTo>
                  <a:pt x="346" y="1074"/>
                  <a:pt x="348" y="1098"/>
                  <a:pt x="348" y="1111"/>
                </a:cubicBezTo>
                <a:cubicBezTo>
                  <a:pt x="347" y="1124"/>
                  <a:pt x="348" y="1154"/>
                  <a:pt x="348" y="1163"/>
                </a:cubicBezTo>
                <a:cubicBezTo>
                  <a:pt x="347" y="1171"/>
                  <a:pt x="349" y="1186"/>
                  <a:pt x="348" y="1195"/>
                </a:cubicBezTo>
                <a:close/>
                <a:moveTo>
                  <a:pt x="530" y="557"/>
                </a:moveTo>
                <a:cubicBezTo>
                  <a:pt x="528" y="563"/>
                  <a:pt x="530" y="569"/>
                  <a:pt x="530" y="572"/>
                </a:cubicBezTo>
                <a:cubicBezTo>
                  <a:pt x="530" y="575"/>
                  <a:pt x="531" y="578"/>
                  <a:pt x="530" y="580"/>
                </a:cubicBezTo>
                <a:cubicBezTo>
                  <a:pt x="530" y="581"/>
                  <a:pt x="528" y="587"/>
                  <a:pt x="527" y="592"/>
                </a:cubicBezTo>
                <a:cubicBezTo>
                  <a:pt x="525" y="597"/>
                  <a:pt x="522" y="601"/>
                  <a:pt x="522" y="606"/>
                </a:cubicBezTo>
                <a:cubicBezTo>
                  <a:pt x="522" y="612"/>
                  <a:pt x="522" y="620"/>
                  <a:pt x="522" y="620"/>
                </a:cubicBezTo>
                <a:cubicBezTo>
                  <a:pt x="521" y="621"/>
                  <a:pt x="520" y="621"/>
                  <a:pt x="517" y="621"/>
                </a:cubicBezTo>
                <a:cubicBezTo>
                  <a:pt x="515" y="622"/>
                  <a:pt x="514" y="622"/>
                  <a:pt x="513" y="623"/>
                </a:cubicBezTo>
                <a:cubicBezTo>
                  <a:pt x="513" y="623"/>
                  <a:pt x="511" y="620"/>
                  <a:pt x="511" y="618"/>
                </a:cubicBezTo>
                <a:cubicBezTo>
                  <a:pt x="511" y="617"/>
                  <a:pt x="511" y="615"/>
                  <a:pt x="510" y="614"/>
                </a:cubicBezTo>
                <a:cubicBezTo>
                  <a:pt x="510" y="614"/>
                  <a:pt x="510" y="605"/>
                  <a:pt x="509" y="602"/>
                </a:cubicBezTo>
                <a:cubicBezTo>
                  <a:pt x="507" y="600"/>
                  <a:pt x="511" y="589"/>
                  <a:pt x="509" y="574"/>
                </a:cubicBezTo>
                <a:cubicBezTo>
                  <a:pt x="507" y="560"/>
                  <a:pt x="506" y="536"/>
                  <a:pt x="506" y="532"/>
                </a:cubicBezTo>
                <a:cubicBezTo>
                  <a:pt x="506" y="527"/>
                  <a:pt x="505" y="504"/>
                  <a:pt x="506" y="501"/>
                </a:cubicBezTo>
                <a:cubicBezTo>
                  <a:pt x="506" y="497"/>
                  <a:pt x="507" y="484"/>
                  <a:pt x="507" y="484"/>
                </a:cubicBezTo>
                <a:cubicBezTo>
                  <a:pt x="510" y="486"/>
                  <a:pt x="511" y="488"/>
                  <a:pt x="511" y="492"/>
                </a:cubicBezTo>
                <a:cubicBezTo>
                  <a:pt x="512" y="496"/>
                  <a:pt x="514" y="501"/>
                  <a:pt x="515" y="505"/>
                </a:cubicBezTo>
                <a:cubicBezTo>
                  <a:pt x="517" y="509"/>
                  <a:pt x="525" y="525"/>
                  <a:pt x="527" y="529"/>
                </a:cubicBezTo>
                <a:cubicBezTo>
                  <a:pt x="529" y="532"/>
                  <a:pt x="534" y="539"/>
                  <a:pt x="534" y="539"/>
                </a:cubicBezTo>
                <a:cubicBezTo>
                  <a:pt x="534" y="539"/>
                  <a:pt x="532" y="552"/>
                  <a:pt x="530" y="557"/>
                </a:cubicBezTo>
                <a:close/>
              </a:path>
            </a:pathLst>
          </a:custGeom>
          <a:gradFill>
            <a:gsLst>
              <a:gs pos="0">
                <a:schemeClr val="tx1">
                  <a:lumMod val="65000"/>
                  <a:lumOff val="35000"/>
                </a:schemeClr>
              </a:gs>
              <a:gs pos="89583">
                <a:schemeClr val="bg1">
                  <a:lumMod val="75000"/>
                </a:schemeClr>
              </a:gs>
              <a:gs pos="69000">
                <a:schemeClr val="bg1">
                  <a:lumMod val="65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noProof="1"/>
          </a:p>
        </p:txBody>
      </p:sp>
      <p:sp>
        <p:nvSpPr>
          <p:cNvPr id="27" name="TextBox 26"/>
          <p:cNvSpPr txBox="1"/>
          <p:nvPr/>
        </p:nvSpPr>
        <p:spPr>
          <a:xfrm>
            <a:off x="70556" y="4869160"/>
            <a:ext cx="9089856" cy="1323439"/>
          </a:xfrm>
          <a:prstGeom prst="rect">
            <a:avLst/>
          </a:prstGeom>
          <a:noFill/>
        </p:spPr>
        <p:txBody>
          <a:bodyPr wrap="square" rtlCol="0">
            <a:spAutoFit/>
          </a:bodyPr>
          <a:lstStyle/>
          <a:p>
            <a:r>
              <a:rPr lang="en-US" sz="2000" dirty="0"/>
              <a:t>Executives and the board are now confident that they understand the company’s current major risk areas and the priority that each should receive in its ERM efforts. The company is now defining ERM roles and responsibilities and developing a plan for implementing and communicating the program throughout its global business</a:t>
            </a:r>
            <a:endParaRPr lang="en-US" sz="2000" dirty="0">
              <a:ea typeface="Verdana" pitchFamily="34" charset="0"/>
              <a:cs typeface="Verdana" pitchFamily="34" charset="0"/>
            </a:endParaRPr>
          </a:p>
        </p:txBody>
      </p:sp>
      <p:grpSp>
        <p:nvGrpSpPr>
          <p:cNvPr id="28" name="Gruppieren 20"/>
          <p:cNvGrpSpPr/>
          <p:nvPr/>
        </p:nvGrpSpPr>
        <p:grpSpPr>
          <a:xfrm rot="20492430" flipH="1">
            <a:off x="1013093" y="1887763"/>
            <a:ext cx="2689315" cy="1225084"/>
            <a:chOff x="4121113" y="-978551"/>
            <a:chExt cx="16344235" cy="6629757"/>
          </a:xfrm>
        </p:grpSpPr>
        <p:sp>
          <p:nvSpPr>
            <p:cNvPr id="29" name="Rechteck 21"/>
            <p:cNvSpPr/>
            <p:nvPr/>
          </p:nvSpPr>
          <p:spPr bwMode="auto">
            <a:xfrm rot="21216191">
              <a:off x="5396027" y="-941323"/>
              <a:ext cx="15069321" cy="659252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a:solidFill>
                    <a:schemeClr val="bg1"/>
                  </a:solidFill>
                  <a:cs typeface="MV Boli" pitchFamily="2" charset="0"/>
                </a:rPr>
                <a:t>The end result</a:t>
              </a:r>
              <a:endParaRPr lang="en-US" sz="2000" dirty="0">
                <a:solidFill>
                  <a:schemeClr val="bg1"/>
                </a:solidFill>
                <a:cs typeface="MV Boli" pitchFamily="2" charset="0"/>
              </a:endParaRPr>
            </a:p>
          </p:txBody>
        </p:sp>
        <p:pic>
          <p:nvPicPr>
            <p:cNvPr id="30" name="Picture 5" descr="Tessafilm_4"/>
            <p:cNvPicPr>
              <a:picLocks noChangeAspect="1" noChangeArrowheads="1"/>
            </p:cNvPicPr>
            <p:nvPr/>
          </p:nvPicPr>
          <p:blipFill>
            <a:blip r:embed="rId12" cstate="print"/>
            <a:srcRect l="59392" b="89844"/>
            <a:stretch>
              <a:fillRect/>
            </a:stretch>
          </p:blipFill>
          <p:spPr bwMode="gray">
            <a:xfrm rot="19913375">
              <a:off x="4121113" y="-978551"/>
              <a:ext cx="3861011" cy="1416902"/>
            </a:xfrm>
            <a:prstGeom prst="rect">
              <a:avLst/>
            </a:prstGeom>
            <a:noFill/>
          </p:spPr>
        </p:pic>
      </p:grpSp>
      <p:grpSp>
        <p:nvGrpSpPr>
          <p:cNvPr id="31" name="Group 26"/>
          <p:cNvGrpSpPr/>
          <p:nvPr/>
        </p:nvGrpSpPr>
        <p:grpSpPr>
          <a:xfrm>
            <a:off x="-36512" y="1065510"/>
            <a:ext cx="9072000" cy="2267441"/>
            <a:chOff x="-36512" y="1988840"/>
            <a:chExt cx="9072000" cy="2700300"/>
          </a:xfrm>
        </p:grpSpPr>
        <p:sp>
          <p:nvSpPr>
            <p:cNvPr id="32" name="16-Point Star 31"/>
            <p:cNvSpPr/>
            <p:nvPr/>
          </p:nvSpPr>
          <p:spPr>
            <a:xfrm>
              <a:off x="-36512" y="1988840"/>
              <a:ext cx="9072000" cy="2700300"/>
            </a:xfrm>
            <a:prstGeom prst="star16">
              <a:avLst>
                <a:gd name="adj" fmla="val 26918"/>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TextBox 32"/>
            <p:cNvSpPr txBox="1"/>
            <p:nvPr/>
          </p:nvSpPr>
          <p:spPr>
            <a:xfrm>
              <a:off x="2311624" y="2808832"/>
              <a:ext cx="4636640" cy="1099596"/>
            </a:xfrm>
            <a:prstGeom prst="rect">
              <a:avLst/>
            </a:prstGeom>
            <a:noFill/>
            <a:ln>
              <a:noFill/>
            </a:ln>
          </p:spPr>
          <p:txBody>
            <a:bodyPr wrap="square" rtlCol="0">
              <a:spAutoFit/>
            </a:bodyPr>
            <a:lstStyle/>
            <a:p>
              <a:pPr algn="ctr"/>
              <a:r>
                <a:rPr lang="en-IN" b="1" dirty="0"/>
                <a:t>CEO’s message: </a:t>
              </a:r>
              <a:r>
                <a:rPr lang="en-US" dirty="0"/>
                <a:t>“Our ERM program will be a strategic asset for the company in executing our aggressive global plans for growth"</a:t>
              </a:r>
              <a:endParaRPr lang="en-IN" dirty="0"/>
            </a:p>
          </p:txBody>
        </p:sp>
      </p:grpSp>
      <p:grpSp>
        <p:nvGrpSpPr>
          <p:cNvPr id="34" name="Group 26"/>
          <p:cNvGrpSpPr/>
          <p:nvPr/>
        </p:nvGrpSpPr>
        <p:grpSpPr>
          <a:xfrm>
            <a:off x="-36512" y="3452308"/>
            <a:ext cx="9072000" cy="2267441"/>
            <a:chOff x="-36512" y="1988840"/>
            <a:chExt cx="9072000" cy="2700300"/>
          </a:xfrm>
          <a:solidFill>
            <a:schemeClr val="accent4"/>
          </a:solidFill>
        </p:grpSpPr>
        <p:sp>
          <p:nvSpPr>
            <p:cNvPr id="35" name="16-Point Star 34"/>
            <p:cNvSpPr/>
            <p:nvPr/>
          </p:nvSpPr>
          <p:spPr>
            <a:xfrm>
              <a:off x="-36512" y="1988840"/>
              <a:ext cx="9072000" cy="2700300"/>
            </a:xfrm>
            <a:prstGeom prst="star16">
              <a:avLst>
                <a:gd name="adj" fmla="val 269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solidFill>
                  <a:schemeClr val="bg1"/>
                </a:solidFill>
              </a:endParaRPr>
            </a:p>
          </p:txBody>
        </p:sp>
        <p:sp>
          <p:nvSpPr>
            <p:cNvPr id="36" name="TextBox 35"/>
            <p:cNvSpPr txBox="1"/>
            <p:nvPr/>
          </p:nvSpPr>
          <p:spPr>
            <a:xfrm>
              <a:off x="2311624" y="2989869"/>
              <a:ext cx="4636640" cy="843023"/>
            </a:xfrm>
            <a:prstGeom prst="rect">
              <a:avLst/>
            </a:prstGeom>
            <a:grpFill/>
            <a:ln>
              <a:noFill/>
            </a:ln>
          </p:spPr>
          <p:txBody>
            <a:bodyPr wrap="square" rtlCol="0">
              <a:spAutoFit/>
            </a:bodyPr>
            <a:lstStyle/>
            <a:p>
              <a:pPr algn="ctr"/>
              <a:r>
                <a:rPr lang="en-US" sz="2000" b="1" dirty="0">
                  <a:solidFill>
                    <a:schemeClr val="bg1"/>
                  </a:solidFill>
                </a:rPr>
                <a:t>Let us learn about Enterprise Risk Management in detail</a:t>
              </a:r>
            </a:p>
          </p:txBody>
        </p:sp>
      </p:grpSp>
    </p:spTree>
    <p:custDataLst>
      <p:tags r:id="rId2"/>
    </p:custDataLst>
    <p:extLst>
      <p:ext uri="{BB962C8B-B14F-4D97-AF65-F5344CB8AC3E}">
        <p14:creationId xmlns:p14="http://schemas.microsoft.com/office/powerpoint/2010/main" val="32033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nodeType="afterEffect">
                                  <p:stCondLst>
                                    <p:cond delay="50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childTnLst>
                          </p:cTn>
                        </p:par>
                        <p:par>
                          <p:cTn id="22" fill="hold">
                            <p:stCondLst>
                              <p:cond delay="7500"/>
                            </p:stCondLst>
                            <p:childTnLst>
                              <p:par>
                                <p:cTn id="23" presetID="10" presetClass="entr" presetSubtype="0" fill="hold" nodeType="afterEffect">
                                  <p:stCondLst>
                                    <p:cond delay="40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System of checks and balances</a:t>
              </a:r>
            </a:p>
          </p:txBody>
        </p:sp>
      </p:grpSp>
      <p:sp>
        <p:nvSpPr>
          <p:cNvPr id="25" name="Freeform 24"/>
          <p:cNvSpPr>
            <a:spLocks noGrp="1" noSelect="1" noRot="1" noMove="1" noResize="1" noEditPoints="1" noAdjustHandles="1" noChangeArrowheads="1" noChangeShapeType="1" noTextEdit="1"/>
          </p:cNvSpPr>
          <p:nvPr>
            <p:custDataLst>
              <p:tags r:id="rId2"/>
            </p:custDataLst>
          </p:nvPr>
        </p:nvSpPr>
        <p:spPr>
          <a:xfrm>
            <a:off x="1764726" y="3099293"/>
            <a:ext cx="902440" cy="538920"/>
          </a:xfrm>
          <a:custGeom>
            <a:avLst/>
            <a:gdLst>
              <a:gd name="connsiteX0" fmla="*/ 42758 w 1873899"/>
              <a:gd name="connsiteY0" fmla="*/ 394452 h 1365123"/>
              <a:gd name="connsiteX1" fmla="*/ 183435 w 1873899"/>
              <a:gd name="connsiteY1" fmla="*/ 267843 h 1365123"/>
              <a:gd name="connsiteX2" fmla="*/ 225638 w 1873899"/>
              <a:gd name="connsiteY2" fmla="*/ 253775 h 1365123"/>
              <a:gd name="connsiteX3" fmla="*/ 253773 w 1873899"/>
              <a:gd name="connsiteY3" fmla="*/ 211572 h 1365123"/>
              <a:gd name="connsiteX4" fmla="*/ 324112 w 1873899"/>
              <a:gd name="connsiteY4" fmla="*/ 155302 h 1365123"/>
              <a:gd name="connsiteX5" fmla="*/ 352247 w 1873899"/>
              <a:gd name="connsiteY5" fmla="*/ 113098 h 1365123"/>
              <a:gd name="connsiteX6" fmla="*/ 492924 w 1873899"/>
              <a:gd name="connsiteY6" fmla="*/ 28692 h 1365123"/>
              <a:gd name="connsiteX7" fmla="*/ 577330 w 1873899"/>
              <a:gd name="connsiteY7" fmla="*/ 56828 h 1365123"/>
              <a:gd name="connsiteX8" fmla="*/ 633601 w 1873899"/>
              <a:gd name="connsiteY8" fmla="*/ 141234 h 1365123"/>
              <a:gd name="connsiteX9" fmla="*/ 647669 w 1873899"/>
              <a:gd name="connsiteY9" fmla="*/ 183437 h 1365123"/>
              <a:gd name="connsiteX10" fmla="*/ 689872 w 1873899"/>
              <a:gd name="connsiteY10" fmla="*/ 211572 h 1365123"/>
              <a:gd name="connsiteX11" fmla="*/ 858684 w 1873899"/>
              <a:gd name="connsiteY11" fmla="*/ 197505 h 1365123"/>
              <a:gd name="connsiteX12" fmla="*/ 900887 w 1873899"/>
              <a:gd name="connsiteY12" fmla="*/ 169369 h 1365123"/>
              <a:gd name="connsiteX13" fmla="*/ 943090 w 1873899"/>
              <a:gd name="connsiteY13" fmla="*/ 155302 h 1365123"/>
              <a:gd name="connsiteX14" fmla="*/ 971225 w 1873899"/>
              <a:gd name="connsiteY14" fmla="*/ 127166 h 1365123"/>
              <a:gd name="connsiteX15" fmla="*/ 1013429 w 1873899"/>
              <a:gd name="connsiteY15" fmla="*/ 99031 h 1365123"/>
              <a:gd name="connsiteX16" fmla="*/ 1055632 w 1873899"/>
              <a:gd name="connsiteY16" fmla="*/ 42760 h 1365123"/>
              <a:gd name="connsiteX17" fmla="*/ 1069699 w 1873899"/>
              <a:gd name="connsiteY17" fmla="*/ 557 h 1365123"/>
              <a:gd name="connsiteX18" fmla="*/ 1097835 w 1873899"/>
              <a:gd name="connsiteY18" fmla="*/ 28692 h 1365123"/>
              <a:gd name="connsiteX19" fmla="*/ 1125970 w 1873899"/>
              <a:gd name="connsiteY19" fmla="*/ 113098 h 1365123"/>
              <a:gd name="connsiteX20" fmla="*/ 1140038 w 1873899"/>
              <a:gd name="connsiteY20" fmla="*/ 155302 h 1365123"/>
              <a:gd name="connsiteX21" fmla="*/ 1154105 w 1873899"/>
              <a:gd name="connsiteY21" fmla="*/ 197505 h 1365123"/>
              <a:gd name="connsiteX22" fmla="*/ 1182241 w 1873899"/>
              <a:gd name="connsiteY22" fmla="*/ 239708 h 1365123"/>
              <a:gd name="connsiteX23" fmla="*/ 1196309 w 1873899"/>
              <a:gd name="connsiteY23" fmla="*/ 295978 h 1365123"/>
              <a:gd name="connsiteX24" fmla="*/ 1210376 w 1873899"/>
              <a:gd name="connsiteY24" fmla="*/ 338182 h 1365123"/>
              <a:gd name="connsiteX25" fmla="*/ 1224444 w 1873899"/>
              <a:gd name="connsiteY25" fmla="*/ 422588 h 1365123"/>
              <a:gd name="connsiteX26" fmla="*/ 1252579 w 1873899"/>
              <a:gd name="connsiteY26" fmla="*/ 506994 h 1365123"/>
              <a:gd name="connsiteX27" fmla="*/ 1435459 w 1873899"/>
              <a:gd name="connsiteY27" fmla="*/ 478858 h 1365123"/>
              <a:gd name="connsiteX28" fmla="*/ 1491730 w 1873899"/>
              <a:gd name="connsiteY28" fmla="*/ 492926 h 1365123"/>
              <a:gd name="connsiteX29" fmla="*/ 1505798 w 1873899"/>
              <a:gd name="connsiteY29" fmla="*/ 605468 h 1365123"/>
              <a:gd name="connsiteX30" fmla="*/ 1533933 w 1873899"/>
              <a:gd name="connsiteY30" fmla="*/ 647671 h 1365123"/>
              <a:gd name="connsiteX31" fmla="*/ 1562069 w 1873899"/>
              <a:gd name="connsiteY31" fmla="*/ 802415 h 1365123"/>
              <a:gd name="connsiteX32" fmla="*/ 1618339 w 1873899"/>
              <a:gd name="connsiteY32" fmla="*/ 788348 h 1365123"/>
              <a:gd name="connsiteX33" fmla="*/ 1660542 w 1873899"/>
              <a:gd name="connsiteY33" fmla="*/ 802415 h 1365123"/>
              <a:gd name="connsiteX34" fmla="*/ 1744949 w 1873899"/>
              <a:gd name="connsiteY34" fmla="*/ 816483 h 1365123"/>
              <a:gd name="connsiteX35" fmla="*/ 1787152 w 1873899"/>
              <a:gd name="connsiteY35" fmla="*/ 844618 h 1365123"/>
              <a:gd name="connsiteX36" fmla="*/ 1857490 w 1873899"/>
              <a:gd name="connsiteY36" fmla="*/ 858686 h 1365123"/>
              <a:gd name="connsiteX37" fmla="*/ 1857490 w 1873899"/>
              <a:gd name="connsiteY37" fmla="*/ 985295 h 1365123"/>
              <a:gd name="connsiteX38" fmla="*/ 1829355 w 1873899"/>
              <a:gd name="connsiteY38" fmla="*/ 1027498 h 1365123"/>
              <a:gd name="connsiteX39" fmla="*/ 1815287 w 1873899"/>
              <a:gd name="connsiteY39" fmla="*/ 1069702 h 1365123"/>
              <a:gd name="connsiteX40" fmla="*/ 1759016 w 1873899"/>
              <a:gd name="connsiteY40" fmla="*/ 1154108 h 1365123"/>
              <a:gd name="connsiteX41" fmla="*/ 1702745 w 1873899"/>
              <a:gd name="connsiteY41" fmla="*/ 1224446 h 1365123"/>
              <a:gd name="connsiteX42" fmla="*/ 1688678 w 1873899"/>
              <a:gd name="connsiteY42" fmla="*/ 1266649 h 1365123"/>
              <a:gd name="connsiteX43" fmla="*/ 1576136 w 1873899"/>
              <a:gd name="connsiteY43" fmla="*/ 1351055 h 1365123"/>
              <a:gd name="connsiteX44" fmla="*/ 1519865 w 1873899"/>
              <a:gd name="connsiteY44" fmla="*/ 1365123 h 1365123"/>
              <a:gd name="connsiteX45" fmla="*/ 1210376 w 1873899"/>
              <a:gd name="connsiteY45" fmla="*/ 1351055 h 1365123"/>
              <a:gd name="connsiteX46" fmla="*/ 1083767 w 1873899"/>
              <a:gd name="connsiteY46" fmla="*/ 1322920 h 1365123"/>
              <a:gd name="connsiteX47" fmla="*/ 1027496 w 1873899"/>
              <a:gd name="connsiteY47" fmla="*/ 1308852 h 1365123"/>
              <a:gd name="connsiteX48" fmla="*/ 886819 w 1873899"/>
              <a:gd name="connsiteY48" fmla="*/ 1266649 h 1365123"/>
              <a:gd name="connsiteX49" fmla="*/ 788345 w 1873899"/>
              <a:gd name="connsiteY49" fmla="*/ 1224446 h 1365123"/>
              <a:gd name="connsiteX50" fmla="*/ 703939 w 1873899"/>
              <a:gd name="connsiteY50" fmla="*/ 1196311 h 1365123"/>
              <a:gd name="connsiteX51" fmla="*/ 619533 w 1873899"/>
              <a:gd name="connsiteY51" fmla="*/ 1168175 h 1365123"/>
              <a:gd name="connsiteX52" fmla="*/ 380382 w 1873899"/>
              <a:gd name="connsiteY52" fmla="*/ 1140040 h 1365123"/>
              <a:gd name="connsiteX53" fmla="*/ 267841 w 1873899"/>
              <a:gd name="connsiteY53" fmla="*/ 1111905 h 1365123"/>
              <a:gd name="connsiteX54" fmla="*/ 225638 w 1873899"/>
              <a:gd name="connsiteY54" fmla="*/ 1097837 h 1365123"/>
              <a:gd name="connsiteX55" fmla="*/ 169367 w 1873899"/>
              <a:gd name="connsiteY55" fmla="*/ 1083769 h 1365123"/>
              <a:gd name="connsiteX56" fmla="*/ 84961 w 1873899"/>
              <a:gd name="connsiteY56" fmla="*/ 1055634 h 1365123"/>
              <a:gd name="connsiteX57" fmla="*/ 28690 w 1873899"/>
              <a:gd name="connsiteY57" fmla="*/ 943092 h 1365123"/>
              <a:gd name="connsiteX58" fmla="*/ 14622 w 1873899"/>
              <a:gd name="connsiteY58" fmla="*/ 788348 h 1365123"/>
              <a:gd name="connsiteX59" fmla="*/ 42758 w 1873899"/>
              <a:gd name="connsiteY59" fmla="*/ 746145 h 1365123"/>
              <a:gd name="connsiteX60" fmla="*/ 56825 w 1873899"/>
              <a:gd name="connsiteY60" fmla="*/ 703942 h 1365123"/>
              <a:gd name="connsiteX61" fmla="*/ 141232 w 1873899"/>
              <a:gd name="connsiteY61" fmla="*/ 689874 h 1365123"/>
              <a:gd name="connsiteX62" fmla="*/ 183435 w 1873899"/>
              <a:gd name="connsiteY62" fmla="*/ 661738 h 1365123"/>
              <a:gd name="connsiteX63" fmla="*/ 211570 w 1873899"/>
              <a:gd name="connsiteY63" fmla="*/ 619535 h 1365123"/>
              <a:gd name="connsiteX64" fmla="*/ 169367 w 1873899"/>
              <a:gd name="connsiteY64" fmla="*/ 605468 h 1365123"/>
              <a:gd name="connsiteX65" fmla="*/ 127164 w 1873899"/>
              <a:gd name="connsiteY65" fmla="*/ 577332 h 1365123"/>
              <a:gd name="connsiteX66" fmla="*/ 127164 w 1873899"/>
              <a:gd name="connsiteY66" fmla="*/ 478858 h 1365123"/>
              <a:gd name="connsiteX67" fmla="*/ 211570 w 1873899"/>
              <a:gd name="connsiteY67" fmla="*/ 450723 h 1365123"/>
              <a:gd name="connsiteX68" fmla="*/ 253773 w 1873899"/>
              <a:gd name="connsiteY68" fmla="*/ 436655 h 1365123"/>
              <a:gd name="connsiteX69" fmla="*/ 295976 w 1873899"/>
              <a:gd name="connsiteY69" fmla="*/ 492926 h 1365123"/>
              <a:gd name="connsiteX70" fmla="*/ 281909 w 1873899"/>
              <a:gd name="connsiteY70" fmla="*/ 450723 h 1365123"/>
              <a:gd name="connsiteX71" fmla="*/ 225638 w 1873899"/>
              <a:gd name="connsiteY71" fmla="*/ 394452 h 1365123"/>
              <a:gd name="connsiteX72" fmla="*/ 183435 w 1873899"/>
              <a:gd name="connsiteY72" fmla="*/ 380385 h 1365123"/>
              <a:gd name="connsiteX73" fmla="*/ 42758 w 1873899"/>
              <a:gd name="connsiteY73" fmla="*/ 394452 h 136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73899" h="1365123">
                <a:moveTo>
                  <a:pt x="42758" y="394452"/>
                </a:moveTo>
                <a:cubicBezTo>
                  <a:pt x="42758" y="375695"/>
                  <a:pt x="129549" y="294786"/>
                  <a:pt x="183435" y="267843"/>
                </a:cubicBezTo>
                <a:cubicBezTo>
                  <a:pt x="196698" y="261211"/>
                  <a:pt x="211570" y="258464"/>
                  <a:pt x="225638" y="253775"/>
                </a:cubicBezTo>
                <a:cubicBezTo>
                  <a:pt x="235016" y="239707"/>
                  <a:pt x="243211" y="224774"/>
                  <a:pt x="253773" y="211572"/>
                </a:cubicBezTo>
                <a:cubicBezTo>
                  <a:pt x="276681" y="182938"/>
                  <a:pt x="292778" y="176191"/>
                  <a:pt x="324112" y="155302"/>
                </a:cubicBezTo>
                <a:cubicBezTo>
                  <a:pt x="333490" y="141234"/>
                  <a:pt x="339523" y="124232"/>
                  <a:pt x="352247" y="113098"/>
                </a:cubicBezTo>
                <a:cubicBezTo>
                  <a:pt x="397512" y="73491"/>
                  <a:pt x="441505" y="54402"/>
                  <a:pt x="492924" y="28692"/>
                </a:cubicBezTo>
                <a:cubicBezTo>
                  <a:pt x="521059" y="38071"/>
                  <a:pt x="554172" y="38301"/>
                  <a:pt x="577330" y="56828"/>
                </a:cubicBezTo>
                <a:cubicBezTo>
                  <a:pt x="603735" y="77952"/>
                  <a:pt x="622908" y="109155"/>
                  <a:pt x="633601" y="141234"/>
                </a:cubicBezTo>
                <a:cubicBezTo>
                  <a:pt x="638290" y="155302"/>
                  <a:pt x="638406" y="171858"/>
                  <a:pt x="647669" y="183437"/>
                </a:cubicBezTo>
                <a:cubicBezTo>
                  <a:pt x="658231" y="196639"/>
                  <a:pt x="675804" y="202194"/>
                  <a:pt x="689872" y="211572"/>
                </a:cubicBezTo>
                <a:cubicBezTo>
                  <a:pt x="746143" y="206883"/>
                  <a:pt x="803315" y="208579"/>
                  <a:pt x="858684" y="197505"/>
                </a:cubicBezTo>
                <a:cubicBezTo>
                  <a:pt x="875263" y="194189"/>
                  <a:pt x="885765" y="176930"/>
                  <a:pt x="900887" y="169369"/>
                </a:cubicBezTo>
                <a:cubicBezTo>
                  <a:pt x="914150" y="162737"/>
                  <a:pt x="929022" y="159991"/>
                  <a:pt x="943090" y="155302"/>
                </a:cubicBezTo>
                <a:cubicBezTo>
                  <a:pt x="952468" y="145923"/>
                  <a:pt x="960868" y="135451"/>
                  <a:pt x="971225" y="127166"/>
                </a:cubicBezTo>
                <a:cubicBezTo>
                  <a:pt x="984428" y="116604"/>
                  <a:pt x="1001474" y="110986"/>
                  <a:pt x="1013429" y="99031"/>
                </a:cubicBezTo>
                <a:cubicBezTo>
                  <a:pt x="1030008" y="82452"/>
                  <a:pt x="1041564" y="61517"/>
                  <a:pt x="1055632" y="42760"/>
                </a:cubicBezTo>
                <a:cubicBezTo>
                  <a:pt x="1060321" y="28692"/>
                  <a:pt x="1055631" y="5246"/>
                  <a:pt x="1069699" y="557"/>
                </a:cubicBezTo>
                <a:cubicBezTo>
                  <a:pt x="1082282" y="-3637"/>
                  <a:pt x="1091903" y="16829"/>
                  <a:pt x="1097835" y="28692"/>
                </a:cubicBezTo>
                <a:cubicBezTo>
                  <a:pt x="1111098" y="55218"/>
                  <a:pt x="1116592" y="84963"/>
                  <a:pt x="1125970" y="113098"/>
                </a:cubicBezTo>
                <a:lnTo>
                  <a:pt x="1140038" y="155302"/>
                </a:lnTo>
                <a:cubicBezTo>
                  <a:pt x="1144727" y="169370"/>
                  <a:pt x="1145879" y="185167"/>
                  <a:pt x="1154105" y="197505"/>
                </a:cubicBezTo>
                <a:lnTo>
                  <a:pt x="1182241" y="239708"/>
                </a:lnTo>
                <a:cubicBezTo>
                  <a:pt x="1186930" y="258465"/>
                  <a:pt x="1190998" y="277388"/>
                  <a:pt x="1196309" y="295978"/>
                </a:cubicBezTo>
                <a:cubicBezTo>
                  <a:pt x="1200383" y="310236"/>
                  <a:pt x="1207159" y="323706"/>
                  <a:pt x="1210376" y="338182"/>
                </a:cubicBezTo>
                <a:cubicBezTo>
                  <a:pt x="1216563" y="366026"/>
                  <a:pt x="1217526" y="394916"/>
                  <a:pt x="1224444" y="422588"/>
                </a:cubicBezTo>
                <a:cubicBezTo>
                  <a:pt x="1231637" y="451360"/>
                  <a:pt x="1252579" y="506994"/>
                  <a:pt x="1252579" y="506994"/>
                </a:cubicBezTo>
                <a:cubicBezTo>
                  <a:pt x="1306124" y="496285"/>
                  <a:pt x="1384360" y="478858"/>
                  <a:pt x="1435459" y="478858"/>
                </a:cubicBezTo>
                <a:cubicBezTo>
                  <a:pt x="1454793" y="478858"/>
                  <a:pt x="1472973" y="488237"/>
                  <a:pt x="1491730" y="492926"/>
                </a:cubicBezTo>
                <a:cubicBezTo>
                  <a:pt x="1496419" y="530440"/>
                  <a:pt x="1495851" y="568994"/>
                  <a:pt x="1505798" y="605468"/>
                </a:cubicBezTo>
                <a:cubicBezTo>
                  <a:pt x="1510247" y="621779"/>
                  <a:pt x="1532808" y="630801"/>
                  <a:pt x="1533933" y="647671"/>
                </a:cubicBezTo>
                <a:cubicBezTo>
                  <a:pt x="1546793" y="840583"/>
                  <a:pt x="1458902" y="831891"/>
                  <a:pt x="1562069" y="802415"/>
                </a:cubicBezTo>
                <a:cubicBezTo>
                  <a:pt x="1580659" y="797104"/>
                  <a:pt x="1599582" y="793037"/>
                  <a:pt x="1618339" y="788348"/>
                </a:cubicBezTo>
                <a:cubicBezTo>
                  <a:pt x="1632407" y="793037"/>
                  <a:pt x="1646067" y="799198"/>
                  <a:pt x="1660542" y="802415"/>
                </a:cubicBezTo>
                <a:cubicBezTo>
                  <a:pt x="1688387" y="808603"/>
                  <a:pt x="1717889" y="807463"/>
                  <a:pt x="1744949" y="816483"/>
                </a:cubicBezTo>
                <a:cubicBezTo>
                  <a:pt x="1760989" y="821829"/>
                  <a:pt x="1771321" y="838681"/>
                  <a:pt x="1787152" y="844618"/>
                </a:cubicBezTo>
                <a:cubicBezTo>
                  <a:pt x="1809540" y="853014"/>
                  <a:pt x="1834044" y="853997"/>
                  <a:pt x="1857490" y="858686"/>
                </a:cubicBezTo>
                <a:cubicBezTo>
                  <a:pt x="1876288" y="915078"/>
                  <a:pt x="1882249" y="911019"/>
                  <a:pt x="1857490" y="985295"/>
                </a:cubicBezTo>
                <a:cubicBezTo>
                  <a:pt x="1852143" y="1001335"/>
                  <a:pt x="1836916" y="1012376"/>
                  <a:pt x="1829355" y="1027498"/>
                </a:cubicBezTo>
                <a:cubicBezTo>
                  <a:pt x="1822723" y="1040761"/>
                  <a:pt x="1822489" y="1056739"/>
                  <a:pt x="1815287" y="1069702"/>
                </a:cubicBezTo>
                <a:cubicBezTo>
                  <a:pt x="1798865" y="1099261"/>
                  <a:pt x="1777773" y="1125973"/>
                  <a:pt x="1759016" y="1154108"/>
                </a:cubicBezTo>
                <a:cubicBezTo>
                  <a:pt x="1723523" y="1207348"/>
                  <a:pt x="1742837" y="1184355"/>
                  <a:pt x="1702745" y="1224446"/>
                </a:cubicBezTo>
                <a:cubicBezTo>
                  <a:pt x="1698056" y="1238514"/>
                  <a:pt x="1697575" y="1254786"/>
                  <a:pt x="1688678" y="1266649"/>
                </a:cubicBezTo>
                <a:cubicBezTo>
                  <a:pt x="1641056" y="1330146"/>
                  <a:pt x="1634947" y="1334252"/>
                  <a:pt x="1576136" y="1351055"/>
                </a:cubicBezTo>
                <a:cubicBezTo>
                  <a:pt x="1557546" y="1356366"/>
                  <a:pt x="1538622" y="1360434"/>
                  <a:pt x="1519865" y="1365123"/>
                </a:cubicBezTo>
                <a:cubicBezTo>
                  <a:pt x="1416702" y="1360434"/>
                  <a:pt x="1313383" y="1358413"/>
                  <a:pt x="1210376" y="1351055"/>
                </a:cubicBezTo>
                <a:cubicBezTo>
                  <a:pt x="1125746" y="1345010"/>
                  <a:pt x="1145542" y="1340570"/>
                  <a:pt x="1083767" y="1322920"/>
                </a:cubicBezTo>
                <a:cubicBezTo>
                  <a:pt x="1065177" y="1317608"/>
                  <a:pt x="1046015" y="1314408"/>
                  <a:pt x="1027496" y="1308852"/>
                </a:cubicBezTo>
                <a:cubicBezTo>
                  <a:pt x="856249" y="1257478"/>
                  <a:pt x="1016518" y="1299074"/>
                  <a:pt x="886819" y="1266649"/>
                </a:cubicBezTo>
                <a:cubicBezTo>
                  <a:pt x="819864" y="1222013"/>
                  <a:pt x="870928" y="1249221"/>
                  <a:pt x="788345" y="1224446"/>
                </a:cubicBezTo>
                <a:cubicBezTo>
                  <a:pt x="759939" y="1215924"/>
                  <a:pt x="732074" y="1205689"/>
                  <a:pt x="703939" y="1196311"/>
                </a:cubicBezTo>
                <a:cubicBezTo>
                  <a:pt x="675804" y="1186932"/>
                  <a:pt x="649009" y="1171450"/>
                  <a:pt x="619533" y="1168175"/>
                </a:cubicBezTo>
                <a:cubicBezTo>
                  <a:pt x="455349" y="1149933"/>
                  <a:pt x="535059" y="1159375"/>
                  <a:pt x="380382" y="1140040"/>
                </a:cubicBezTo>
                <a:cubicBezTo>
                  <a:pt x="283912" y="1107882"/>
                  <a:pt x="403647" y="1145856"/>
                  <a:pt x="267841" y="1111905"/>
                </a:cubicBezTo>
                <a:cubicBezTo>
                  <a:pt x="253455" y="1108309"/>
                  <a:pt x="239896" y="1101911"/>
                  <a:pt x="225638" y="1097837"/>
                </a:cubicBezTo>
                <a:cubicBezTo>
                  <a:pt x="207048" y="1092525"/>
                  <a:pt x="187886" y="1089325"/>
                  <a:pt x="169367" y="1083769"/>
                </a:cubicBezTo>
                <a:cubicBezTo>
                  <a:pt x="140961" y="1075247"/>
                  <a:pt x="84961" y="1055634"/>
                  <a:pt x="84961" y="1055634"/>
                </a:cubicBezTo>
                <a:cubicBezTo>
                  <a:pt x="52631" y="958645"/>
                  <a:pt x="77796" y="992199"/>
                  <a:pt x="28690" y="943092"/>
                </a:cubicBezTo>
                <a:cubicBezTo>
                  <a:pt x="3150" y="866471"/>
                  <a:pt x="-13449" y="863203"/>
                  <a:pt x="14622" y="788348"/>
                </a:cubicBezTo>
                <a:cubicBezTo>
                  <a:pt x="20559" y="772517"/>
                  <a:pt x="33379" y="760213"/>
                  <a:pt x="42758" y="746145"/>
                </a:cubicBezTo>
                <a:cubicBezTo>
                  <a:pt x="47447" y="732077"/>
                  <a:pt x="43950" y="711299"/>
                  <a:pt x="56825" y="703942"/>
                </a:cubicBezTo>
                <a:cubicBezTo>
                  <a:pt x="81591" y="689790"/>
                  <a:pt x="114172" y="698894"/>
                  <a:pt x="141232" y="689874"/>
                </a:cubicBezTo>
                <a:cubicBezTo>
                  <a:pt x="157272" y="684527"/>
                  <a:pt x="169367" y="671117"/>
                  <a:pt x="183435" y="661738"/>
                </a:cubicBezTo>
                <a:cubicBezTo>
                  <a:pt x="192813" y="647670"/>
                  <a:pt x="215671" y="635937"/>
                  <a:pt x="211570" y="619535"/>
                </a:cubicBezTo>
                <a:cubicBezTo>
                  <a:pt x="207973" y="605149"/>
                  <a:pt x="182630" y="612100"/>
                  <a:pt x="169367" y="605468"/>
                </a:cubicBezTo>
                <a:cubicBezTo>
                  <a:pt x="154245" y="597907"/>
                  <a:pt x="141232" y="586711"/>
                  <a:pt x="127164" y="577332"/>
                </a:cubicBezTo>
                <a:cubicBezTo>
                  <a:pt x="118021" y="549903"/>
                  <a:pt x="95106" y="506336"/>
                  <a:pt x="127164" y="478858"/>
                </a:cubicBezTo>
                <a:cubicBezTo>
                  <a:pt x="149681" y="459557"/>
                  <a:pt x="183435" y="460101"/>
                  <a:pt x="211570" y="450723"/>
                </a:cubicBezTo>
                <a:lnTo>
                  <a:pt x="253773" y="436655"/>
                </a:lnTo>
                <a:cubicBezTo>
                  <a:pt x="267841" y="455412"/>
                  <a:pt x="275005" y="482441"/>
                  <a:pt x="295976" y="492926"/>
                </a:cubicBezTo>
                <a:cubicBezTo>
                  <a:pt x="309239" y="499558"/>
                  <a:pt x="290528" y="462790"/>
                  <a:pt x="281909" y="450723"/>
                </a:cubicBezTo>
                <a:cubicBezTo>
                  <a:pt x="266491" y="429138"/>
                  <a:pt x="250803" y="402840"/>
                  <a:pt x="225638" y="394452"/>
                </a:cubicBezTo>
                <a:cubicBezTo>
                  <a:pt x="211570" y="389763"/>
                  <a:pt x="198024" y="383038"/>
                  <a:pt x="183435" y="380385"/>
                </a:cubicBezTo>
                <a:cubicBezTo>
                  <a:pt x="146239" y="373622"/>
                  <a:pt x="42758" y="413209"/>
                  <a:pt x="42758" y="394452"/>
                </a:cubicBezTo>
                <a:close/>
              </a:path>
            </a:pathLst>
          </a:cu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path path="circle">
              <a:fillToRect l="100000" b="100000"/>
            </a:path>
            <a:tileRect t="-100000" r="-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Freeform 25"/>
          <p:cNvSpPr>
            <a:spLocks noGrp="1" noSelect="1" noRot="1" noMove="1" noResize="1" noEditPoints="1" noAdjustHandles="1" noChangeArrowheads="1" noChangeShapeType="1" noTextEdit="1"/>
          </p:cNvSpPr>
          <p:nvPr>
            <p:custDataLst>
              <p:tags r:id="rId3"/>
            </p:custDataLst>
          </p:nvPr>
        </p:nvSpPr>
        <p:spPr>
          <a:xfrm>
            <a:off x="6276924" y="2237021"/>
            <a:ext cx="902440" cy="538920"/>
          </a:xfrm>
          <a:custGeom>
            <a:avLst/>
            <a:gdLst>
              <a:gd name="connsiteX0" fmla="*/ 42758 w 1873899"/>
              <a:gd name="connsiteY0" fmla="*/ 394452 h 1365123"/>
              <a:gd name="connsiteX1" fmla="*/ 183435 w 1873899"/>
              <a:gd name="connsiteY1" fmla="*/ 267843 h 1365123"/>
              <a:gd name="connsiteX2" fmla="*/ 225638 w 1873899"/>
              <a:gd name="connsiteY2" fmla="*/ 253775 h 1365123"/>
              <a:gd name="connsiteX3" fmla="*/ 253773 w 1873899"/>
              <a:gd name="connsiteY3" fmla="*/ 211572 h 1365123"/>
              <a:gd name="connsiteX4" fmla="*/ 324112 w 1873899"/>
              <a:gd name="connsiteY4" fmla="*/ 155302 h 1365123"/>
              <a:gd name="connsiteX5" fmla="*/ 352247 w 1873899"/>
              <a:gd name="connsiteY5" fmla="*/ 113098 h 1365123"/>
              <a:gd name="connsiteX6" fmla="*/ 492924 w 1873899"/>
              <a:gd name="connsiteY6" fmla="*/ 28692 h 1365123"/>
              <a:gd name="connsiteX7" fmla="*/ 577330 w 1873899"/>
              <a:gd name="connsiteY7" fmla="*/ 56828 h 1365123"/>
              <a:gd name="connsiteX8" fmla="*/ 633601 w 1873899"/>
              <a:gd name="connsiteY8" fmla="*/ 141234 h 1365123"/>
              <a:gd name="connsiteX9" fmla="*/ 647669 w 1873899"/>
              <a:gd name="connsiteY9" fmla="*/ 183437 h 1365123"/>
              <a:gd name="connsiteX10" fmla="*/ 689872 w 1873899"/>
              <a:gd name="connsiteY10" fmla="*/ 211572 h 1365123"/>
              <a:gd name="connsiteX11" fmla="*/ 858684 w 1873899"/>
              <a:gd name="connsiteY11" fmla="*/ 197505 h 1365123"/>
              <a:gd name="connsiteX12" fmla="*/ 900887 w 1873899"/>
              <a:gd name="connsiteY12" fmla="*/ 169369 h 1365123"/>
              <a:gd name="connsiteX13" fmla="*/ 943090 w 1873899"/>
              <a:gd name="connsiteY13" fmla="*/ 155302 h 1365123"/>
              <a:gd name="connsiteX14" fmla="*/ 971225 w 1873899"/>
              <a:gd name="connsiteY14" fmla="*/ 127166 h 1365123"/>
              <a:gd name="connsiteX15" fmla="*/ 1013429 w 1873899"/>
              <a:gd name="connsiteY15" fmla="*/ 99031 h 1365123"/>
              <a:gd name="connsiteX16" fmla="*/ 1055632 w 1873899"/>
              <a:gd name="connsiteY16" fmla="*/ 42760 h 1365123"/>
              <a:gd name="connsiteX17" fmla="*/ 1069699 w 1873899"/>
              <a:gd name="connsiteY17" fmla="*/ 557 h 1365123"/>
              <a:gd name="connsiteX18" fmla="*/ 1097835 w 1873899"/>
              <a:gd name="connsiteY18" fmla="*/ 28692 h 1365123"/>
              <a:gd name="connsiteX19" fmla="*/ 1125970 w 1873899"/>
              <a:gd name="connsiteY19" fmla="*/ 113098 h 1365123"/>
              <a:gd name="connsiteX20" fmla="*/ 1140038 w 1873899"/>
              <a:gd name="connsiteY20" fmla="*/ 155302 h 1365123"/>
              <a:gd name="connsiteX21" fmla="*/ 1154105 w 1873899"/>
              <a:gd name="connsiteY21" fmla="*/ 197505 h 1365123"/>
              <a:gd name="connsiteX22" fmla="*/ 1182241 w 1873899"/>
              <a:gd name="connsiteY22" fmla="*/ 239708 h 1365123"/>
              <a:gd name="connsiteX23" fmla="*/ 1196309 w 1873899"/>
              <a:gd name="connsiteY23" fmla="*/ 295978 h 1365123"/>
              <a:gd name="connsiteX24" fmla="*/ 1210376 w 1873899"/>
              <a:gd name="connsiteY24" fmla="*/ 338182 h 1365123"/>
              <a:gd name="connsiteX25" fmla="*/ 1224444 w 1873899"/>
              <a:gd name="connsiteY25" fmla="*/ 422588 h 1365123"/>
              <a:gd name="connsiteX26" fmla="*/ 1252579 w 1873899"/>
              <a:gd name="connsiteY26" fmla="*/ 506994 h 1365123"/>
              <a:gd name="connsiteX27" fmla="*/ 1435459 w 1873899"/>
              <a:gd name="connsiteY27" fmla="*/ 478858 h 1365123"/>
              <a:gd name="connsiteX28" fmla="*/ 1491730 w 1873899"/>
              <a:gd name="connsiteY28" fmla="*/ 492926 h 1365123"/>
              <a:gd name="connsiteX29" fmla="*/ 1505798 w 1873899"/>
              <a:gd name="connsiteY29" fmla="*/ 605468 h 1365123"/>
              <a:gd name="connsiteX30" fmla="*/ 1533933 w 1873899"/>
              <a:gd name="connsiteY30" fmla="*/ 647671 h 1365123"/>
              <a:gd name="connsiteX31" fmla="*/ 1562069 w 1873899"/>
              <a:gd name="connsiteY31" fmla="*/ 802415 h 1365123"/>
              <a:gd name="connsiteX32" fmla="*/ 1618339 w 1873899"/>
              <a:gd name="connsiteY32" fmla="*/ 788348 h 1365123"/>
              <a:gd name="connsiteX33" fmla="*/ 1660542 w 1873899"/>
              <a:gd name="connsiteY33" fmla="*/ 802415 h 1365123"/>
              <a:gd name="connsiteX34" fmla="*/ 1744949 w 1873899"/>
              <a:gd name="connsiteY34" fmla="*/ 816483 h 1365123"/>
              <a:gd name="connsiteX35" fmla="*/ 1787152 w 1873899"/>
              <a:gd name="connsiteY35" fmla="*/ 844618 h 1365123"/>
              <a:gd name="connsiteX36" fmla="*/ 1857490 w 1873899"/>
              <a:gd name="connsiteY36" fmla="*/ 858686 h 1365123"/>
              <a:gd name="connsiteX37" fmla="*/ 1857490 w 1873899"/>
              <a:gd name="connsiteY37" fmla="*/ 985295 h 1365123"/>
              <a:gd name="connsiteX38" fmla="*/ 1829355 w 1873899"/>
              <a:gd name="connsiteY38" fmla="*/ 1027498 h 1365123"/>
              <a:gd name="connsiteX39" fmla="*/ 1815287 w 1873899"/>
              <a:gd name="connsiteY39" fmla="*/ 1069702 h 1365123"/>
              <a:gd name="connsiteX40" fmla="*/ 1759016 w 1873899"/>
              <a:gd name="connsiteY40" fmla="*/ 1154108 h 1365123"/>
              <a:gd name="connsiteX41" fmla="*/ 1702745 w 1873899"/>
              <a:gd name="connsiteY41" fmla="*/ 1224446 h 1365123"/>
              <a:gd name="connsiteX42" fmla="*/ 1688678 w 1873899"/>
              <a:gd name="connsiteY42" fmla="*/ 1266649 h 1365123"/>
              <a:gd name="connsiteX43" fmla="*/ 1576136 w 1873899"/>
              <a:gd name="connsiteY43" fmla="*/ 1351055 h 1365123"/>
              <a:gd name="connsiteX44" fmla="*/ 1519865 w 1873899"/>
              <a:gd name="connsiteY44" fmla="*/ 1365123 h 1365123"/>
              <a:gd name="connsiteX45" fmla="*/ 1210376 w 1873899"/>
              <a:gd name="connsiteY45" fmla="*/ 1351055 h 1365123"/>
              <a:gd name="connsiteX46" fmla="*/ 1083767 w 1873899"/>
              <a:gd name="connsiteY46" fmla="*/ 1322920 h 1365123"/>
              <a:gd name="connsiteX47" fmla="*/ 1027496 w 1873899"/>
              <a:gd name="connsiteY47" fmla="*/ 1308852 h 1365123"/>
              <a:gd name="connsiteX48" fmla="*/ 886819 w 1873899"/>
              <a:gd name="connsiteY48" fmla="*/ 1266649 h 1365123"/>
              <a:gd name="connsiteX49" fmla="*/ 788345 w 1873899"/>
              <a:gd name="connsiteY49" fmla="*/ 1224446 h 1365123"/>
              <a:gd name="connsiteX50" fmla="*/ 703939 w 1873899"/>
              <a:gd name="connsiteY50" fmla="*/ 1196311 h 1365123"/>
              <a:gd name="connsiteX51" fmla="*/ 619533 w 1873899"/>
              <a:gd name="connsiteY51" fmla="*/ 1168175 h 1365123"/>
              <a:gd name="connsiteX52" fmla="*/ 380382 w 1873899"/>
              <a:gd name="connsiteY52" fmla="*/ 1140040 h 1365123"/>
              <a:gd name="connsiteX53" fmla="*/ 267841 w 1873899"/>
              <a:gd name="connsiteY53" fmla="*/ 1111905 h 1365123"/>
              <a:gd name="connsiteX54" fmla="*/ 225638 w 1873899"/>
              <a:gd name="connsiteY54" fmla="*/ 1097837 h 1365123"/>
              <a:gd name="connsiteX55" fmla="*/ 169367 w 1873899"/>
              <a:gd name="connsiteY55" fmla="*/ 1083769 h 1365123"/>
              <a:gd name="connsiteX56" fmla="*/ 84961 w 1873899"/>
              <a:gd name="connsiteY56" fmla="*/ 1055634 h 1365123"/>
              <a:gd name="connsiteX57" fmla="*/ 28690 w 1873899"/>
              <a:gd name="connsiteY57" fmla="*/ 943092 h 1365123"/>
              <a:gd name="connsiteX58" fmla="*/ 14622 w 1873899"/>
              <a:gd name="connsiteY58" fmla="*/ 788348 h 1365123"/>
              <a:gd name="connsiteX59" fmla="*/ 42758 w 1873899"/>
              <a:gd name="connsiteY59" fmla="*/ 746145 h 1365123"/>
              <a:gd name="connsiteX60" fmla="*/ 56825 w 1873899"/>
              <a:gd name="connsiteY60" fmla="*/ 703942 h 1365123"/>
              <a:gd name="connsiteX61" fmla="*/ 141232 w 1873899"/>
              <a:gd name="connsiteY61" fmla="*/ 689874 h 1365123"/>
              <a:gd name="connsiteX62" fmla="*/ 183435 w 1873899"/>
              <a:gd name="connsiteY62" fmla="*/ 661738 h 1365123"/>
              <a:gd name="connsiteX63" fmla="*/ 211570 w 1873899"/>
              <a:gd name="connsiteY63" fmla="*/ 619535 h 1365123"/>
              <a:gd name="connsiteX64" fmla="*/ 169367 w 1873899"/>
              <a:gd name="connsiteY64" fmla="*/ 605468 h 1365123"/>
              <a:gd name="connsiteX65" fmla="*/ 127164 w 1873899"/>
              <a:gd name="connsiteY65" fmla="*/ 577332 h 1365123"/>
              <a:gd name="connsiteX66" fmla="*/ 127164 w 1873899"/>
              <a:gd name="connsiteY66" fmla="*/ 478858 h 1365123"/>
              <a:gd name="connsiteX67" fmla="*/ 211570 w 1873899"/>
              <a:gd name="connsiteY67" fmla="*/ 450723 h 1365123"/>
              <a:gd name="connsiteX68" fmla="*/ 253773 w 1873899"/>
              <a:gd name="connsiteY68" fmla="*/ 436655 h 1365123"/>
              <a:gd name="connsiteX69" fmla="*/ 295976 w 1873899"/>
              <a:gd name="connsiteY69" fmla="*/ 492926 h 1365123"/>
              <a:gd name="connsiteX70" fmla="*/ 281909 w 1873899"/>
              <a:gd name="connsiteY70" fmla="*/ 450723 h 1365123"/>
              <a:gd name="connsiteX71" fmla="*/ 225638 w 1873899"/>
              <a:gd name="connsiteY71" fmla="*/ 394452 h 1365123"/>
              <a:gd name="connsiteX72" fmla="*/ 183435 w 1873899"/>
              <a:gd name="connsiteY72" fmla="*/ 380385 h 1365123"/>
              <a:gd name="connsiteX73" fmla="*/ 42758 w 1873899"/>
              <a:gd name="connsiteY73" fmla="*/ 394452 h 136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73899" h="1365123">
                <a:moveTo>
                  <a:pt x="42758" y="394452"/>
                </a:moveTo>
                <a:cubicBezTo>
                  <a:pt x="42758" y="375695"/>
                  <a:pt x="129549" y="294786"/>
                  <a:pt x="183435" y="267843"/>
                </a:cubicBezTo>
                <a:cubicBezTo>
                  <a:pt x="196698" y="261211"/>
                  <a:pt x="211570" y="258464"/>
                  <a:pt x="225638" y="253775"/>
                </a:cubicBezTo>
                <a:cubicBezTo>
                  <a:pt x="235016" y="239707"/>
                  <a:pt x="243211" y="224774"/>
                  <a:pt x="253773" y="211572"/>
                </a:cubicBezTo>
                <a:cubicBezTo>
                  <a:pt x="276681" y="182938"/>
                  <a:pt x="292778" y="176191"/>
                  <a:pt x="324112" y="155302"/>
                </a:cubicBezTo>
                <a:cubicBezTo>
                  <a:pt x="333490" y="141234"/>
                  <a:pt x="339523" y="124232"/>
                  <a:pt x="352247" y="113098"/>
                </a:cubicBezTo>
                <a:cubicBezTo>
                  <a:pt x="397512" y="73491"/>
                  <a:pt x="441505" y="54402"/>
                  <a:pt x="492924" y="28692"/>
                </a:cubicBezTo>
                <a:cubicBezTo>
                  <a:pt x="521059" y="38071"/>
                  <a:pt x="554172" y="38301"/>
                  <a:pt x="577330" y="56828"/>
                </a:cubicBezTo>
                <a:cubicBezTo>
                  <a:pt x="603735" y="77952"/>
                  <a:pt x="622908" y="109155"/>
                  <a:pt x="633601" y="141234"/>
                </a:cubicBezTo>
                <a:cubicBezTo>
                  <a:pt x="638290" y="155302"/>
                  <a:pt x="638406" y="171858"/>
                  <a:pt x="647669" y="183437"/>
                </a:cubicBezTo>
                <a:cubicBezTo>
                  <a:pt x="658231" y="196639"/>
                  <a:pt x="675804" y="202194"/>
                  <a:pt x="689872" y="211572"/>
                </a:cubicBezTo>
                <a:cubicBezTo>
                  <a:pt x="746143" y="206883"/>
                  <a:pt x="803315" y="208579"/>
                  <a:pt x="858684" y="197505"/>
                </a:cubicBezTo>
                <a:cubicBezTo>
                  <a:pt x="875263" y="194189"/>
                  <a:pt x="885765" y="176930"/>
                  <a:pt x="900887" y="169369"/>
                </a:cubicBezTo>
                <a:cubicBezTo>
                  <a:pt x="914150" y="162737"/>
                  <a:pt x="929022" y="159991"/>
                  <a:pt x="943090" y="155302"/>
                </a:cubicBezTo>
                <a:cubicBezTo>
                  <a:pt x="952468" y="145923"/>
                  <a:pt x="960868" y="135451"/>
                  <a:pt x="971225" y="127166"/>
                </a:cubicBezTo>
                <a:cubicBezTo>
                  <a:pt x="984428" y="116604"/>
                  <a:pt x="1001474" y="110986"/>
                  <a:pt x="1013429" y="99031"/>
                </a:cubicBezTo>
                <a:cubicBezTo>
                  <a:pt x="1030008" y="82452"/>
                  <a:pt x="1041564" y="61517"/>
                  <a:pt x="1055632" y="42760"/>
                </a:cubicBezTo>
                <a:cubicBezTo>
                  <a:pt x="1060321" y="28692"/>
                  <a:pt x="1055631" y="5246"/>
                  <a:pt x="1069699" y="557"/>
                </a:cubicBezTo>
                <a:cubicBezTo>
                  <a:pt x="1082282" y="-3637"/>
                  <a:pt x="1091903" y="16829"/>
                  <a:pt x="1097835" y="28692"/>
                </a:cubicBezTo>
                <a:cubicBezTo>
                  <a:pt x="1111098" y="55218"/>
                  <a:pt x="1116592" y="84963"/>
                  <a:pt x="1125970" y="113098"/>
                </a:cubicBezTo>
                <a:lnTo>
                  <a:pt x="1140038" y="155302"/>
                </a:lnTo>
                <a:cubicBezTo>
                  <a:pt x="1144727" y="169370"/>
                  <a:pt x="1145879" y="185167"/>
                  <a:pt x="1154105" y="197505"/>
                </a:cubicBezTo>
                <a:lnTo>
                  <a:pt x="1182241" y="239708"/>
                </a:lnTo>
                <a:cubicBezTo>
                  <a:pt x="1186930" y="258465"/>
                  <a:pt x="1190998" y="277388"/>
                  <a:pt x="1196309" y="295978"/>
                </a:cubicBezTo>
                <a:cubicBezTo>
                  <a:pt x="1200383" y="310236"/>
                  <a:pt x="1207159" y="323706"/>
                  <a:pt x="1210376" y="338182"/>
                </a:cubicBezTo>
                <a:cubicBezTo>
                  <a:pt x="1216563" y="366026"/>
                  <a:pt x="1217526" y="394916"/>
                  <a:pt x="1224444" y="422588"/>
                </a:cubicBezTo>
                <a:cubicBezTo>
                  <a:pt x="1231637" y="451360"/>
                  <a:pt x="1252579" y="506994"/>
                  <a:pt x="1252579" y="506994"/>
                </a:cubicBezTo>
                <a:cubicBezTo>
                  <a:pt x="1306124" y="496285"/>
                  <a:pt x="1384360" y="478858"/>
                  <a:pt x="1435459" y="478858"/>
                </a:cubicBezTo>
                <a:cubicBezTo>
                  <a:pt x="1454793" y="478858"/>
                  <a:pt x="1472973" y="488237"/>
                  <a:pt x="1491730" y="492926"/>
                </a:cubicBezTo>
                <a:cubicBezTo>
                  <a:pt x="1496419" y="530440"/>
                  <a:pt x="1495851" y="568994"/>
                  <a:pt x="1505798" y="605468"/>
                </a:cubicBezTo>
                <a:cubicBezTo>
                  <a:pt x="1510247" y="621779"/>
                  <a:pt x="1532808" y="630801"/>
                  <a:pt x="1533933" y="647671"/>
                </a:cubicBezTo>
                <a:cubicBezTo>
                  <a:pt x="1546793" y="840583"/>
                  <a:pt x="1458902" y="831891"/>
                  <a:pt x="1562069" y="802415"/>
                </a:cubicBezTo>
                <a:cubicBezTo>
                  <a:pt x="1580659" y="797104"/>
                  <a:pt x="1599582" y="793037"/>
                  <a:pt x="1618339" y="788348"/>
                </a:cubicBezTo>
                <a:cubicBezTo>
                  <a:pt x="1632407" y="793037"/>
                  <a:pt x="1646067" y="799198"/>
                  <a:pt x="1660542" y="802415"/>
                </a:cubicBezTo>
                <a:cubicBezTo>
                  <a:pt x="1688387" y="808603"/>
                  <a:pt x="1717889" y="807463"/>
                  <a:pt x="1744949" y="816483"/>
                </a:cubicBezTo>
                <a:cubicBezTo>
                  <a:pt x="1760989" y="821829"/>
                  <a:pt x="1771321" y="838681"/>
                  <a:pt x="1787152" y="844618"/>
                </a:cubicBezTo>
                <a:cubicBezTo>
                  <a:pt x="1809540" y="853014"/>
                  <a:pt x="1834044" y="853997"/>
                  <a:pt x="1857490" y="858686"/>
                </a:cubicBezTo>
                <a:cubicBezTo>
                  <a:pt x="1876288" y="915078"/>
                  <a:pt x="1882249" y="911019"/>
                  <a:pt x="1857490" y="985295"/>
                </a:cubicBezTo>
                <a:cubicBezTo>
                  <a:pt x="1852143" y="1001335"/>
                  <a:pt x="1836916" y="1012376"/>
                  <a:pt x="1829355" y="1027498"/>
                </a:cubicBezTo>
                <a:cubicBezTo>
                  <a:pt x="1822723" y="1040761"/>
                  <a:pt x="1822489" y="1056739"/>
                  <a:pt x="1815287" y="1069702"/>
                </a:cubicBezTo>
                <a:cubicBezTo>
                  <a:pt x="1798865" y="1099261"/>
                  <a:pt x="1777773" y="1125973"/>
                  <a:pt x="1759016" y="1154108"/>
                </a:cubicBezTo>
                <a:cubicBezTo>
                  <a:pt x="1723523" y="1207348"/>
                  <a:pt x="1742837" y="1184355"/>
                  <a:pt x="1702745" y="1224446"/>
                </a:cubicBezTo>
                <a:cubicBezTo>
                  <a:pt x="1698056" y="1238514"/>
                  <a:pt x="1697575" y="1254786"/>
                  <a:pt x="1688678" y="1266649"/>
                </a:cubicBezTo>
                <a:cubicBezTo>
                  <a:pt x="1641056" y="1330146"/>
                  <a:pt x="1634947" y="1334252"/>
                  <a:pt x="1576136" y="1351055"/>
                </a:cubicBezTo>
                <a:cubicBezTo>
                  <a:pt x="1557546" y="1356366"/>
                  <a:pt x="1538622" y="1360434"/>
                  <a:pt x="1519865" y="1365123"/>
                </a:cubicBezTo>
                <a:cubicBezTo>
                  <a:pt x="1416702" y="1360434"/>
                  <a:pt x="1313383" y="1358413"/>
                  <a:pt x="1210376" y="1351055"/>
                </a:cubicBezTo>
                <a:cubicBezTo>
                  <a:pt x="1125746" y="1345010"/>
                  <a:pt x="1145542" y="1340570"/>
                  <a:pt x="1083767" y="1322920"/>
                </a:cubicBezTo>
                <a:cubicBezTo>
                  <a:pt x="1065177" y="1317608"/>
                  <a:pt x="1046015" y="1314408"/>
                  <a:pt x="1027496" y="1308852"/>
                </a:cubicBezTo>
                <a:cubicBezTo>
                  <a:pt x="856249" y="1257478"/>
                  <a:pt x="1016518" y="1299074"/>
                  <a:pt x="886819" y="1266649"/>
                </a:cubicBezTo>
                <a:cubicBezTo>
                  <a:pt x="819864" y="1222013"/>
                  <a:pt x="870928" y="1249221"/>
                  <a:pt x="788345" y="1224446"/>
                </a:cubicBezTo>
                <a:cubicBezTo>
                  <a:pt x="759939" y="1215924"/>
                  <a:pt x="732074" y="1205689"/>
                  <a:pt x="703939" y="1196311"/>
                </a:cubicBezTo>
                <a:cubicBezTo>
                  <a:pt x="675804" y="1186932"/>
                  <a:pt x="649009" y="1171450"/>
                  <a:pt x="619533" y="1168175"/>
                </a:cubicBezTo>
                <a:cubicBezTo>
                  <a:pt x="455349" y="1149933"/>
                  <a:pt x="535059" y="1159375"/>
                  <a:pt x="380382" y="1140040"/>
                </a:cubicBezTo>
                <a:cubicBezTo>
                  <a:pt x="283912" y="1107882"/>
                  <a:pt x="403647" y="1145856"/>
                  <a:pt x="267841" y="1111905"/>
                </a:cubicBezTo>
                <a:cubicBezTo>
                  <a:pt x="253455" y="1108309"/>
                  <a:pt x="239896" y="1101911"/>
                  <a:pt x="225638" y="1097837"/>
                </a:cubicBezTo>
                <a:cubicBezTo>
                  <a:pt x="207048" y="1092525"/>
                  <a:pt x="187886" y="1089325"/>
                  <a:pt x="169367" y="1083769"/>
                </a:cubicBezTo>
                <a:cubicBezTo>
                  <a:pt x="140961" y="1075247"/>
                  <a:pt x="84961" y="1055634"/>
                  <a:pt x="84961" y="1055634"/>
                </a:cubicBezTo>
                <a:cubicBezTo>
                  <a:pt x="52631" y="958645"/>
                  <a:pt x="77796" y="992199"/>
                  <a:pt x="28690" y="943092"/>
                </a:cubicBezTo>
                <a:cubicBezTo>
                  <a:pt x="3150" y="866471"/>
                  <a:pt x="-13449" y="863203"/>
                  <a:pt x="14622" y="788348"/>
                </a:cubicBezTo>
                <a:cubicBezTo>
                  <a:pt x="20559" y="772517"/>
                  <a:pt x="33379" y="760213"/>
                  <a:pt x="42758" y="746145"/>
                </a:cubicBezTo>
                <a:cubicBezTo>
                  <a:pt x="47447" y="732077"/>
                  <a:pt x="43950" y="711299"/>
                  <a:pt x="56825" y="703942"/>
                </a:cubicBezTo>
                <a:cubicBezTo>
                  <a:pt x="81591" y="689790"/>
                  <a:pt x="114172" y="698894"/>
                  <a:pt x="141232" y="689874"/>
                </a:cubicBezTo>
                <a:cubicBezTo>
                  <a:pt x="157272" y="684527"/>
                  <a:pt x="169367" y="671117"/>
                  <a:pt x="183435" y="661738"/>
                </a:cubicBezTo>
                <a:cubicBezTo>
                  <a:pt x="192813" y="647670"/>
                  <a:pt x="215671" y="635937"/>
                  <a:pt x="211570" y="619535"/>
                </a:cubicBezTo>
                <a:cubicBezTo>
                  <a:pt x="207973" y="605149"/>
                  <a:pt x="182630" y="612100"/>
                  <a:pt x="169367" y="605468"/>
                </a:cubicBezTo>
                <a:cubicBezTo>
                  <a:pt x="154245" y="597907"/>
                  <a:pt x="141232" y="586711"/>
                  <a:pt x="127164" y="577332"/>
                </a:cubicBezTo>
                <a:cubicBezTo>
                  <a:pt x="118021" y="549903"/>
                  <a:pt x="95106" y="506336"/>
                  <a:pt x="127164" y="478858"/>
                </a:cubicBezTo>
                <a:cubicBezTo>
                  <a:pt x="149681" y="459557"/>
                  <a:pt x="183435" y="460101"/>
                  <a:pt x="211570" y="450723"/>
                </a:cubicBezTo>
                <a:lnTo>
                  <a:pt x="253773" y="436655"/>
                </a:lnTo>
                <a:cubicBezTo>
                  <a:pt x="267841" y="455412"/>
                  <a:pt x="275005" y="482441"/>
                  <a:pt x="295976" y="492926"/>
                </a:cubicBezTo>
                <a:cubicBezTo>
                  <a:pt x="309239" y="499558"/>
                  <a:pt x="290528" y="462790"/>
                  <a:pt x="281909" y="450723"/>
                </a:cubicBezTo>
                <a:cubicBezTo>
                  <a:pt x="266491" y="429138"/>
                  <a:pt x="250803" y="402840"/>
                  <a:pt x="225638" y="394452"/>
                </a:cubicBezTo>
                <a:cubicBezTo>
                  <a:pt x="211570" y="389763"/>
                  <a:pt x="198024" y="383038"/>
                  <a:pt x="183435" y="380385"/>
                </a:cubicBezTo>
                <a:cubicBezTo>
                  <a:pt x="146239" y="373622"/>
                  <a:pt x="42758" y="413209"/>
                  <a:pt x="42758" y="394452"/>
                </a:cubicBezTo>
                <a:close/>
              </a:path>
            </a:pathLst>
          </a:custGeom>
          <a:solidFill>
            <a:sysClr val="windowText" lastClr="000000">
              <a:lumMod val="95000"/>
              <a:lumOff val="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8" name="Freeform 27"/>
          <p:cNvSpPr>
            <a:spLocks noGrp="1" noSelect="1" noRot="1" noMove="1" noResize="1" noEditPoints="1" noAdjustHandles="1" noChangeArrowheads="1" noChangeShapeType="1" noTextEdit="1"/>
          </p:cNvSpPr>
          <p:nvPr>
            <p:custDataLst>
              <p:tags r:id="rId4"/>
            </p:custDataLst>
          </p:nvPr>
        </p:nvSpPr>
        <p:spPr>
          <a:xfrm>
            <a:off x="5999250" y="2670570"/>
            <a:ext cx="1429812" cy="231655"/>
          </a:xfrm>
          <a:custGeom>
            <a:avLst/>
            <a:gdLst>
              <a:gd name="connsiteX0" fmla="*/ 1569492 w 1569492"/>
              <a:gd name="connsiteY0" fmla="*/ 0 h 327546"/>
              <a:gd name="connsiteX1" fmla="*/ 1323832 w 1569492"/>
              <a:gd name="connsiteY1" fmla="*/ 313898 h 327546"/>
              <a:gd name="connsiteX2" fmla="*/ 191068 w 1569492"/>
              <a:gd name="connsiteY2" fmla="*/ 327546 h 327546"/>
              <a:gd name="connsiteX3" fmla="*/ 0 w 1569492"/>
              <a:gd name="connsiteY3" fmla="*/ 0 h 327546"/>
              <a:gd name="connsiteX4" fmla="*/ 1569492 w 1569492"/>
              <a:gd name="connsiteY4" fmla="*/ 0 h 32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327546">
                <a:moveTo>
                  <a:pt x="1569492" y="0"/>
                </a:moveTo>
                <a:lnTo>
                  <a:pt x="1323832" y="313898"/>
                </a:lnTo>
                <a:lnTo>
                  <a:pt x="191068" y="327546"/>
                </a:lnTo>
                <a:lnTo>
                  <a:pt x="0" y="0"/>
                </a:lnTo>
                <a:lnTo>
                  <a:pt x="1569492" y="0"/>
                </a:lnTo>
                <a:close/>
              </a:path>
            </a:pathLst>
          </a:cu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9" name="Flowchart: Extract 28"/>
          <p:cNvSpPr>
            <a:spLocks noGrp="1" noSelect="1" noRot="1" noMove="1" noResize="1" noEditPoints="1" noAdjustHandles="1" noChangeArrowheads="1" noChangeShapeType="1" noTextEdit="1"/>
          </p:cNvSpPr>
          <p:nvPr>
            <p:custDataLst>
              <p:tags r:id="rId5"/>
            </p:custDataLst>
          </p:nvPr>
        </p:nvSpPr>
        <p:spPr>
          <a:xfrm>
            <a:off x="6010647" y="1536425"/>
            <a:ext cx="1388369" cy="1131732"/>
          </a:xfrm>
          <a:prstGeom prst="flowChartExtract">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1" name="Freeform 30"/>
          <p:cNvSpPr>
            <a:spLocks noGrp="1" noSelect="1" noRot="1" noMove="1" noResize="1" noEditPoints="1" noAdjustHandles="1" noChangeArrowheads="1" noChangeShapeType="1" noTextEdit="1"/>
          </p:cNvSpPr>
          <p:nvPr>
            <p:custDataLst>
              <p:tags r:id="rId6"/>
            </p:custDataLst>
          </p:nvPr>
        </p:nvSpPr>
        <p:spPr>
          <a:xfrm>
            <a:off x="1475656" y="3532842"/>
            <a:ext cx="1429812" cy="231655"/>
          </a:xfrm>
          <a:custGeom>
            <a:avLst/>
            <a:gdLst>
              <a:gd name="connsiteX0" fmla="*/ 1569492 w 1569492"/>
              <a:gd name="connsiteY0" fmla="*/ 0 h 327546"/>
              <a:gd name="connsiteX1" fmla="*/ 1323832 w 1569492"/>
              <a:gd name="connsiteY1" fmla="*/ 313898 h 327546"/>
              <a:gd name="connsiteX2" fmla="*/ 191068 w 1569492"/>
              <a:gd name="connsiteY2" fmla="*/ 327546 h 327546"/>
              <a:gd name="connsiteX3" fmla="*/ 0 w 1569492"/>
              <a:gd name="connsiteY3" fmla="*/ 0 h 327546"/>
              <a:gd name="connsiteX4" fmla="*/ 1569492 w 1569492"/>
              <a:gd name="connsiteY4" fmla="*/ 0 h 32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327546">
                <a:moveTo>
                  <a:pt x="1569492" y="0"/>
                </a:moveTo>
                <a:lnTo>
                  <a:pt x="1323832" y="313898"/>
                </a:lnTo>
                <a:lnTo>
                  <a:pt x="191068" y="327546"/>
                </a:lnTo>
                <a:lnTo>
                  <a:pt x="0" y="0"/>
                </a:lnTo>
                <a:lnTo>
                  <a:pt x="1569492" y="0"/>
                </a:lnTo>
                <a:close/>
              </a:path>
            </a:pathLst>
          </a:cu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2" name="Flowchart: Extract 31"/>
          <p:cNvSpPr>
            <a:spLocks noGrp="1" noSelect="1" noRot="1" noMove="1" noResize="1" noEditPoints="1" noAdjustHandles="1" noChangeArrowheads="1" noChangeShapeType="1" noTextEdit="1"/>
          </p:cNvSpPr>
          <p:nvPr>
            <p:custDataLst>
              <p:tags r:id="rId7"/>
            </p:custDataLst>
          </p:nvPr>
        </p:nvSpPr>
        <p:spPr>
          <a:xfrm>
            <a:off x="1487053" y="2398697"/>
            <a:ext cx="1388369" cy="1131732"/>
          </a:xfrm>
          <a:prstGeom prst="flowChartExtract">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3" name="Freeform 32"/>
          <p:cNvSpPr>
            <a:spLocks noGrp="1" noSelect="1" noRot="1" noMove="1" noResize="1" noEditPoints="1" noAdjustHandles="1" noChangeArrowheads="1" noChangeShapeType="1" noTextEdit="1"/>
          </p:cNvSpPr>
          <p:nvPr>
            <p:custDataLst>
              <p:tags r:id="rId8"/>
            </p:custDataLst>
          </p:nvPr>
        </p:nvSpPr>
        <p:spPr>
          <a:xfrm>
            <a:off x="4541463" y="1283857"/>
            <a:ext cx="2237967" cy="530876"/>
          </a:xfrm>
          <a:custGeom>
            <a:avLst/>
            <a:gdLst>
              <a:gd name="connsiteX0" fmla="*/ 13648 w 2456597"/>
              <a:gd name="connsiteY0" fmla="*/ 614149 h 750626"/>
              <a:gd name="connsiteX1" fmla="*/ 586854 w 2456597"/>
              <a:gd name="connsiteY1" fmla="*/ 518615 h 750626"/>
              <a:gd name="connsiteX2" fmla="*/ 1951630 w 2456597"/>
              <a:gd name="connsiteY2" fmla="*/ 627797 h 750626"/>
              <a:gd name="connsiteX3" fmla="*/ 2142698 w 2456597"/>
              <a:gd name="connsiteY3" fmla="*/ 423080 h 750626"/>
              <a:gd name="connsiteX4" fmla="*/ 2033516 w 2456597"/>
              <a:gd name="connsiteY4" fmla="*/ 191068 h 750626"/>
              <a:gd name="connsiteX5" fmla="*/ 2169994 w 2456597"/>
              <a:gd name="connsiteY5" fmla="*/ 0 h 750626"/>
              <a:gd name="connsiteX6" fmla="*/ 2456597 w 2456597"/>
              <a:gd name="connsiteY6" fmla="*/ 27295 h 750626"/>
              <a:gd name="connsiteX7" fmla="*/ 2402006 w 2456597"/>
              <a:gd name="connsiteY7" fmla="*/ 341194 h 750626"/>
              <a:gd name="connsiteX8" fmla="*/ 2019869 w 2456597"/>
              <a:gd name="connsiteY8" fmla="*/ 696035 h 750626"/>
              <a:gd name="connsiteX9" fmla="*/ 627797 w 2456597"/>
              <a:gd name="connsiteY9" fmla="*/ 682388 h 750626"/>
              <a:gd name="connsiteX10" fmla="*/ 0 w 2456597"/>
              <a:gd name="connsiteY10" fmla="*/ 750626 h 750626"/>
              <a:gd name="connsiteX11" fmla="*/ 0 w 2456597"/>
              <a:gd name="connsiteY11" fmla="*/ 750626 h 75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6597" h="750626">
                <a:moveTo>
                  <a:pt x="13648" y="614149"/>
                </a:moveTo>
                <a:lnTo>
                  <a:pt x="586854" y="518615"/>
                </a:lnTo>
                <a:lnTo>
                  <a:pt x="1951630" y="627797"/>
                </a:lnTo>
                <a:lnTo>
                  <a:pt x="2142698" y="423080"/>
                </a:lnTo>
                <a:lnTo>
                  <a:pt x="2033516" y="191068"/>
                </a:lnTo>
                <a:lnTo>
                  <a:pt x="2169994" y="0"/>
                </a:lnTo>
                <a:lnTo>
                  <a:pt x="2456597" y="27295"/>
                </a:lnTo>
                <a:lnTo>
                  <a:pt x="2402006" y="341194"/>
                </a:lnTo>
                <a:lnTo>
                  <a:pt x="2019869" y="696035"/>
                </a:lnTo>
                <a:lnTo>
                  <a:pt x="627797" y="682388"/>
                </a:lnTo>
                <a:lnTo>
                  <a:pt x="0" y="750626"/>
                </a:lnTo>
                <a:lnTo>
                  <a:pt x="0" y="750626"/>
                </a:lnTo>
              </a:path>
            </a:pathLst>
          </a:custGeom>
          <a:gradFill flip="none" rotWithShape="1">
            <a:gsLst>
              <a:gs pos="0">
                <a:srgbClr val="498DF1">
                  <a:shade val="30000"/>
                  <a:satMod val="115000"/>
                </a:srgbClr>
              </a:gs>
              <a:gs pos="50000">
                <a:srgbClr val="498DF1">
                  <a:shade val="67500"/>
                  <a:satMod val="115000"/>
                </a:srgbClr>
              </a:gs>
              <a:gs pos="100000">
                <a:srgbClr val="498DF1">
                  <a:shade val="100000"/>
                  <a:satMod val="115000"/>
                </a:srgbClr>
              </a:gs>
            </a:gsLst>
            <a:lin ang="135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 name="Teardrop 34"/>
          <p:cNvSpPr>
            <a:spLocks noGrp="1" noSelect="1" noRot="1" noMove="1" noResize="1" noEditPoints="1" noAdjustHandles="1" noChangeArrowheads="1" noChangeShapeType="1" noTextEdit="1"/>
          </p:cNvSpPr>
          <p:nvPr>
            <p:custDataLst>
              <p:tags r:id="rId9"/>
            </p:custDataLst>
          </p:nvPr>
        </p:nvSpPr>
        <p:spPr>
          <a:xfrm rot="8367447">
            <a:off x="4196097" y="1052736"/>
            <a:ext cx="347092" cy="269460"/>
          </a:xfrm>
          <a:prstGeom prst="teardrop">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r="100000" b="100000"/>
            </a:path>
            <a:tileRect l="-100000" t="-100000"/>
          </a:gradFill>
          <a:ln w="2540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prst="slop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6" name="Freeform 35"/>
          <p:cNvSpPr>
            <a:spLocks noGrp="1" noSelect="1" noRot="1" noMove="1" noResize="1" noEditPoints="1" noAdjustHandles="1" noChangeArrowheads="1" noChangeShapeType="1" noTextEdit="1"/>
          </p:cNvSpPr>
          <p:nvPr>
            <p:custDataLst>
              <p:tags r:id="rId10"/>
            </p:custDataLst>
          </p:nvPr>
        </p:nvSpPr>
        <p:spPr>
          <a:xfrm>
            <a:off x="2667166" y="1266965"/>
            <a:ext cx="3229558" cy="3213622"/>
          </a:xfrm>
          <a:custGeom>
            <a:avLst/>
            <a:gdLst>
              <a:gd name="connsiteX0" fmla="*/ 2067951 w 3545058"/>
              <a:gd name="connsiteY0" fmla="*/ 98474 h 4543865"/>
              <a:gd name="connsiteX1" fmla="*/ 2067951 w 3545058"/>
              <a:gd name="connsiteY1" fmla="*/ 98474 h 4543865"/>
              <a:gd name="connsiteX2" fmla="*/ 1969477 w 3545058"/>
              <a:gd name="connsiteY2" fmla="*/ 239151 h 4543865"/>
              <a:gd name="connsiteX3" fmla="*/ 1969477 w 3545058"/>
              <a:gd name="connsiteY3" fmla="*/ 239151 h 4543865"/>
              <a:gd name="connsiteX4" fmla="*/ 1969477 w 3545058"/>
              <a:gd name="connsiteY4" fmla="*/ 379828 h 4543865"/>
              <a:gd name="connsiteX5" fmla="*/ 2096086 w 3545058"/>
              <a:gd name="connsiteY5" fmla="*/ 506437 h 4543865"/>
              <a:gd name="connsiteX6" fmla="*/ 2110154 w 3545058"/>
              <a:gd name="connsiteY6" fmla="*/ 1463040 h 4543865"/>
              <a:gd name="connsiteX7" fmla="*/ 1913206 w 3545058"/>
              <a:gd name="connsiteY7" fmla="*/ 1547447 h 4543865"/>
              <a:gd name="connsiteX8" fmla="*/ 1913206 w 3545058"/>
              <a:gd name="connsiteY8" fmla="*/ 2968283 h 4543865"/>
              <a:gd name="connsiteX9" fmla="*/ 2152357 w 3545058"/>
              <a:gd name="connsiteY9" fmla="*/ 3249637 h 4543865"/>
              <a:gd name="connsiteX10" fmla="*/ 2138289 w 3545058"/>
              <a:gd name="connsiteY10" fmla="*/ 4065563 h 4543865"/>
              <a:gd name="connsiteX11" fmla="*/ 2166424 w 3545058"/>
              <a:gd name="connsiteY11" fmla="*/ 4023360 h 4543865"/>
              <a:gd name="connsiteX12" fmla="*/ 2757267 w 3545058"/>
              <a:gd name="connsiteY12" fmla="*/ 4051496 h 4543865"/>
              <a:gd name="connsiteX13" fmla="*/ 2715064 w 3545058"/>
              <a:gd name="connsiteY13" fmla="*/ 4206240 h 4543865"/>
              <a:gd name="connsiteX14" fmla="*/ 3488787 w 3545058"/>
              <a:gd name="connsiteY14" fmla="*/ 4178105 h 4543865"/>
              <a:gd name="connsiteX15" fmla="*/ 3545058 w 3545058"/>
              <a:gd name="connsiteY15" fmla="*/ 4515730 h 4543865"/>
              <a:gd name="connsiteX16" fmla="*/ 0 w 3545058"/>
              <a:gd name="connsiteY16" fmla="*/ 4543865 h 4543865"/>
              <a:gd name="connsiteX17" fmla="*/ 14067 w 3545058"/>
              <a:gd name="connsiteY17" fmla="*/ 4220308 h 4543865"/>
              <a:gd name="connsiteX18" fmla="*/ 773723 w 3545058"/>
              <a:gd name="connsiteY18" fmla="*/ 4234376 h 4543865"/>
              <a:gd name="connsiteX19" fmla="*/ 689317 w 3545058"/>
              <a:gd name="connsiteY19" fmla="*/ 4135902 h 4543865"/>
              <a:gd name="connsiteX20" fmla="*/ 1448972 w 3545058"/>
              <a:gd name="connsiteY20" fmla="*/ 4107767 h 4543865"/>
              <a:gd name="connsiteX21" fmla="*/ 1491175 w 3545058"/>
              <a:gd name="connsiteY21" fmla="*/ 3319976 h 4543865"/>
              <a:gd name="connsiteX22" fmla="*/ 1744394 w 3545058"/>
              <a:gd name="connsiteY22" fmla="*/ 2954216 h 4543865"/>
              <a:gd name="connsiteX23" fmla="*/ 1772529 w 3545058"/>
              <a:gd name="connsiteY23" fmla="*/ 1561514 h 4543865"/>
              <a:gd name="connsiteX24" fmla="*/ 1589649 w 3545058"/>
              <a:gd name="connsiteY24" fmla="*/ 1491176 h 4543865"/>
              <a:gd name="connsiteX25" fmla="*/ 1603717 w 3545058"/>
              <a:gd name="connsiteY25" fmla="*/ 520505 h 4543865"/>
              <a:gd name="connsiteX26" fmla="*/ 1744394 w 3545058"/>
              <a:gd name="connsiteY26" fmla="*/ 436099 h 4543865"/>
              <a:gd name="connsiteX27" fmla="*/ 1772529 w 3545058"/>
              <a:gd name="connsiteY27" fmla="*/ 239151 h 4543865"/>
              <a:gd name="connsiteX28" fmla="*/ 1645920 w 3545058"/>
              <a:gd name="connsiteY28" fmla="*/ 0 h 4543865"/>
              <a:gd name="connsiteX29" fmla="*/ 2067951 w 3545058"/>
              <a:gd name="connsiteY29" fmla="*/ 98474 h 45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45058" h="4543865">
                <a:moveTo>
                  <a:pt x="2067951" y="98474"/>
                </a:moveTo>
                <a:lnTo>
                  <a:pt x="2067951" y="98474"/>
                </a:lnTo>
                <a:cubicBezTo>
                  <a:pt x="2035126" y="145366"/>
                  <a:pt x="1988234" y="199292"/>
                  <a:pt x="1969477" y="239151"/>
                </a:cubicBezTo>
                <a:lnTo>
                  <a:pt x="1969477" y="239151"/>
                </a:lnTo>
                <a:lnTo>
                  <a:pt x="1969477" y="379828"/>
                </a:lnTo>
                <a:lnTo>
                  <a:pt x="2096086" y="506437"/>
                </a:lnTo>
                <a:lnTo>
                  <a:pt x="2110154" y="1463040"/>
                </a:lnTo>
                <a:lnTo>
                  <a:pt x="1913206" y="1547447"/>
                </a:lnTo>
                <a:lnTo>
                  <a:pt x="1913206" y="2968283"/>
                </a:lnTo>
                <a:lnTo>
                  <a:pt x="2152357" y="3249637"/>
                </a:lnTo>
                <a:lnTo>
                  <a:pt x="2138289" y="4065563"/>
                </a:lnTo>
                <a:lnTo>
                  <a:pt x="2166424" y="4023360"/>
                </a:lnTo>
                <a:lnTo>
                  <a:pt x="2757267" y="4051496"/>
                </a:lnTo>
                <a:lnTo>
                  <a:pt x="2715064" y="4206240"/>
                </a:lnTo>
                <a:lnTo>
                  <a:pt x="3488787" y="4178105"/>
                </a:lnTo>
                <a:lnTo>
                  <a:pt x="3545058" y="4515730"/>
                </a:lnTo>
                <a:lnTo>
                  <a:pt x="0" y="4543865"/>
                </a:lnTo>
                <a:lnTo>
                  <a:pt x="14067" y="4220308"/>
                </a:lnTo>
                <a:lnTo>
                  <a:pt x="773723" y="4234376"/>
                </a:lnTo>
                <a:lnTo>
                  <a:pt x="689317" y="4135902"/>
                </a:lnTo>
                <a:lnTo>
                  <a:pt x="1448972" y="4107767"/>
                </a:lnTo>
                <a:lnTo>
                  <a:pt x="1491175" y="3319976"/>
                </a:lnTo>
                <a:lnTo>
                  <a:pt x="1744394" y="2954216"/>
                </a:lnTo>
                <a:lnTo>
                  <a:pt x="1772529" y="1561514"/>
                </a:lnTo>
                <a:lnTo>
                  <a:pt x="1589649" y="1491176"/>
                </a:lnTo>
                <a:lnTo>
                  <a:pt x="1603717" y="520505"/>
                </a:lnTo>
                <a:lnTo>
                  <a:pt x="1744394" y="436099"/>
                </a:lnTo>
                <a:lnTo>
                  <a:pt x="1772529" y="239151"/>
                </a:lnTo>
                <a:lnTo>
                  <a:pt x="1645920" y="0"/>
                </a:lnTo>
                <a:lnTo>
                  <a:pt x="2067951" y="98474"/>
                </a:lnTo>
                <a:close/>
              </a:path>
            </a:pathLst>
          </a:custGeom>
          <a:blipFill>
            <a:blip r:embed="rId17"/>
            <a:tile tx="0" ty="0" sx="100000" sy="100000" flip="none" algn="tl"/>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7" name="Freeform 36"/>
          <p:cNvSpPr>
            <a:spLocks noGrp="1" noSelect="1" noRot="1" noMove="1" noResize="1" noEditPoints="1" noAdjustHandles="1" noChangeArrowheads="1" noChangeShapeType="1" noTextEdit="1"/>
          </p:cNvSpPr>
          <p:nvPr>
            <p:custDataLst>
              <p:tags r:id="rId11"/>
            </p:custDataLst>
          </p:nvPr>
        </p:nvSpPr>
        <p:spPr>
          <a:xfrm>
            <a:off x="1923249" y="1756819"/>
            <a:ext cx="2213100" cy="723922"/>
          </a:xfrm>
          <a:custGeom>
            <a:avLst/>
            <a:gdLst>
              <a:gd name="connsiteX0" fmla="*/ 2415654 w 2429301"/>
              <a:gd name="connsiteY0" fmla="*/ 0 h 1023582"/>
              <a:gd name="connsiteX1" fmla="*/ 1897039 w 2429301"/>
              <a:gd name="connsiteY1" fmla="*/ 191069 h 1023582"/>
              <a:gd name="connsiteX2" fmla="*/ 996287 w 2429301"/>
              <a:gd name="connsiteY2" fmla="*/ 846161 h 1023582"/>
              <a:gd name="connsiteX3" fmla="*/ 573206 w 2429301"/>
              <a:gd name="connsiteY3" fmla="*/ 832513 h 1023582"/>
              <a:gd name="connsiteX4" fmla="*/ 382137 w 2429301"/>
              <a:gd name="connsiteY4" fmla="*/ 545910 h 1023582"/>
              <a:gd name="connsiteX5" fmla="*/ 95534 w 2429301"/>
              <a:gd name="connsiteY5" fmla="*/ 545910 h 1023582"/>
              <a:gd name="connsiteX6" fmla="*/ 0 w 2429301"/>
              <a:gd name="connsiteY6" fmla="*/ 859809 h 1023582"/>
              <a:gd name="connsiteX7" fmla="*/ 518615 w 2429301"/>
              <a:gd name="connsiteY7" fmla="*/ 1023582 h 1023582"/>
              <a:gd name="connsiteX8" fmla="*/ 1023582 w 2429301"/>
              <a:gd name="connsiteY8" fmla="*/ 1009934 h 1023582"/>
              <a:gd name="connsiteX9" fmla="*/ 2429301 w 2429301"/>
              <a:gd name="connsiteY9" fmla="*/ 150125 h 1023582"/>
              <a:gd name="connsiteX10" fmla="*/ 2429301 w 2429301"/>
              <a:gd name="connsiteY10" fmla="*/ 150125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9301" h="1023582">
                <a:moveTo>
                  <a:pt x="2415654" y="0"/>
                </a:moveTo>
                <a:lnTo>
                  <a:pt x="1897039" y="191069"/>
                </a:lnTo>
                <a:lnTo>
                  <a:pt x="996287" y="846161"/>
                </a:lnTo>
                <a:lnTo>
                  <a:pt x="573206" y="832513"/>
                </a:lnTo>
                <a:lnTo>
                  <a:pt x="382137" y="545910"/>
                </a:lnTo>
                <a:lnTo>
                  <a:pt x="95534" y="545910"/>
                </a:lnTo>
                <a:lnTo>
                  <a:pt x="0" y="859809"/>
                </a:lnTo>
                <a:lnTo>
                  <a:pt x="518615" y="1023582"/>
                </a:lnTo>
                <a:lnTo>
                  <a:pt x="1023582" y="1009934"/>
                </a:lnTo>
                <a:lnTo>
                  <a:pt x="2429301" y="150125"/>
                </a:lnTo>
                <a:lnTo>
                  <a:pt x="2429301" y="150125"/>
                </a:lnTo>
              </a:path>
            </a:pathLst>
          </a:custGeom>
          <a:gradFill flip="none" rotWithShape="1">
            <a:gsLst>
              <a:gs pos="0">
                <a:srgbClr val="498DF1">
                  <a:shade val="30000"/>
                  <a:satMod val="115000"/>
                </a:srgbClr>
              </a:gs>
              <a:gs pos="50000">
                <a:srgbClr val="498DF1">
                  <a:shade val="67500"/>
                  <a:satMod val="115000"/>
                </a:srgbClr>
              </a:gs>
              <a:gs pos="100000">
                <a:srgbClr val="498DF1">
                  <a:shade val="100000"/>
                  <a:satMod val="115000"/>
                </a:srgbClr>
              </a:gs>
            </a:gsLst>
            <a:lin ang="135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0" y="5013176"/>
            <a:ext cx="9144000" cy="15844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There should be proper checks and balances to ensure that no individual takes excessive risk on behalf of the organization. All the employees including the CEO should be aware of their limits and authority and should act within these limits</a:t>
            </a:r>
          </a:p>
        </p:txBody>
      </p:sp>
    </p:spTree>
    <p:custDataLst>
      <p:tags r:id="rId1"/>
    </p:custDataLst>
    <p:extLst>
      <p:ext uri="{BB962C8B-B14F-4D97-AF65-F5344CB8AC3E}">
        <p14:creationId xmlns:p14="http://schemas.microsoft.com/office/powerpoint/2010/main" val="42205382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813257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3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8"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9"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0"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1"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Policies and procedures</a:t>
              </a:r>
            </a:p>
          </p:txBody>
        </p:sp>
      </p:grpSp>
      <p:pic>
        <p:nvPicPr>
          <p:cNvPr id="26626" name="Picture 2"/>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143000" y="980728"/>
            <a:ext cx="672074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3176"/>
            <a:ext cx="9144000" cy="15844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It is essential to put in place appropriate processes and procedures to ensure that there is adequate monitoring of changes in the risk profile, to gain positive assurance about the extent to which all risks are being properly managed, to monitor how the ERM system is improving, and to identify further actions which may be desirable</a:t>
            </a:r>
          </a:p>
        </p:txBody>
      </p:sp>
    </p:spTree>
    <p:custDataLst>
      <p:tags r:id="rId2"/>
    </p:custDataLst>
    <p:extLst>
      <p:ext uri="{BB962C8B-B14F-4D97-AF65-F5344CB8AC3E}">
        <p14:creationId xmlns:p14="http://schemas.microsoft.com/office/powerpoint/2010/main" val="31869411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2"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3"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4"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5"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Audit of risk management process</a:t>
              </a:r>
            </a:p>
          </p:txBody>
        </p:sp>
      </p:grpSp>
      <p:sp>
        <p:nvSpPr>
          <p:cNvPr id="13" name="TextBox 12"/>
          <p:cNvSpPr txBox="1"/>
          <p:nvPr/>
        </p:nvSpPr>
        <p:spPr>
          <a:xfrm>
            <a:off x="467543" y="908720"/>
            <a:ext cx="8280920" cy="369332"/>
          </a:xfrm>
          <a:prstGeom prst="rect">
            <a:avLst/>
          </a:prstGeom>
          <a:noFill/>
        </p:spPr>
        <p:txBody>
          <a:bodyPr wrap="square" rtlCol="0">
            <a:spAutoFit/>
          </a:bodyPr>
          <a:lstStyle/>
          <a:p>
            <a:r>
              <a:rPr lang="en-US" dirty="0"/>
              <a:t>The audit result must be submitted to the Board and should contain the following:-</a:t>
            </a:r>
          </a:p>
        </p:txBody>
      </p:sp>
      <p:pic>
        <p:nvPicPr>
          <p:cNvPr id="15" name="Picture 14" descr="color-pencils-preview.png"/>
          <p:cNvPicPr>
            <a:picLocks noGrp="1" noSelect="1" noRot="1" noMove="1" noResize="1" noEditPoints="1" noAdjustHandles="1" noChangeArrowheads="1" noChangeShapeType="1"/>
          </p:cNvPicPr>
          <p:nvPr>
            <p:custDataLst>
              <p:tags r:id="rId2"/>
            </p:custDataLst>
          </p:nvPr>
        </p:nvPicPr>
        <p:blipFill>
          <a:blip r:embed="rId16" cstate="print"/>
          <a:srcRect l="21168" r="72217"/>
          <a:stretch>
            <a:fillRect/>
          </a:stretch>
        </p:blipFill>
        <p:spPr>
          <a:xfrm rot="5400000">
            <a:off x="4268526" y="-2834615"/>
            <a:ext cx="555833" cy="9120058"/>
          </a:xfrm>
          <a:prstGeom prst="rect">
            <a:avLst/>
          </a:prstGeom>
        </p:spPr>
      </p:pic>
      <p:sp>
        <p:nvSpPr>
          <p:cNvPr id="16" name="TextBox 15"/>
          <p:cNvSpPr txBox="1"/>
          <p:nvPr/>
        </p:nvSpPr>
        <p:spPr>
          <a:xfrm>
            <a:off x="1259632" y="1422068"/>
            <a:ext cx="6768752" cy="584775"/>
          </a:xfrm>
          <a:prstGeom prst="rect">
            <a:avLst/>
          </a:prstGeom>
          <a:noFill/>
        </p:spPr>
        <p:txBody>
          <a:bodyPr wrap="square" rtlCol="0">
            <a:spAutoFit/>
          </a:bodyPr>
          <a:lstStyle/>
          <a:p>
            <a:pPr algn="ctr"/>
            <a:r>
              <a:rPr lang="en-US" sz="1600" b="1" dirty="0">
                <a:solidFill>
                  <a:schemeClr val="bg1"/>
                </a:solidFill>
              </a:rPr>
              <a:t>The progress which has been made towards achieving a suitable risk aware culture and communications system throughout the business</a:t>
            </a:r>
          </a:p>
        </p:txBody>
      </p:sp>
      <p:pic>
        <p:nvPicPr>
          <p:cNvPr id="18" name="Picture 17" descr="color-pencils-preview.png"/>
          <p:cNvPicPr>
            <a:picLocks noGrp="1" noSelect="1" noRot="1" noMove="1" noResize="1" noEditPoints="1" noAdjustHandles="1" noChangeArrowheads="1" noChangeShapeType="1"/>
          </p:cNvPicPr>
          <p:nvPr>
            <p:custDataLst>
              <p:tags r:id="rId3"/>
            </p:custDataLst>
          </p:nvPr>
        </p:nvPicPr>
        <p:blipFill>
          <a:blip r:embed="rId16" cstate="print"/>
          <a:srcRect l="29106" r="64279"/>
          <a:stretch>
            <a:fillRect/>
          </a:stretch>
        </p:blipFill>
        <p:spPr>
          <a:xfrm rot="5400000">
            <a:off x="4268528" y="-2278244"/>
            <a:ext cx="555831" cy="9120058"/>
          </a:xfrm>
          <a:prstGeom prst="rect">
            <a:avLst/>
          </a:prstGeom>
        </p:spPr>
      </p:pic>
      <p:sp>
        <p:nvSpPr>
          <p:cNvPr id="19" name="TextBox 18"/>
          <p:cNvSpPr txBox="1"/>
          <p:nvPr/>
        </p:nvSpPr>
        <p:spPr>
          <a:xfrm>
            <a:off x="1403648" y="2028075"/>
            <a:ext cx="6984776" cy="338553"/>
          </a:xfrm>
          <a:prstGeom prst="rect">
            <a:avLst/>
          </a:prstGeom>
          <a:noFill/>
        </p:spPr>
        <p:txBody>
          <a:bodyPr wrap="square" rtlCol="0">
            <a:spAutoFit/>
          </a:bodyPr>
          <a:lstStyle/>
          <a:p>
            <a:pPr algn="ctr"/>
            <a:r>
              <a:rPr lang="en-US" sz="1600" b="1" dirty="0">
                <a:solidFill>
                  <a:schemeClr val="bg1"/>
                </a:solidFill>
              </a:rPr>
              <a:t>Progress on the risk training of managers and other staff</a:t>
            </a:r>
          </a:p>
        </p:txBody>
      </p:sp>
      <p:pic>
        <p:nvPicPr>
          <p:cNvPr id="21" name="Picture 20" descr="color-pencils-preview.png"/>
          <p:cNvPicPr>
            <a:picLocks noGrp="1" noSelect="1" noRot="1" noMove="1" noResize="1" noEditPoints="1" noAdjustHandles="1" noChangeArrowheads="1" noChangeShapeType="1"/>
          </p:cNvPicPr>
          <p:nvPr>
            <p:custDataLst>
              <p:tags r:id="rId4"/>
            </p:custDataLst>
          </p:nvPr>
        </p:nvPicPr>
        <p:blipFill>
          <a:blip r:embed="rId16" cstate="print"/>
          <a:srcRect l="35721" r="57664"/>
          <a:stretch>
            <a:fillRect/>
          </a:stretch>
        </p:blipFill>
        <p:spPr>
          <a:xfrm rot="5400000">
            <a:off x="4268529" y="-1732247"/>
            <a:ext cx="555829" cy="9120058"/>
          </a:xfrm>
          <a:prstGeom prst="rect">
            <a:avLst/>
          </a:prstGeom>
        </p:spPr>
      </p:pic>
      <p:sp>
        <p:nvSpPr>
          <p:cNvPr id="22" name="TextBox 21"/>
          <p:cNvSpPr txBox="1"/>
          <p:nvPr/>
        </p:nvSpPr>
        <p:spPr>
          <a:xfrm>
            <a:off x="1475656" y="2556193"/>
            <a:ext cx="6624736" cy="584775"/>
          </a:xfrm>
          <a:prstGeom prst="rect">
            <a:avLst/>
          </a:prstGeom>
          <a:noFill/>
        </p:spPr>
        <p:txBody>
          <a:bodyPr wrap="square" rtlCol="0">
            <a:spAutoFit/>
          </a:bodyPr>
          <a:lstStyle/>
          <a:p>
            <a:pPr algn="ctr"/>
            <a:r>
              <a:rPr lang="en-US" sz="1600" b="1" dirty="0">
                <a:solidFill>
                  <a:schemeClr val="bg1"/>
                </a:solidFill>
              </a:rPr>
              <a:t>The effectiveness of risk-related communication with suppliers and customers</a:t>
            </a:r>
          </a:p>
        </p:txBody>
      </p:sp>
      <p:pic>
        <p:nvPicPr>
          <p:cNvPr id="24" name="Picture 23" descr="color-pencils-preview.png"/>
          <p:cNvPicPr>
            <a:picLocks noGrp="1" noSelect="1" noRot="1" noMove="1" noResize="1" noEditPoints="1" noAdjustHandles="1" noChangeArrowheads="1" noChangeShapeType="1"/>
          </p:cNvPicPr>
          <p:nvPr>
            <p:custDataLst>
              <p:tags r:id="rId5"/>
            </p:custDataLst>
          </p:nvPr>
        </p:nvPicPr>
        <p:blipFill>
          <a:blip r:embed="rId16" cstate="print"/>
          <a:srcRect l="43658" r="49727"/>
          <a:stretch>
            <a:fillRect/>
          </a:stretch>
        </p:blipFill>
        <p:spPr>
          <a:xfrm rot="5400000">
            <a:off x="4268527" y="-1213153"/>
            <a:ext cx="555832" cy="9120058"/>
          </a:xfrm>
          <a:prstGeom prst="rect">
            <a:avLst/>
          </a:prstGeom>
        </p:spPr>
      </p:pic>
      <p:sp>
        <p:nvSpPr>
          <p:cNvPr id="25" name="TextBox 24"/>
          <p:cNvSpPr txBox="1"/>
          <p:nvPr/>
        </p:nvSpPr>
        <p:spPr>
          <a:xfrm>
            <a:off x="1510136" y="3070704"/>
            <a:ext cx="6408712" cy="338554"/>
          </a:xfrm>
          <a:prstGeom prst="rect">
            <a:avLst/>
          </a:prstGeom>
          <a:noFill/>
        </p:spPr>
        <p:txBody>
          <a:bodyPr wrap="square" rtlCol="0">
            <a:spAutoFit/>
          </a:bodyPr>
          <a:lstStyle/>
          <a:p>
            <a:pPr algn="ctr"/>
            <a:r>
              <a:rPr lang="en-US" sz="1600" b="1" dirty="0">
                <a:solidFill>
                  <a:schemeClr val="bg1"/>
                </a:solidFill>
              </a:rPr>
              <a:t>The documentation of risks and responses, including evidences</a:t>
            </a:r>
          </a:p>
        </p:txBody>
      </p:sp>
      <p:pic>
        <p:nvPicPr>
          <p:cNvPr id="27" name="Picture 26" descr="color-pencils-preview.png"/>
          <p:cNvPicPr>
            <a:picLocks noGrp="1" noSelect="1" noRot="1" noMove="1" noResize="1" noEditPoints="1" noAdjustHandles="1" noChangeArrowheads="1" noChangeShapeType="1"/>
          </p:cNvPicPr>
          <p:nvPr>
            <p:custDataLst>
              <p:tags r:id="rId6"/>
            </p:custDataLst>
          </p:nvPr>
        </p:nvPicPr>
        <p:blipFill>
          <a:blip r:embed="rId16" cstate="print"/>
          <a:srcRect l="50273" r="43112"/>
          <a:stretch>
            <a:fillRect/>
          </a:stretch>
        </p:blipFill>
        <p:spPr>
          <a:xfrm rot="5400000">
            <a:off x="4268527" y="-709097"/>
            <a:ext cx="555832" cy="9120058"/>
          </a:xfrm>
          <a:prstGeom prst="rect">
            <a:avLst/>
          </a:prstGeom>
        </p:spPr>
      </p:pic>
      <p:sp>
        <p:nvSpPr>
          <p:cNvPr id="28" name="TextBox 27"/>
          <p:cNvSpPr txBox="1"/>
          <p:nvPr/>
        </p:nvSpPr>
        <p:spPr>
          <a:xfrm>
            <a:off x="1510136" y="3604650"/>
            <a:ext cx="6408712" cy="584776"/>
          </a:xfrm>
          <a:prstGeom prst="rect">
            <a:avLst/>
          </a:prstGeom>
          <a:noFill/>
        </p:spPr>
        <p:txBody>
          <a:bodyPr wrap="square" rtlCol="0">
            <a:spAutoFit/>
          </a:bodyPr>
          <a:lstStyle/>
          <a:p>
            <a:pPr algn="ctr"/>
            <a:r>
              <a:rPr lang="en-US" sz="1600" b="1" dirty="0">
                <a:solidFill>
                  <a:schemeClr val="bg1"/>
                </a:solidFill>
              </a:rPr>
              <a:t>The effectiveness of reporting systems - risk occurrences, risk indicators, data accuracy, etc.</a:t>
            </a:r>
          </a:p>
        </p:txBody>
      </p:sp>
      <p:pic>
        <p:nvPicPr>
          <p:cNvPr id="30" name="Picture 29" descr="color-pencils-preview.png"/>
          <p:cNvPicPr>
            <a:picLocks noGrp="1" noSelect="1" noRot="1" noMove="1" noResize="1" noEditPoints="1" noAdjustHandles="1" noChangeArrowheads="1" noChangeShapeType="1"/>
          </p:cNvPicPr>
          <p:nvPr>
            <p:custDataLst>
              <p:tags r:id="rId7"/>
            </p:custDataLst>
          </p:nvPr>
        </p:nvPicPr>
        <p:blipFill>
          <a:blip r:embed="rId16" cstate="print"/>
          <a:srcRect l="56888" r="36497"/>
          <a:stretch>
            <a:fillRect/>
          </a:stretch>
        </p:blipFill>
        <p:spPr>
          <a:xfrm rot="5400000">
            <a:off x="4268529" y="-205043"/>
            <a:ext cx="555828" cy="9120058"/>
          </a:xfrm>
          <a:prstGeom prst="rect">
            <a:avLst/>
          </a:prstGeom>
        </p:spPr>
      </p:pic>
      <p:sp>
        <p:nvSpPr>
          <p:cNvPr id="31" name="TextBox 30"/>
          <p:cNvSpPr txBox="1"/>
          <p:nvPr/>
        </p:nvSpPr>
        <p:spPr>
          <a:xfrm>
            <a:off x="1510136" y="4170567"/>
            <a:ext cx="6408712" cy="338553"/>
          </a:xfrm>
          <a:prstGeom prst="rect">
            <a:avLst/>
          </a:prstGeom>
          <a:noFill/>
        </p:spPr>
        <p:txBody>
          <a:bodyPr wrap="square" rtlCol="0">
            <a:spAutoFit/>
          </a:bodyPr>
          <a:lstStyle/>
          <a:p>
            <a:pPr algn="ctr"/>
            <a:r>
              <a:rPr lang="en-US" sz="1600" b="1" dirty="0">
                <a:solidFill>
                  <a:schemeClr val="bg1"/>
                </a:solidFill>
              </a:rPr>
              <a:t>The extent to which the Central Risk Function has discharged its tasks</a:t>
            </a:r>
          </a:p>
        </p:txBody>
      </p:sp>
      <p:pic>
        <p:nvPicPr>
          <p:cNvPr id="33" name="Picture 32" descr="color-pencils-preview.png"/>
          <p:cNvPicPr>
            <a:picLocks noGrp="1" noSelect="1" noRot="1" noMove="1" noResize="1" noEditPoints="1" noAdjustHandles="1" noChangeArrowheads="1" noChangeShapeType="1"/>
          </p:cNvPicPr>
          <p:nvPr>
            <p:custDataLst>
              <p:tags r:id="rId8"/>
            </p:custDataLst>
          </p:nvPr>
        </p:nvPicPr>
        <p:blipFill>
          <a:blip r:embed="rId16" cstate="print"/>
          <a:srcRect l="64826" r="28559"/>
          <a:stretch>
            <a:fillRect/>
          </a:stretch>
        </p:blipFill>
        <p:spPr>
          <a:xfrm rot="5400000">
            <a:off x="4268529" y="347813"/>
            <a:ext cx="555829" cy="9120058"/>
          </a:xfrm>
          <a:prstGeom prst="rect">
            <a:avLst/>
          </a:prstGeom>
        </p:spPr>
      </p:pic>
      <p:sp>
        <p:nvSpPr>
          <p:cNvPr id="34" name="TextBox 33"/>
          <p:cNvSpPr txBox="1"/>
          <p:nvPr/>
        </p:nvSpPr>
        <p:spPr>
          <a:xfrm>
            <a:off x="1510136" y="4639107"/>
            <a:ext cx="6408712" cy="338554"/>
          </a:xfrm>
          <a:prstGeom prst="rect">
            <a:avLst/>
          </a:prstGeom>
          <a:noFill/>
        </p:spPr>
        <p:txBody>
          <a:bodyPr wrap="square" rtlCol="0">
            <a:spAutoFit/>
          </a:bodyPr>
          <a:lstStyle/>
          <a:p>
            <a:pPr algn="ctr"/>
            <a:r>
              <a:rPr lang="en-IN" sz="1600" b="1" dirty="0">
                <a:solidFill>
                  <a:schemeClr val="bg1"/>
                </a:solidFill>
              </a:rPr>
              <a:t>Regulatory compliance</a:t>
            </a:r>
          </a:p>
        </p:txBody>
      </p:sp>
      <p:pic>
        <p:nvPicPr>
          <p:cNvPr id="36" name="Picture 35" descr="color-pencils-preview.png"/>
          <p:cNvPicPr>
            <a:picLocks noGrp="1" noSelect="1" noRot="1" noMove="1" noResize="1" noEditPoints="1" noAdjustHandles="1" noChangeArrowheads="1" noChangeShapeType="1"/>
          </p:cNvPicPr>
          <p:nvPr>
            <p:custDataLst>
              <p:tags r:id="rId9"/>
            </p:custDataLst>
          </p:nvPr>
        </p:nvPicPr>
        <p:blipFill>
          <a:blip r:embed="rId16" cstate="print"/>
          <a:srcRect l="79379" r="14006"/>
          <a:stretch>
            <a:fillRect/>
          </a:stretch>
        </p:blipFill>
        <p:spPr>
          <a:xfrm rot="5400000">
            <a:off x="4270558" y="854635"/>
            <a:ext cx="555833" cy="9120058"/>
          </a:xfrm>
          <a:prstGeom prst="rect">
            <a:avLst/>
          </a:prstGeom>
        </p:spPr>
      </p:pic>
      <p:sp>
        <p:nvSpPr>
          <p:cNvPr id="37" name="TextBox 36"/>
          <p:cNvSpPr txBox="1"/>
          <p:nvPr/>
        </p:nvSpPr>
        <p:spPr>
          <a:xfrm>
            <a:off x="1535094" y="5085184"/>
            <a:ext cx="6408712" cy="584775"/>
          </a:xfrm>
          <a:prstGeom prst="rect">
            <a:avLst/>
          </a:prstGeom>
          <a:noFill/>
        </p:spPr>
        <p:txBody>
          <a:bodyPr wrap="square" rtlCol="0">
            <a:spAutoFit/>
          </a:bodyPr>
          <a:lstStyle/>
          <a:p>
            <a:pPr algn="ctr"/>
            <a:r>
              <a:rPr lang="en-US" sz="1600" b="1" dirty="0">
                <a:solidFill>
                  <a:schemeClr val="bg1"/>
                </a:solidFill>
              </a:rPr>
              <a:t>The effectiveness of the mechanism for categorizing certain risks as strategic, so that they receive special attention</a:t>
            </a:r>
          </a:p>
        </p:txBody>
      </p:sp>
      <p:pic>
        <p:nvPicPr>
          <p:cNvPr id="39" name="Picture 38" descr="color-pencils-preview.png"/>
          <p:cNvPicPr>
            <a:picLocks noGrp="1" noSelect="1" noRot="1" noMove="1" noResize="1" noEditPoints="1" noAdjustHandles="1" noChangeArrowheads="1" noChangeShapeType="1"/>
          </p:cNvPicPr>
          <p:nvPr>
            <p:custDataLst>
              <p:tags r:id="rId10"/>
            </p:custDataLst>
          </p:nvPr>
        </p:nvPicPr>
        <p:blipFill>
          <a:blip r:embed="rId16" cstate="print"/>
          <a:srcRect l="71441" r="21944"/>
          <a:stretch>
            <a:fillRect/>
          </a:stretch>
        </p:blipFill>
        <p:spPr>
          <a:xfrm rot="5400000">
            <a:off x="4270558" y="1335490"/>
            <a:ext cx="555834" cy="9120058"/>
          </a:xfrm>
          <a:prstGeom prst="rect">
            <a:avLst/>
          </a:prstGeom>
        </p:spPr>
      </p:pic>
      <p:sp>
        <p:nvSpPr>
          <p:cNvPr id="40" name="TextBox 39"/>
          <p:cNvSpPr txBox="1"/>
          <p:nvPr/>
        </p:nvSpPr>
        <p:spPr>
          <a:xfrm>
            <a:off x="1535094" y="5670644"/>
            <a:ext cx="6408712" cy="338554"/>
          </a:xfrm>
          <a:prstGeom prst="rect">
            <a:avLst/>
          </a:prstGeom>
          <a:noFill/>
        </p:spPr>
        <p:txBody>
          <a:bodyPr wrap="square" rtlCol="0">
            <a:spAutoFit/>
          </a:bodyPr>
          <a:lstStyle/>
          <a:p>
            <a:r>
              <a:rPr lang="en-US" sz="1600" b="1" dirty="0">
                <a:solidFill>
                  <a:schemeClr val="bg1"/>
                </a:solidFill>
              </a:rPr>
              <a:t>The amount of time which the Board itself has devoted to ERM</a:t>
            </a:r>
          </a:p>
        </p:txBody>
      </p:sp>
    </p:spTree>
    <p:custDataLst>
      <p:tags r:id="rId1"/>
    </p:custDataLst>
    <p:extLst>
      <p:ext uri="{BB962C8B-B14F-4D97-AF65-F5344CB8AC3E}">
        <p14:creationId xmlns:p14="http://schemas.microsoft.com/office/powerpoint/2010/main" val="21175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14135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47" presetClass="exit" presetSubtype="0" fill="hold" grpId="0" nodeType="withEffect">
                                  <p:stCondLst>
                                    <p:cond delay="0"/>
                                  </p:stCondLst>
                                  <p:childTnLst>
                                    <p:animEffect transition="out" filter="fade">
                                      <p:cBhvr>
                                        <p:cTn id="11" dur="1000"/>
                                        <p:tgtEl>
                                          <p:spTgt spid="17"/>
                                        </p:tgtEl>
                                      </p:cBhvr>
                                    </p:animEffect>
                                    <p:anim calcmode="lin" valueType="num">
                                      <p:cBhvr>
                                        <p:cTn id="12" dur="1000"/>
                                        <p:tgtEl>
                                          <p:spTgt spid="17"/>
                                        </p:tgtEl>
                                        <p:attrNameLst>
                                          <p:attrName>ppt_x</p:attrName>
                                        </p:attrNameLst>
                                      </p:cBhvr>
                                      <p:tavLst>
                                        <p:tav tm="0">
                                          <p:val>
                                            <p:strVal val="ppt_x"/>
                                          </p:val>
                                        </p:tav>
                                        <p:tav tm="100000">
                                          <p:val>
                                            <p:strVal val="ppt_x"/>
                                          </p:val>
                                        </p:tav>
                                      </p:tavLst>
                                    </p:anim>
                                    <p:anim calcmode="lin" valueType="num">
                                      <p:cBhvr>
                                        <p:cTn id="13" dur="1000"/>
                                        <p:tgtEl>
                                          <p:spTgt spid="17"/>
                                        </p:tgtEl>
                                        <p:attrNameLst>
                                          <p:attrName>ppt_y</p:attrName>
                                        </p:attrNameLst>
                                      </p:cBhvr>
                                      <p:tavLst>
                                        <p:tav tm="0">
                                          <p:val>
                                            <p:strVal val="ppt_y"/>
                                          </p:val>
                                        </p:tav>
                                        <p:tav tm="100000">
                                          <p:val>
                                            <p:strVal val="ppt_y-.1"/>
                                          </p:val>
                                        </p:tav>
                                      </p:tavLst>
                                    </p:anim>
                                    <p:set>
                                      <p:cBhvr>
                                        <p:cTn id="14" dur="1" fill="hold">
                                          <p:stCondLst>
                                            <p:cond delay="999"/>
                                          </p:stCondLst>
                                        </p:cTn>
                                        <p:tgtEl>
                                          <p:spTgt spid="17"/>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6"/>
                                        </p:tgtEl>
                                      </p:cBhvr>
                                    </p:animEffect>
                                    <p:anim calcmode="lin" valueType="num">
                                      <p:cBhvr>
                                        <p:cTn id="17" dur="1000"/>
                                        <p:tgtEl>
                                          <p:spTgt spid="16"/>
                                        </p:tgtEl>
                                        <p:attrNameLst>
                                          <p:attrName>ppt_x</p:attrName>
                                        </p:attrNameLst>
                                      </p:cBhvr>
                                      <p:tavLst>
                                        <p:tav tm="0">
                                          <p:val>
                                            <p:strVal val="ppt_x"/>
                                          </p:val>
                                        </p:tav>
                                        <p:tav tm="100000">
                                          <p:val>
                                            <p:strVal val="ppt_x"/>
                                          </p:val>
                                        </p:tav>
                                      </p:tavLst>
                                    </p:anim>
                                    <p:anim calcmode="lin" valueType="num">
                                      <p:cBhvr>
                                        <p:cTn id="18" dur="1000"/>
                                        <p:tgtEl>
                                          <p:spTgt spid="16"/>
                                        </p:tgtEl>
                                        <p:attrNameLst>
                                          <p:attrName>ppt_y</p:attrName>
                                        </p:attrNameLst>
                                      </p:cBhvr>
                                      <p:tavLst>
                                        <p:tav tm="0">
                                          <p:val>
                                            <p:strVal val="ppt_y"/>
                                          </p:val>
                                        </p:tav>
                                        <p:tav tm="100000">
                                          <p:val>
                                            <p:strVal val="ppt_y-.1"/>
                                          </p:val>
                                        </p:tav>
                                      </p:tavLst>
                                    </p:anim>
                                    <p:set>
                                      <p:cBhvr>
                                        <p:cTn id="19" dur="1" fill="hold">
                                          <p:stCondLst>
                                            <p:cond delay="999"/>
                                          </p:stCondLst>
                                        </p:cTn>
                                        <p:tgtEl>
                                          <p:spTgt spid="16"/>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5"/>
                                        </p:tgtEl>
                                      </p:cBhvr>
                                    </p:animEffect>
                                    <p:anim calcmode="lin" valueType="num">
                                      <p:cBhvr>
                                        <p:cTn id="22" dur="1000"/>
                                        <p:tgtEl>
                                          <p:spTgt spid="15"/>
                                        </p:tgtEl>
                                        <p:attrNameLst>
                                          <p:attrName>ppt_x</p:attrName>
                                        </p:attrNameLst>
                                      </p:cBhvr>
                                      <p:tavLst>
                                        <p:tav tm="0">
                                          <p:val>
                                            <p:strVal val="ppt_x"/>
                                          </p:val>
                                        </p:tav>
                                        <p:tav tm="100000">
                                          <p:val>
                                            <p:strVal val="ppt_x"/>
                                          </p:val>
                                        </p:tav>
                                      </p:tavLst>
                                    </p:anim>
                                    <p:anim calcmode="lin" valueType="num">
                                      <p:cBhvr>
                                        <p:cTn id="23" dur="1000"/>
                                        <p:tgtEl>
                                          <p:spTgt spid="15"/>
                                        </p:tgtEl>
                                        <p:attrNameLst>
                                          <p:attrName>ppt_y</p:attrName>
                                        </p:attrNameLst>
                                      </p:cBhvr>
                                      <p:tavLst>
                                        <p:tav tm="0">
                                          <p:val>
                                            <p:strVal val="ppt_y"/>
                                          </p:val>
                                        </p:tav>
                                        <p:tav tm="100000">
                                          <p:val>
                                            <p:strVal val="ppt_y-.1"/>
                                          </p:val>
                                        </p:tav>
                                      </p:tavLst>
                                    </p:anim>
                                    <p:set>
                                      <p:cBhvr>
                                        <p:cTn id="24" dur="1" fill="hold">
                                          <p:stCondLst>
                                            <p:cond delay="999"/>
                                          </p:stCondLst>
                                        </p:cTn>
                                        <p:tgtEl>
                                          <p:spTgt spid="15"/>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4"/>
                                        </p:tgtEl>
                                      </p:cBhvr>
                                    </p:animEffect>
                                    <p:anim calcmode="lin" valueType="num">
                                      <p:cBhvr>
                                        <p:cTn id="27" dur="1000"/>
                                        <p:tgtEl>
                                          <p:spTgt spid="14"/>
                                        </p:tgtEl>
                                        <p:attrNameLst>
                                          <p:attrName>ppt_x</p:attrName>
                                        </p:attrNameLst>
                                      </p:cBhvr>
                                      <p:tavLst>
                                        <p:tav tm="0">
                                          <p:val>
                                            <p:strVal val="ppt_x"/>
                                          </p:val>
                                        </p:tav>
                                        <p:tav tm="100000">
                                          <p:val>
                                            <p:strVal val="ppt_x"/>
                                          </p:val>
                                        </p:tav>
                                      </p:tavLst>
                                    </p:anim>
                                    <p:anim calcmode="lin" valueType="num">
                                      <p:cBhvr>
                                        <p:cTn id="28" dur="1000"/>
                                        <p:tgtEl>
                                          <p:spTgt spid="14"/>
                                        </p:tgtEl>
                                        <p:attrNameLst>
                                          <p:attrName>ppt_y</p:attrName>
                                        </p:attrNameLst>
                                      </p:cBhvr>
                                      <p:tavLst>
                                        <p:tav tm="0">
                                          <p:val>
                                            <p:strVal val="ppt_y"/>
                                          </p:val>
                                        </p:tav>
                                        <p:tav tm="100000">
                                          <p:val>
                                            <p:strVal val="ppt_y-.1"/>
                                          </p:val>
                                        </p:tav>
                                      </p:tavLst>
                                    </p:anim>
                                    <p:set>
                                      <p:cBhvr>
                                        <p:cTn id="29" dur="1" fill="hold">
                                          <p:stCondLst>
                                            <p:cond delay="999"/>
                                          </p:stCondLst>
                                        </p:cTn>
                                        <p:tgtEl>
                                          <p:spTgt spid="14"/>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3"/>
                                        </p:tgtEl>
                                      </p:cBhvr>
                                    </p:animEffect>
                                    <p:anim calcmode="lin" valueType="num">
                                      <p:cBhvr>
                                        <p:cTn id="32" dur="1000"/>
                                        <p:tgtEl>
                                          <p:spTgt spid="13"/>
                                        </p:tgtEl>
                                        <p:attrNameLst>
                                          <p:attrName>ppt_x</p:attrName>
                                        </p:attrNameLst>
                                      </p:cBhvr>
                                      <p:tavLst>
                                        <p:tav tm="0">
                                          <p:val>
                                            <p:strVal val="ppt_x"/>
                                          </p:val>
                                        </p:tav>
                                        <p:tav tm="100000">
                                          <p:val>
                                            <p:strVal val="ppt_x"/>
                                          </p:val>
                                        </p:tav>
                                      </p:tavLst>
                                    </p:anim>
                                    <p:anim calcmode="lin" valueType="num">
                                      <p:cBhvr>
                                        <p:cTn id="33" dur="1000"/>
                                        <p:tgtEl>
                                          <p:spTgt spid="13"/>
                                        </p:tgtEl>
                                        <p:attrNameLst>
                                          <p:attrName>ppt_y</p:attrName>
                                        </p:attrNameLst>
                                      </p:cBhvr>
                                      <p:tavLst>
                                        <p:tav tm="0">
                                          <p:val>
                                            <p:strVal val="ppt_y"/>
                                          </p:val>
                                        </p:tav>
                                        <p:tav tm="100000">
                                          <p:val>
                                            <p:strVal val="ppt_y-.1"/>
                                          </p:val>
                                        </p:tav>
                                      </p:tavLst>
                                    </p:anim>
                                    <p:set>
                                      <p:cBhvr>
                                        <p:cTn id="34" dur="1" fill="hold">
                                          <p:stCondLst>
                                            <p:cond delay="999"/>
                                          </p:stCondLst>
                                        </p:cTn>
                                        <p:tgtEl>
                                          <p:spTgt spid="13"/>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2"/>
                                        </p:tgtEl>
                                      </p:cBhvr>
                                    </p:animEffect>
                                    <p:anim calcmode="lin" valueType="num">
                                      <p:cBhvr>
                                        <p:cTn id="37" dur="1000"/>
                                        <p:tgtEl>
                                          <p:spTgt spid="12"/>
                                        </p:tgtEl>
                                        <p:attrNameLst>
                                          <p:attrName>ppt_x</p:attrName>
                                        </p:attrNameLst>
                                      </p:cBhvr>
                                      <p:tavLst>
                                        <p:tav tm="0">
                                          <p:val>
                                            <p:strVal val="ppt_x"/>
                                          </p:val>
                                        </p:tav>
                                        <p:tav tm="100000">
                                          <p:val>
                                            <p:strVal val="ppt_x"/>
                                          </p:val>
                                        </p:tav>
                                      </p:tavLst>
                                    </p:anim>
                                    <p:anim calcmode="lin" valueType="num">
                                      <p:cBhvr>
                                        <p:cTn id="38" dur="1000"/>
                                        <p:tgtEl>
                                          <p:spTgt spid="12"/>
                                        </p:tgtEl>
                                        <p:attrNameLst>
                                          <p:attrName>ppt_y</p:attrName>
                                        </p:attrNameLst>
                                      </p:cBhvr>
                                      <p:tavLst>
                                        <p:tav tm="0">
                                          <p:val>
                                            <p:strVal val="ppt_y"/>
                                          </p:val>
                                        </p:tav>
                                        <p:tav tm="100000">
                                          <p:val>
                                            <p:strVal val="ppt_y-.1"/>
                                          </p:val>
                                        </p:tav>
                                      </p:tavLst>
                                    </p:anim>
                                    <p:set>
                                      <p:cBhvr>
                                        <p:cTn id="39" dur="1" fill="hold">
                                          <p:stCondLst>
                                            <p:cond delay="999"/>
                                          </p:stCondLst>
                                        </p:cTn>
                                        <p:tgtEl>
                                          <p:spTgt spid="12"/>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20"/>
                                        </p:tgtEl>
                                      </p:cBhvr>
                                    </p:animEffect>
                                    <p:anim calcmode="lin" valueType="num">
                                      <p:cBhvr>
                                        <p:cTn id="52" dur="1000"/>
                                        <p:tgtEl>
                                          <p:spTgt spid="20"/>
                                        </p:tgtEl>
                                        <p:attrNameLst>
                                          <p:attrName>ppt_x</p:attrName>
                                        </p:attrNameLst>
                                      </p:cBhvr>
                                      <p:tavLst>
                                        <p:tav tm="0">
                                          <p:val>
                                            <p:strVal val="ppt_x"/>
                                          </p:val>
                                        </p:tav>
                                        <p:tav tm="100000">
                                          <p:val>
                                            <p:strVal val="ppt_x"/>
                                          </p:val>
                                        </p:tav>
                                      </p:tavLst>
                                    </p:anim>
                                    <p:anim calcmode="lin" valueType="num">
                                      <p:cBhvr>
                                        <p:cTn id="53" dur="1000"/>
                                        <p:tgtEl>
                                          <p:spTgt spid="20"/>
                                        </p:tgtEl>
                                        <p:attrNameLst>
                                          <p:attrName>ppt_y</p:attrName>
                                        </p:attrNameLst>
                                      </p:cBhvr>
                                      <p:tavLst>
                                        <p:tav tm="0">
                                          <p:val>
                                            <p:strVal val="ppt_y"/>
                                          </p:val>
                                        </p:tav>
                                        <p:tav tm="100000">
                                          <p:val>
                                            <p:strVal val="ppt_y-.1"/>
                                          </p:val>
                                        </p:tav>
                                      </p:tavLst>
                                    </p:anim>
                                    <p:set>
                                      <p:cBhvr>
                                        <p:cTn id="54" dur="1" fill="hold">
                                          <p:stCondLst>
                                            <p:cond delay="999"/>
                                          </p:stCondLst>
                                        </p:cTn>
                                        <p:tgtEl>
                                          <p:spTgt spid="20"/>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6169993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28674" name="Picture 2"/>
          <p:cNvPicPr>
            <a:picLocks noGrp="1" noSelect="1" noRot="1" noMove="1" noResize="1" noEditPoints="1" noAdjustHandles="1" noChangeArrowheads="1" noChangeShapeType="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267744" y="971010"/>
            <a:ext cx="5157574" cy="562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10"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1"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2"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3"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Importance of Insurance</a:t>
              </a:r>
            </a:p>
          </p:txBody>
        </p:sp>
      </p:grpSp>
      <p:sp>
        <p:nvSpPr>
          <p:cNvPr id="35" name="Rectangle 34"/>
          <p:cNvSpPr/>
          <p:nvPr/>
        </p:nvSpPr>
        <p:spPr>
          <a:xfrm>
            <a:off x="539552" y="1062470"/>
            <a:ext cx="3687358" cy="3048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39552" y="1367269"/>
            <a:ext cx="3687358" cy="226544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27068" y="1375255"/>
            <a:ext cx="3684892" cy="2246769"/>
          </a:xfrm>
          <a:prstGeom prst="rect">
            <a:avLst/>
          </a:prstGeom>
          <a:noFill/>
        </p:spPr>
        <p:txBody>
          <a:bodyPr wrap="square" rtlCol="0">
            <a:spAutoFit/>
          </a:bodyPr>
          <a:lstStyle/>
          <a:p>
            <a:r>
              <a:rPr lang="en-US" sz="2000" dirty="0">
                <a:solidFill>
                  <a:schemeClr val="bg1"/>
                </a:solidFill>
                <a:ea typeface="Verdana" pitchFamily="34" charset="0"/>
                <a:cs typeface="Verdana" pitchFamily="34" charset="0"/>
              </a:rPr>
              <a:t>The important principle of insurance is that the insurance companies are contracted to pay a certain sum of money in the event of defined circumstances arising or when defined events occur</a:t>
            </a:r>
          </a:p>
        </p:txBody>
      </p:sp>
      <p:sp>
        <p:nvSpPr>
          <p:cNvPr id="41" name="Rectangle 40"/>
          <p:cNvSpPr/>
          <p:nvPr/>
        </p:nvSpPr>
        <p:spPr>
          <a:xfrm>
            <a:off x="541132" y="3779385"/>
            <a:ext cx="3687358" cy="3048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1132" y="4084184"/>
            <a:ext cx="3687358" cy="226544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75812" y="4197743"/>
            <a:ext cx="3684892" cy="1938992"/>
          </a:xfrm>
          <a:prstGeom prst="rect">
            <a:avLst/>
          </a:prstGeom>
          <a:noFill/>
        </p:spPr>
        <p:txBody>
          <a:bodyPr wrap="square" rtlCol="0">
            <a:spAutoFit/>
          </a:bodyPr>
          <a:lstStyle/>
          <a:p>
            <a:r>
              <a:rPr lang="en-US" sz="2000" dirty="0">
                <a:solidFill>
                  <a:schemeClr val="bg1"/>
                </a:solidFill>
                <a:ea typeface="Verdana" pitchFamily="34" charset="0"/>
                <a:cs typeface="Verdana" pitchFamily="34" charset="0"/>
              </a:rPr>
              <a:t>Other types of insurance contract the insurance companies to pay compensation to other parties if they have been injured or suffer losses because of the activities of the insured</a:t>
            </a:r>
          </a:p>
        </p:txBody>
      </p:sp>
      <p:sp>
        <p:nvSpPr>
          <p:cNvPr id="44" name="Rectangle 43"/>
          <p:cNvSpPr/>
          <p:nvPr/>
        </p:nvSpPr>
        <p:spPr>
          <a:xfrm>
            <a:off x="4499992" y="3779385"/>
            <a:ext cx="3687358" cy="3048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499992" y="4084184"/>
            <a:ext cx="3687358" cy="226544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4534672" y="4197743"/>
            <a:ext cx="3684892" cy="400110"/>
          </a:xfrm>
          <a:prstGeom prst="rect">
            <a:avLst/>
          </a:prstGeom>
          <a:noFill/>
        </p:spPr>
        <p:txBody>
          <a:bodyPr wrap="square" rtlCol="0">
            <a:spAutoFit/>
          </a:bodyPr>
          <a:lstStyle/>
          <a:p>
            <a:r>
              <a:rPr lang="en-US" sz="2000" dirty="0">
                <a:solidFill>
                  <a:schemeClr val="bg1"/>
                </a:solidFill>
                <a:ea typeface="Verdana" pitchFamily="34" charset="0"/>
                <a:cs typeface="Verdana" pitchFamily="34" charset="0"/>
              </a:rPr>
              <a:t>This is third-party insurance.</a:t>
            </a:r>
          </a:p>
        </p:txBody>
      </p:sp>
      <p:sp>
        <p:nvSpPr>
          <p:cNvPr id="5" name="Rectangular Callout 4"/>
          <p:cNvSpPr/>
          <p:nvPr/>
        </p:nvSpPr>
        <p:spPr>
          <a:xfrm>
            <a:off x="5364088" y="1484784"/>
            <a:ext cx="2520280" cy="1224136"/>
          </a:xfrm>
          <a:prstGeom prst="wedgeRectCallout">
            <a:avLst>
              <a:gd name="adj1" fmla="val -61146"/>
              <a:gd name="adj2" fmla="val -7339"/>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Here are few lines on importance of insurance</a:t>
            </a:r>
          </a:p>
        </p:txBody>
      </p:sp>
      <p:sp>
        <p:nvSpPr>
          <p:cNvPr id="38" name="Rectangle 37"/>
          <p:cNvSpPr/>
          <p:nvPr/>
        </p:nvSpPr>
        <p:spPr>
          <a:xfrm>
            <a:off x="4507858" y="1086389"/>
            <a:ext cx="3687358" cy="3048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507858" y="1391188"/>
            <a:ext cx="3687358" cy="226544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509881" y="1484784"/>
            <a:ext cx="3684892" cy="1631216"/>
          </a:xfrm>
          <a:prstGeom prst="rect">
            <a:avLst/>
          </a:prstGeom>
          <a:noFill/>
        </p:spPr>
        <p:txBody>
          <a:bodyPr wrap="square" rtlCol="0">
            <a:spAutoFit/>
          </a:bodyPr>
          <a:lstStyle/>
          <a:p>
            <a:r>
              <a:rPr lang="en-US" sz="2000" dirty="0">
                <a:solidFill>
                  <a:schemeClr val="bg1"/>
                </a:solidFill>
                <a:ea typeface="Verdana" pitchFamily="34" charset="0"/>
                <a:cs typeface="Verdana" pitchFamily="34" charset="0"/>
              </a:rPr>
              <a:t>Insurance contracts can require the insurance companies to pay for losses suffered directly by the insured. This is first party insurance</a:t>
            </a:r>
          </a:p>
        </p:txBody>
      </p:sp>
    </p:spTree>
    <p:custDataLst>
      <p:tags r:id="rId2"/>
    </p:custDataLst>
    <p:extLst>
      <p:ext uri="{BB962C8B-B14F-4D97-AF65-F5344CB8AC3E}">
        <p14:creationId xmlns:p14="http://schemas.microsoft.com/office/powerpoint/2010/main" val="122298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grpId="1" nodeType="afterEffect">
                                  <p:stCondLst>
                                    <p:cond delay="10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22" presetClass="entr" presetSubtype="4" fill="hold" grpId="0" nodeType="withEffect">
                                  <p:stCondLst>
                                    <p:cond delay="100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par>
                                <p:cTn id="21" presetID="22" presetClass="entr" presetSubtype="4" fill="hold" grpId="0" nodeType="withEffect">
                                  <p:stCondLst>
                                    <p:cond delay="100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par>
                                <p:cTn id="24" presetID="22" presetClass="entr" presetSubtype="4" fill="hold" grpId="0" nodeType="withEffect">
                                  <p:stCondLst>
                                    <p:cond delay="100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22" presetClass="entr" presetSubtype="8" fill="hold" grpId="0" nodeType="withEffect">
                                  <p:stCondLst>
                                    <p:cond delay="10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4" fill="hold" grpId="0" nodeType="withEffect">
                                  <p:stCondLst>
                                    <p:cond delay="100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par>
                                <p:cTn id="33" presetID="22" presetClass="entr" presetSubtype="4" fill="hold" grpId="0" nodeType="withEffect">
                                  <p:stCondLst>
                                    <p:cond delay="100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22" presetClass="entr" presetSubtype="8" fill="hold" grpId="0" nodeType="withEffect">
                                  <p:stCondLst>
                                    <p:cond delay="100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par>
                                <p:cTn id="39" presetID="22" presetClass="entr" presetSubtype="4" fill="hold" grpId="0" nodeType="withEffect">
                                  <p:stCondLst>
                                    <p:cond delay="100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par>
                                <p:cTn id="42" presetID="22" presetClass="entr" presetSubtype="4" fill="hold" grpId="0" nodeType="withEffect">
                                  <p:stCondLst>
                                    <p:cond delay="100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par>
                                <p:cTn id="45" presetID="22" presetClass="entr" presetSubtype="8" fill="hold" grpId="0" nodeType="withEffect">
                                  <p:stCondLst>
                                    <p:cond delay="100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41" grpId="0" animBg="1"/>
      <p:bldP spid="42" grpId="0" animBg="1"/>
      <p:bldP spid="43" grpId="0"/>
      <p:bldP spid="44" grpId="0" animBg="1"/>
      <p:bldP spid="45" grpId="0" animBg="1"/>
      <p:bldP spid="46" grpId="0"/>
      <p:bldP spid="5" grpId="0" animBg="1"/>
      <p:bldP spid="5" grpId="1" animBg="1"/>
      <p:bldP spid="38" grpId="0" animBg="1"/>
      <p:bldP spid="39" grpId="0" animBg="1"/>
      <p:bldP spid="4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9"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0"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1"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2"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Advantages</a:t>
              </a:r>
            </a:p>
          </p:txBody>
        </p:sp>
      </p:grpSp>
      <p:sp>
        <p:nvSpPr>
          <p:cNvPr id="27" name="TextBox 26"/>
          <p:cNvSpPr txBox="1"/>
          <p:nvPr/>
        </p:nvSpPr>
        <p:spPr>
          <a:xfrm>
            <a:off x="215008" y="4768315"/>
            <a:ext cx="2736304" cy="1200329"/>
          </a:xfrm>
          <a:prstGeom prst="rect">
            <a:avLst/>
          </a:prstGeom>
          <a:noFill/>
        </p:spPr>
        <p:txBody>
          <a:bodyPr wrap="square" rtlCol="0">
            <a:spAutoFit/>
          </a:bodyPr>
          <a:lstStyle/>
          <a:p>
            <a:pPr lvl="0"/>
            <a:r>
              <a:rPr lang="en-US" kern="0" dirty="0">
                <a:solidFill>
                  <a:sysClr val="windowText" lastClr="000000"/>
                </a:solidFill>
              </a:rPr>
              <a:t>An advantage of insurance is that it provides indemnity against an unexpected loss</a:t>
            </a:r>
          </a:p>
        </p:txBody>
      </p:sp>
      <p:pic>
        <p:nvPicPr>
          <p:cNvPr id="28" name="Picture 27" descr="plant_2_growing-4444px.png"/>
          <p:cNvPicPr>
            <a:picLocks noGrp="1" noSelect="1" noRot="1" noMove="1" noResize="1" noEditPoints="1" noAdjustHandles="1" noChangeArrowheads="1" noChangeShapeType="1"/>
          </p:cNvPicPr>
          <p:nvPr>
            <p:custDataLst>
              <p:tags r:id="rId2"/>
            </p:custDataLst>
          </p:nvPr>
        </p:nvPicPr>
        <p:blipFill>
          <a:blip r:embed="rId13" cstate="print"/>
          <a:srcRect l="26375" t="75668" r="43700"/>
          <a:stretch>
            <a:fillRect/>
          </a:stretch>
        </p:blipFill>
        <p:spPr>
          <a:xfrm>
            <a:off x="2663280" y="5370513"/>
            <a:ext cx="2736304" cy="1340768"/>
          </a:xfrm>
          <a:prstGeom prst="rect">
            <a:avLst/>
          </a:prstGeom>
        </p:spPr>
      </p:pic>
      <p:sp>
        <p:nvSpPr>
          <p:cNvPr id="29" name="Freeform 28"/>
          <p:cNvSpPr>
            <a:spLocks noGrp="1" noSelect="1" noRot="1" noMove="1" noResize="1" noEditPoints="1" noAdjustHandles="1" noChangeArrowheads="1" noChangeShapeType="1" noTextEdit="1"/>
          </p:cNvSpPr>
          <p:nvPr>
            <p:custDataLst>
              <p:tags r:id="rId3"/>
            </p:custDataLst>
          </p:nvPr>
        </p:nvSpPr>
        <p:spPr>
          <a:xfrm>
            <a:off x="3865454" y="2131398"/>
            <a:ext cx="990599" cy="3276601"/>
          </a:xfrm>
          <a:custGeom>
            <a:avLst/>
            <a:gdLst>
              <a:gd name="connsiteX0" fmla="*/ 370489 w 990599"/>
              <a:gd name="connsiteY0" fmla="*/ 3255580 h 3276601"/>
              <a:gd name="connsiteX1" fmla="*/ 433551 w 990599"/>
              <a:gd name="connsiteY1" fmla="*/ 3113690 h 3276601"/>
              <a:gd name="connsiteX2" fmla="*/ 638503 w 990599"/>
              <a:gd name="connsiteY2" fmla="*/ 2987566 h 3276601"/>
              <a:gd name="connsiteX3" fmla="*/ 591206 w 990599"/>
              <a:gd name="connsiteY3" fmla="*/ 2751083 h 3276601"/>
              <a:gd name="connsiteX4" fmla="*/ 417786 w 990599"/>
              <a:gd name="connsiteY4" fmla="*/ 2593428 h 3276601"/>
              <a:gd name="connsiteX5" fmla="*/ 181303 w 990599"/>
              <a:gd name="connsiteY5" fmla="*/ 2435773 h 3276601"/>
              <a:gd name="connsiteX6" fmla="*/ 39413 w 990599"/>
              <a:gd name="connsiteY6" fmla="*/ 2215055 h 3276601"/>
              <a:gd name="connsiteX7" fmla="*/ 23648 w 990599"/>
              <a:gd name="connsiteY7" fmla="*/ 1947042 h 3276601"/>
              <a:gd name="connsiteX8" fmla="*/ 181303 w 990599"/>
              <a:gd name="connsiteY8" fmla="*/ 1726324 h 3276601"/>
              <a:gd name="connsiteX9" fmla="*/ 433551 w 990599"/>
              <a:gd name="connsiteY9" fmla="*/ 1631731 h 3276601"/>
              <a:gd name="connsiteX10" fmla="*/ 733096 w 990599"/>
              <a:gd name="connsiteY10" fmla="*/ 1426780 h 3276601"/>
              <a:gd name="connsiteX11" fmla="*/ 780393 w 990599"/>
              <a:gd name="connsiteY11" fmla="*/ 1079938 h 3276601"/>
              <a:gd name="connsiteX12" fmla="*/ 638503 w 990599"/>
              <a:gd name="connsiteY12" fmla="*/ 859221 h 3276601"/>
              <a:gd name="connsiteX13" fmla="*/ 402020 w 990599"/>
              <a:gd name="connsiteY13" fmla="*/ 591207 h 3276601"/>
              <a:gd name="connsiteX14" fmla="*/ 165537 w 990599"/>
              <a:gd name="connsiteY14" fmla="*/ 275897 h 3276601"/>
              <a:gd name="connsiteX15" fmla="*/ 134006 w 990599"/>
              <a:gd name="connsiteY15" fmla="*/ 7883 h 3276601"/>
              <a:gd name="connsiteX16" fmla="*/ 212834 w 990599"/>
              <a:gd name="connsiteY16" fmla="*/ 228600 h 3276601"/>
              <a:gd name="connsiteX17" fmla="*/ 370489 w 990599"/>
              <a:gd name="connsiteY17" fmla="*/ 386255 h 3276601"/>
              <a:gd name="connsiteX18" fmla="*/ 496613 w 990599"/>
              <a:gd name="connsiteY18" fmla="*/ 496614 h 3276601"/>
              <a:gd name="connsiteX19" fmla="*/ 622737 w 990599"/>
              <a:gd name="connsiteY19" fmla="*/ 638504 h 3276601"/>
              <a:gd name="connsiteX20" fmla="*/ 811924 w 990599"/>
              <a:gd name="connsiteY20" fmla="*/ 827690 h 3276601"/>
              <a:gd name="connsiteX21" fmla="*/ 906517 w 990599"/>
              <a:gd name="connsiteY21" fmla="*/ 985345 h 3276601"/>
              <a:gd name="connsiteX22" fmla="*/ 985344 w 990599"/>
              <a:gd name="connsiteY22" fmla="*/ 1190297 h 3276601"/>
              <a:gd name="connsiteX23" fmla="*/ 938048 w 990599"/>
              <a:gd name="connsiteY23" fmla="*/ 1379483 h 3276601"/>
              <a:gd name="connsiteX24" fmla="*/ 811924 w 990599"/>
              <a:gd name="connsiteY24" fmla="*/ 1600200 h 3276601"/>
              <a:gd name="connsiteX25" fmla="*/ 670034 w 990599"/>
              <a:gd name="connsiteY25" fmla="*/ 1694793 h 3276601"/>
              <a:gd name="connsiteX26" fmla="*/ 496613 w 990599"/>
              <a:gd name="connsiteY26" fmla="*/ 1742090 h 3276601"/>
              <a:gd name="connsiteX27" fmla="*/ 307427 w 990599"/>
              <a:gd name="connsiteY27" fmla="*/ 1868214 h 3276601"/>
              <a:gd name="connsiteX28" fmla="*/ 197068 w 990599"/>
              <a:gd name="connsiteY28" fmla="*/ 2073166 h 3276601"/>
              <a:gd name="connsiteX29" fmla="*/ 228600 w 990599"/>
              <a:gd name="connsiteY29" fmla="*/ 2199290 h 3276601"/>
              <a:gd name="connsiteX30" fmla="*/ 370489 w 990599"/>
              <a:gd name="connsiteY30" fmla="*/ 2325414 h 3276601"/>
              <a:gd name="connsiteX31" fmla="*/ 575441 w 990599"/>
              <a:gd name="connsiteY31" fmla="*/ 2514600 h 3276601"/>
              <a:gd name="connsiteX32" fmla="*/ 748862 w 990599"/>
              <a:gd name="connsiteY32" fmla="*/ 2672255 h 3276601"/>
              <a:gd name="connsiteX33" fmla="*/ 843455 w 990599"/>
              <a:gd name="connsiteY33" fmla="*/ 2877207 h 3276601"/>
              <a:gd name="connsiteX34" fmla="*/ 764627 w 990599"/>
              <a:gd name="connsiteY34" fmla="*/ 3097924 h 3276601"/>
              <a:gd name="connsiteX35" fmla="*/ 512379 w 990599"/>
              <a:gd name="connsiteY35" fmla="*/ 3239814 h 3276601"/>
              <a:gd name="connsiteX36" fmla="*/ 370489 w 990599"/>
              <a:gd name="connsiteY36" fmla="*/ 3255580 h 327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0599" h="3276601">
                <a:moveTo>
                  <a:pt x="370489" y="3255580"/>
                </a:moveTo>
                <a:cubicBezTo>
                  <a:pt x="357351" y="3234559"/>
                  <a:pt x="388882" y="3158359"/>
                  <a:pt x="433551" y="3113690"/>
                </a:cubicBezTo>
                <a:cubicBezTo>
                  <a:pt x="478220" y="3069021"/>
                  <a:pt x="612227" y="3048000"/>
                  <a:pt x="638503" y="2987566"/>
                </a:cubicBezTo>
                <a:cubicBezTo>
                  <a:pt x="664779" y="2927132"/>
                  <a:pt x="627992" y="2816773"/>
                  <a:pt x="591206" y="2751083"/>
                </a:cubicBezTo>
                <a:cubicBezTo>
                  <a:pt x="554420" y="2685393"/>
                  <a:pt x="486103" y="2645980"/>
                  <a:pt x="417786" y="2593428"/>
                </a:cubicBezTo>
                <a:cubicBezTo>
                  <a:pt x="349469" y="2540876"/>
                  <a:pt x="244365" y="2498835"/>
                  <a:pt x="181303" y="2435773"/>
                </a:cubicBezTo>
                <a:cubicBezTo>
                  <a:pt x="118241" y="2372711"/>
                  <a:pt x="65689" y="2296510"/>
                  <a:pt x="39413" y="2215055"/>
                </a:cubicBezTo>
                <a:cubicBezTo>
                  <a:pt x="13137" y="2133600"/>
                  <a:pt x="0" y="2028497"/>
                  <a:pt x="23648" y="1947042"/>
                </a:cubicBezTo>
                <a:cubicBezTo>
                  <a:pt x="47296" y="1865587"/>
                  <a:pt x="112986" y="1778876"/>
                  <a:pt x="181303" y="1726324"/>
                </a:cubicBezTo>
                <a:cubicBezTo>
                  <a:pt x="249620" y="1673772"/>
                  <a:pt x="341586" y="1681655"/>
                  <a:pt x="433551" y="1631731"/>
                </a:cubicBezTo>
                <a:cubicBezTo>
                  <a:pt x="525516" y="1581807"/>
                  <a:pt x="675289" y="1518745"/>
                  <a:pt x="733096" y="1426780"/>
                </a:cubicBezTo>
                <a:cubicBezTo>
                  <a:pt x="790903" y="1334815"/>
                  <a:pt x="796159" y="1174531"/>
                  <a:pt x="780393" y="1079938"/>
                </a:cubicBezTo>
                <a:cubicBezTo>
                  <a:pt x="764627" y="985345"/>
                  <a:pt x="701565" y="940676"/>
                  <a:pt x="638503" y="859221"/>
                </a:cubicBezTo>
                <a:cubicBezTo>
                  <a:pt x="575441" y="777766"/>
                  <a:pt x="480848" y="688428"/>
                  <a:pt x="402020" y="591207"/>
                </a:cubicBezTo>
                <a:cubicBezTo>
                  <a:pt x="323192" y="493986"/>
                  <a:pt x="210206" y="373117"/>
                  <a:pt x="165537" y="275897"/>
                </a:cubicBezTo>
                <a:cubicBezTo>
                  <a:pt x="120868" y="178677"/>
                  <a:pt x="126123" y="15766"/>
                  <a:pt x="134006" y="7883"/>
                </a:cubicBezTo>
                <a:cubicBezTo>
                  <a:pt x="141889" y="0"/>
                  <a:pt x="173420" y="165538"/>
                  <a:pt x="212834" y="228600"/>
                </a:cubicBezTo>
                <a:cubicBezTo>
                  <a:pt x="252248" y="291662"/>
                  <a:pt x="323193" y="341586"/>
                  <a:pt x="370489" y="386255"/>
                </a:cubicBezTo>
                <a:cubicBezTo>
                  <a:pt x="417786" y="430924"/>
                  <a:pt x="454572" y="454573"/>
                  <a:pt x="496613" y="496614"/>
                </a:cubicBezTo>
                <a:cubicBezTo>
                  <a:pt x="538654" y="538655"/>
                  <a:pt x="570185" y="583325"/>
                  <a:pt x="622737" y="638504"/>
                </a:cubicBezTo>
                <a:cubicBezTo>
                  <a:pt x="675289" y="693683"/>
                  <a:pt x="764627" y="769883"/>
                  <a:pt x="811924" y="827690"/>
                </a:cubicBezTo>
                <a:cubicBezTo>
                  <a:pt x="859221" y="885497"/>
                  <a:pt x="877614" y="924910"/>
                  <a:pt x="906517" y="985345"/>
                </a:cubicBezTo>
                <a:cubicBezTo>
                  <a:pt x="935420" y="1045780"/>
                  <a:pt x="980089" y="1124607"/>
                  <a:pt x="985344" y="1190297"/>
                </a:cubicBezTo>
                <a:cubicBezTo>
                  <a:pt x="990599" y="1255987"/>
                  <a:pt x="966951" y="1311166"/>
                  <a:pt x="938048" y="1379483"/>
                </a:cubicBezTo>
                <a:cubicBezTo>
                  <a:pt x="909145" y="1447800"/>
                  <a:pt x="856593" y="1547648"/>
                  <a:pt x="811924" y="1600200"/>
                </a:cubicBezTo>
                <a:cubicBezTo>
                  <a:pt x="767255" y="1652752"/>
                  <a:pt x="722586" y="1671145"/>
                  <a:pt x="670034" y="1694793"/>
                </a:cubicBezTo>
                <a:cubicBezTo>
                  <a:pt x="617482" y="1718441"/>
                  <a:pt x="557048" y="1713187"/>
                  <a:pt x="496613" y="1742090"/>
                </a:cubicBezTo>
                <a:cubicBezTo>
                  <a:pt x="436179" y="1770994"/>
                  <a:pt x="357351" y="1813035"/>
                  <a:pt x="307427" y="1868214"/>
                </a:cubicBezTo>
                <a:cubicBezTo>
                  <a:pt x="257503" y="1923393"/>
                  <a:pt x="210206" y="2017987"/>
                  <a:pt x="197068" y="2073166"/>
                </a:cubicBezTo>
                <a:cubicBezTo>
                  <a:pt x="183930" y="2128345"/>
                  <a:pt x="199697" y="2157249"/>
                  <a:pt x="228600" y="2199290"/>
                </a:cubicBezTo>
                <a:cubicBezTo>
                  <a:pt x="257503" y="2241331"/>
                  <a:pt x="312682" y="2272862"/>
                  <a:pt x="370489" y="2325414"/>
                </a:cubicBezTo>
                <a:cubicBezTo>
                  <a:pt x="428296" y="2377966"/>
                  <a:pt x="575441" y="2514600"/>
                  <a:pt x="575441" y="2514600"/>
                </a:cubicBezTo>
                <a:cubicBezTo>
                  <a:pt x="638503" y="2572407"/>
                  <a:pt x="704193" y="2611820"/>
                  <a:pt x="748862" y="2672255"/>
                </a:cubicBezTo>
                <a:cubicBezTo>
                  <a:pt x="793531" y="2732690"/>
                  <a:pt x="840828" y="2806262"/>
                  <a:pt x="843455" y="2877207"/>
                </a:cubicBezTo>
                <a:cubicBezTo>
                  <a:pt x="846082" y="2948152"/>
                  <a:pt x="819806" y="3037490"/>
                  <a:pt x="764627" y="3097924"/>
                </a:cubicBezTo>
                <a:cubicBezTo>
                  <a:pt x="709448" y="3158359"/>
                  <a:pt x="575441" y="3208283"/>
                  <a:pt x="512379" y="3239814"/>
                </a:cubicBezTo>
                <a:cubicBezTo>
                  <a:pt x="449317" y="3271345"/>
                  <a:pt x="383627" y="3276601"/>
                  <a:pt x="370489" y="3255580"/>
                </a:cubicBezTo>
                <a:close/>
              </a:path>
            </a:pathLst>
          </a:custGeom>
          <a:blipFill>
            <a:blip r:embed="rId14" cstate="print"/>
            <a:tile tx="0" ty="0" sx="100000" sy="100000" flip="none" algn="tl"/>
          </a:blip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30" name="Straight Connector 29"/>
          <p:cNvCxnSpPr/>
          <p:nvPr/>
        </p:nvCxnSpPr>
        <p:spPr>
          <a:xfrm rot="5400000">
            <a:off x="3168281" y="4560465"/>
            <a:ext cx="0" cy="756000"/>
          </a:xfrm>
          <a:prstGeom prst="line">
            <a:avLst/>
          </a:prstGeom>
          <a:noFill/>
          <a:ln w="9525" cap="flat" cmpd="sng" algn="ctr">
            <a:solidFill>
              <a:sysClr val="windowText" lastClr="000000"/>
            </a:solidFill>
            <a:prstDash val="sysDot"/>
          </a:ln>
          <a:effectLst/>
        </p:spPr>
      </p:cxnSp>
      <p:pic>
        <p:nvPicPr>
          <p:cNvPr id="31" name="Picture 3"/>
          <p:cNvPicPr>
            <a:picLocks noGrp="1" noSelect="1" noRot="1" noMove="1" noResize="1" noEditPoints="1" noAdjustHandles="1" noChangeArrowheads="1" noChangeShapeType="1"/>
          </p:cNvPicPr>
          <p:nvPr>
            <p:custDataLst>
              <p:tags r:id="rId4"/>
            </p:custDataLst>
          </p:nvPr>
        </p:nvPicPr>
        <p:blipFill>
          <a:blip r:embed="rId15" cstate="print">
            <a:clrChange>
              <a:clrFrom>
                <a:srgbClr val="FFFFFF"/>
              </a:clrFrom>
              <a:clrTo>
                <a:srgbClr val="FFFFFF">
                  <a:alpha val="0"/>
                </a:srgbClr>
              </a:clrTo>
            </a:clrChange>
          </a:blip>
          <a:srcRect/>
          <a:stretch>
            <a:fillRect/>
          </a:stretch>
        </p:blipFill>
        <p:spPr bwMode="auto">
          <a:xfrm>
            <a:off x="2951312" y="3777337"/>
            <a:ext cx="1440160" cy="1620180"/>
          </a:xfrm>
          <a:prstGeom prst="rect">
            <a:avLst/>
          </a:prstGeom>
          <a:noFill/>
          <a:ln w="9525">
            <a:noFill/>
            <a:miter lim="800000"/>
            <a:headEnd/>
            <a:tailEnd/>
          </a:ln>
        </p:spPr>
      </p:pic>
      <p:pic>
        <p:nvPicPr>
          <p:cNvPr id="32" name="Picture 3"/>
          <p:cNvPicPr>
            <a:picLocks noGrp="1" noSelect="1" noRot="1" noMove="1" noResize="1" noEditPoints="1" noAdjustHandles="1" noChangeArrowheads="1" noChangeShapeType="1"/>
          </p:cNvPicPr>
          <p:nvPr>
            <p:custDataLst>
              <p:tags r:id="rId5"/>
            </p:custDataLst>
          </p:nvPr>
        </p:nvPicPr>
        <p:blipFill>
          <a:blip r:embed="rId15" cstate="print">
            <a:clrChange>
              <a:clrFrom>
                <a:srgbClr val="FFFFFF"/>
              </a:clrFrom>
              <a:clrTo>
                <a:srgbClr val="FFFFFF">
                  <a:alpha val="0"/>
                </a:srgbClr>
              </a:clrTo>
            </a:clrChange>
          </a:blip>
          <a:srcRect/>
          <a:stretch>
            <a:fillRect/>
          </a:stretch>
        </p:blipFill>
        <p:spPr bwMode="auto">
          <a:xfrm flipH="1">
            <a:off x="4391472" y="3066257"/>
            <a:ext cx="1440160" cy="1620180"/>
          </a:xfrm>
          <a:prstGeom prst="rect">
            <a:avLst/>
          </a:prstGeom>
          <a:noFill/>
          <a:ln w="9525">
            <a:noFill/>
            <a:miter lim="800000"/>
            <a:headEnd/>
            <a:tailEnd/>
          </a:ln>
        </p:spPr>
      </p:pic>
      <p:sp>
        <p:nvSpPr>
          <p:cNvPr id="33" name="TextBox 32"/>
          <p:cNvSpPr txBox="1"/>
          <p:nvPr/>
        </p:nvSpPr>
        <p:spPr>
          <a:xfrm>
            <a:off x="6119664" y="3583087"/>
            <a:ext cx="2911624" cy="923330"/>
          </a:xfrm>
          <a:prstGeom prst="rect">
            <a:avLst/>
          </a:prstGeom>
          <a:noFill/>
        </p:spPr>
        <p:txBody>
          <a:bodyPr wrap="square" rtlCol="0">
            <a:spAutoFit/>
          </a:bodyPr>
          <a:lstStyle/>
          <a:p>
            <a:pPr lvl="0"/>
            <a:r>
              <a:rPr lang="en-US" kern="0" dirty="0">
                <a:solidFill>
                  <a:sysClr val="windowText" lastClr="000000"/>
                </a:solidFill>
              </a:rPr>
              <a:t>Insurance can reduce uncertainty regarding hazard events that may occur </a:t>
            </a:r>
          </a:p>
        </p:txBody>
      </p:sp>
      <p:cxnSp>
        <p:nvCxnSpPr>
          <p:cNvPr id="34" name="Straight Connector 33"/>
          <p:cNvCxnSpPr/>
          <p:nvPr/>
        </p:nvCxnSpPr>
        <p:spPr>
          <a:xfrm rot="5400000">
            <a:off x="5705576" y="3408337"/>
            <a:ext cx="0" cy="756000"/>
          </a:xfrm>
          <a:prstGeom prst="line">
            <a:avLst/>
          </a:prstGeom>
          <a:noFill/>
          <a:ln w="9525" cap="flat" cmpd="sng" algn="ctr">
            <a:solidFill>
              <a:sysClr val="windowText" lastClr="000000"/>
            </a:solidFill>
            <a:prstDash val="sysDot"/>
          </a:ln>
          <a:effectLst/>
        </p:spPr>
      </p:cxnSp>
      <p:pic>
        <p:nvPicPr>
          <p:cNvPr id="35" name="Picture 3"/>
          <p:cNvPicPr>
            <a:picLocks noGrp="1" noSelect="1" noRot="1" noMove="1" noResize="1" noEditPoints="1" noAdjustHandles="1" noChangeArrowheads="1" noChangeShapeType="1"/>
          </p:cNvPicPr>
          <p:nvPr>
            <p:custDataLst>
              <p:tags r:id="rId6"/>
            </p:custDataLst>
          </p:nvPr>
        </p:nvPicPr>
        <p:blipFill>
          <a:blip r:embed="rId15" cstate="print">
            <a:clrChange>
              <a:clrFrom>
                <a:srgbClr val="FFFFFF"/>
              </a:clrFrom>
              <a:clrTo>
                <a:srgbClr val="FFFFFF">
                  <a:alpha val="0"/>
                </a:srgbClr>
              </a:clrTo>
            </a:clrChange>
          </a:blip>
          <a:srcRect/>
          <a:stretch>
            <a:fillRect/>
          </a:stretch>
        </p:blipFill>
        <p:spPr bwMode="auto">
          <a:xfrm rot="21262246">
            <a:off x="2667262" y="2315454"/>
            <a:ext cx="1440160" cy="1620180"/>
          </a:xfrm>
          <a:prstGeom prst="rect">
            <a:avLst/>
          </a:prstGeom>
          <a:noFill/>
          <a:ln w="9525">
            <a:noFill/>
            <a:miter lim="800000"/>
            <a:headEnd/>
            <a:tailEnd/>
          </a:ln>
        </p:spPr>
      </p:pic>
      <p:sp>
        <p:nvSpPr>
          <p:cNvPr id="36" name="TextBox 35"/>
          <p:cNvSpPr txBox="1"/>
          <p:nvPr/>
        </p:nvSpPr>
        <p:spPr>
          <a:xfrm>
            <a:off x="215008" y="2922241"/>
            <a:ext cx="2448272" cy="1477328"/>
          </a:xfrm>
          <a:prstGeom prst="rect">
            <a:avLst/>
          </a:prstGeom>
          <a:noFill/>
        </p:spPr>
        <p:txBody>
          <a:bodyPr wrap="square" rtlCol="0">
            <a:spAutoFit/>
          </a:bodyPr>
          <a:lstStyle/>
          <a:p>
            <a:pPr lvl="0"/>
            <a:r>
              <a:rPr lang="en-US" kern="0" dirty="0">
                <a:solidFill>
                  <a:sysClr val="windowText" lastClr="000000"/>
                </a:solidFill>
              </a:rPr>
              <a:t>Insurance can provide benefits to insured, because the loss may be greater than the insurance premium </a:t>
            </a:r>
          </a:p>
        </p:txBody>
      </p:sp>
      <p:cxnSp>
        <p:nvCxnSpPr>
          <p:cNvPr id="37" name="Straight Connector 36"/>
          <p:cNvCxnSpPr/>
          <p:nvPr/>
        </p:nvCxnSpPr>
        <p:spPr>
          <a:xfrm rot="5400000">
            <a:off x="2681240" y="2747491"/>
            <a:ext cx="0" cy="756000"/>
          </a:xfrm>
          <a:prstGeom prst="line">
            <a:avLst/>
          </a:prstGeom>
          <a:noFill/>
          <a:ln w="9525" cap="flat" cmpd="sng" algn="ctr">
            <a:solidFill>
              <a:sysClr val="windowText" lastClr="000000"/>
            </a:solidFill>
            <a:prstDash val="sysDot"/>
          </a:ln>
          <a:effectLst/>
        </p:spPr>
      </p:cxnSp>
      <p:pic>
        <p:nvPicPr>
          <p:cNvPr id="38" name="Picture 3"/>
          <p:cNvPicPr>
            <a:picLocks noGrp="1" noSelect="1" noRot="1" noMove="1" noResize="1" noEditPoints="1" noAdjustHandles="1" noChangeArrowheads="1" noChangeShapeType="1"/>
          </p:cNvPicPr>
          <p:nvPr>
            <p:custDataLst>
              <p:tags r:id="rId7"/>
            </p:custDataLst>
          </p:nvPr>
        </p:nvPicPr>
        <p:blipFill>
          <a:blip r:embed="rId15" cstate="print">
            <a:clrChange>
              <a:clrFrom>
                <a:srgbClr val="FFFFFF"/>
              </a:clrFrom>
              <a:clrTo>
                <a:srgbClr val="FFFFFF">
                  <a:alpha val="0"/>
                </a:srgbClr>
              </a:clrTo>
            </a:clrChange>
          </a:blip>
          <a:srcRect/>
          <a:stretch>
            <a:fillRect/>
          </a:stretch>
        </p:blipFill>
        <p:spPr bwMode="auto">
          <a:xfrm flipH="1">
            <a:off x="4463480" y="1194049"/>
            <a:ext cx="1440160" cy="1620180"/>
          </a:xfrm>
          <a:prstGeom prst="rect">
            <a:avLst/>
          </a:prstGeom>
          <a:noFill/>
          <a:ln w="9525">
            <a:noFill/>
            <a:miter lim="800000"/>
            <a:headEnd/>
            <a:tailEnd/>
          </a:ln>
        </p:spPr>
      </p:pic>
      <p:sp>
        <p:nvSpPr>
          <p:cNvPr id="39" name="TextBox 38"/>
          <p:cNvSpPr txBox="1"/>
          <p:nvPr/>
        </p:nvSpPr>
        <p:spPr>
          <a:xfrm>
            <a:off x="6191672" y="1710879"/>
            <a:ext cx="2915816" cy="1200329"/>
          </a:xfrm>
          <a:prstGeom prst="rect">
            <a:avLst/>
          </a:prstGeom>
          <a:noFill/>
        </p:spPr>
        <p:txBody>
          <a:bodyPr wrap="square" rtlCol="0">
            <a:spAutoFit/>
          </a:bodyPr>
          <a:lstStyle/>
          <a:p>
            <a:pPr lvl="0"/>
            <a:r>
              <a:rPr lang="en-US" kern="0" dirty="0">
                <a:solidFill>
                  <a:sysClr val="windowText" lastClr="000000"/>
                </a:solidFill>
              </a:rPr>
              <a:t>Insurance can provide access to specialist services as part of insurance premium e.g., advice on loss control</a:t>
            </a:r>
          </a:p>
        </p:txBody>
      </p:sp>
      <p:cxnSp>
        <p:nvCxnSpPr>
          <p:cNvPr id="40" name="Straight Connector 39"/>
          <p:cNvCxnSpPr/>
          <p:nvPr/>
        </p:nvCxnSpPr>
        <p:spPr>
          <a:xfrm rot="5400000">
            <a:off x="5849592" y="1680145"/>
            <a:ext cx="0" cy="756000"/>
          </a:xfrm>
          <a:prstGeom prst="line">
            <a:avLst/>
          </a:prstGeom>
          <a:noFill/>
          <a:ln w="9525" cap="flat" cmpd="sng" algn="ctr">
            <a:solidFill>
              <a:sysClr val="windowText" lastClr="000000"/>
            </a:solidFill>
            <a:prstDash val="sysDot"/>
          </a:ln>
          <a:effectLst/>
        </p:spPr>
      </p:cxnSp>
    </p:spTree>
    <p:custDataLst>
      <p:tags r:id="rId1"/>
    </p:custDataLst>
    <p:extLst>
      <p:ext uri="{BB962C8B-B14F-4D97-AF65-F5344CB8AC3E}">
        <p14:creationId xmlns:p14="http://schemas.microsoft.com/office/powerpoint/2010/main" val="35680485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9"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10"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11"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2"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Disadvantages</a:t>
              </a:r>
            </a:p>
          </p:txBody>
        </p:sp>
      </p:grpSp>
      <p:sp>
        <p:nvSpPr>
          <p:cNvPr id="32" name="TextBox 31"/>
          <p:cNvSpPr txBox="1"/>
          <p:nvPr/>
        </p:nvSpPr>
        <p:spPr>
          <a:xfrm>
            <a:off x="461457" y="4768315"/>
            <a:ext cx="2826793" cy="1200329"/>
          </a:xfrm>
          <a:prstGeom prst="rect">
            <a:avLst/>
          </a:prstGeom>
          <a:noFill/>
        </p:spPr>
        <p:txBody>
          <a:bodyPr wrap="square" rtlCol="0">
            <a:spAutoFit/>
          </a:bodyPr>
          <a:lstStyle/>
          <a:p>
            <a:r>
              <a:rPr lang="en-US" dirty="0"/>
              <a:t>The delays often experienced in obtaining settlement of an insurance claim</a:t>
            </a:r>
          </a:p>
        </p:txBody>
      </p:sp>
      <p:pic>
        <p:nvPicPr>
          <p:cNvPr id="33" name="Picture 32" descr="plant_2_growing-4444px.png"/>
          <p:cNvPicPr>
            <a:picLocks noGrp="1" noSelect="1" noRot="1" noMove="1" noResize="1" noEditPoints="1" noAdjustHandles="1" noChangeArrowheads="1" noChangeShapeType="1"/>
          </p:cNvPicPr>
          <p:nvPr>
            <p:custDataLst>
              <p:tags r:id="rId2"/>
            </p:custDataLst>
          </p:nvPr>
        </p:nvPicPr>
        <p:blipFill>
          <a:blip r:embed="rId13" cstate="print"/>
          <a:srcRect l="26375" t="75668" r="43700"/>
          <a:stretch>
            <a:fillRect/>
          </a:stretch>
        </p:blipFill>
        <p:spPr>
          <a:xfrm>
            <a:off x="2699792" y="5370513"/>
            <a:ext cx="2736304" cy="1340768"/>
          </a:xfrm>
          <a:prstGeom prst="rect">
            <a:avLst/>
          </a:prstGeom>
        </p:spPr>
      </p:pic>
      <p:sp>
        <p:nvSpPr>
          <p:cNvPr id="34" name="Freeform 33"/>
          <p:cNvSpPr>
            <a:spLocks noGrp="1" noSelect="1" noRot="1" noMove="1" noResize="1" noEditPoints="1" noAdjustHandles="1" noChangeArrowheads="1" noChangeShapeType="1" noTextEdit="1"/>
          </p:cNvSpPr>
          <p:nvPr>
            <p:custDataLst>
              <p:tags r:id="rId3"/>
            </p:custDataLst>
          </p:nvPr>
        </p:nvSpPr>
        <p:spPr>
          <a:xfrm>
            <a:off x="3901966" y="2131398"/>
            <a:ext cx="990599" cy="3276601"/>
          </a:xfrm>
          <a:custGeom>
            <a:avLst/>
            <a:gdLst>
              <a:gd name="connsiteX0" fmla="*/ 370489 w 990599"/>
              <a:gd name="connsiteY0" fmla="*/ 3255580 h 3276601"/>
              <a:gd name="connsiteX1" fmla="*/ 433551 w 990599"/>
              <a:gd name="connsiteY1" fmla="*/ 3113690 h 3276601"/>
              <a:gd name="connsiteX2" fmla="*/ 638503 w 990599"/>
              <a:gd name="connsiteY2" fmla="*/ 2987566 h 3276601"/>
              <a:gd name="connsiteX3" fmla="*/ 591206 w 990599"/>
              <a:gd name="connsiteY3" fmla="*/ 2751083 h 3276601"/>
              <a:gd name="connsiteX4" fmla="*/ 417786 w 990599"/>
              <a:gd name="connsiteY4" fmla="*/ 2593428 h 3276601"/>
              <a:gd name="connsiteX5" fmla="*/ 181303 w 990599"/>
              <a:gd name="connsiteY5" fmla="*/ 2435773 h 3276601"/>
              <a:gd name="connsiteX6" fmla="*/ 39413 w 990599"/>
              <a:gd name="connsiteY6" fmla="*/ 2215055 h 3276601"/>
              <a:gd name="connsiteX7" fmla="*/ 23648 w 990599"/>
              <a:gd name="connsiteY7" fmla="*/ 1947042 h 3276601"/>
              <a:gd name="connsiteX8" fmla="*/ 181303 w 990599"/>
              <a:gd name="connsiteY8" fmla="*/ 1726324 h 3276601"/>
              <a:gd name="connsiteX9" fmla="*/ 433551 w 990599"/>
              <a:gd name="connsiteY9" fmla="*/ 1631731 h 3276601"/>
              <a:gd name="connsiteX10" fmla="*/ 733096 w 990599"/>
              <a:gd name="connsiteY10" fmla="*/ 1426780 h 3276601"/>
              <a:gd name="connsiteX11" fmla="*/ 780393 w 990599"/>
              <a:gd name="connsiteY11" fmla="*/ 1079938 h 3276601"/>
              <a:gd name="connsiteX12" fmla="*/ 638503 w 990599"/>
              <a:gd name="connsiteY12" fmla="*/ 859221 h 3276601"/>
              <a:gd name="connsiteX13" fmla="*/ 402020 w 990599"/>
              <a:gd name="connsiteY13" fmla="*/ 591207 h 3276601"/>
              <a:gd name="connsiteX14" fmla="*/ 165537 w 990599"/>
              <a:gd name="connsiteY14" fmla="*/ 275897 h 3276601"/>
              <a:gd name="connsiteX15" fmla="*/ 134006 w 990599"/>
              <a:gd name="connsiteY15" fmla="*/ 7883 h 3276601"/>
              <a:gd name="connsiteX16" fmla="*/ 212834 w 990599"/>
              <a:gd name="connsiteY16" fmla="*/ 228600 h 3276601"/>
              <a:gd name="connsiteX17" fmla="*/ 370489 w 990599"/>
              <a:gd name="connsiteY17" fmla="*/ 386255 h 3276601"/>
              <a:gd name="connsiteX18" fmla="*/ 496613 w 990599"/>
              <a:gd name="connsiteY18" fmla="*/ 496614 h 3276601"/>
              <a:gd name="connsiteX19" fmla="*/ 622737 w 990599"/>
              <a:gd name="connsiteY19" fmla="*/ 638504 h 3276601"/>
              <a:gd name="connsiteX20" fmla="*/ 811924 w 990599"/>
              <a:gd name="connsiteY20" fmla="*/ 827690 h 3276601"/>
              <a:gd name="connsiteX21" fmla="*/ 906517 w 990599"/>
              <a:gd name="connsiteY21" fmla="*/ 985345 h 3276601"/>
              <a:gd name="connsiteX22" fmla="*/ 985344 w 990599"/>
              <a:gd name="connsiteY22" fmla="*/ 1190297 h 3276601"/>
              <a:gd name="connsiteX23" fmla="*/ 938048 w 990599"/>
              <a:gd name="connsiteY23" fmla="*/ 1379483 h 3276601"/>
              <a:gd name="connsiteX24" fmla="*/ 811924 w 990599"/>
              <a:gd name="connsiteY24" fmla="*/ 1600200 h 3276601"/>
              <a:gd name="connsiteX25" fmla="*/ 670034 w 990599"/>
              <a:gd name="connsiteY25" fmla="*/ 1694793 h 3276601"/>
              <a:gd name="connsiteX26" fmla="*/ 496613 w 990599"/>
              <a:gd name="connsiteY26" fmla="*/ 1742090 h 3276601"/>
              <a:gd name="connsiteX27" fmla="*/ 307427 w 990599"/>
              <a:gd name="connsiteY27" fmla="*/ 1868214 h 3276601"/>
              <a:gd name="connsiteX28" fmla="*/ 197068 w 990599"/>
              <a:gd name="connsiteY28" fmla="*/ 2073166 h 3276601"/>
              <a:gd name="connsiteX29" fmla="*/ 228600 w 990599"/>
              <a:gd name="connsiteY29" fmla="*/ 2199290 h 3276601"/>
              <a:gd name="connsiteX30" fmla="*/ 370489 w 990599"/>
              <a:gd name="connsiteY30" fmla="*/ 2325414 h 3276601"/>
              <a:gd name="connsiteX31" fmla="*/ 575441 w 990599"/>
              <a:gd name="connsiteY31" fmla="*/ 2514600 h 3276601"/>
              <a:gd name="connsiteX32" fmla="*/ 748862 w 990599"/>
              <a:gd name="connsiteY32" fmla="*/ 2672255 h 3276601"/>
              <a:gd name="connsiteX33" fmla="*/ 843455 w 990599"/>
              <a:gd name="connsiteY33" fmla="*/ 2877207 h 3276601"/>
              <a:gd name="connsiteX34" fmla="*/ 764627 w 990599"/>
              <a:gd name="connsiteY34" fmla="*/ 3097924 h 3276601"/>
              <a:gd name="connsiteX35" fmla="*/ 512379 w 990599"/>
              <a:gd name="connsiteY35" fmla="*/ 3239814 h 3276601"/>
              <a:gd name="connsiteX36" fmla="*/ 370489 w 990599"/>
              <a:gd name="connsiteY36" fmla="*/ 3255580 h 327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0599" h="3276601">
                <a:moveTo>
                  <a:pt x="370489" y="3255580"/>
                </a:moveTo>
                <a:cubicBezTo>
                  <a:pt x="357351" y="3234559"/>
                  <a:pt x="388882" y="3158359"/>
                  <a:pt x="433551" y="3113690"/>
                </a:cubicBezTo>
                <a:cubicBezTo>
                  <a:pt x="478220" y="3069021"/>
                  <a:pt x="612227" y="3048000"/>
                  <a:pt x="638503" y="2987566"/>
                </a:cubicBezTo>
                <a:cubicBezTo>
                  <a:pt x="664779" y="2927132"/>
                  <a:pt x="627992" y="2816773"/>
                  <a:pt x="591206" y="2751083"/>
                </a:cubicBezTo>
                <a:cubicBezTo>
                  <a:pt x="554420" y="2685393"/>
                  <a:pt x="486103" y="2645980"/>
                  <a:pt x="417786" y="2593428"/>
                </a:cubicBezTo>
                <a:cubicBezTo>
                  <a:pt x="349469" y="2540876"/>
                  <a:pt x="244365" y="2498835"/>
                  <a:pt x="181303" y="2435773"/>
                </a:cubicBezTo>
                <a:cubicBezTo>
                  <a:pt x="118241" y="2372711"/>
                  <a:pt x="65689" y="2296510"/>
                  <a:pt x="39413" y="2215055"/>
                </a:cubicBezTo>
                <a:cubicBezTo>
                  <a:pt x="13137" y="2133600"/>
                  <a:pt x="0" y="2028497"/>
                  <a:pt x="23648" y="1947042"/>
                </a:cubicBezTo>
                <a:cubicBezTo>
                  <a:pt x="47296" y="1865587"/>
                  <a:pt x="112986" y="1778876"/>
                  <a:pt x="181303" y="1726324"/>
                </a:cubicBezTo>
                <a:cubicBezTo>
                  <a:pt x="249620" y="1673772"/>
                  <a:pt x="341586" y="1681655"/>
                  <a:pt x="433551" y="1631731"/>
                </a:cubicBezTo>
                <a:cubicBezTo>
                  <a:pt x="525516" y="1581807"/>
                  <a:pt x="675289" y="1518745"/>
                  <a:pt x="733096" y="1426780"/>
                </a:cubicBezTo>
                <a:cubicBezTo>
                  <a:pt x="790903" y="1334815"/>
                  <a:pt x="796159" y="1174531"/>
                  <a:pt x="780393" y="1079938"/>
                </a:cubicBezTo>
                <a:cubicBezTo>
                  <a:pt x="764627" y="985345"/>
                  <a:pt x="701565" y="940676"/>
                  <a:pt x="638503" y="859221"/>
                </a:cubicBezTo>
                <a:cubicBezTo>
                  <a:pt x="575441" y="777766"/>
                  <a:pt x="480848" y="688428"/>
                  <a:pt x="402020" y="591207"/>
                </a:cubicBezTo>
                <a:cubicBezTo>
                  <a:pt x="323192" y="493986"/>
                  <a:pt x="210206" y="373117"/>
                  <a:pt x="165537" y="275897"/>
                </a:cubicBezTo>
                <a:cubicBezTo>
                  <a:pt x="120868" y="178677"/>
                  <a:pt x="126123" y="15766"/>
                  <a:pt x="134006" y="7883"/>
                </a:cubicBezTo>
                <a:cubicBezTo>
                  <a:pt x="141889" y="0"/>
                  <a:pt x="173420" y="165538"/>
                  <a:pt x="212834" y="228600"/>
                </a:cubicBezTo>
                <a:cubicBezTo>
                  <a:pt x="252248" y="291662"/>
                  <a:pt x="323193" y="341586"/>
                  <a:pt x="370489" y="386255"/>
                </a:cubicBezTo>
                <a:cubicBezTo>
                  <a:pt x="417786" y="430924"/>
                  <a:pt x="454572" y="454573"/>
                  <a:pt x="496613" y="496614"/>
                </a:cubicBezTo>
                <a:cubicBezTo>
                  <a:pt x="538654" y="538655"/>
                  <a:pt x="570185" y="583325"/>
                  <a:pt x="622737" y="638504"/>
                </a:cubicBezTo>
                <a:cubicBezTo>
                  <a:pt x="675289" y="693683"/>
                  <a:pt x="764627" y="769883"/>
                  <a:pt x="811924" y="827690"/>
                </a:cubicBezTo>
                <a:cubicBezTo>
                  <a:pt x="859221" y="885497"/>
                  <a:pt x="877614" y="924910"/>
                  <a:pt x="906517" y="985345"/>
                </a:cubicBezTo>
                <a:cubicBezTo>
                  <a:pt x="935420" y="1045780"/>
                  <a:pt x="980089" y="1124607"/>
                  <a:pt x="985344" y="1190297"/>
                </a:cubicBezTo>
                <a:cubicBezTo>
                  <a:pt x="990599" y="1255987"/>
                  <a:pt x="966951" y="1311166"/>
                  <a:pt x="938048" y="1379483"/>
                </a:cubicBezTo>
                <a:cubicBezTo>
                  <a:pt x="909145" y="1447800"/>
                  <a:pt x="856593" y="1547648"/>
                  <a:pt x="811924" y="1600200"/>
                </a:cubicBezTo>
                <a:cubicBezTo>
                  <a:pt x="767255" y="1652752"/>
                  <a:pt x="722586" y="1671145"/>
                  <a:pt x="670034" y="1694793"/>
                </a:cubicBezTo>
                <a:cubicBezTo>
                  <a:pt x="617482" y="1718441"/>
                  <a:pt x="557048" y="1713187"/>
                  <a:pt x="496613" y="1742090"/>
                </a:cubicBezTo>
                <a:cubicBezTo>
                  <a:pt x="436179" y="1770994"/>
                  <a:pt x="357351" y="1813035"/>
                  <a:pt x="307427" y="1868214"/>
                </a:cubicBezTo>
                <a:cubicBezTo>
                  <a:pt x="257503" y="1923393"/>
                  <a:pt x="210206" y="2017987"/>
                  <a:pt x="197068" y="2073166"/>
                </a:cubicBezTo>
                <a:cubicBezTo>
                  <a:pt x="183930" y="2128345"/>
                  <a:pt x="199697" y="2157249"/>
                  <a:pt x="228600" y="2199290"/>
                </a:cubicBezTo>
                <a:cubicBezTo>
                  <a:pt x="257503" y="2241331"/>
                  <a:pt x="312682" y="2272862"/>
                  <a:pt x="370489" y="2325414"/>
                </a:cubicBezTo>
                <a:cubicBezTo>
                  <a:pt x="428296" y="2377966"/>
                  <a:pt x="575441" y="2514600"/>
                  <a:pt x="575441" y="2514600"/>
                </a:cubicBezTo>
                <a:cubicBezTo>
                  <a:pt x="638503" y="2572407"/>
                  <a:pt x="704193" y="2611820"/>
                  <a:pt x="748862" y="2672255"/>
                </a:cubicBezTo>
                <a:cubicBezTo>
                  <a:pt x="793531" y="2732690"/>
                  <a:pt x="840828" y="2806262"/>
                  <a:pt x="843455" y="2877207"/>
                </a:cubicBezTo>
                <a:cubicBezTo>
                  <a:pt x="846082" y="2948152"/>
                  <a:pt x="819806" y="3037490"/>
                  <a:pt x="764627" y="3097924"/>
                </a:cubicBezTo>
                <a:cubicBezTo>
                  <a:pt x="709448" y="3158359"/>
                  <a:pt x="575441" y="3208283"/>
                  <a:pt x="512379" y="3239814"/>
                </a:cubicBezTo>
                <a:cubicBezTo>
                  <a:pt x="449317" y="3271345"/>
                  <a:pt x="383627" y="3276601"/>
                  <a:pt x="370489" y="3255580"/>
                </a:cubicBezTo>
                <a:close/>
              </a:path>
            </a:pathLst>
          </a:custGeom>
          <a:blipFill>
            <a:blip r:embed="rId14" cstate="print"/>
            <a:tile tx="0" ty="0" sx="100000" sy="100000" flip="none" algn="tl"/>
          </a:blip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35" name="Straight Connector 34"/>
          <p:cNvCxnSpPr/>
          <p:nvPr/>
        </p:nvCxnSpPr>
        <p:spPr>
          <a:xfrm rot="5400000">
            <a:off x="3204793" y="4560465"/>
            <a:ext cx="0" cy="756000"/>
          </a:xfrm>
          <a:prstGeom prst="line">
            <a:avLst/>
          </a:prstGeom>
          <a:noFill/>
          <a:ln w="9525" cap="flat" cmpd="sng" algn="ctr">
            <a:solidFill>
              <a:sysClr val="windowText" lastClr="000000"/>
            </a:solidFill>
            <a:prstDash val="sysDot"/>
          </a:ln>
          <a:effectLst/>
        </p:spPr>
      </p:cxnSp>
      <p:pic>
        <p:nvPicPr>
          <p:cNvPr id="36" name="Picture 3"/>
          <p:cNvPicPr>
            <a:picLocks noGrp="1" noSelect="1" noRot="1" noMove="1" noResize="1" noEditPoints="1" noAdjustHandles="1" noChangeArrowheads="1" noChangeShapeType="1"/>
          </p:cNvPicPr>
          <p:nvPr>
            <p:custDataLst>
              <p:tags r:id="rId4"/>
            </p:custDataLst>
          </p:nvPr>
        </p:nvPicPr>
        <p:blipFill>
          <a:blip r:embed="rId15" cstate="print">
            <a:clrChange>
              <a:clrFrom>
                <a:srgbClr val="FFFFFF"/>
              </a:clrFrom>
              <a:clrTo>
                <a:srgbClr val="FFFFFF">
                  <a:alpha val="0"/>
                </a:srgbClr>
              </a:clrTo>
            </a:clrChange>
          </a:blip>
          <a:srcRect/>
          <a:stretch>
            <a:fillRect/>
          </a:stretch>
        </p:blipFill>
        <p:spPr bwMode="auto">
          <a:xfrm>
            <a:off x="2987824" y="3777337"/>
            <a:ext cx="1440160" cy="1620180"/>
          </a:xfrm>
          <a:prstGeom prst="rect">
            <a:avLst/>
          </a:prstGeom>
          <a:noFill/>
          <a:ln w="9525">
            <a:noFill/>
            <a:miter lim="800000"/>
            <a:headEnd/>
            <a:tailEnd/>
          </a:ln>
        </p:spPr>
      </p:pic>
      <p:pic>
        <p:nvPicPr>
          <p:cNvPr id="37" name="Picture 3"/>
          <p:cNvPicPr>
            <a:picLocks noGrp="1" noSelect="1" noRot="1" noMove="1" noResize="1" noEditPoints="1" noAdjustHandles="1" noChangeArrowheads="1" noChangeShapeType="1"/>
          </p:cNvPicPr>
          <p:nvPr>
            <p:custDataLst>
              <p:tags r:id="rId5"/>
            </p:custDataLst>
          </p:nvPr>
        </p:nvPicPr>
        <p:blipFill>
          <a:blip r:embed="rId15" cstate="print">
            <a:clrChange>
              <a:clrFrom>
                <a:srgbClr val="FFFFFF"/>
              </a:clrFrom>
              <a:clrTo>
                <a:srgbClr val="FFFFFF">
                  <a:alpha val="0"/>
                </a:srgbClr>
              </a:clrTo>
            </a:clrChange>
          </a:blip>
          <a:srcRect/>
          <a:stretch>
            <a:fillRect/>
          </a:stretch>
        </p:blipFill>
        <p:spPr bwMode="auto">
          <a:xfrm flipH="1">
            <a:off x="4427984" y="3066257"/>
            <a:ext cx="1440160" cy="1620180"/>
          </a:xfrm>
          <a:prstGeom prst="rect">
            <a:avLst/>
          </a:prstGeom>
          <a:noFill/>
          <a:ln w="9525">
            <a:noFill/>
            <a:miter lim="800000"/>
            <a:headEnd/>
            <a:tailEnd/>
          </a:ln>
        </p:spPr>
      </p:pic>
      <p:pic>
        <p:nvPicPr>
          <p:cNvPr id="40" name="Picture 3"/>
          <p:cNvPicPr>
            <a:picLocks noGrp="1" noSelect="1" noRot="1" noMove="1" noResize="1" noEditPoints="1" noAdjustHandles="1" noChangeArrowheads="1" noChangeShapeType="1"/>
          </p:cNvPicPr>
          <p:nvPr>
            <p:custDataLst>
              <p:tags r:id="rId6"/>
            </p:custDataLst>
          </p:nvPr>
        </p:nvPicPr>
        <p:blipFill>
          <a:blip r:embed="rId15" cstate="print">
            <a:clrChange>
              <a:clrFrom>
                <a:srgbClr val="FFFFFF"/>
              </a:clrFrom>
              <a:clrTo>
                <a:srgbClr val="FFFFFF">
                  <a:alpha val="0"/>
                </a:srgbClr>
              </a:clrTo>
            </a:clrChange>
          </a:blip>
          <a:srcRect/>
          <a:stretch>
            <a:fillRect/>
          </a:stretch>
        </p:blipFill>
        <p:spPr bwMode="auto">
          <a:xfrm rot="21262246">
            <a:off x="2703774" y="2315454"/>
            <a:ext cx="1440160" cy="1620180"/>
          </a:xfrm>
          <a:prstGeom prst="rect">
            <a:avLst/>
          </a:prstGeom>
          <a:noFill/>
          <a:ln w="9525">
            <a:noFill/>
            <a:miter lim="800000"/>
            <a:headEnd/>
            <a:tailEnd/>
          </a:ln>
        </p:spPr>
      </p:pic>
      <p:pic>
        <p:nvPicPr>
          <p:cNvPr id="43" name="Picture 3"/>
          <p:cNvPicPr>
            <a:picLocks noGrp="1" noSelect="1" noRot="1" noMove="1" noResize="1" noEditPoints="1" noAdjustHandles="1" noChangeArrowheads="1" noChangeShapeType="1"/>
          </p:cNvPicPr>
          <p:nvPr>
            <p:custDataLst>
              <p:tags r:id="rId7"/>
            </p:custDataLst>
          </p:nvPr>
        </p:nvPicPr>
        <p:blipFill>
          <a:blip r:embed="rId15" cstate="print">
            <a:clrChange>
              <a:clrFrom>
                <a:srgbClr val="FFFFFF"/>
              </a:clrFrom>
              <a:clrTo>
                <a:srgbClr val="FFFFFF">
                  <a:alpha val="0"/>
                </a:srgbClr>
              </a:clrTo>
            </a:clrChange>
          </a:blip>
          <a:srcRect/>
          <a:stretch>
            <a:fillRect/>
          </a:stretch>
        </p:blipFill>
        <p:spPr bwMode="auto">
          <a:xfrm flipH="1">
            <a:off x="4499992" y="1194049"/>
            <a:ext cx="1440160" cy="1620180"/>
          </a:xfrm>
          <a:prstGeom prst="rect">
            <a:avLst/>
          </a:prstGeom>
          <a:noFill/>
          <a:ln w="9525">
            <a:noFill/>
            <a:miter lim="800000"/>
            <a:headEnd/>
            <a:tailEnd/>
          </a:ln>
        </p:spPr>
      </p:pic>
      <p:sp>
        <p:nvSpPr>
          <p:cNvPr id="44" name="TextBox 43"/>
          <p:cNvSpPr txBox="1"/>
          <p:nvPr/>
        </p:nvSpPr>
        <p:spPr>
          <a:xfrm>
            <a:off x="6228184" y="1710879"/>
            <a:ext cx="2915816" cy="1754326"/>
          </a:xfrm>
          <a:prstGeom prst="rect">
            <a:avLst/>
          </a:prstGeom>
          <a:noFill/>
        </p:spPr>
        <p:txBody>
          <a:bodyPr wrap="square" rtlCol="0">
            <a:spAutoFit/>
          </a:bodyPr>
          <a:lstStyle/>
          <a:p>
            <a:r>
              <a:rPr lang="en-US" dirty="0"/>
              <a:t>There may be disputes regarding the extent of the cover that has been purchased and the exact terms and conditions of the insurance contract</a:t>
            </a:r>
          </a:p>
        </p:txBody>
      </p:sp>
      <p:cxnSp>
        <p:nvCxnSpPr>
          <p:cNvPr id="45" name="Straight Connector 44"/>
          <p:cNvCxnSpPr/>
          <p:nvPr/>
        </p:nvCxnSpPr>
        <p:spPr>
          <a:xfrm rot="5400000">
            <a:off x="5886104" y="1680145"/>
            <a:ext cx="0" cy="756000"/>
          </a:xfrm>
          <a:prstGeom prst="line">
            <a:avLst/>
          </a:prstGeom>
          <a:noFill/>
          <a:ln w="9525" cap="flat" cmpd="sng" algn="ctr">
            <a:solidFill>
              <a:sysClr val="windowText" lastClr="000000"/>
            </a:solidFill>
            <a:prstDash val="sysDot"/>
          </a:ln>
          <a:effectLst/>
        </p:spPr>
      </p:cxnSp>
    </p:spTree>
    <p:custDataLst>
      <p:tags r:id="rId1"/>
    </p:custDataLst>
    <p:extLst>
      <p:ext uri="{BB962C8B-B14F-4D97-AF65-F5344CB8AC3E}">
        <p14:creationId xmlns:p14="http://schemas.microsoft.com/office/powerpoint/2010/main" val="6645550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1"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2"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33"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34"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Reasons for buying insurance</a:t>
              </a:r>
            </a:p>
          </p:txBody>
        </p:sp>
      </p:grpSp>
      <p:sp>
        <p:nvSpPr>
          <p:cNvPr id="13" name="Oval 12"/>
          <p:cNvSpPr>
            <a:spLocks noGrp="1" noSelect="1" noRot="1" noMove="1" noResize="1" noEditPoints="1" noAdjustHandles="1" noChangeArrowheads="1" noChangeShapeType="1" noTextEdit="1"/>
          </p:cNvSpPr>
          <p:nvPr>
            <p:custDataLst>
              <p:tags r:id="rId2"/>
            </p:custDataLst>
          </p:nvPr>
        </p:nvSpPr>
        <p:spPr bwMode="auto">
          <a:xfrm rot="21317021">
            <a:off x="53975" y="3798888"/>
            <a:ext cx="2959100" cy="515937"/>
          </a:xfrm>
          <a:prstGeom prst="ellipse">
            <a:avLst/>
          </a:prstGeom>
          <a:gradFill flip="none" rotWithShape="1">
            <a:gsLst>
              <a:gs pos="0">
                <a:schemeClr val="bg1">
                  <a:lumMod val="50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
        <p:nvSpPr>
          <p:cNvPr id="14" name="Block Arc 106"/>
          <p:cNvSpPr>
            <a:spLocks noGrp="1" noSelect="1" noRot="1" noMove="1" noResize="1" noEditPoints="1" noAdjustHandles="1" noChangeArrowheads="1" noChangeShapeType="1" noTextEdit="1"/>
          </p:cNvSpPr>
          <p:nvPr>
            <p:custDataLst>
              <p:tags r:id="rId3"/>
            </p:custDataLst>
          </p:nvPr>
        </p:nvSpPr>
        <p:spPr bwMode="auto">
          <a:xfrm>
            <a:off x="969963" y="1023938"/>
            <a:ext cx="793750" cy="1790700"/>
          </a:xfrm>
          <a:custGeom>
            <a:avLst/>
            <a:gdLst>
              <a:gd name="T0" fmla="*/ 39869 w 1001115"/>
              <a:gd name="T1" fmla="*/ 1544344 h 3088688"/>
              <a:gd name="T2" fmla="*/ 960628 w 1001115"/>
              <a:gd name="T3" fmla="*/ 1466897 h 3088688"/>
              <a:gd name="T4" fmla="*/ 500558 w 1001115"/>
              <a:gd name="T5" fmla="*/ 1544344 h 3088688"/>
              <a:gd name="T6" fmla="*/ 1 60000 65536"/>
              <a:gd name="T7" fmla="*/ 1 60000 65536"/>
              <a:gd name="T8" fmla="*/ 3 60000 65536"/>
              <a:gd name="T9" fmla="*/ 0 w 1001115"/>
              <a:gd name="T10" fmla="*/ 0 h 3088688"/>
              <a:gd name="T11" fmla="*/ 1000372 w 1001115"/>
              <a:gd name="T12" fmla="*/ 1544344 h 3088688"/>
            </a:gdLst>
            <a:ahLst/>
            <a:cxnLst>
              <a:cxn ang="T6">
                <a:pos x="T0" y="T1"/>
              </a:cxn>
              <a:cxn ang="T7">
                <a:pos x="T2" y="T3"/>
              </a:cxn>
              <a:cxn ang="T8">
                <a:pos x="T4" y="T5"/>
              </a:cxn>
            </a:cxnLst>
            <a:rect l="T9" t="T10" r="T11" b="T12"/>
            <a:pathLst>
              <a:path w="1001115" h="3088688">
                <a:moveTo>
                  <a:pt x="0" y="1544344"/>
                </a:moveTo>
                <a:lnTo>
                  <a:pt x="0" y="1544344"/>
                </a:lnTo>
                <a:cubicBezTo>
                  <a:pt x="0" y="691426"/>
                  <a:pt x="224107" y="0"/>
                  <a:pt x="500558" y="0"/>
                </a:cubicBezTo>
                <a:cubicBezTo>
                  <a:pt x="766412" y="0"/>
                  <a:pt x="985888" y="641198"/>
                  <a:pt x="1000372" y="1460207"/>
                </a:cubicBezTo>
                <a:lnTo>
                  <a:pt x="920885" y="1473588"/>
                </a:lnTo>
                <a:lnTo>
                  <a:pt x="920884" y="1473588"/>
                </a:lnTo>
                <a:cubicBezTo>
                  <a:pt x="910038" y="693127"/>
                  <a:pt x="725065" y="79739"/>
                  <a:pt x="500557" y="79739"/>
                </a:cubicBezTo>
                <a:cubicBezTo>
                  <a:pt x="268145" y="79739"/>
                  <a:pt x="79738" y="735464"/>
                  <a:pt x="79738" y="1544344"/>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2000" dirty="0">
              <a:ea typeface="ＭＳ Ｐゴシック" pitchFamily="-105" charset="-128"/>
              <a:cs typeface="+mn-cs"/>
            </a:endParaRPr>
          </a:p>
        </p:txBody>
      </p:sp>
      <p:sp>
        <p:nvSpPr>
          <p:cNvPr id="15" name="Freeform 14"/>
          <p:cNvSpPr>
            <a:spLocks noGrp="1" noSelect="1" noRot="1" noMove="1" noResize="1" noEditPoints="1" noAdjustHandles="1" noChangeArrowheads="1" noChangeShapeType="1" noTextEdit="1"/>
          </p:cNvSpPr>
          <p:nvPr>
            <p:custDataLst>
              <p:tags r:id="rId4"/>
            </p:custDataLst>
          </p:nvPr>
        </p:nvSpPr>
        <p:spPr bwMode="auto">
          <a:xfrm>
            <a:off x="414338" y="1724025"/>
            <a:ext cx="2146300" cy="282575"/>
          </a:xfrm>
          <a:custGeom>
            <a:avLst/>
            <a:gdLst>
              <a:gd name="connsiteX0" fmla="*/ 0 w 2425350"/>
              <a:gd name="connsiteY0" fmla="*/ 66837 h 439217"/>
              <a:gd name="connsiteX1" fmla="*/ 2110245 w 2425350"/>
              <a:gd name="connsiteY1" fmla="*/ 0 h 439217"/>
              <a:gd name="connsiteX2" fmla="*/ 2425350 w 2425350"/>
              <a:gd name="connsiteY2" fmla="*/ 133675 h 439217"/>
              <a:gd name="connsiteX3" fmla="*/ 57292 w 2425350"/>
              <a:gd name="connsiteY3" fmla="*/ 439217 h 439217"/>
              <a:gd name="connsiteX4" fmla="*/ 0 w 2425350"/>
              <a:gd name="connsiteY4" fmla="*/ 66837 h 43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50" h="439217">
                <a:moveTo>
                  <a:pt x="0" y="66837"/>
                </a:moveTo>
                <a:lnTo>
                  <a:pt x="2110245" y="0"/>
                </a:lnTo>
                <a:lnTo>
                  <a:pt x="2425350" y="133675"/>
                </a:lnTo>
                <a:lnTo>
                  <a:pt x="57292" y="439217"/>
                </a:lnTo>
                <a:lnTo>
                  <a:pt x="0" y="66837"/>
                </a:lnTo>
                <a:close/>
              </a:path>
            </a:pathLst>
          </a:cu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
        <p:nvSpPr>
          <p:cNvPr id="16" name="Freeform 15"/>
          <p:cNvSpPr>
            <a:spLocks noGrp="1" noSelect="1" noRot="1" noMove="1" noResize="1" noEditPoints="1" noAdjustHandles="1" noChangeArrowheads="1" noChangeShapeType="1" noTextEdit="1"/>
          </p:cNvSpPr>
          <p:nvPr>
            <p:custDataLst>
              <p:tags r:id="rId5"/>
            </p:custDataLst>
          </p:nvPr>
        </p:nvSpPr>
        <p:spPr bwMode="auto">
          <a:xfrm>
            <a:off x="173038" y="1768475"/>
            <a:ext cx="514350" cy="2054225"/>
          </a:xfrm>
          <a:custGeom>
            <a:avLst/>
            <a:gdLst>
              <a:gd name="connsiteX0" fmla="*/ 0 w 592015"/>
              <a:gd name="connsiteY0" fmla="*/ 3217746 h 3217746"/>
              <a:gd name="connsiteX1" fmla="*/ 496528 w 592015"/>
              <a:gd name="connsiteY1" fmla="*/ 2702143 h 3217746"/>
              <a:gd name="connsiteX2" fmla="*/ 592015 w 592015"/>
              <a:gd name="connsiteY2" fmla="*/ 171868 h 3217746"/>
              <a:gd name="connsiteX3" fmla="*/ 276910 w 592015"/>
              <a:gd name="connsiteY3" fmla="*/ 0 h 3217746"/>
              <a:gd name="connsiteX4" fmla="*/ 0 w 592015"/>
              <a:gd name="connsiteY4" fmla="*/ 3217746 h 321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5" h="3217746">
                <a:moveTo>
                  <a:pt x="0" y="3217746"/>
                </a:moveTo>
                <a:lnTo>
                  <a:pt x="496528" y="2702143"/>
                </a:lnTo>
                <a:lnTo>
                  <a:pt x="592015" y="171868"/>
                </a:lnTo>
                <a:lnTo>
                  <a:pt x="276910" y="0"/>
                </a:lnTo>
                <a:lnTo>
                  <a:pt x="0" y="3217746"/>
                </a:lnTo>
                <a:close/>
              </a:path>
            </a:pathLst>
          </a:cu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
        <p:nvSpPr>
          <p:cNvPr id="17" name="Freeform 16"/>
          <p:cNvSpPr>
            <a:spLocks noGrp="1" noSelect="1" noRot="1" noMove="1" noResize="1" noEditPoints="1" noAdjustHandles="1" noChangeArrowheads="1" noChangeShapeType="1" noTextEdit="1"/>
          </p:cNvSpPr>
          <p:nvPr>
            <p:custDataLst>
              <p:tags r:id="rId6"/>
            </p:custDataLst>
          </p:nvPr>
        </p:nvSpPr>
        <p:spPr bwMode="auto">
          <a:xfrm>
            <a:off x="173038" y="3471863"/>
            <a:ext cx="762000" cy="511175"/>
          </a:xfrm>
          <a:custGeom>
            <a:avLst/>
            <a:gdLst>
              <a:gd name="connsiteX0" fmla="*/ 0 w 888022"/>
              <a:gd name="connsiteY0" fmla="*/ 525151 h 763856"/>
              <a:gd name="connsiteX1" fmla="*/ 506077 w 888022"/>
              <a:gd name="connsiteY1" fmla="*/ 0 h 763856"/>
              <a:gd name="connsiteX2" fmla="*/ 888022 w 888022"/>
              <a:gd name="connsiteY2" fmla="*/ 763856 h 763856"/>
              <a:gd name="connsiteX3" fmla="*/ 0 w 888022"/>
              <a:gd name="connsiteY3" fmla="*/ 525151 h 763856"/>
            </a:gdLst>
            <a:ahLst/>
            <a:cxnLst>
              <a:cxn ang="0">
                <a:pos x="connsiteX0" y="connsiteY0"/>
              </a:cxn>
              <a:cxn ang="0">
                <a:pos x="connsiteX1" y="connsiteY1"/>
              </a:cxn>
              <a:cxn ang="0">
                <a:pos x="connsiteX2" y="connsiteY2"/>
              </a:cxn>
              <a:cxn ang="0">
                <a:pos x="connsiteX3" y="connsiteY3"/>
              </a:cxn>
            </a:cxnLst>
            <a:rect l="l" t="t" r="r" b="b"/>
            <a:pathLst>
              <a:path w="888022" h="763856">
                <a:moveTo>
                  <a:pt x="0" y="525151"/>
                </a:moveTo>
                <a:lnTo>
                  <a:pt x="506077" y="0"/>
                </a:lnTo>
                <a:lnTo>
                  <a:pt x="888022" y="763856"/>
                </a:lnTo>
                <a:lnTo>
                  <a:pt x="0" y="525151"/>
                </a:lnTo>
                <a:close/>
              </a:path>
            </a:pathLst>
          </a:cu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
        <p:nvSpPr>
          <p:cNvPr id="18" name="Freeform 17"/>
          <p:cNvSpPr/>
          <p:nvPr/>
        </p:nvSpPr>
        <p:spPr bwMode="auto">
          <a:xfrm>
            <a:off x="890588" y="1743075"/>
            <a:ext cx="1879600" cy="2243138"/>
          </a:xfrm>
          <a:custGeom>
            <a:avLst/>
            <a:gdLst>
              <a:gd name="connsiteX0" fmla="*/ 9549 w 2157989"/>
              <a:gd name="connsiteY0" fmla="*/ 143223 h 3513741"/>
              <a:gd name="connsiteX1" fmla="*/ 2005211 w 2157989"/>
              <a:gd name="connsiteY1" fmla="*/ 0 h 3513741"/>
              <a:gd name="connsiteX2" fmla="*/ 2157989 w 2157989"/>
              <a:gd name="connsiteY2" fmla="*/ 3055427 h 3513741"/>
              <a:gd name="connsiteX3" fmla="*/ 0 w 2157989"/>
              <a:gd name="connsiteY3" fmla="*/ 3513741 h 3513741"/>
              <a:gd name="connsiteX4" fmla="*/ 9549 w 2157989"/>
              <a:gd name="connsiteY4" fmla="*/ 143223 h 351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989" h="3513741">
                <a:moveTo>
                  <a:pt x="9549" y="143223"/>
                </a:moveTo>
                <a:lnTo>
                  <a:pt x="2005211" y="0"/>
                </a:lnTo>
                <a:lnTo>
                  <a:pt x="2157989" y="3055427"/>
                </a:lnTo>
                <a:lnTo>
                  <a:pt x="0" y="3513741"/>
                </a:lnTo>
                <a:lnTo>
                  <a:pt x="9549" y="143223"/>
                </a:lnTo>
                <a:close/>
              </a:path>
            </a:pathLst>
          </a:cu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rgbClr val="FFFFFF"/>
                </a:solidFill>
                <a:ea typeface="ＭＳ Ｐゴシック" pitchFamily="-105" charset="-128"/>
              </a:rPr>
              <a:t>Legal and contractual obligations</a:t>
            </a:r>
          </a:p>
        </p:txBody>
      </p:sp>
      <p:sp>
        <p:nvSpPr>
          <p:cNvPr id="19" name="Oval 18"/>
          <p:cNvSpPr>
            <a:spLocks noGrp="1" noSelect="1" noRot="1" noMove="1" noResize="1" noEditPoints="1" noAdjustHandles="1" noChangeArrowheads="1" noChangeShapeType="1" noTextEdit="1"/>
          </p:cNvSpPr>
          <p:nvPr>
            <p:custDataLst>
              <p:tags r:id="rId7"/>
            </p:custDataLst>
          </p:nvPr>
        </p:nvSpPr>
        <p:spPr bwMode="auto">
          <a:xfrm>
            <a:off x="1364524" y="1914885"/>
            <a:ext cx="200270" cy="171336"/>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w="15875">
            <a:solidFill>
              <a:schemeClr val="bg1">
                <a:lumMod val="5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fontAlgn="auto" hangingPunct="1">
              <a:spcBef>
                <a:spcPts val="0"/>
              </a:spcBef>
              <a:spcAft>
                <a:spcPts val="0"/>
              </a:spcAft>
              <a:defRPr/>
            </a:pPr>
            <a:endParaRPr lang="en-US" sz="2000" dirty="0">
              <a:solidFill>
                <a:srgbClr val="FFFFFF"/>
              </a:solidFill>
              <a:latin typeface="+mn-lt"/>
            </a:endParaRPr>
          </a:p>
        </p:txBody>
      </p:sp>
      <p:sp>
        <p:nvSpPr>
          <p:cNvPr id="20" name="Oval 19"/>
          <p:cNvSpPr>
            <a:spLocks noGrp="1" noSelect="1" noRot="1" noMove="1" noResize="1" noEditPoints="1" noAdjustHandles="1" noChangeArrowheads="1" noChangeShapeType="1" noTextEdit="1"/>
          </p:cNvSpPr>
          <p:nvPr>
            <p:custDataLst>
              <p:tags r:id="rId8"/>
            </p:custDataLst>
          </p:nvPr>
        </p:nvSpPr>
        <p:spPr bwMode="auto">
          <a:xfrm>
            <a:off x="2095379" y="1867292"/>
            <a:ext cx="200271" cy="171336"/>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w="15875">
            <a:solidFill>
              <a:schemeClr val="bg1">
                <a:lumMod val="5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fontAlgn="auto" hangingPunct="1">
              <a:spcBef>
                <a:spcPts val="0"/>
              </a:spcBef>
              <a:spcAft>
                <a:spcPts val="0"/>
              </a:spcAft>
              <a:defRPr/>
            </a:pPr>
            <a:endParaRPr lang="en-US" sz="2000" dirty="0">
              <a:solidFill>
                <a:srgbClr val="FFFFFF"/>
              </a:solidFill>
              <a:latin typeface="+mn-lt"/>
            </a:endParaRPr>
          </a:p>
        </p:txBody>
      </p:sp>
      <p:sp>
        <p:nvSpPr>
          <p:cNvPr id="21" name="Block Arc 114"/>
          <p:cNvSpPr>
            <a:spLocks noGrp="1" noSelect="1" noRot="1" noMove="1" noResize="1" noEditPoints="1" noAdjustHandles="1" noChangeArrowheads="1" noChangeShapeType="1" noTextEdit="1"/>
          </p:cNvSpPr>
          <p:nvPr>
            <p:custDataLst>
              <p:tags r:id="rId9"/>
            </p:custDataLst>
          </p:nvPr>
        </p:nvSpPr>
        <p:spPr bwMode="auto">
          <a:xfrm>
            <a:off x="1431925" y="1065213"/>
            <a:ext cx="793750" cy="1792287"/>
          </a:xfrm>
          <a:custGeom>
            <a:avLst/>
            <a:gdLst>
              <a:gd name="T0" fmla="*/ 39869 w 1001115"/>
              <a:gd name="T1" fmla="*/ 1544344 h 3088688"/>
              <a:gd name="T2" fmla="*/ 960628 w 1001115"/>
              <a:gd name="T3" fmla="*/ 1466897 h 3088688"/>
              <a:gd name="T4" fmla="*/ 500558 w 1001115"/>
              <a:gd name="T5" fmla="*/ 1544344 h 3088688"/>
              <a:gd name="T6" fmla="*/ 1 60000 65536"/>
              <a:gd name="T7" fmla="*/ 1 60000 65536"/>
              <a:gd name="T8" fmla="*/ 3 60000 65536"/>
              <a:gd name="T9" fmla="*/ 0 w 1001115"/>
              <a:gd name="T10" fmla="*/ 0 h 3088688"/>
              <a:gd name="T11" fmla="*/ 1000372 w 1001115"/>
              <a:gd name="T12" fmla="*/ 1544344 h 3088688"/>
            </a:gdLst>
            <a:ahLst/>
            <a:cxnLst>
              <a:cxn ang="T6">
                <a:pos x="T0" y="T1"/>
              </a:cxn>
              <a:cxn ang="T7">
                <a:pos x="T2" y="T3"/>
              </a:cxn>
              <a:cxn ang="T8">
                <a:pos x="T4" y="T5"/>
              </a:cxn>
            </a:cxnLst>
            <a:rect l="T9" t="T10" r="T11" b="T12"/>
            <a:pathLst>
              <a:path w="1001115" h="3088688">
                <a:moveTo>
                  <a:pt x="0" y="1544344"/>
                </a:moveTo>
                <a:lnTo>
                  <a:pt x="0" y="1544344"/>
                </a:lnTo>
                <a:cubicBezTo>
                  <a:pt x="0" y="691426"/>
                  <a:pt x="224107" y="0"/>
                  <a:pt x="500558" y="0"/>
                </a:cubicBezTo>
                <a:cubicBezTo>
                  <a:pt x="766412" y="0"/>
                  <a:pt x="985888" y="641198"/>
                  <a:pt x="1000372" y="1460207"/>
                </a:cubicBezTo>
                <a:lnTo>
                  <a:pt x="920885" y="1473588"/>
                </a:lnTo>
                <a:lnTo>
                  <a:pt x="920884" y="1473588"/>
                </a:lnTo>
                <a:cubicBezTo>
                  <a:pt x="910038" y="693127"/>
                  <a:pt x="725065" y="79739"/>
                  <a:pt x="500557" y="79739"/>
                </a:cubicBezTo>
                <a:cubicBezTo>
                  <a:pt x="268145" y="79739"/>
                  <a:pt x="79738" y="735464"/>
                  <a:pt x="79738" y="1544344"/>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2000" dirty="0">
              <a:ea typeface="ＭＳ Ｐゴシック" pitchFamily="-105" charset="-128"/>
              <a:cs typeface="+mn-cs"/>
            </a:endParaRPr>
          </a:p>
        </p:txBody>
      </p:sp>
      <p:sp>
        <p:nvSpPr>
          <p:cNvPr id="22" name="Freeform 21"/>
          <p:cNvSpPr>
            <a:spLocks noGrp="1" noSelect="1" noRot="1" noMove="1" noResize="1" noEditPoints="1" noAdjustHandles="1" noChangeArrowheads="1" noChangeShapeType="1" noTextEdit="1"/>
          </p:cNvSpPr>
          <p:nvPr>
            <p:custDataLst>
              <p:tags r:id="rId10"/>
            </p:custDataLst>
          </p:nvPr>
        </p:nvSpPr>
        <p:spPr bwMode="auto">
          <a:xfrm>
            <a:off x="592138" y="1835150"/>
            <a:ext cx="350837" cy="2139950"/>
          </a:xfrm>
          <a:custGeom>
            <a:avLst/>
            <a:gdLst>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43" h="3351421">
                <a:moveTo>
                  <a:pt x="391494" y="3351421"/>
                </a:moveTo>
                <a:cubicBezTo>
                  <a:pt x="283550" y="3324235"/>
                  <a:pt x="130498" y="2835818"/>
                  <a:pt x="0" y="2578016"/>
                </a:cubicBezTo>
                <a:lnTo>
                  <a:pt x="105035" y="76386"/>
                </a:lnTo>
                <a:lnTo>
                  <a:pt x="401043" y="0"/>
                </a:lnTo>
                <a:lnTo>
                  <a:pt x="391494" y="3351421"/>
                </a:lnTo>
                <a:close/>
              </a:path>
            </a:pathLst>
          </a:cu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
        <p:nvSpPr>
          <p:cNvPr id="24" name="Oval 23"/>
          <p:cNvSpPr>
            <a:spLocks noGrp="1" noSelect="1" noRot="1" noMove="1" noResize="1" noEditPoints="1" noAdjustHandles="1" noChangeArrowheads="1" noChangeShapeType="1" noTextEdit="1"/>
          </p:cNvSpPr>
          <p:nvPr>
            <p:custDataLst>
              <p:tags r:id="rId11"/>
            </p:custDataLst>
          </p:nvPr>
        </p:nvSpPr>
        <p:spPr bwMode="auto">
          <a:xfrm rot="21317021">
            <a:off x="6372225" y="6519863"/>
            <a:ext cx="2959100" cy="515937"/>
          </a:xfrm>
          <a:prstGeom prst="ellipse">
            <a:avLst/>
          </a:prstGeom>
          <a:gradFill flip="none" rotWithShape="1">
            <a:gsLst>
              <a:gs pos="0">
                <a:schemeClr val="bg1">
                  <a:lumMod val="50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a typeface="ＭＳ Ｐゴシック" pitchFamily="-105" charset="-128"/>
            </a:endParaRPr>
          </a:p>
        </p:txBody>
      </p:sp>
      <p:sp>
        <p:nvSpPr>
          <p:cNvPr id="25" name="Block Arc 106"/>
          <p:cNvSpPr>
            <a:spLocks noGrp="1" noSelect="1" noRot="1" noMove="1" noResize="1" noEditPoints="1" noAdjustHandles="1" noChangeArrowheads="1" noChangeShapeType="1" noTextEdit="1"/>
          </p:cNvSpPr>
          <p:nvPr>
            <p:custDataLst>
              <p:tags r:id="rId12"/>
            </p:custDataLst>
          </p:nvPr>
        </p:nvSpPr>
        <p:spPr bwMode="auto">
          <a:xfrm>
            <a:off x="7288213" y="3744913"/>
            <a:ext cx="793750" cy="1790700"/>
          </a:xfrm>
          <a:custGeom>
            <a:avLst/>
            <a:gdLst>
              <a:gd name="T0" fmla="*/ 39869 w 1001115"/>
              <a:gd name="T1" fmla="*/ 1544344 h 3088688"/>
              <a:gd name="T2" fmla="*/ 960628 w 1001115"/>
              <a:gd name="T3" fmla="*/ 1466897 h 3088688"/>
              <a:gd name="T4" fmla="*/ 500558 w 1001115"/>
              <a:gd name="T5" fmla="*/ 1544344 h 3088688"/>
              <a:gd name="T6" fmla="*/ 1 60000 65536"/>
              <a:gd name="T7" fmla="*/ 1 60000 65536"/>
              <a:gd name="T8" fmla="*/ 3 60000 65536"/>
              <a:gd name="T9" fmla="*/ 0 w 1001115"/>
              <a:gd name="T10" fmla="*/ 0 h 3088688"/>
              <a:gd name="T11" fmla="*/ 1000372 w 1001115"/>
              <a:gd name="T12" fmla="*/ 1544344 h 3088688"/>
            </a:gdLst>
            <a:ahLst/>
            <a:cxnLst>
              <a:cxn ang="T6">
                <a:pos x="T0" y="T1"/>
              </a:cxn>
              <a:cxn ang="T7">
                <a:pos x="T2" y="T3"/>
              </a:cxn>
              <a:cxn ang="T8">
                <a:pos x="T4" y="T5"/>
              </a:cxn>
            </a:cxnLst>
            <a:rect l="T9" t="T10" r="T11" b="T12"/>
            <a:pathLst>
              <a:path w="1001115" h="3088688">
                <a:moveTo>
                  <a:pt x="0" y="1544344"/>
                </a:moveTo>
                <a:lnTo>
                  <a:pt x="0" y="1544344"/>
                </a:lnTo>
                <a:cubicBezTo>
                  <a:pt x="0" y="691426"/>
                  <a:pt x="224107" y="0"/>
                  <a:pt x="500558" y="0"/>
                </a:cubicBezTo>
                <a:cubicBezTo>
                  <a:pt x="766412" y="0"/>
                  <a:pt x="985888" y="641198"/>
                  <a:pt x="1000372" y="1460207"/>
                </a:cubicBezTo>
                <a:lnTo>
                  <a:pt x="920885" y="1473588"/>
                </a:lnTo>
                <a:lnTo>
                  <a:pt x="920884" y="1473588"/>
                </a:lnTo>
                <a:cubicBezTo>
                  <a:pt x="910038" y="693127"/>
                  <a:pt x="725065" y="79739"/>
                  <a:pt x="500557" y="79739"/>
                </a:cubicBezTo>
                <a:cubicBezTo>
                  <a:pt x="268145" y="79739"/>
                  <a:pt x="79738" y="735464"/>
                  <a:pt x="79738" y="1544344"/>
                </a:cubicBezTo>
                <a:close/>
              </a:path>
            </a:pathLst>
          </a:custGeom>
          <a:solidFill>
            <a:srgbClr val="FF99FF"/>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2000" dirty="0">
              <a:ea typeface="ＭＳ Ｐゴシック" pitchFamily="-105" charset="-128"/>
              <a:cs typeface="+mn-cs"/>
            </a:endParaRPr>
          </a:p>
        </p:txBody>
      </p:sp>
      <p:sp>
        <p:nvSpPr>
          <p:cNvPr id="26" name="Freeform 25"/>
          <p:cNvSpPr>
            <a:spLocks noGrp="1" noSelect="1" noRot="1" noMove="1" noResize="1" noEditPoints="1" noAdjustHandles="1" noChangeArrowheads="1" noChangeShapeType="1" noTextEdit="1"/>
          </p:cNvSpPr>
          <p:nvPr>
            <p:custDataLst>
              <p:tags r:id="rId13"/>
            </p:custDataLst>
          </p:nvPr>
        </p:nvSpPr>
        <p:spPr bwMode="auto">
          <a:xfrm>
            <a:off x="6732588" y="4445000"/>
            <a:ext cx="2146300" cy="282575"/>
          </a:xfrm>
          <a:custGeom>
            <a:avLst/>
            <a:gdLst>
              <a:gd name="connsiteX0" fmla="*/ 0 w 2425350"/>
              <a:gd name="connsiteY0" fmla="*/ 66837 h 439217"/>
              <a:gd name="connsiteX1" fmla="*/ 2110245 w 2425350"/>
              <a:gd name="connsiteY1" fmla="*/ 0 h 439217"/>
              <a:gd name="connsiteX2" fmla="*/ 2425350 w 2425350"/>
              <a:gd name="connsiteY2" fmla="*/ 133675 h 439217"/>
              <a:gd name="connsiteX3" fmla="*/ 57292 w 2425350"/>
              <a:gd name="connsiteY3" fmla="*/ 439217 h 439217"/>
              <a:gd name="connsiteX4" fmla="*/ 0 w 2425350"/>
              <a:gd name="connsiteY4" fmla="*/ 66837 h 43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50" h="439217">
                <a:moveTo>
                  <a:pt x="0" y="66837"/>
                </a:moveTo>
                <a:lnTo>
                  <a:pt x="2110245" y="0"/>
                </a:lnTo>
                <a:lnTo>
                  <a:pt x="2425350" y="133675"/>
                </a:lnTo>
                <a:lnTo>
                  <a:pt x="57292" y="439217"/>
                </a:lnTo>
                <a:lnTo>
                  <a:pt x="0" y="66837"/>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a typeface="ＭＳ Ｐゴシック" pitchFamily="-105" charset="-128"/>
            </a:endParaRPr>
          </a:p>
        </p:txBody>
      </p:sp>
      <p:sp>
        <p:nvSpPr>
          <p:cNvPr id="27" name="Freeform 26"/>
          <p:cNvSpPr>
            <a:spLocks noGrp="1" noSelect="1" noRot="1" noMove="1" noResize="1" noEditPoints="1" noAdjustHandles="1" noChangeArrowheads="1" noChangeShapeType="1" noTextEdit="1"/>
          </p:cNvSpPr>
          <p:nvPr>
            <p:custDataLst>
              <p:tags r:id="rId14"/>
            </p:custDataLst>
          </p:nvPr>
        </p:nvSpPr>
        <p:spPr bwMode="auto">
          <a:xfrm>
            <a:off x="6491288" y="4489450"/>
            <a:ext cx="514350" cy="2054225"/>
          </a:xfrm>
          <a:custGeom>
            <a:avLst/>
            <a:gdLst>
              <a:gd name="connsiteX0" fmla="*/ 0 w 592015"/>
              <a:gd name="connsiteY0" fmla="*/ 3217746 h 3217746"/>
              <a:gd name="connsiteX1" fmla="*/ 496528 w 592015"/>
              <a:gd name="connsiteY1" fmla="*/ 2702143 h 3217746"/>
              <a:gd name="connsiteX2" fmla="*/ 592015 w 592015"/>
              <a:gd name="connsiteY2" fmla="*/ 171868 h 3217746"/>
              <a:gd name="connsiteX3" fmla="*/ 276910 w 592015"/>
              <a:gd name="connsiteY3" fmla="*/ 0 h 3217746"/>
              <a:gd name="connsiteX4" fmla="*/ 0 w 592015"/>
              <a:gd name="connsiteY4" fmla="*/ 3217746 h 321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5" h="3217746">
                <a:moveTo>
                  <a:pt x="0" y="3217746"/>
                </a:moveTo>
                <a:lnTo>
                  <a:pt x="496528" y="2702143"/>
                </a:lnTo>
                <a:lnTo>
                  <a:pt x="592015" y="171868"/>
                </a:lnTo>
                <a:lnTo>
                  <a:pt x="276910" y="0"/>
                </a:lnTo>
                <a:lnTo>
                  <a:pt x="0" y="3217746"/>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a typeface="ＭＳ Ｐゴシック" pitchFamily="-105" charset="-128"/>
            </a:endParaRPr>
          </a:p>
        </p:txBody>
      </p:sp>
      <p:sp>
        <p:nvSpPr>
          <p:cNvPr id="28" name="Freeform 27"/>
          <p:cNvSpPr>
            <a:spLocks noGrp="1" noSelect="1" noRot="1" noMove="1" noResize="1" noEditPoints="1" noAdjustHandles="1" noChangeArrowheads="1" noChangeShapeType="1" noTextEdit="1"/>
          </p:cNvSpPr>
          <p:nvPr>
            <p:custDataLst>
              <p:tags r:id="rId15"/>
            </p:custDataLst>
          </p:nvPr>
        </p:nvSpPr>
        <p:spPr bwMode="auto">
          <a:xfrm>
            <a:off x="6491288" y="6192838"/>
            <a:ext cx="762000" cy="511175"/>
          </a:xfrm>
          <a:custGeom>
            <a:avLst/>
            <a:gdLst>
              <a:gd name="connsiteX0" fmla="*/ 0 w 888022"/>
              <a:gd name="connsiteY0" fmla="*/ 525151 h 763856"/>
              <a:gd name="connsiteX1" fmla="*/ 506077 w 888022"/>
              <a:gd name="connsiteY1" fmla="*/ 0 h 763856"/>
              <a:gd name="connsiteX2" fmla="*/ 888022 w 888022"/>
              <a:gd name="connsiteY2" fmla="*/ 763856 h 763856"/>
              <a:gd name="connsiteX3" fmla="*/ 0 w 888022"/>
              <a:gd name="connsiteY3" fmla="*/ 525151 h 763856"/>
            </a:gdLst>
            <a:ahLst/>
            <a:cxnLst>
              <a:cxn ang="0">
                <a:pos x="connsiteX0" y="connsiteY0"/>
              </a:cxn>
              <a:cxn ang="0">
                <a:pos x="connsiteX1" y="connsiteY1"/>
              </a:cxn>
              <a:cxn ang="0">
                <a:pos x="connsiteX2" y="connsiteY2"/>
              </a:cxn>
              <a:cxn ang="0">
                <a:pos x="connsiteX3" y="connsiteY3"/>
              </a:cxn>
            </a:cxnLst>
            <a:rect l="l" t="t" r="r" b="b"/>
            <a:pathLst>
              <a:path w="888022" h="763856">
                <a:moveTo>
                  <a:pt x="0" y="525151"/>
                </a:moveTo>
                <a:lnTo>
                  <a:pt x="506077" y="0"/>
                </a:lnTo>
                <a:lnTo>
                  <a:pt x="888022" y="763856"/>
                </a:lnTo>
                <a:lnTo>
                  <a:pt x="0" y="525151"/>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a typeface="ＭＳ Ｐゴシック" pitchFamily="-105" charset="-128"/>
            </a:endParaRPr>
          </a:p>
        </p:txBody>
      </p:sp>
      <p:sp>
        <p:nvSpPr>
          <p:cNvPr id="29" name="Freeform 28"/>
          <p:cNvSpPr/>
          <p:nvPr/>
        </p:nvSpPr>
        <p:spPr bwMode="auto">
          <a:xfrm>
            <a:off x="7208838" y="4464050"/>
            <a:ext cx="1879600" cy="2243138"/>
          </a:xfrm>
          <a:custGeom>
            <a:avLst/>
            <a:gdLst>
              <a:gd name="connsiteX0" fmla="*/ 9549 w 2157989"/>
              <a:gd name="connsiteY0" fmla="*/ 143223 h 3513741"/>
              <a:gd name="connsiteX1" fmla="*/ 2005211 w 2157989"/>
              <a:gd name="connsiteY1" fmla="*/ 0 h 3513741"/>
              <a:gd name="connsiteX2" fmla="*/ 2157989 w 2157989"/>
              <a:gd name="connsiteY2" fmla="*/ 3055427 h 3513741"/>
              <a:gd name="connsiteX3" fmla="*/ 0 w 2157989"/>
              <a:gd name="connsiteY3" fmla="*/ 3513741 h 3513741"/>
              <a:gd name="connsiteX4" fmla="*/ 9549 w 2157989"/>
              <a:gd name="connsiteY4" fmla="*/ 143223 h 351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989" h="3513741">
                <a:moveTo>
                  <a:pt x="9549" y="143223"/>
                </a:moveTo>
                <a:lnTo>
                  <a:pt x="2005211" y="0"/>
                </a:lnTo>
                <a:lnTo>
                  <a:pt x="2157989" y="3055427"/>
                </a:lnTo>
                <a:lnTo>
                  <a:pt x="0" y="3513741"/>
                </a:lnTo>
                <a:lnTo>
                  <a:pt x="9549" y="143223"/>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ea typeface="ＭＳ Ｐゴシック" pitchFamily="-105" charset="-128"/>
              </a:rPr>
              <a:t>Employee benefit/</a:t>
            </a:r>
            <a:br>
              <a:rPr lang="en-US" sz="2000" dirty="0">
                <a:solidFill>
                  <a:schemeClr val="tx1"/>
                </a:solidFill>
                <a:ea typeface="ＭＳ Ｐゴシック" pitchFamily="-105" charset="-128"/>
              </a:rPr>
            </a:br>
            <a:r>
              <a:rPr lang="en-US" sz="2000" dirty="0">
                <a:solidFill>
                  <a:schemeClr val="tx1"/>
                </a:solidFill>
                <a:ea typeface="ＭＳ Ｐゴシック" pitchFamily="-105" charset="-128"/>
              </a:rPr>
              <a:t>protection of employee assets</a:t>
            </a:r>
          </a:p>
        </p:txBody>
      </p:sp>
      <p:sp>
        <p:nvSpPr>
          <p:cNvPr id="30" name="Oval 29"/>
          <p:cNvSpPr>
            <a:spLocks noGrp="1" noSelect="1" noRot="1" noMove="1" noResize="1" noEditPoints="1" noAdjustHandles="1" noChangeArrowheads="1" noChangeShapeType="1" noTextEdit="1"/>
          </p:cNvSpPr>
          <p:nvPr>
            <p:custDataLst>
              <p:tags r:id="rId16"/>
            </p:custDataLst>
          </p:nvPr>
        </p:nvSpPr>
        <p:spPr bwMode="auto">
          <a:xfrm>
            <a:off x="7682774" y="4635860"/>
            <a:ext cx="200270" cy="171336"/>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w="15875">
            <a:solidFill>
              <a:schemeClr val="bg1">
                <a:lumMod val="5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fontAlgn="auto" hangingPunct="1">
              <a:spcBef>
                <a:spcPts val="0"/>
              </a:spcBef>
              <a:spcAft>
                <a:spcPts val="0"/>
              </a:spcAft>
              <a:defRPr/>
            </a:pPr>
            <a:endParaRPr lang="en-US" sz="2000" dirty="0">
              <a:latin typeface="+mn-lt"/>
            </a:endParaRPr>
          </a:p>
        </p:txBody>
      </p:sp>
      <p:sp>
        <p:nvSpPr>
          <p:cNvPr id="31" name="Oval 30"/>
          <p:cNvSpPr>
            <a:spLocks noGrp="1" noSelect="1" noRot="1" noMove="1" noResize="1" noEditPoints="1" noAdjustHandles="1" noChangeArrowheads="1" noChangeShapeType="1" noTextEdit="1"/>
          </p:cNvSpPr>
          <p:nvPr>
            <p:custDataLst>
              <p:tags r:id="rId17"/>
            </p:custDataLst>
          </p:nvPr>
        </p:nvSpPr>
        <p:spPr bwMode="auto">
          <a:xfrm>
            <a:off x="8413629" y="4588267"/>
            <a:ext cx="200271" cy="171336"/>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w="15875">
            <a:solidFill>
              <a:schemeClr val="bg1">
                <a:lumMod val="5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fontAlgn="auto" hangingPunct="1">
              <a:spcBef>
                <a:spcPts val="0"/>
              </a:spcBef>
              <a:spcAft>
                <a:spcPts val="0"/>
              </a:spcAft>
              <a:defRPr/>
            </a:pPr>
            <a:endParaRPr lang="en-US" sz="2000" dirty="0">
              <a:latin typeface="+mn-lt"/>
            </a:endParaRPr>
          </a:p>
        </p:txBody>
      </p:sp>
      <p:sp>
        <p:nvSpPr>
          <p:cNvPr id="32" name="Block Arc 114"/>
          <p:cNvSpPr>
            <a:spLocks noGrp="1" noSelect="1" noRot="1" noMove="1" noResize="1" noEditPoints="1" noAdjustHandles="1" noChangeArrowheads="1" noChangeShapeType="1" noTextEdit="1"/>
          </p:cNvSpPr>
          <p:nvPr>
            <p:custDataLst>
              <p:tags r:id="rId18"/>
            </p:custDataLst>
          </p:nvPr>
        </p:nvSpPr>
        <p:spPr bwMode="auto">
          <a:xfrm>
            <a:off x="7750175" y="3786188"/>
            <a:ext cx="793750" cy="1792287"/>
          </a:xfrm>
          <a:custGeom>
            <a:avLst/>
            <a:gdLst>
              <a:gd name="T0" fmla="*/ 39869 w 1001115"/>
              <a:gd name="T1" fmla="*/ 1544344 h 3088688"/>
              <a:gd name="T2" fmla="*/ 960628 w 1001115"/>
              <a:gd name="T3" fmla="*/ 1466897 h 3088688"/>
              <a:gd name="T4" fmla="*/ 500558 w 1001115"/>
              <a:gd name="T5" fmla="*/ 1544344 h 3088688"/>
              <a:gd name="T6" fmla="*/ 1 60000 65536"/>
              <a:gd name="T7" fmla="*/ 1 60000 65536"/>
              <a:gd name="T8" fmla="*/ 3 60000 65536"/>
              <a:gd name="T9" fmla="*/ 0 w 1001115"/>
              <a:gd name="T10" fmla="*/ 0 h 3088688"/>
              <a:gd name="T11" fmla="*/ 1000372 w 1001115"/>
              <a:gd name="T12" fmla="*/ 1544344 h 3088688"/>
            </a:gdLst>
            <a:ahLst/>
            <a:cxnLst>
              <a:cxn ang="T6">
                <a:pos x="T0" y="T1"/>
              </a:cxn>
              <a:cxn ang="T7">
                <a:pos x="T2" y="T3"/>
              </a:cxn>
              <a:cxn ang="T8">
                <a:pos x="T4" y="T5"/>
              </a:cxn>
            </a:cxnLst>
            <a:rect l="T9" t="T10" r="T11" b="T12"/>
            <a:pathLst>
              <a:path w="1001115" h="3088688">
                <a:moveTo>
                  <a:pt x="0" y="1544344"/>
                </a:moveTo>
                <a:lnTo>
                  <a:pt x="0" y="1544344"/>
                </a:lnTo>
                <a:cubicBezTo>
                  <a:pt x="0" y="691426"/>
                  <a:pt x="224107" y="0"/>
                  <a:pt x="500558" y="0"/>
                </a:cubicBezTo>
                <a:cubicBezTo>
                  <a:pt x="766412" y="0"/>
                  <a:pt x="985888" y="641198"/>
                  <a:pt x="1000372" y="1460207"/>
                </a:cubicBezTo>
                <a:lnTo>
                  <a:pt x="920885" y="1473588"/>
                </a:lnTo>
                <a:lnTo>
                  <a:pt x="920884" y="1473588"/>
                </a:lnTo>
                <a:cubicBezTo>
                  <a:pt x="910038" y="693127"/>
                  <a:pt x="725065" y="79739"/>
                  <a:pt x="500557" y="79739"/>
                </a:cubicBezTo>
                <a:cubicBezTo>
                  <a:pt x="268145" y="79739"/>
                  <a:pt x="79738" y="735464"/>
                  <a:pt x="79738" y="1544344"/>
                </a:cubicBezTo>
                <a:close/>
              </a:path>
            </a:pathLst>
          </a:custGeom>
          <a:solidFill>
            <a:srgbClr val="FF99FF"/>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2000" dirty="0">
              <a:ea typeface="ＭＳ Ｐゴシック" pitchFamily="-105" charset="-128"/>
              <a:cs typeface="+mn-cs"/>
            </a:endParaRPr>
          </a:p>
        </p:txBody>
      </p:sp>
      <p:sp>
        <p:nvSpPr>
          <p:cNvPr id="33" name="Freeform 32"/>
          <p:cNvSpPr>
            <a:spLocks noGrp="1" noSelect="1" noRot="1" noMove="1" noResize="1" noEditPoints="1" noAdjustHandles="1" noChangeArrowheads="1" noChangeShapeType="1" noTextEdit="1"/>
          </p:cNvSpPr>
          <p:nvPr>
            <p:custDataLst>
              <p:tags r:id="rId19"/>
            </p:custDataLst>
          </p:nvPr>
        </p:nvSpPr>
        <p:spPr bwMode="auto">
          <a:xfrm>
            <a:off x="6910388" y="4556125"/>
            <a:ext cx="350837" cy="2139950"/>
          </a:xfrm>
          <a:custGeom>
            <a:avLst/>
            <a:gdLst>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43" h="3351421">
                <a:moveTo>
                  <a:pt x="391494" y="3351421"/>
                </a:moveTo>
                <a:cubicBezTo>
                  <a:pt x="283550" y="3324235"/>
                  <a:pt x="130498" y="2835818"/>
                  <a:pt x="0" y="2578016"/>
                </a:cubicBezTo>
                <a:lnTo>
                  <a:pt x="105035" y="76386"/>
                </a:lnTo>
                <a:lnTo>
                  <a:pt x="401043" y="0"/>
                </a:lnTo>
                <a:lnTo>
                  <a:pt x="391494" y="3351421"/>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a typeface="ＭＳ Ｐゴシック" pitchFamily="-105" charset="-128"/>
            </a:endParaRPr>
          </a:p>
        </p:txBody>
      </p:sp>
      <p:sp>
        <p:nvSpPr>
          <p:cNvPr id="35" name="Oval 34"/>
          <p:cNvSpPr>
            <a:spLocks noGrp="1" noSelect="1" noRot="1" noMove="1" noResize="1" noEditPoints="1" noAdjustHandles="1" noChangeArrowheads="1" noChangeShapeType="1" noTextEdit="1"/>
          </p:cNvSpPr>
          <p:nvPr>
            <p:custDataLst>
              <p:tags r:id="rId20"/>
            </p:custDataLst>
          </p:nvPr>
        </p:nvSpPr>
        <p:spPr bwMode="auto">
          <a:xfrm rot="21317021">
            <a:off x="3081338" y="5499100"/>
            <a:ext cx="2959100" cy="515938"/>
          </a:xfrm>
          <a:prstGeom prst="ellipse">
            <a:avLst/>
          </a:prstGeom>
          <a:gradFill flip="none" rotWithShape="1">
            <a:gsLst>
              <a:gs pos="0">
                <a:schemeClr val="bg1">
                  <a:lumMod val="50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
        <p:nvSpPr>
          <p:cNvPr id="36" name="Block Arc 106"/>
          <p:cNvSpPr>
            <a:spLocks noGrp="1" noSelect="1" noRot="1" noMove="1" noResize="1" noEditPoints="1" noAdjustHandles="1" noChangeArrowheads="1" noChangeShapeType="1" noTextEdit="1"/>
          </p:cNvSpPr>
          <p:nvPr>
            <p:custDataLst>
              <p:tags r:id="rId21"/>
            </p:custDataLst>
          </p:nvPr>
        </p:nvSpPr>
        <p:spPr bwMode="auto">
          <a:xfrm>
            <a:off x="3997324" y="2724150"/>
            <a:ext cx="793750" cy="1790700"/>
          </a:xfrm>
          <a:custGeom>
            <a:avLst/>
            <a:gdLst>
              <a:gd name="T0" fmla="*/ 39869 w 1001115"/>
              <a:gd name="T1" fmla="*/ 1544344 h 3088688"/>
              <a:gd name="T2" fmla="*/ 960628 w 1001115"/>
              <a:gd name="T3" fmla="*/ 1466897 h 3088688"/>
              <a:gd name="T4" fmla="*/ 500558 w 1001115"/>
              <a:gd name="T5" fmla="*/ 1544344 h 3088688"/>
              <a:gd name="T6" fmla="*/ 1 60000 65536"/>
              <a:gd name="T7" fmla="*/ 1 60000 65536"/>
              <a:gd name="T8" fmla="*/ 3 60000 65536"/>
              <a:gd name="T9" fmla="*/ 0 w 1001115"/>
              <a:gd name="T10" fmla="*/ 0 h 3088688"/>
              <a:gd name="T11" fmla="*/ 1000372 w 1001115"/>
              <a:gd name="T12" fmla="*/ 1544344 h 3088688"/>
            </a:gdLst>
            <a:ahLst/>
            <a:cxnLst>
              <a:cxn ang="T6">
                <a:pos x="T0" y="T1"/>
              </a:cxn>
              <a:cxn ang="T7">
                <a:pos x="T2" y="T3"/>
              </a:cxn>
              <a:cxn ang="T8">
                <a:pos x="T4" y="T5"/>
              </a:cxn>
            </a:cxnLst>
            <a:rect l="T9" t="T10" r="T11" b="T12"/>
            <a:pathLst>
              <a:path w="1001115" h="3088688">
                <a:moveTo>
                  <a:pt x="0" y="1544344"/>
                </a:moveTo>
                <a:lnTo>
                  <a:pt x="0" y="1544344"/>
                </a:lnTo>
                <a:cubicBezTo>
                  <a:pt x="0" y="691426"/>
                  <a:pt x="224107" y="0"/>
                  <a:pt x="500558" y="0"/>
                </a:cubicBezTo>
                <a:cubicBezTo>
                  <a:pt x="766412" y="0"/>
                  <a:pt x="985888" y="641198"/>
                  <a:pt x="1000372" y="1460207"/>
                </a:cubicBezTo>
                <a:lnTo>
                  <a:pt x="920885" y="1473588"/>
                </a:lnTo>
                <a:lnTo>
                  <a:pt x="920884" y="1473588"/>
                </a:lnTo>
                <a:cubicBezTo>
                  <a:pt x="910038" y="693127"/>
                  <a:pt x="725065" y="79739"/>
                  <a:pt x="500557" y="79739"/>
                </a:cubicBezTo>
                <a:cubicBezTo>
                  <a:pt x="268145" y="79739"/>
                  <a:pt x="79738" y="735464"/>
                  <a:pt x="79738" y="1544344"/>
                </a:cubicBezTo>
                <a:close/>
              </a:path>
            </a:pathLst>
          </a:custGeom>
          <a:solidFill>
            <a:srgbClr val="FF660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2000" dirty="0">
              <a:ea typeface="ＭＳ Ｐゴシック" pitchFamily="-105" charset="-128"/>
              <a:cs typeface="+mn-cs"/>
            </a:endParaRPr>
          </a:p>
        </p:txBody>
      </p:sp>
      <p:sp>
        <p:nvSpPr>
          <p:cNvPr id="37" name="Freeform 36"/>
          <p:cNvSpPr>
            <a:spLocks noGrp="1" noSelect="1" noRot="1" noMove="1" noResize="1" noEditPoints="1" noAdjustHandles="1" noChangeArrowheads="1" noChangeShapeType="1" noTextEdit="1"/>
          </p:cNvSpPr>
          <p:nvPr>
            <p:custDataLst>
              <p:tags r:id="rId22"/>
            </p:custDataLst>
          </p:nvPr>
        </p:nvSpPr>
        <p:spPr bwMode="auto">
          <a:xfrm>
            <a:off x="3441700" y="3424238"/>
            <a:ext cx="2146300" cy="282575"/>
          </a:xfrm>
          <a:custGeom>
            <a:avLst/>
            <a:gdLst>
              <a:gd name="connsiteX0" fmla="*/ 0 w 2425350"/>
              <a:gd name="connsiteY0" fmla="*/ 66837 h 439217"/>
              <a:gd name="connsiteX1" fmla="*/ 2110245 w 2425350"/>
              <a:gd name="connsiteY1" fmla="*/ 0 h 439217"/>
              <a:gd name="connsiteX2" fmla="*/ 2425350 w 2425350"/>
              <a:gd name="connsiteY2" fmla="*/ 133675 h 439217"/>
              <a:gd name="connsiteX3" fmla="*/ 57292 w 2425350"/>
              <a:gd name="connsiteY3" fmla="*/ 439217 h 439217"/>
              <a:gd name="connsiteX4" fmla="*/ 0 w 2425350"/>
              <a:gd name="connsiteY4" fmla="*/ 66837 h 43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50" h="439217">
                <a:moveTo>
                  <a:pt x="0" y="66837"/>
                </a:moveTo>
                <a:lnTo>
                  <a:pt x="2110245" y="0"/>
                </a:lnTo>
                <a:lnTo>
                  <a:pt x="2425350" y="133675"/>
                </a:lnTo>
                <a:lnTo>
                  <a:pt x="57292" y="439217"/>
                </a:lnTo>
                <a:lnTo>
                  <a:pt x="0" y="66837"/>
                </a:lnTo>
                <a:close/>
              </a:path>
            </a:pathLst>
          </a:custGeom>
          <a:gradFill flip="none" rotWithShape="1">
            <a:gsLst>
              <a:gs pos="0">
                <a:srgbClr val="808000">
                  <a:shade val="30000"/>
                  <a:satMod val="115000"/>
                </a:srgbClr>
              </a:gs>
              <a:gs pos="50000">
                <a:srgbClr val="808000">
                  <a:shade val="67500"/>
                  <a:satMod val="115000"/>
                </a:srgbClr>
              </a:gs>
              <a:gs pos="100000">
                <a:srgbClr val="8080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
        <p:nvSpPr>
          <p:cNvPr id="38" name="Freeform 37"/>
          <p:cNvSpPr>
            <a:spLocks noGrp="1" noSelect="1" noRot="1" noMove="1" noResize="1" noEditPoints="1" noAdjustHandles="1" noChangeArrowheads="1" noChangeShapeType="1" noTextEdit="1"/>
          </p:cNvSpPr>
          <p:nvPr>
            <p:custDataLst>
              <p:tags r:id="rId23"/>
            </p:custDataLst>
          </p:nvPr>
        </p:nvSpPr>
        <p:spPr bwMode="auto">
          <a:xfrm>
            <a:off x="3200400" y="3468688"/>
            <a:ext cx="514350" cy="2054225"/>
          </a:xfrm>
          <a:custGeom>
            <a:avLst/>
            <a:gdLst>
              <a:gd name="connsiteX0" fmla="*/ 0 w 592015"/>
              <a:gd name="connsiteY0" fmla="*/ 3217746 h 3217746"/>
              <a:gd name="connsiteX1" fmla="*/ 496528 w 592015"/>
              <a:gd name="connsiteY1" fmla="*/ 2702143 h 3217746"/>
              <a:gd name="connsiteX2" fmla="*/ 592015 w 592015"/>
              <a:gd name="connsiteY2" fmla="*/ 171868 h 3217746"/>
              <a:gd name="connsiteX3" fmla="*/ 276910 w 592015"/>
              <a:gd name="connsiteY3" fmla="*/ 0 h 3217746"/>
              <a:gd name="connsiteX4" fmla="*/ 0 w 592015"/>
              <a:gd name="connsiteY4" fmla="*/ 3217746 h 321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5" h="3217746">
                <a:moveTo>
                  <a:pt x="0" y="3217746"/>
                </a:moveTo>
                <a:lnTo>
                  <a:pt x="496528" y="2702143"/>
                </a:lnTo>
                <a:lnTo>
                  <a:pt x="592015" y="171868"/>
                </a:lnTo>
                <a:lnTo>
                  <a:pt x="276910" y="0"/>
                </a:lnTo>
                <a:lnTo>
                  <a:pt x="0" y="3217746"/>
                </a:lnTo>
                <a:close/>
              </a:path>
            </a:pathLst>
          </a:custGeom>
          <a:gradFill flip="none" rotWithShape="1">
            <a:gsLst>
              <a:gs pos="0">
                <a:srgbClr val="808000">
                  <a:shade val="30000"/>
                  <a:satMod val="115000"/>
                </a:srgbClr>
              </a:gs>
              <a:gs pos="50000">
                <a:srgbClr val="808000">
                  <a:shade val="67500"/>
                  <a:satMod val="115000"/>
                </a:srgbClr>
              </a:gs>
              <a:gs pos="100000">
                <a:srgbClr val="8080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
        <p:nvSpPr>
          <p:cNvPr id="39" name="Freeform 38"/>
          <p:cNvSpPr>
            <a:spLocks noGrp="1" noSelect="1" noRot="1" noMove="1" noResize="1" noEditPoints="1" noAdjustHandles="1" noChangeArrowheads="1" noChangeShapeType="1" noTextEdit="1"/>
          </p:cNvSpPr>
          <p:nvPr>
            <p:custDataLst>
              <p:tags r:id="rId24"/>
            </p:custDataLst>
          </p:nvPr>
        </p:nvSpPr>
        <p:spPr bwMode="auto">
          <a:xfrm>
            <a:off x="3200400" y="5172075"/>
            <a:ext cx="762000" cy="511175"/>
          </a:xfrm>
          <a:custGeom>
            <a:avLst/>
            <a:gdLst>
              <a:gd name="connsiteX0" fmla="*/ 0 w 888022"/>
              <a:gd name="connsiteY0" fmla="*/ 525151 h 763856"/>
              <a:gd name="connsiteX1" fmla="*/ 506077 w 888022"/>
              <a:gd name="connsiteY1" fmla="*/ 0 h 763856"/>
              <a:gd name="connsiteX2" fmla="*/ 888022 w 888022"/>
              <a:gd name="connsiteY2" fmla="*/ 763856 h 763856"/>
              <a:gd name="connsiteX3" fmla="*/ 0 w 888022"/>
              <a:gd name="connsiteY3" fmla="*/ 525151 h 763856"/>
            </a:gdLst>
            <a:ahLst/>
            <a:cxnLst>
              <a:cxn ang="0">
                <a:pos x="connsiteX0" y="connsiteY0"/>
              </a:cxn>
              <a:cxn ang="0">
                <a:pos x="connsiteX1" y="connsiteY1"/>
              </a:cxn>
              <a:cxn ang="0">
                <a:pos x="connsiteX2" y="connsiteY2"/>
              </a:cxn>
              <a:cxn ang="0">
                <a:pos x="connsiteX3" y="connsiteY3"/>
              </a:cxn>
            </a:cxnLst>
            <a:rect l="l" t="t" r="r" b="b"/>
            <a:pathLst>
              <a:path w="888022" h="763856">
                <a:moveTo>
                  <a:pt x="0" y="525151"/>
                </a:moveTo>
                <a:lnTo>
                  <a:pt x="506077" y="0"/>
                </a:lnTo>
                <a:lnTo>
                  <a:pt x="888022" y="763856"/>
                </a:lnTo>
                <a:lnTo>
                  <a:pt x="0" y="525151"/>
                </a:lnTo>
                <a:close/>
              </a:path>
            </a:pathLst>
          </a:custGeom>
          <a:gradFill flip="none" rotWithShape="1">
            <a:gsLst>
              <a:gs pos="0">
                <a:srgbClr val="808000">
                  <a:shade val="30000"/>
                  <a:satMod val="115000"/>
                </a:srgbClr>
              </a:gs>
              <a:gs pos="50000">
                <a:srgbClr val="808000">
                  <a:shade val="67500"/>
                  <a:satMod val="115000"/>
                </a:srgbClr>
              </a:gs>
              <a:gs pos="100000">
                <a:srgbClr val="8080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
        <p:nvSpPr>
          <p:cNvPr id="40" name="Freeform 39"/>
          <p:cNvSpPr/>
          <p:nvPr/>
        </p:nvSpPr>
        <p:spPr bwMode="auto">
          <a:xfrm>
            <a:off x="3917949" y="3494088"/>
            <a:ext cx="1879600" cy="2243137"/>
          </a:xfrm>
          <a:custGeom>
            <a:avLst/>
            <a:gdLst>
              <a:gd name="connsiteX0" fmla="*/ 9549 w 2157989"/>
              <a:gd name="connsiteY0" fmla="*/ 143223 h 3513741"/>
              <a:gd name="connsiteX1" fmla="*/ 2005211 w 2157989"/>
              <a:gd name="connsiteY1" fmla="*/ 0 h 3513741"/>
              <a:gd name="connsiteX2" fmla="*/ 2157989 w 2157989"/>
              <a:gd name="connsiteY2" fmla="*/ 3055427 h 3513741"/>
              <a:gd name="connsiteX3" fmla="*/ 0 w 2157989"/>
              <a:gd name="connsiteY3" fmla="*/ 3513741 h 3513741"/>
              <a:gd name="connsiteX4" fmla="*/ 9549 w 2157989"/>
              <a:gd name="connsiteY4" fmla="*/ 143223 h 351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989" h="3513741">
                <a:moveTo>
                  <a:pt x="9549" y="143223"/>
                </a:moveTo>
                <a:lnTo>
                  <a:pt x="2005211" y="0"/>
                </a:lnTo>
                <a:lnTo>
                  <a:pt x="2157989" y="3055427"/>
                </a:lnTo>
                <a:lnTo>
                  <a:pt x="0" y="3513741"/>
                </a:lnTo>
                <a:lnTo>
                  <a:pt x="9549" y="143223"/>
                </a:lnTo>
                <a:close/>
              </a:path>
            </a:pathLst>
          </a:custGeom>
          <a:gradFill flip="none" rotWithShape="1">
            <a:gsLst>
              <a:gs pos="0">
                <a:srgbClr val="808000">
                  <a:shade val="30000"/>
                  <a:satMod val="115000"/>
                </a:srgbClr>
              </a:gs>
              <a:gs pos="50000">
                <a:srgbClr val="808000">
                  <a:shade val="67500"/>
                  <a:satMod val="115000"/>
                </a:srgbClr>
              </a:gs>
              <a:gs pos="100000">
                <a:srgbClr val="8080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rgbClr val="FFFFFF"/>
                </a:solidFill>
                <a:ea typeface="ＭＳ Ｐゴシック" pitchFamily="-105" charset="-128"/>
              </a:rPr>
              <a:t>Balance sheet/profit and loss protection </a:t>
            </a:r>
          </a:p>
        </p:txBody>
      </p:sp>
      <p:sp>
        <p:nvSpPr>
          <p:cNvPr id="41" name="Oval 40"/>
          <p:cNvSpPr>
            <a:spLocks noGrp="1" noSelect="1" noRot="1" noMove="1" noResize="1" noEditPoints="1" noAdjustHandles="1" noChangeArrowheads="1" noChangeShapeType="1" noTextEdit="1"/>
          </p:cNvSpPr>
          <p:nvPr>
            <p:custDataLst>
              <p:tags r:id="rId25"/>
            </p:custDataLst>
          </p:nvPr>
        </p:nvSpPr>
        <p:spPr bwMode="auto">
          <a:xfrm>
            <a:off x="4391887" y="3615098"/>
            <a:ext cx="200270" cy="171336"/>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w="15875">
            <a:solidFill>
              <a:schemeClr val="bg1">
                <a:lumMod val="5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fontAlgn="auto" hangingPunct="1">
              <a:spcBef>
                <a:spcPts val="0"/>
              </a:spcBef>
              <a:spcAft>
                <a:spcPts val="0"/>
              </a:spcAft>
              <a:defRPr/>
            </a:pPr>
            <a:endParaRPr lang="en-US" sz="2000" dirty="0">
              <a:solidFill>
                <a:srgbClr val="FFFFFF"/>
              </a:solidFill>
              <a:latin typeface="+mn-lt"/>
            </a:endParaRPr>
          </a:p>
        </p:txBody>
      </p:sp>
      <p:sp>
        <p:nvSpPr>
          <p:cNvPr id="42" name="Oval 41"/>
          <p:cNvSpPr>
            <a:spLocks noGrp="1" noSelect="1" noRot="1" noMove="1" noResize="1" noEditPoints="1" noAdjustHandles="1" noChangeArrowheads="1" noChangeShapeType="1" noTextEdit="1"/>
          </p:cNvSpPr>
          <p:nvPr>
            <p:custDataLst>
              <p:tags r:id="rId26"/>
            </p:custDataLst>
          </p:nvPr>
        </p:nvSpPr>
        <p:spPr bwMode="auto">
          <a:xfrm>
            <a:off x="5122741" y="3567504"/>
            <a:ext cx="200271" cy="171336"/>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w="15875">
            <a:solidFill>
              <a:schemeClr val="bg1">
                <a:lumMod val="50000"/>
              </a:schemeClr>
            </a:solid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fontAlgn="auto" hangingPunct="1">
              <a:spcBef>
                <a:spcPts val="0"/>
              </a:spcBef>
              <a:spcAft>
                <a:spcPts val="0"/>
              </a:spcAft>
              <a:defRPr/>
            </a:pPr>
            <a:endParaRPr lang="en-US" sz="2000" dirty="0">
              <a:solidFill>
                <a:srgbClr val="FFFFFF"/>
              </a:solidFill>
              <a:latin typeface="+mn-lt"/>
            </a:endParaRPr>
          </a:p>
        </p:txBody>
      </p:sp>
      <p:sp>
        <p:nvSpPr>
          <p:cNvPr id="43" name="Block Arc 114"/>
          <p:cNvSpPr>
            <a:spLocks noGrp="1" noSelect="1" noRot="1" noMove="1" noResize="1" noEditPoints="1" noAdjustHandles="1" noChangeArrowheads="1" noChangeShapeType="1" noTextEdit="1"/>
          </p:cNvSpPr>
          <p:nvPr>
            <p:custDataLst>
              <p:tags r:id="rId27"/>
            </p:custDataLst>
          </p:nvPr>
        </p:nvSpPr>
        <p:spPr bwMode="auto">
          <a:xfrm>
            <a:off x="4459288" y="2765425"/>
            <a:ext cx="793750" cy="1792287"/>
          </a:xfrm>
          <a:custGeom>
            <a:avLst/>
            <a:gdLst>
              <a:gd name="T0" fmla="*/ 39869 w 1001115"/>
              <a:gd name="T1" fmla="*/ 1544344 h 3088688"/>
              <a:gd name="T2" fmla="*/ 960628 w 1001115"/>
              <a:gd name="T3" fmla="*/ 1466897 h 3088688"/>
              <a:gd name="T4" fmla="*/ 500558 w 1001115"/>
              <a:gd name="T5" fmla="*/ 1544344 h 3088688"/>
              <a:gd name="T6" fmla="*/ 1 60000 65536"/>
              <a:gd name="T7" fmla="*/ 1 60000 65536"/>
              <a:gd name="T8" fmla="*/ 3 60000 65536"/>
              <a:gd name="T9" fmla="*/ 0 w 1001115"/>
              <a:gd name="T10" fmla="*/ 0 h 3088688"/>
              <a:gd name="T11" fmla="*/ 1000372 w 1001115"/>
              <a:gd name="T12" fmla="*/ 1544344 h 3088688"/>
            </a:gdLst>
            <a:ahLst/>
            <a:cxnLst>
              <a:cxn ang="T6">
                <a:pos x="T0" y="T1"/>
              </a:cxn>
              <a:cxn ang="T7">
                <a:pos x="T2" y="T3"/>
              </a:cxn>
              <a:cxn ang="T8">
                <a:pos x="T4" y="T5"/>
              </a:cxn>
            </a:cxnLst>
            <a:rect l="T9" t="T10" r="T11" b="T12"/>
            <a:pathLst>
              <a:path w="1001115" h="3088688">
                <a:moveTo>
                  <a:pt x="0" y="1544344"/>
                </a:moveTo>
                <a:lnTo>
                  <a:pt x="0" y="1544344"/>
                </a:lnTo>
                <a:cubicBezTo>
                  <a:pt x="0" y="691426"/>
                  <a:pt x="224107" y="0"/>
                  <a:pt x="500558" y="0"/>
                </a:cubicBezTo>
                <a:cubicBezTo>
                  <a:pt x="766412" y="0"/>
                  <a:pt x="985888" y="641198"/>
                  <a:pt x="1000372" y="1460207"/>
                </a:cubicBezTo>
                <a:lnTo>
                  <a:pt x="920885" y="1473588"/>
                </a:lnTo>
                <a:lnTo>
                  <a:pt x="920884" y="1473588"/>
                </a:lnTo>
                <a:cubicBezTo>
                  <a:pt x="910038" y="693127"/>
                  <a:pt x="725065" y="79739"/>
                  <a:pt x="500557" y="79739"/>
                </a:cubicBezTo>
                <a:cubicBezTo>
                  <a:pt x="268145" y="79739"/>
                  <a:pt x="79738" y="735464"/>
                  <a:pt x="79738" y="1544344"/>
                </a:cubicBezTo>
                <a:close/>
              </a:path>
            </a:pathLst>
          </a:custGeom>
          <a:solidFill>
            <a:srgbClr val="FF660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2000" dirty="0">
              <a:ea typeface="ＭＳ Ｐゴシック" pitchFamily="-105" charset="-128"/>
              <a:cs typeface="+mn-cs"/>
            </a:endParaRPr>
          </a:p>
        </p:txBody>
      </p:sp>
      <p:sp>
        <p:nvSpPr>
          <p:cNvPr id="44" name="Freeform 43"/>
          <p:cNvSpPr>
            <a:spLocks noGrp="1" noSelect="1" noRot="1" noMove="1" noResize="1" noEditPoints="1" noAdjustHandles="1" noChangeArrowheads="1" noChangeShapeType="1" noTextEdit="1"/>
          </p:cNvSpPr>
          <p:nvPr>
            <p:custDataLst>
              <p:tags r:id="rId28"/>
            </p:custDataLst>
          </p:nvPr>
        </p:nvSpPr>
        <p:spPr bwMode="auto">
          <a:xfrm>
            <a:off x="3619501" y="3535363"/>
            <a:ext cx="350838" cy="2139949"/>
          </a:xfrm>
          <a:custGeom>
            <a:avLst/>
            <a:gdLst>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 name="connsiteX0" fmla="*/ 391494 w 401043"/>
              <a:gd name="connsiteY0" fmla="*/ 3351421 h 3351421"/>
              <a:gd name="connsiteX1" fmla="*/ 0 w 401043"/>
              <a:gd name="connsiteY1" fmla="*/ 2578016 h 3351421"/>
              <a:gd name="connsiteX2" fmla="*/ 105035 w 401043"/>
              <a:gd name="connsiteY2" fmla="*/ 76386 h 3351421"/>
              <a:gd name="connsiteX3" fmla="*/ 401043 w 401043"/>
              <a:gd name="connsiteY3" fmla="*/ 0 h 3351421"/>
              <a:gd name="connsiteX4" fmla="*/ 391494 w 401043"/>
              <a:gd name="connsiteY4" fmla="*/ 3351421 h 3351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43" h="3351421">
                <a:moveTo>
                  <a:pt x="391494" y="3351421"/>
                </a:moveTo>
                <a:cubicBezTo>
                  <a:pt x="283550" y="3324235"/>
                  <a:pt x="130498" y="2835818"/>
                  <a:pt x="0" y="2578016"/>
                </a:cubicBezTo>
                <a:lnTo>
                  <a:pt x="105035" y="76386"/>
                </a:lnTo>
                <a:lnTo>
                  <a:pt x="401043" y="0"/>
                </a:lnTo>
                <a:lnTo>
                  <a:pt x="391494" y="3351421"/>
                </a:lnTo>
                <a:close/>
              </a:path>
            </a:pathLst>
          </a:custGeom>
          <a:gradFill flip="none" rotWithShape="1">
            <a:gsLst>
              <a:gs pos="0">
                <a:srgbClr val="808000">
                  <a:shade val="30000"/>
                  <a:satMod val="115000"/>
                </a:srgbClr>
              </a:gs>
              <a:gs pos="50000">
                <a:srgbClr val="808000">
                  <a:shade val="67500"/>
                  <a:satMod val="115000"/>
                </a:srgbClr>
              </a:gs>
              <a:gs pos="100000">
                <a:srgbClr val="8080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a typeface="ＭＳ Ｐゴシック" pitchFamily="-105" charset="-128"/>
            </a:endParaRPr>
          </a:p>
        </p:txBody>
      </p:sp>
    </p:spTree>
    <p:custDataLst>
      <p:tags r:id="rId1"/>
    </p:custDataLst>
    <p:extLst>
      <p:ext uri="{BB962C8B-B14F-4D97-AF65-F5344CB8AC3E}">
        <p14:creationId xmlns:p14="http://schemas.microsoft.com/office/powerpoint/2010/main" val="14699760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Aspects to be considered</a:t>
              </a:r>
            </a:p>
          </p:txBody>
        </p:sp>
      </p:grpSp>
      <p:sp>
        <p:nvSpPr>
          <p:cNvPr id="12" name="TextBox 11"/>
          <p:cNvSpPr txBox="1"/>
          <p:nvPr/>
        </p:nvSpPr>
        <p:spPr>
          <a:xfrm>
            <a:off x="251520" y="920914"/>
            <a:ext cx="8280920" cy="707886"/>
          </a:xfrm>
          <a:prstGeom prst="rect">
            <a:avLst/>
          </a:prstGeom>
          <a:gradFill flip="none" rotWithShape="1">
            <a:gsLst>
              <a:gs pos="0">
                <a:srgbClr val="FFA3B9">
                  <a:shade val="30000"/>
                  <a:satMod val="115000"/>
                </a:srgbClr>
              </a:gs>
              <a:gs pos="50000">
                <a:srgbClr val="FFA3B9">
                  <a:shade val="67500"/>
                  <a:satMod val="115000"/>
                </a:srgbClr>
              </a:gs>
              <a:gs pos="100000">
                <a:srgbClr val="FFA3B9">
                  <a:shade val="100000"/>
                  <a:satMod val="115000"/>
                </a:srgbClr>
              </a:gs>
            </a:gsLst>
            <a:lin ang="13500000" scaled="1"/>
            <a:tileRect/>
          </a:gradFill>
          <a:effectLst>
            <a:outerShdw blurRad="50800" dist="38100" dir="10800000" algn="r" rotWithShape="0">
              <a:prstClr val="black">
                <a:alpha val="40000"/>
              </a:prstClr>
            </a:outerShdw>
            <a:reflection blurRad="6350" stA="52000" endA="300" endPos="35000" dir="5400000" sy="-100000" algn="bl" rotWithShape="0"/>
          </a:effectLst>
        </p:spPr>
        <p:txBody>
          <a:bodyPr wrap="square" rtlCol="0">
            <a:spAutoFit/>
          </a:bodyPr>
          <a:lstStyle/>
          <a:p>
            <a:r>
              <a:rPr lang="en-US" sz="2000" dirty="0">
                <a:solidFill>
                  <a:schemeClr val="bg1"/>
                </a:solidFill>
              </a:rPr>
              <a:t>When booking at the purchase of insurance cover, the organization will need to consider the following 6 aspects:-</a:t>
            </a:r>
          </a:p>
        </p:txBody>
      </p:sp>
      <p:sp>
        <p:nvSpPr>
          <p:cNvPr id="31" name="Donut 120"/>
          <p:cNvSpPr>
            <a:spLocks noChangeArrowheads="1"/>
          </p:cNvSpPr>
          <p:nvPr/>
        </p:nvSpPr>
        <p:spPr bwMode="auto">
          <a:xfrm>
            <a:off x="3563888" y="3140968"/>
            <a:ext cx="2520280" cy="2415076"/>
          </a:xfrm>
          <a:custGeom>
            <a:avLst/>
            <a:gdLst>
              <a:gd name="T0" fmla="*/ 1314450 w 2628900"/>
              <a:gd name="T1" fmla="*/ 0 h 2628900"/>
              <a:gd name="T2" fmla="*/ 384993 w 2628900"/>
              <a:gd name="T3" fmla="*/ 384993 h 2628900"/>
              <a:gd name="T4" fmla="*/ 0 w 2628900"/>
              <a:gd name="T5" fmla="*/ 1314450 h 2628900"/>
              <a:gd name="T6" fmla="*/ 384993 w 2628900"/>
              <a:gd name="T7" fmla="*/ 2243907 h 2628900"/>
              <a:gd name="T8" fmla="*/ 1314450 w 2628900"/>
              <a:gd name="T9" fmla="*/ 2628900 h 2628900"/>
              <a:gd name="T10" fmla="*/ 2243907 w 2628900"/>
              <a:gd name="T11" fmla="*/ 2243907 h 2628900"/>
              <a:gd name="T12" fmla="*/ 2628900 w 2628900"/>
              <a:gd name="T13" fmla="*/ 1314450 h 2628900"/>
              <a:gd name="T14" fmla="*/ 2243907 w 2628900"/>
              <a:gd name="T15" fmla="*/ 384993 h 2628900"/>
              <a:gd name="T16" fmla="*/ 0 60000 65536"/>
              <a:gd name="T17" fmla="*/ 0 60000 65536"/>
              <a:gd name="T18" fmla="*/ 0 60000 65536"/>
              <a:gd name="T19" fmla="*/ 0 60000 65536"/>
              <a:gd name="T20" fmla="*/ 0 60000 65536"/>
              <a:gd name="T21" fmla="*/ 0 60000 65536"/>
              <a:gd name="T22" fmla="*/ 0 60000 65536"/>
              <a:gd name="T23" fmla="*/ 0 60000 65536"/>
              <a:gd name="T24" fmla="*/ 384993 w 2628900"/>
              <a:gd name="T25" fmla="*/ 384993 h 2628900"/>
              <a:gd name="T26" fmla="*/ 2243907 w 2628900"/>
              <a:gd name="T27" fmla="*/ 2243907 h 2628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8900" h="2628900">
                <a:moveTo>
                  <a:pt x="0" y="1314450"/>
                </a:moveTo>
                <a:lnTo>
                  <a:pt x="0" y="1314450"/>
                </a:lnTo>
                <a:cubicBezTo>
                  <a:pt x="0" y="588499"/>
                  <a:pt x="588499" y="0"/>
                  <a:pt x="1314449" y="0"/>
                </a:cubicBezTo>
                <a:cubicBezTo>
                  <a:pt x="2040400" y="0"/>
                  <a:pt x="2628900" y="588499"/>
                  <a:pt x="2628900" y="1314450"/>
                </a:cubicBezTo>
                <a:cubicBezTo>
                  <a:pt x="2628900" y="2040400"/>
                  <a:pt x="2040400" y="2628899"/>
                  <a:pt x="1314450" y="2628900"/>
                </a:cubicBezTo>
                <a:cubicBezTo>
                  <a:pt x="588499" y="2628900"/>
                  <a:pt x="0" y="2040400"/>
                  <a:pt x="0" y="1314450"/>
                </a:cubicBezTo>
                <a:close/>
                <a:moveTo>
                  <a:pt x="283369" y="1314450"/>
                </a:moveTo>
                <a:lnTo>
                  <a:pt x="283369" y="1314450"/>
                </a:lnTo>
                <a:cubicBezTo>
                  <a:pt x="283369" y="1883900"/>
                  <a:pt x="744999" y="2345530"/>
                  <a:pt x="1314449" y="2345531"/>
                </a:cubicBezTo>
                <a:lnTo>
                  <a:pt x="1314450" y="2345531"/>
                </a:lnTo>
                <a:cubicBezTo>
                  <a:pt x="1883900" y="2345530"/>
                  <a:pt x="2345531" y="1883900"/>
                  <a:pt x="2345531" y="1314450"/>
                </a:cubicBezTo>
                <a:cubicBezTo>
                  <a:pt x="2345531" y="744999"/>
                  <a:pt x="1883900" y="283369"/>
                  <a:pt x="1314450" y="283369"/>
                </a:cubicBezTo>
                <a:lnTo>
                  <a:pt x="1314449" y="283369"/>
                </a:lnTo>
                <a:cubicBezTo>
                  <a:pt x="744999" y="283369"/>
                  <a:pt x="283369" y="744999"/>
                  <a:pt x="283369" y="1314449"/>
                </a:cubicBezTo>
                <a:lnTo>
                  <a:pt x="283369" y="1314450"/>
                </a:lnTo>
                <a:close/>
              </a:path>
            </a:pathLst>
          </a:custGeom>
          <a:solidFill>
            <a:srgbClr val="86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endParaRPr>
          </a:p>
        </p:txBody>
      </p:sp>
      <p:grpSp>
        <p:nvGrpSpPr>
          <p:cNvPr id="32" name="Group 53"/>
          <p:cNvGrpSpPr>
            <a:grpSpLocks/>
          </p:cNvGrpSpPr>
          <p:nvPr/>
        </p:nvGrpSpPr>
        <p:grpSpPr bwMode="auto">
          <a:xfrm rot="-469996">
            <a:off x="1988440" y="2001582"/>
            <a:ext cx="2160000" cy="1080000"/>
            <a:chOff x="2647074" y="1000779"/>
            <a:chExt cx="2021401" cy="1454721"/>
          </a:xfrm>
        </p:grpSpPr>
        <p:sp>
          <p:nvSpPr>
            <p:cNvPr id="33" name="Rectangle 85"/>
            <p:cNvSpPr>
              <a:spLocks noChangeArrowheads="1"/>
            </p:cNvSpPr>
            <p:nvPr/>
          </p:nvSpPr>
          <p:spPr bwMode="auto">
            <a:xfrm rot="10800000">
              <a:off x="2647074" y="1000779"/>
              <a:ext cx="2021401" cy="1454721"/>
            </a:xfrm>
            <a:prstGeom prst="rect">
              <a:avLst/>
            </a:prstGeom>
            <a:solidFill>
              <a:srgbClr val="FFB19F"/>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34" name="TextBox 10"/>
            <p:cNvSpPr txBox="1">
              <a:spLocks noChangeArrowheads="1"/>
            </p:cNvSpPr>
            <p:nvPr/>
          </p:nvSpPr>
          <p:spPr bwMode="auto">
            <a:xfrm>
              <a:off x="2714188" y="1331995"/>
              <a:ext cx="1942892" cy="497477"/>
            </a:xfrm>
            <a:prstGeom prst="rect">
              <a:avLst/>
            </a:prstGeom>
            <a:noFill/>
            <a:ln w="9525">
              <a:noFill/>
              <a:miter lim="800000"/>
              <a:headEnd/>
              <a:tailEnd/>
            </a:ln>
          </p:spPr>
          <p:txBody>
            <a:bodyPr wrap="square">
              <a:spAutoFit/>
            </a:bodyPr>
            <a:lstStyle/>
            <a:p>
              <a:pPr algn="ctr"/>
              <a:r>
                <a:rPr lang="en-IN" dirty="0">
                  <a:latin typeface="Calibri" pitchFamily="34" charset="0"/>
                </a:rPr>
                <a:t>Cost</a:t>
              </a:r>
            </a:p>
          </p:txBody>
        </p:sp>
      </p:grpSp>
      <p:sp>
        <p:nvSpPr>
          <p:cNvPr id="35" name="Freeform 34"/>
          <p:cNvSpPr>
            <a:spLocks noChangeArrowheads="1"/>
          </p:cNvSpPr>
          <p:nvPr/>
        </p:nvSpPr>
        <p:spPr bwMode="auto">
          <a:xfrm rot="2581814">
            <a:off x="3677409" y="2825894"/>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rgbClr val="EEECE1">
              <a:lumMod val="75000"/>
              <a:alpha val="61176"/>
            </a:srgbClr>
          </a:solidFill>
          <a:ln w="9525">
            <a:noFill/>
            <a:miter lim="800000"/>
            <a:headEnd/>
            <a:tailEnd/>
          </a:ln>
          <a:effectLst>
            <a:outerShdw dist="23000" dir="5400000" rotWithShape="0">
              <a:srgbClr val="808080">
                <a:alpha val="34998"/>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endParaRPr>
          </a:p>
        </p:txBody>
      </p:sp>
      <p:grpSp>
        <p:nvGrpSpPr>
          <p:cNvPr id="36" name="Group 59"/>
          <p:cNvGrpSpPr>
            <a:grpSpLocks/>
          </p:cNvGrpSpPr>
          <p:nvPr/>
        </p:nvGrpSpPr>
        <p:grpSpPr bwMode="auto">
          <a:xfrm rot="918493">
            <a:off x="5108296" y="1966781"/>
            <a:ext cx="2160000" cy="1080000"/>
            <a:chOff x="2647074" y="1000779"/>
            <a:chExt cx="2021401" cy="1454721"/>
          </a:xfrm>
        </p:grpSpPr>
        <p:sp>
          <p:nvSpPr>
            <p:cNvPr id="37" name="Rectangle 85"/>
            <p:cNvSpPr>
              <a:spLocks noChangeArrowheads="1"/>
            </p:cNvSpPr>
            <p:nvPr/>
          </p:nvSpPr>
          <p:spPr bwMode="auto">
            <a:xfrm rot="10800000">
              <a:off x="2647074" y="1000779"/>
              <a:ext cx="2021401" cy="1454721"/>
            </a:xfrm>
            <a:prstGeom prst="rect">
              <a:avLst/>
            </a:prstGeom>
            <a:solidFill>
              <a:srgbClr val="4F81BD">
                <a:lumMod val="60000"/>
                <a:lumOff val="40000"/>
              </a:srgbClr>
            </a:solidFill>
            <a:ln w="9525">
              <a:no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sp>
          <p:nvSpPr>
            <p:cNvPr id="38" name="TextBox 10"/>
            <p:cNvSpPr txBox="1">
              <a:spLocks noChangeArrowheads="1"/>
            </p:cNvSpPr>
            <p:nvPr/>
          </p:nvSpPr>
          <p:spPr bwMode="auto">
            <a:xfrm>
              <a:off x="2696618" y="1413505"/>
              <a:ext cx="1942892" cy="497477"/>
            </a:xfrm>
            <a:prstGeom prst="rect">
              <a:avLst/>
            </a:prstGeom>
            <a:noFill/>
            <a:ln w="9525">
              <a:noFill/>
              <a:miter lim="800000"/>
              <a:headEnd/>
              <a:tailEnd/>
            </a:ln>
          </p:spPr>
          <p:txBody>
            <a:bodyPr wrap="square">
              <a:spAutoFit/>
            </a:bodyPr>
            <a:lstStyle/>
            <a:p>
              <a:pPr lvl="0" algn="ctr"/>
              <a:r>
                <a:rPr lang="en-IN" kern="0" dirty="0">
                  <a:solidFill>
                    <a:sysClr val="windowText" lastClr="000000"/>
                  </a:solidFill>
                  <a:latin typeface="Calibri" pitchFamily="34" charset="0"/>
                </a:rPr>
                <a:t>Coverage</a:t>
              </a:r>
            </a:p>
          </p:txBody>
        </p:sp>
      </p:grpSp>
      <p:sp>
        <p:nvSpPr>
          <p:cNvPr id="39" name="Freeform 38"/>
          <p:cNvSpPr>
            <a:spLocks noChangeArrowheads="1"/>
          </p:cNvSpPr>
          <p:nvPr/>
        </p:nvSpPr>
        <p:spPr bwMode="auto">
          <a:xfrm rot="20169212">
            <a:off x="4987535" y="2786462"/>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rgbClr val="EEECE1">
              <a:lumMod val="75000"/>
              <a:alpha val="61176"/>
            </a:srgbClr>
          </a:solidFill>
          <a:ln w="9525">
            <a:noFill/>
            <a:miter lim="800000"/>
            <a:headEnd/>
            <a:tailEnd/>
          </a:ln>
          <a:effectLst>
            <a:outerShdw dist="23000" dir="5400000" rotWithShape="0">
              <a:srgbClr val="808080">
                <a:alpha val="34998"/>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endParaRPr>
          </a:p>
        </p:txBody>
      </p:sp>
      <p:grpSp>
        <p:nvGrpSpPr>
          <p:cNvPr id="40" name="Group 79"/>
          <p:cNvGrpSpPr>
            <a:grpSpLocks/>
          </p:cNvGrpSpPr>
          <p:nvPr/>
        </p:nvGrpSpPr>
        <p:grpSpPr bwMode="auto">
          <a:xfrm rot="20994727">
            <a:off x="4937922" y="5480545"/>
            <a:ext cx="2160000" cy="1080000"/>
            <a:chOff x="2647074" y="1000780"/>
            <a:chExt cx="2030335" cy="1454721"/>
          </a:xfrm>
        </p:grpSpPr>
        <p:sp>
          <p:nvSpPr>
            <p:cNvPr id="41" name="Rectangle 85"/>
            <p:cNvSpPr>
              <a:spLocks noChangeArrowheads="1"/>
            </p:cNvSpPr>
            <p:nvPr/>
          </p:nvSpPr>
          <p:spPr bwMode="auto">
            <a:xfrm rot="10800000">
              <a:off x="2647074" y="1000780"/>
              <a:ext cx="2021401" cy="1454721"/>
            </a:xfrm>
            <a:prstGeom prst="rect">
              <a:avLst/>
            </a:prstGeom>
            <a:solidFill>
              <a:srgbClr val="9BBB59"/>
            </a:solidFill>
            <a:ln w="9525">
              <a:no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sp>
          <p:nvSpPr>
            <p:cNvPr id="42" name="TextBox 10"/>
            <p:cNvSpPr txBox="1">
              <a:spLocks noChangeArrowheads="1"/>
            </p:cNvSpPr>
            <p:nvPr/>
          </p:nvSpPr>
          <p:spPr bwMode="auto">
            <a:xfrm>
              <a:off x="2734517" y="1455012"/>
              <a:ext cx="1942892" cy="497477"/>
            </a:xfrm>
            <a:prstGeom prst="rect">
              <a:avLst/>
            </a:prstGeom>
            <a:noFill/>
            <a:ln w="9525">
              <a:noFill/>
              <a:miter lim="800000"/>
              <a:headEnd/>
              <a:tailEnd/>
            </a:ln>
          </p:spPr>
          <p:txBody>
            <a:bodyPr wrap="square">
              <a:spAutoFit/>
            </a:bodyPr>
            <a:lstStyle/>
            <a:p>
              <a:pPr lvl="0" algn="ctr"/>
              <a:r>
                <a:rPr lang="en-IN" kern="0" dirty="0">
                  <a:solidFill>
                    <a:sysClr val="windowText" lastClr="000000"/>
                  </a:solidFill>
                  <a:latin typeface="Calibri" pitchFamily="34" charset="0"/>
                </a:rPr>
                <a:t>Capability</a:t>
              </a:r>
            </a:p>
          </p:txBody>
        </p:sp>
      </p:grpSp>
      <p:sp>
        <p:nvSpPr>
          <p:cNvPr id="43" name="Freeform 42"/>
          <p:cNvSpPr>
            <a:spLocks noChangeArrowheads="1"/>
          </p:cNvSpPr>
          <p:nvPr/>
        </p:nvSpPr>
        <p:spPr bwMode="auto">
          <a:xfrm rot="17785775">
            <a:off x="4758208" y="5261962"/>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rgbClr val="EEECE1">
              <a:lumMod val="75000"/>
              <a:alpha val="61176"/>
            </a:srgbClr>
          </a:solidFill>
          <a:ln w="9525">
            <a:noFill/>
            <a:miter lim="800000"/>
            <a:headEnd/>
            <a:tailEnd/>
          </a:ln>
          <a:effectLst>
            <a:outerShdw dist="23000" dir="5400000" rotWithShape="0">
              <a:srgbClr val="808080">
                <a:alpha val="34998"/>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endParaRPr>
          </a:p>
        </p:txBody>
      </p:sp>
      <p:grpSp>
        <p:nvGrpSpPr>
          <p:cNvPr id="44" name="Group 87"/>
          <p:cNvGrpSpPr>
            <a:grpSpLocks/>
          </p:cNvGrpSpPr>
          <p:nvPr/>
        </p:nvGrpSpPr>
        <p:grpSpPr bwMode="auto">
          <a:xfrm rot="-469996">
            <a:off x="6201843" y="3594031"/>
            <a:ext cx="2160000" cy="1080000"/>
            <a:chOff x="2647074" y="1000779"/>
            <a:chExt cx="2021401" cy="1454721"/>
          </a:xfrm>
        </p:grpSpPr>
        <p:sp>
          <p:nvSpPr>
            <p:cNvPr id="45" name="Rectangle 85"/>
            <p:cNvSpPr>
              <a:spLocks noChangeArrowheads="1"/>
            </p:cNvSpPr>
            <p:nvPr/>
          </p:nvSpPr>
          <p:spPr bwMode="auto">
            <a:xfrm rot="10800000">
              <a:off x="2647074" y="1000779"/>
              <a:ext cx="2021401" cy="1454721"/>
            </a:xfrm>
            <a:prstGeom prst="rect">
              <a:avLst/>
            </a:prstGeom>
            <a:solidFill>
              <a:srgbClr val="F79646"/>
            </a:solidFill>
            <a:ln w="9525">
              <a:no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sp>
          <p:nvSpPr>
            <p:cNvPr id="46" name="TextBox 10"/>
            <p:cNvSpPr txBox="1">
              <a:spLocks noChangeArrowheads="1"/>
            </p:cNvSpPr>
            <p:nvPr/>
          </p:nvSpPr>
          <p:spPr bwMode="auto">
            <a:xfrm>
              <a:off x="2703743" y="1450968"/>
              <a:ext cx="1942892" cy="497477"/>
            </a:xfrm>
            <a:prstGeom prst="rect">
              <a:avLst/>
            </a:prstGeom>
            <a:noFill/>
            <a:ln w="9525">
              <a:noFill/>
              <a:miter lim="800000"/>
              <a:headEnd/>
              <a:tailEnd/>
            </a:ln>
          </p:spPr>
          <p:txBody>
            <a:bodyPr wrap="square">
              <a:spAutoFit/>
            </a:bodyPr>
            <a:lstStyle/>
            <a:p>
              <a:pPr lvl="0" algn="ctr"/>
              <a:r>
                <a:rPr lang="en-IN" kern="0" dirty="0">
                  <a:solidFill>
                    <a:sysClr val="windowText" lastClr="000000"/>
                  </a:solidFill>
                  <a:latin typeface="Calibri" pitchFamily="34" charset="0"/>
                </a:rPr>
                <a:t>Capacity</a:t>
              </a:r>
            </a:p>
          </p:txBody>
        </p:sp>
      </p:grpSp>
      <p:sp>
        <p:nvSpPr>
          <p:cNvPr id="47" name="Freeform 46"/>
          <p:cNvSpPr>
            <a:spLocks noChangeArrowheads="1"/>
          </p:cNvSpPr>
          <p:nvPr/>
        </p:nvSpPr>
        <p:spPr bwMode="auto">
          <a:xfrm rot="1364334">
            <a:off x="5562787" y="3572861"/>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rgbClr val="EEECE1">
              <a:lumMod val="75000"/>
              <a:alpha val="61176"/>
            </a:srgbClr>
          </a:solidFill>
          <a:ln w="9525">
            <a:noFill/>
            <a:miter lim="800000"/>
            <a:headEnd/>
            <a:tailEnd/>
          </a:ln>
          <a:effectLst>
            <a:outerShdw dist="23000" dir="5400000" rotWithShape="0">
              <a:srgbClr val="808080">
                <a:alpha val="34998"/>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endParaRPr>
          </a:p>
        </p:txBody>
      </p:sp>
      <p:grpSp>
        <p:nvGrpSpPr>
          <p:cNvPr id="48" name="Group 92"/>
          <p:cNvGrpSpPr>
            <a:grpSpLocks/>
          </p:cNvGrpSpPr>
          <p:nvPr/>
        </p:nvGrpSpPr>
        <p:grpSpPr bwMode="auto">
          <a:xfrm rot="438169">
            <a:off x="1369833" y="5288709"/>
            <a:ext cx="2181775" cy="1080000"/>
            <a:chOff x="2626696" y="1000779"/>
            <a:chExt cx="2041779" cy="1454721"/>
          </a:xfrm>
        </p:grpSpPr>
        <p:sp>
          <p:nvSpPr>
            <p:cNvPr id="49" name="Rectangle 85"/>
            <p:cNvSpPr>
              <a:spLocks noChangeArrowheads="1"/>
            </p:cNvSpPr>
            <p:nvPr/>
          </p:nvSpPr>
          <p:spPr bwMode="auto">
            <a:xfrm rot="10800000">
              <a:off x="2647074" y="1000779"/>
              <a:ext cx="2021401" cy="1454721"/>
            </a:xfrm>
            <a:prstGeom prst="rect">
              <a:avLst/>
            </a:prstGeom>
            <a:solidFill>
              <a:srgbClr val="8064A2"/>
            </a:solidFill>
            <a:ln w="9525">
              <a:no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pitchFamily="34" charset="0"/>
              </a:endParaRPr>
            </a:p>
          </p:txBody>
        </p:sp>
        <p:sp>
          <p:nvSpPr>
            <p:cNvPr id="50" name="TextBox 10"/>
            <p:cNvSpPr txBox="1">
              <a:spLocks noChangeArrowheads="1"/>
            </p:cNvSpPr>
            <p:nvPr/>
          </p:nvSpPr>
          <p:spPr bwMode="auto">
            <a:xfrm>
              <a:off x="2626696" y="1567676"/>
              <a:ext cx="1942892" cy="497477"/>
            </a:xfrm>
            <a:prstGeom prst="rect">
              <a:avLst/>
            </a:prstGeom>
            <a:noFill/>
            <a:ln w="9525">
              <a:noFill/>
              <a:miter lim="800000"/>
              <a:headEnd/>
              <a:tailEnd/>
            </a:ln>
          </p:spPr>
          <p:txBody>
            <a:bodyPr wrap="square">
              <a:spAutoFit/>
            </a:bodyPr>
            <a:lstStyle/>
            <a:p>
              <a:pPr lvl="0" algn="ctr"/>
              <a:r>
                <a:rPr lang="en-IN" kern="0" dirty="0">
                  <a:solidFill>
                    <a:schemeClr val="bg1"/>
                  </a:solidFill>
                  <a:latin typeface="Calibri" pitchFamily="34" charset="0"/>
                </a:rPr>
                <a:t>Claims</a:t>
              </a:r>
            </a:p>
          </p:txBody>
        </p:sp>
      </p:grpSp>
      <p:sp>
        <p:nvSpPr>
          <p:cNvPr id="51" name="Freeform 50"/>
          <p:cNvSpPr>
            <a:spLocks noChangeArrowheads="1"/>
          </p:cNvSpPr>
          <p:nvPr/>
        </p:nvSpPr>
        <p:spPr bwMode="auto">
          <a:xfrm rot="20259630">
            <a:off x="3178571" y="4996614"/>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rgbClr val="EEECE1">
              <a:lumMod val="75000"/>
              <a:alpha val="61176"/>
            </a:srgbClr>
          </a:solidFill>
          <a:ln w="9525">
            <a:noFill/>
            <a:miter lim="800000"/>
            <a:headEnd/>
            <a:tailEnd/>
          </a:ln>
          <a:effectLst>
            <a:outerShdw dist="23000" dir="5400000" rotWithShape="0">
              <a:srgbClr val="808080">
                <a:alpha val="34998"/>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endParaRPr>
          </a:p>
        </p:txBody>
      </p:sp>
      <p:grpSp>
        <p:nvGrpSpPr>
          <p:cNvPr id="52" name="Group 92"/>
          <p:cNvGrpSpPr>
            <a:grpSpLocks/>
          </p:cNvGrpSpPr>
          <p:nvPr/>
        </p:nvGrpSpPr>
        <p:grpSpPr bwMode="auto">
          <a:xfrm rot="438169">
            <a:off x="959472" y="3561903"/>
            <a:ext cx="2160000" cy="1080000"/>
            <a:chOff x="2647074" y="1000779"/>
            <a:chExt cx="2021401" cy="1454721"/>
          </a:xfrm>
        </p:grpSpPr>
        <p:sp>
          <p:nvSpPr>
            <p:cNvPr id="53" name="Rectangle 85"/>
            <p:cNvSpPr>
              <a:spLocks noChangeArrowheads="1"/>
            </p:cNvSpPr>
            <p:nvPr/>
          </p:nvSpPr>
          <p:spPr bwMode="auto">
            <a:xfrm rot="10800000">
              <a:off x="2647074" y="1000779"/>
              <a:ext cx="2021401" cy="1454721"/>
            </a:xfrm>
            <a:prstGeom prst="rect">
              <a:avLst/>
            </a:prstGeom>
            <a:solidFill>
              <a:srgbClr val="EEECE1">
                <a:lumMod val="75000"/>
              </a:srgbClr>
            </a:solidFill>
            <a:ln w="9525">
              <a:no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sp>
          <p:nvSpPr>
            <p:cNvPr id="54" name="TextBox 10"/>
            <p:cNvSpPr txBox="1">
              <a:spLocks noChangeArrowheads="1"/>
            </p:cNvSpPr>
            <p:nvPr/>
          </p:nvSpPr>
          <p:spPr bwMode="auto">
            <a:xfrm>
              <a:off x="2700622" y="1469141"/>
              <a:ext cx="1942892" cy="497477"/>
            </a:xfrm>
            <a:prstGeom prst="rect">
              <a:avLst/>
            </a:prstGeom>
            <a:noFill/>
            <a:ln w="9525">
              <a:noFill/>
              <a:miter lim="800000"/>
              <a:headEnd/>
              <a:tailEnd/>
            </a:ln>
          </p:spPr>
          <p:txBody>
            <a:bodyPr wrap="square">
              <a:spAutoFit/>
            </a:bodyPr>
            <a:lstStyle/>
            <a:p>
              <a:pPr lvl="0" algn="ctr"/>
              <a:r>
                <a:rPr lang="en-IN" kern="0" dirty="0">
                  <a:solidFill>
                    <a:sysClr val="windowText" lastClr="000000"/>
                  </a:solidFill>
                  <a:latin typeface="Calibri" pitchFamily="34" charset="0"/>
                </a:rPr>
                <a:t>Compliance</a:t>
              </a:r>
            </a:p>
          </p:txBody>
        </p:sp>
      </p:grpSp>
      <p:sp>
        <p:nvSpPr>
          <p:cNvPr id="55" name="Freeform 54"/>
          <p:cNvSpPr>
            <a:spLocks noChangeArrowheads="1"/>
          </p:cNvSpPr>
          <p:nvPr/>
        </p:nvSpPr>
        <p:spPr bwMode="auto">
          <a:xfrm rot="20259630">
            <a:off x="2970164" y="3786799"/>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rgbClr val="EEECE1">
              <a:lumMod val="75000"/>
              <a:alpha val="61176"/>
            </a:srgbClr>
          </a:solidFill>
          <a:ln w="9525">
            <a:noFill/>
            <a:miter lim="800000"/>
            <a:headEnd/>
            <a:tailEnd/>
          </a:ln>
          <a:effectLst>
            <a:outerShdw dist="23000" dir="5400000" rotWithShape="0">
              <a:srgbClr val="808080">
                <a:alpha val="34998"/>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378303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10"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par>
                                <p:cTn id="13"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14" dur="750" fill="hold"/>
                                        <p:tgtEl>
                                          <p:spTgt spid="32"/>
                                        </p:tgtEl>
                                        <p:attrNameLst>
                                          <p:attrName>ppt_x</p:attrName>
                                          <p:attrName>ppt_y</p:attrName>
                                        </p:attrNameLst>
                                      </p:cBhvr>
                                    </p:animMotion>
                                  </p:childTnLst>
                                </p:cTn>
                              </p:par>
                            </p:childTnLst>
                          </p:cTn>
                        </p:par>
                        <p:par>
                          <p:cTn id="15" fill="hold">
                            <p:stCondLst>
                              <p:cond delay="2500"/>
                            </p:stCondLst>
                            <p:childTnLst>
                              <p:par>
                                <p:cTn id="16" presetID="22" presetClass="entr" presetSubtype="4"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childTnLst>
                          </p:cTn>
                        </p:par>
                        <p:par>
                          <p:cTn id="19" fill="hold">
                            <p:stCondLst>
                              <p:cond delay="3250"/>
                            </p:stCondLst>
                            <p:childTnLst>
                              <p:par>
                                <p:cTn id="20" presetID="10" presetClass="entr" presetSubtype="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750"/>
                                        <p:tgtEl>
                                          <p:spTgt spid="36"/>
                                        </p:tgtEl>
                                      </p:cBhvr>
                                    </p:animEffect>
                                  </p:childTnLst>
                                </p:cTn>
                              </p:par>
                              <p:par>
                                <p:cTn id="23"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24" dur="750" fill="hold"/>
                                        <p:tgtEl>
                                          <p:spTgt spid="36"/>
                                        </p:tgtEl>
                                        <p:attrNameLst>
                                          <p:attrName>ppt_x</p:attrName>
                                          <p:attrName>ppt_y</p:attrName>
                                        </p:attrNameLst>
                                      </p:cBhvr>
                                    </p:animMotion>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750"/>
                                        <p:tgtEl>
                                          <p:spTgt spid="39"/>
                                        </p:tgtEl>
                                      </p:cBhvr>
                                    </p:animEffect>
                                  </p:childTnLst>
                                </p:cTn>
                              </p:par>
                            </p:childTnLst>
                          </p:cTn>
                        </p:par>
                        <p:par>
                          <p:cTn id="29" fill="hold">
                            <p:stCondLst>
                              <p:cond delay="4750"/>
                            </p:stCondLst>
                            <p:childTnLst>
                              <p:par>
                                <p:cTn id="30" presetID="10" presetClass="entr" presetSubtype="0"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750"/>
                                        <p:tgtEl>
                                          <p:spTgt spid="44"/>
                                        </p:tgtEl>
                                      </p:cBhvr>
                                    </p:animEffect>
                                  </p:childTnLst>
                                </p:cTn>
                              </p:par>
                              <p:par>
                                <p:cTn id="33"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34" dur="750" fill="hold"/>
                                        <p:tgtEl>
                                          <p:spTgt spid="44"/>
                                        </p:tgtEl>
                                        <p:attrNameLst>
                                          <p:attrName>ppt_x</p:attrName>
                                          <p:attrName>ppt_y</p:attrName>
                                        </p:attrNameLst>
                                      </p:cBhvr>
                                    </p:animMotion>
                                  </p:childTnLst>
                                </p:cTn>
                              </p:par>
                            </p:childTnLst>
                          </p:cTn>
                        </p:par>
                        <p:par>
                          <p:cTn id="35" fill="hold">
                            <p:stCondLst>
                              <p:cond delay="5500"/>
                            </p:stCondLst>
                            <p:childTnLst>
                              <p:par>
                                <p:cTn id="36" presetID="22" presetClass="entr" presetSubtype="4"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750"/>
                                        <p:tgtEl>
                                          <p:spTgt spid="47"/>
                                        </p:tgtEl>
                                      </p:cBhvr>
                                    </p:animEffect>
                                  </p:childTnLst>
                                </p:cTn>
                              </p:par>
                            </p:childTnLst>
                          </p:cTn>
                        </p:par>
                        <p:par>
                          <p:cTn id="39" fill="hold">
                            <p:stCondLst>
                              <p:cond delay="6250"/>
                            </p:stCondLst>
                            <p:childTnLst>
                              <p:par>
                                <p:cTn id="40" presetID="10" presetClass="entr" presetSubtype="0"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750"/>
                                        <p:tgtEl>
                                          <p:spTgt spid="40"/>
                                        </p:tgtEl>
                                      </p:cBhvr>
                                    </p:animEffect>
                                  </p:childTnLst>
                                </p:cTn>
                              </p:par>
                              <p:par>
                                <p:cTn id="43"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44" dur="750" fill="hold"/>
                                        <p:tgtEl>
                                          <p:spTgt spid="40"/>
                                        </p:tgtEl>
                                        <p:attrNameLst>
                                          <p:attrName>ppt_x</p:attrName>
                                          <p:attrName>ppt_y</p:attrName>
                                        </p:attrNameLst>
                                      </p:cBhvr>
                                    </p:animMotion>
                                  </p:childTnLst>
                                </p:cTn>
                              </p:par>
                            </p:childTnLst>
                          </p:cTn>
                        </p:par>
                        <p:par>
                          <p:cTn id="45" fill="hold">
                            <p:stCondLst>
                              <p:cond delay="7000"/>
                            </p:stCondLst>
                            <p:childTnLst>
                              <p:par>
                                <p:cTn id="46" presetID="22" presetClass="entr" presetSubtype="4"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750"/>
                                        <p:tgtEl>
                                          <p:spTgt spid="43"/>
                                        </p:tgtEl>
                                      </p:cBhvr>
                                    </p:animEffect>
                                  </p:childTnLst>
                                </p:cTn>
                              </p:par>
                            </p:childTnLst>
                          </p:cTn>
                        </p:par>
                        <p:par>
                          <p:cTn id="49" fill="hold">
                            <p:stCondLst>
                              <p:cond delay="7750"/>
                            </p:stCondLst>
                            <p:childTnLst>
                              <p:par>
                                <p:cTn id="50" presetID="10" presetClass="entr" presetSubtype="0"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750"/>
                                        <p:tgtEl>
                                          <p:spTgt spid="48"/>
                                        </p:tgtEl>
                                      </p:cBhvr>
                                    </p:animEffect>
                                  </p:childTnLst>
                                </p:cTn>
                              </p:par>
                              <p:par>
                                <p:cTn id="53"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54" dur="750" fill="hold"/>
                                        <p:tgtEl>
                                          <p:spTgt spid="48"/>
                                        </p:tgtEl>
                                        <p:attrNameLst>
                                          <p:attrName>ppt_x</p:attrName>
                                          <p:attrName>ppt_y</p:attrName>
                                        </p:attrNameLst>
                                      </p:cBhvr>
                                    </p:animMotion>
                                  </p:childTnLst>
                                </p:cTn>
                              </p:par>
                            </p:childTnLst>
                          </p:cTn>
                        </p:par>
                        <p:par>
                          <p:cTn id="55" fill="hold">
                            <p:stCondLst>
                              <p:cond delay="8500"/>
                            </p:stCondLst>
                            <p:childTnLst>
                              <p:par>
                                <p:cTn id="56" presetID="22" presetClass="entr" presetSubtype="4"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down)">
                                      <p:cBhvr>
                                        <p:cTn id="58" dur="750"/>
                                        <p:tgtEl>
                                          <p:spTgt spid="51"/>
                                        </p:tgtEl>
                                      </p:cBhvr>
                                    </p:animEffect>
                                  </p:childTnLst>
                                </p:cTn>
                              </p:par>
                            </p:childTnLst>
                          </p:cTn>
                        </p:par>
                        <p:par>
                          <p:cTn id="59" fill="hold">
                            <p:stCondLst>
                              <p:cond delay="9250"/>
                            </p:stCondLst>
                            <p:childTnLst>
                              <p:par>
                                <p:cTn id="60" presetID="10" presetClass="entr" presetSubtype="0"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750"/>
                                        <p:tgtEl>
                                          <p:spTgt spid="52"/>
                                        </p:tgtEl>
                                      </p:cBhvr>
                                    </p:animEffect>
                                  </p:childTnLst>
                                </p:cTn>
                              </p:par>
                              <p:par>
                                <p:cTn id="63"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64" dur="750" fill="hold"/>
                                        <p:tgtEl>
                                          <p:spTgt spid="52"/>
                                        </p:tgtEl>
                                        <p:attrNameLst>
                                          <p:attrName>ppt_x</p:attrName>
                                          <p:attrName>ppt_y</p:attrName>
                                        </p:attrNameLst>
                                      </p:cBhvr>
                                    </p:animMotion>
                                  </p:childTnLst>
                                </p:cTn>
                              </p:par>
                            </p:childTnLst>
                          </p:cTn>
                        </p:par>
                        <p:par>
                          <p:cTn id="65" fill="hold">
                            <p:stCondLst>
                              <p:cond delay="10000"/>
                            </p:stCondLst>
                            <p:childTnLst>
                              <p:par>
                                <p:cTn id="66" presetID="22" presetClass="entr" presetSubtype="4"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down)">
                                      <p:cBhvr>
                                        <p:cTn id="68"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9" grpId="0" animBg="1"/>
      <p:bldP spid="43" grpId="0" animBg="1"/>
      <p:bldP spid="47" grpId="0" animBg="1"/>
      <p:bldP spid="51" grpId="0" animBg="1"/>
      <p:bldP spid="5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b="85086"/>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duotone>
                  <a:prstClr val="black"/>
                  <a:srgbClr val="FFA3B9">
                    <a:tint val="45000"/>
                    <a:satMod val="400000"/>
                  </a:srgbClr>
                </a:duotone>
              </a:blip>
              <a:srcRect b="84283"/>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print">
                <a:duotone>
                  <a:prstClr val="black"/>
                  <a:srgbClr val="92D050">
                    <a:tint val="45000"/>
                    <a:satMod val="400000"/>
                  </a:srgbClr>
                </a:duotone>
              </a:blip>
              <a:srcRect b="84283"/>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print">
                <a:duotone>
                  <a:prstClr val="black"/>
                  <a:schemeClr val="accent6">
                    <a:lumMod val="60000"/>
                    <a:lumOff val="40000"/>
                    <a:tint val="45000"/>
                    <a:satMod val="400000"/>
                  </a:schemeClr>
                </a:duotone>
              </a:blip>
              <a:srcRect b="83544"/>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a:t>Contents </a:t>
              </a:r>
            </a:p>
          </p:txBody>
        </p:sp>
      </p:grpSp>
      <p:sp>
        <p:nvSpPr>
          <p:cNvPr id="11" name="Rounded Rectangle 10"/>
          <p:cNvSpPr/>
          <p:nvPr/>
        </p:nvSpPr>
        <p:spPr>
          <a:xfrm>
            <a:off x="1547664" y="90872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Enterprise Risk Management - Fundamentals</a:t>
            </a:r>
          </a:p>
        </p:txBody>
      </p:sp>
      <p:sp>
        <p:nvSpPr>
          <p:cNvPr id="12" name="Rounded Rectangle 11"/>
          <p:cNvSpPr/>
          <p:nvPr/>
        </p:nvSpPr>
        <p:spPr>
          <a:xfrm>
            <a:off x="1547664" y="132307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Importance of risk appetite</a:t>
            </a:r>
          </a:p>
        </p:txBody>
      </p:sp>
      <p:sp>
        <p:nvSpPr>
          <p:cNvPr id="13" name="Rounded Rectangle 12"/>
          <p:cNvSpPr/>
          <p:nvPr/>
        </p:nvSpPr>
        <p:spPr>
          <a:xfrm>
            <a:off x="1547664" y="173743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The 4Ts of hazard response</a:t>
            </a:r>
          </a:p>
        </p:txBody>
      </p:sp>
      <p:sp>
        <p:nvSpPr>
          <p:cNvPr id="14" name="Rounded Rectangle 13"/>
          <p:cNvSpPr/>
          <p:nvPr/>
        </p:nvSpPr>
        <p:spPr>
          <a:xfrm>
            <a:off x="1547664" y="2151791"/>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control techniques</a:t>
            </a:r>
          </a:p>
        </p:txBody>
      </p:sp>
      <p:sp>
        <p:nvSpPr>
          <p:cNvPr id="15" name="Rounded Rectangle 14"/>
          <p:cNvSpPr/>
          <p:nvPr/>
        </p:nvSpPr>
        <p:spPr>
          <a:xfrm>
            <a:off x="1547664" y="2566148"/>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Control of selected hazard risk</a:t>
            </a:r>
          </a:p>
        </p:txBody>
      </p:sp>
      <p:sp>
        <p:nvSpPr>
          <p:cNvPr id="16" name="Rounded Rectangle 15"/>
          <p:cNvSpPr/>
          <p:nvPr/>
        </p:nvSpPr>
        <p:spPr>
          <a:xfrm>
            <a:off x="1547664" y="2980505"/>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Managing uncertainty</a:t>
            </a:r>
          </a:p>
        </p:txBody>
      </p:sp>
      <p:sp>
        <p:nvSpPr>
          <p:cNvPr id="17" name="Rounded Rectangle 16"/>
          <p:cNvSpPr/>
          <p:nvPr/>
        </p:nvSpPr>
        <p:spPr>
          <a:xfrm>
            <a:off x="1547664" y="3394862"/>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governance</a:t>
            </a:r>
          </a:p>
        </p:txBody>
      </p:sp>
      <p:sp>
        <p:nvSpPr>
          <p:cNvPr id="18" name="Rounded Rectangle 17"/>
          <p:cNvSpPr/>
          <p:nvPr/>
        </p:nvSpPr>
        <p:spPr>
          <a:xfrm>
            <a:off x="1547664" y="3809219"/>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Insurance and risk transfer</a:t>
            </a:r>
          </a:p>
        </p:txBody>
      </p:sp>
      <p:sp>
        <p:nvSpPr>
          <p:cNvPr id="19" name="Rounded Rectangle 18"/>
          <p:cNvSpPr/>
          <p:nvPr/>
        </p:nvSpPr>
        <p:spPr>
          <a:xfrm>
            <a:off x="1547664" y="4223576"/>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Evaluation of control environment</a:t>
            </a:r>
          </a:p>
        </p:txBody>
      </p:sp>
      <p:sp>
        <p:nvSpPr>
          <p:cNvPr id="20" name="Rounded Rectangle 19"/>
          <p:cNvSpPr/>
          <p:nvPr/>
        </p:nvSpPr>
        <p:spPr>
          <a:xfrm>
            <a:off x="1547664" y="4637933"/>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Activities of internal audit function</a:t>
            </a:r>
          </a:p>
        </p:txBody>
      </p:sp>
      <p:sp>
        <p:nvSpPr>
          <p:cNvPr id="21" name="Rounded Rectangle 20"/>
          <p:cNvSpPr/>
          <p:nvPr/>
        </p:nvSpPr>
        <p:spPr>
          <a:xfrm>
            <a:off x="1547664" y="5052290"/>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Risk assurance techniques</a:t>
            </a:r>
          </a:p>
        </p:txBody>
      </p:sp>
      <p:sp>
        <p:nvSpPr>
          <p:cNvPr id="22" name="Rounded Rectangle 21"/>
          <p:cNvSpPr/>
          <p:nvPr/>
        </p:nvSpPr>
        <p:spPr>
          <a:xfrm>
            <a:off x="1547664" y="5466647"/>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Reporting on risk management</a:t>
            </a:r>
          </a:p>
        </p:txBody>
      </p:sp>
      <p:sp>
        <p:nvSpPr>
          <p:cNvPr id="23" name="Rounded Rectangle 22"/>
          <p:cNvSpPr/>
          <p:nvPr/>
        </p:nvSpPr>
        <p:spPr>
          <a:xfrm>
            <a:off x="1547664" y="588100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Corporate Social Responsibility</a:t>
            </a:r>
          </a:p>
        </p:txBody>
      </p:sp>
      <p:sp>
        <p:nvSpPr>
          <p:cNvPr id="24" name="Rounded Rectangle 23"/>
          <p:cNvSpPr/>
          <p:nvPr/>
        </p:nvSpPr>
        <p:spPr>
          <a:xfrm>
            <a:off x="1547664" y="6295364"/>
            <a:ext cx="5976664" cy="367070"/>
          </a:xfrm>
          <a:prstGeom prst="round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 Future of Risk Management</a:t>
            </a:r>
          </a:p>
        </p:txBody>
      </p:sp>
    </p:spTree>
    <p:custDataLst>
      <p:tags r:id="rId1"/>
    </p:custDataLst>
    <p:extLst>
      <p:ext uri="{BB962C8B-B14F-4D97-AF65-F5344CB8AC3E}">
        <p14:creationId xmlns:p14="http://schemas.microsoft.com/office/powerpoint/2010/main" val="10408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par>
                                <p:cTn id="10" presetID="47" presetClass="exit" presetSubtype="0" fill="hold" grpId="0" nodeType="withEffect">
                                  <p:stCondLst>
                                    <p:cond delay="0"/>
                                  </p:stCondLst>
                                  <p:childTnLst>
                                    <p:animEffect transition="out" filter="fade">
                                      <p:cBhvr>
                                        <p:cTn id="11" dur="1000"/>
                                        <p:tgtEl>
                                          <p:spTgt spid="18"/>
                                        </p:tgtEl>
                                      </p:cBhvr>
                                    </p:animEffect>
                                    <p:anim calcmode="lin" valueType="num">
                                      <p:cBhvr>
                                        <p:cTn id="12" dur="1000"/>
                                        <p:tgtEl>
                                          <p:spTgt spid="18"/>
                                        </p:tgtEl>
                                        <p:attrNameLst>
                                          <p:attrName>ppt_x</p:attrName>
                                        </p:attrNameLst>
                                      </p:cBhvr>
                                      <p:tavLst>
                                        <p:tav tm="0">
                                          <p:val>
                                            <p:strVal val="ppt_x"/>
                                          </p:val>
                                        </p:tav>
                                        <p:tav tm="100000">
                                          <p:val>
                                            <p:strVal val="ppt_x"/>
                                          </p:val>
                                        </p:tav>
                                      </p:tavLst>
                                    </p:anim>
                                    <p:anim calcmode="lin" valueType="num">
                                      <p:cBhvr>
                                        <p:cTn id="13" dur="1000"/>
                                        <p:tgtEl>
                                          <p:spTgt spid="18"/>
                                        </p:tgtEl>
                                        <p:attrNameLst>
                                          <p:attrName>ppt_y</p:attrName>
                                        </p:attrNameLst>
                                      </p:cBhvr>
                                      <p:tavLst>
                                        <p:tav tm="0">
                                          <p:val>
                                            <p:strVal val="ppt_y"/>
                                          </p:val>
                                        </p:tav>
                                        <p:tav tm="100000">
                                          <p:val>
                                            <p:strVal val="ppt_y-.1"/>
                                          </p:val>
                                        </p:tav>
                                      </p:tavLst>
                                    </p:anim>
                                    <p:set>
                                      <p:cBhvr>
                                        <p:cTn id="14" dur="1" fill="hold">
                                          <p:stCondLst>
                                            <p:cond delay="999"/>
                                          </p:stCondLst>
                                        </p:cTn>
                                        <p:tgtEl>
                                          <p:spTgt spid="18"/>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6" dur="1000"/>
                                        <p:tgtEl>
                                          <p:spTgt spid="17"/>
                                        </p:tgtEl>
                                      </p:cBhvr>
                                    </p:animEffect>
                                    <p:anim calcmode="lin" valueType="num">
                                      <p:cBhvr>
                                        <p:cTn id="17" dur="1000"/>
                                        <p:tgtEl>
                                          <p:spTgt spid="17"/>
                                        </p:tgtEl>
                                        <p:attrNameLst>
                                          <p:attrName>ppt_x</p:attrName>
                                        </p:attrNameLst>
                                      </p:cBhvr>
                                      <p:tavLst>
                                        <p:tav tm="0">
                                          <p:val>
                                            <p:strVal val="ppt_x"/>
                                          </p:val>
                                        </p:tav>
                                        <p:tav tm="100000">
                                          <p:val>
                                            <p:strVal val="ppt_x"/>
                                          </p:val>
                                        </p:tav>
                                      </p:tavLst>
                                    </p:anim>
                                    <p:anim calcmode="lin" valueType="num">
                                      <p:cBhvr>
                                        <p:cTn id="18" dur="1000"/>
                                        <p:tgtEl>
                                          <p:spTgt spid="17"/>
                                        </p:tgtEl>
                                        <p:attrNameLst>
                                          <p:attrName>ppt_y</p:attrName>
                                        </p:attrNameLst>
                                      </p:cBhvr>
                                      <p:tavLst>
                                        <p:tav tm="0">
                                          <p:val>
                                            <p:strVal val="ppt_y"/>
                                          </p:val>
                                        </p:tav>
                                        <p:tav tm="100000">
                                          <p:val>
                                            <p:strVal val="ppt_y-.1"/>
                                          </p:val>
                                        </p:tav>
                                      </p:tavLst>
                                    </p:anim>
                                    <p:set>
                                      <p:cBhvr>
                                        <p:cTn id="19" dur="1" fill="hold">
                                          <p:stCondLst>
                                            <p:cond delay="999"/>
                                          </p:stCondLst>
                                        </p:cTn>
                                        <p:tgtEl>
                                          <p:spTgt spid="17"/>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15"/>
                                        </p:tgtEl>
                                      </p:cBhvr>
                                    </p:animEffect>
                                    <p:anim calcmode="lin" valueType="num">
                                      <p:cBhvr>
                                        <p:cTn id="27" dur="1000"/>
                                        <p:tgtEl>
                                          <p:spTgt spid="15"/>
                                        </p:tgtEl>
                                        <p:attrNameLst>
                                          <p:attrName>ppt_x</p:attrName>
                                        </p:attrNameLst>
                                      </p:cBhvr>
                                      <p:tavLst>
                                        <p:tav tm="0">
                                          <p:val>
                                            <p:strVal val="ppt_x"/>
                                          </p:val>
                                        </p:tav>
                                        <p:tav tm="100000">
                                          <p:val>
                                            <p:strVal val="ppt_x"/>
                                          </p:val>
                                        </p:tav>
                                      </p:tavLst>
                                    </p:anim>
                                    <p:anim calcmode="lin" valueType="num">
                                      <p:cBhvr>
                                        <p:cTn id="28" dur="1000"/>
                                        <p:tgtEl>
                                          <p:spTgt spid="15"/>
                                        </p:tgtEl>
                                        <p:attrNameLst>
                                          <p:attrName>ppt_y</p:attrName>
                                        </p:attrNameLst>
                                      </p:cBhvr>
                                      <p:tavLst>
                                        <p:tav tm="0">
                                          <p:val>
                                            <p:strVal val="ppt_y"/>
                                          </p:val>
                                        </p:tav>
                                        <p:tav tm="100000">
                                          <p:val>
                                            <p:strVal val="ppt_y-.1"/>
                                          </p:val>
                                        </p:tav>
                                      </p:tavLst>
                                    </p:anim>
                                    <p:set>
                                      <p:cBhvr>
                                        <p:cTn id="29" dur="1" fill="hold">
                                          <p:stCondLst>
                                            <p:cond delay="999"/>
                                          </p:stCondLst>
                                        </p:cTn>
                                        <p:tgtEl>
                                          <p:spTgt spid="15"/>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14"/>
                                        </p:tgtEl>
                                      </p:cBhvr>
                                    </p:animEffect>
                                    <p:anim calcmode="lin" valueType="num">
                                      <p:cBhvr>
                                        <p:cTn id="32" dur="1000"/>
                                        <p:tgtEl>
                                          <p:spTgt spid="14"/>
                                        </p:tgtEl>
                                        <p:attrNameLst>
                                          <p:attrName>ppt_x</p:attrName>
                                        </p:attrNameLst>
                                      </p:cBhvr>
                                      <p:tavLst>
                                        <p:tav tm="0">
                                          <p:val>
                                            <p:strVal val="ppt_x"/>
                                          </p:val>
                                        </p:tav>
                                        <p:tav tm="100000">
                                          <p:val>
                                            <p:strVal val="ppt_x"/>
                                          </p:val>
                                        </p:tav>
                                      </p:tavLst>
                                    </p:anim>
                                    <p:anim calcmode="lin" valueType="num">
                                      <p:cBhvr>
                                        <p:cTn id="33" dur="1000"/>
                                        <p:tgtEl>
                                          <p:spTgt spid="14"/>
                                        </p:tgtEl>
                                        <p:attrNameLst>
                                          <p:attrName>ppt_y</p:attrName>
                                        </p:attrNameLst>
                                      </p:cBhvr>
                                      <p:tavLst>
                                        <p:tav tm="0">
                                          <p:val>
                                            <p:strVal val="ppt_y"/>
                                          </p:val>
                                        </p:tav>
                                        <p:tav tm="100000">
                                          <p:val>
                                            <p:strVal val="ppt_y-.1"/>
                                          </p:val>
                                        </p:tav>
                                      </p:tavLst>
                                    </p:anim>
                                    <p:set>
                                      <p:cBhvr>
                                        <p:cTn id="34" dur="1" fill="hold">
                                          <p:stCondLst>
                                            <p:cond delay="999"/>
                                          </p:stCondLst>
                                        </p:cTn>
                                        <p:tgtEl>
                                          <p:spTgt spid="14"/>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13"/>
                                        </p:tgtEl>
                                      </p:cBhvr>
                                    </p:animEffect>
                                    <p:anim calcmode="lin" valueType="num">
                                      <p:cBhvr>
                                        <p:cTn id="37" dur="1000"/>
                                        <p:tgtEl>
                                          <p:spTgt spid="13"/>
                                        </p:tgtEl>
                                        <p:attrNameLst>
                                          <p:attrName>ppt_x</p:attrName>
                                        </p:attrNameLst>
                                      </p:cBhvr>
                                      <p:tavLst>
                                        <p:tav tm="0">
                                          <p:val>
                                            <p:strVal val="ppt_x"/>
                                          </p:val>
                                        </p:tav>
                                        <p:tav tm="100000">
                                          <p:val>
                                            <p:strVal val="ppt_x"/>
                                          </p:val>
                                        </p:tav>
                                      </p:tavLst>
                                    </p:anim>
                                    <p:anim calcmode="lin" valueType="num">
                                      <p:cBhvr>
                                        <p:cTn id="38" dur="1000"/>
                                        <p:tgtEl>
                                          <p:spTgt spid="13"/>
                                        </p:tgtEl>
                                        <p:attrNameLst>
                                          <p:attrName>ppt_y</p:attrName>
                                        </p:attrNameLst>
                                      </p:cBhvr>
                                      <p:tavLst>
                                        <p:tav tm="0">
                                          <p:val>
                                            <p:strVal val="ppt_y"/>
                                          </p:val>
                                        </p:tav>
                                        <p:tav tm="100000">
                                          <p:val>
                                            <p:strVal val="ppt_y-.1"/>
                                          </p:val>
                                        </p:tav>
                                      </p:tavLst>
                                    </p:anim>
                                    <p:set>
                                      <p:cBhvr>
                                        <p:cTn id="39" dur="1" fill="hold">
                                          <p:stCondLst>
                                            <p:cond delay="999"/>
                                          </p:stCondLst>
                                        </p:cTn>
                                        <p:tgtEl>
                                          <p:spTgt spid="13"/>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11"/>
                                        </p:tgtEl>
                                      </p:cBhvr>
                                    </p:animEffect>
                                    <p:anim calcmode="lin" valueType="num">
                                      <p:cBhvr>
                                        <p:cTn id="47" dur="1000"/>
                                        <p:tgtEl>
                                          <p:spTgt spid="11"/>
                                        </p:tgtEl>
                                        <p:attrNameLst>
                                          <p:attrName>ppt_x</p:attrName>
                                        </p:attrNameLst>
                                      </p:cBhvr>
                                      <p:tavLst>
                                        <p:tav tm="0">
                                          <p:val>
                                            <p:strVal val="ppt_x"/>
                                          </p:val>
                                        </p:tav>
                                        <p:tav tm="100000">
                                          <p:val>
                                            <p:strVal val="ppt_x"/>
                                          </p:val>
                                        </p:tav>
                                      </p:tavLst>
                                    </p:anim>
                                    <p:anim calcmode="lin" valueType="num">
                                      <p:cBhvr>
                                        <p:cTn id="48" dur="1000"/>
                                        <p:tgtEl>
                                          <p:spTgt spid="11"/>
                                        </p:tgtEl>
                                        <p:attrNameLst>
                                          <p:attrName>ppt_y</p:attrName>
                                        </p:attrNameLst>
                                      </p:cBhvr>
                                      <p:tavLst>
                                        <p:tav tm="0">
                                          <p:val>
                                            <p:strVal val="ppt_y"/>
                                          </p:val>
                                        </p:tav>
                                        <p:tav tm="100000">
                                          <p:val>
                                            <p:strVal val="ppt_y-.1"/>
                                          </p:val>
                                        </p:tav>
                                      </p:tavLst>
                                    </p:anim>
                                    <p:set>
                                      <p:cBhvr>
                                        <p:cTn id="49" dur="1" fill="hold">
                                          <p:stCondLst>
                                            <p:cond delay="999"/>
                                          </p:stCondLst>
                                        </p:cTn>
                                        <p:tgtEl>
                                          <p:spTgt spid="11"/>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20"/>
                                        </p:tgtEl>
                                      </p:cBhvr>
                                    </p:animEffect>
                                    <p:anim calcmode="lin" valueType="num">
                                      <p:cBhvr>
                                        <p:cTn id="52" dur="1000"/>
                                        <p:tgtEl>
                                          <p:spTgt spid="20"/>
                                        </p:tgtEl>
                                        <p:attrNameLst>
                                          <p:attrName>ppt_x</p:attrName>
                                        </p:attrNameLst>
                                      </p:cBhvr>
                                      <p:tavLst>
                                        <p:tav tm="0">
                                          <p:val>
                                            <p:strVal val="ppt_x"/>
                                          </p:val>
                                        </p:tav>
                                        <p:tav tm="100000">
                                          <p:val>
                                            <p:strVal val="ppt_x"/>
                                          </p:val>
                                        </p:tav>
                                      </p:tavLst>
                                    </p:anim>
                                    <p:anim calcmode="lin" valueType="num">
                                      <p:cBhvr>
                                        <p:cTn id="53" dur="1000"/>
                                        <p:tgtEl>
                                          <p:spTgt spid="20"/>
                                        </p:tgtEl>
                                        <p:attrNameLst>
                                          <p:attrName>ppt_y</p:attrName>
                                        </p:attrNameLst>
                                      </p:cBhvr>
                                      <p:tavLst>
                                        <p:tav tm="0">
                                          <p:val>
                                            <p:strVal val="ppt_y"/>
                                          </p:val>
                                        </p:tav>
                                        <p:tav tm="100000">
                                          <p:val>
                                            <p:strVal val="ppt_y-.1"/>
                                          </p:val>
                                        </p:tav>
                                      </p:tavLst>
                                    </p:anim>
                                    <p:set>
                                      <p:cBhvr>
                                        <p:cTn id="54" dur="1" fill="hold">
                                          <p:stCondLst>
                                            <p:cond delay="999"/>
                                          </p:stCondLst>
                                        </p:cTn>
                                        <p:tgtEl>
                                          <p:spTgt spid="20"/>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7" presetClass="exit" presetSubtype="0" fill="hold" grpId="0" nodeType="withEffect">
                                  <p:stCondLst>
                                    <p:cond delay="0"/>
                                  </p:stCondLst>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24"/>
                                        </p:tgtEl>
                                      </p:cBhvr>
                                    </p:animEffect>
                                    <p:anim calcmode="lin" valueType="num">
                                      <p:cBhvr>
                                        <p:cTn id="72" dur="1000"/>
                                        <p:tgtEl>
                                          <p:spTgt spid="24"/>
                                        </p:tgtEl>
                                        <p:attrNameLst>
                                          <p:attrName>ppt_x</p:attrName>
                                        </p:attrNameLst>
                                      </p:cBhvr>
                                      <p:tavLst>
                                        <p:tav tm="0">
                                          <p:val>
                                            <p:strVal val="ppt_x"/>
                                          </p:val>
                                        </p:tav>
                                        <p:tav tm="100000">
                                          <p:val>
                                            <p:strVal val="ppt_x"/>
                                          </p:val>
                                        </p:tav>
                                      </p:tavLst>
                                    </p:anim>
                                    <p:anim calcmode="lin" valueType="num">
                                      <p:cBhvr>
                                        <p:cTn id="73" dur="1000"/>
                                        <p:tgtEl>
                                          <p:spTgt spid="24"/>
                                        </p:tgtEl>
                                        <p:attrNameLst>
                                          <p:attrName>ppt_y</p:attrName>
                                        </p:attrNameLst>
                                      </p:cBhvr>
                                      <p:tavLst>
                                        <p:tav tm="0">
                                          <p:val>
                                            <p:strVal val="ppt_y"/>
                                          </p:val>
                                        </p:tav>
                                        <p:tav tm="100000">
                                          <p:val>
                                            <p:strVal val="ppt_y-.1"/>
                                          </p:val>
                                        </p:tav>
                                      </p:tavLst>
                                    </p:anim>
                                    <p:set>
                                      <p:cBhvr>
                                        <p:cTn id="7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f7a27c57152662cbd6b48a3f2e89de2cbc7c8cb"/>
  <p:tag name="THINKCELLUNDODONOTDELETE" val="0"/>
  <p:tag name="ARTICULATE_PROJECT_OPEN" val="0"/>
  <p:tag name="ISPRING_RESOURCE_PATHS_HASH_PRESENTER" val="4610e54e1b85f63ec9cf63b7904caab8ad5e0"/>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00.xml><?xml version="1.0" encoding="utf-8"?>
<p:tagLst xmlns:a="http://schemas.openxmlformats.org/drawingml/2006/main" xmlns:r="http://schemas.openxmlformats.org/officeDocument/2006/relationships" xmlns:p="http://schemas.openxmlformats.org/presentationml/2006/main">
  <p:tag name="SHAPE_LOCKS" val="1983"/>
</p:tagLst>
</file>

<file path=ppt/tags/tag101.xml><?xml version="1.0" encoding="utf-8"?>
<p:tagLst xmlns:a="http://schemas.openxmlformats.org/drawingml/2006/main" xmlns:r="http://schemas.openxmlformats.org/officeDocument/2006/relationships" xmlns:p="http://schemas.openxmlformats.org/presentationml/2006/main">
  <p:tag name="SHAPE_LOCKS" val="1983"/>
</p:tagLst>
</file>

<file path=ppt/tags/tag102.xml><?xml version="1.0" encoding="utf-8"?>
<p:tagLst xmlns:a="http://schemas.openxmlformats.org/drawingml/2006/main" xmlns:r="http://schemas.openxmlformats.org/officeDocument/2006/relationships" xmlns:p="http://schemas.openxmlformats.org/presentationml/2006/main">
  <p:tag name="GENSWF_SLIDE_TITLE" val="ERM-wide approach"/>
  <p:tag name="GENSWF_ADVANCE_TIME" val="0.00"/>
  <p:tag name="ISPRING_SLIDE_INDENT_LEVEL" val="1"/>
  <p:tag name="ISPRING_CUSTOM_TIMING_USED" val="0"/>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SHAPE_LOCKS" val="1983"/>
</p:tagLst>
</file>

<file path=ppt/tags/tag105.xml><?xml version="1.0" encoding="utf-8"?>
<p:tagLst xmlns:a="http://schemas.openxmlformats.org/drawingml/2006/main" xmlns:r="http://schemas.openxmlformats.org/officeDocument/2006/relationships" xmlns:p="http://schemas.openxmlformats.org/presentationml/2006/main">
  <p:tag name="GENSWF_SLIDE_TITLE" val="Benefits of ERM"/>
  <p:tag name="GENSWF_ADVANCE_TIME" val="0.00"/>
  <p:tag name="ISPRING_SLIDE_INDENT_LEVEL" val="1"/>
  <p:tag name="ISPRING_CUSTOM_TIMING_USED" val="0"/>
</p:tagLst>
</file>

<file path=ppt/tags/tag106.xml><?xml version="1.0" encoding="utf-8"?>
<p:tagLst xmlns:a="http://schemas.openxmlformats.org/drawingml/2006/main" xmlns:r="http://schemas.openxmlformats.org/officeDocument/2006/relationships" xmlns:p="http://schemas.openxmlformats.org/presentationml/2006/main">
  <p:tag name="GENSWF_SLIDE_TITLE" val="Financial"/>
  <p:tag name="GENSWF_ADVANCE_TIME" val="0.00"/>
  <p:tag name="ISPRING_SLIDE_INDENT_LEVEL" val="1"/>
  <p:tag name="ISPRING_CUSTOM_TIMING_USED" val="0"/>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SHAPE_LOCKS" val="1983"/>
</p:tagLst>
</file>

<file path=ppt/tags/tag109.xml><?xml version="1.0" encoding="utf-8"?>
<p:tagLst xmlns:a="http://schemas.openxmlformats.org/drawingml/2006/main" xmlns:r="http://schemas.openxmlformats.org/officeDocument/2006/relationships" xmlns:p="http://schemas.openxmlformats.org/presentationml/2006/main">
  <p:tag name="GENSWF_SLIDE_TITLE" val="Infrastructure"/>
  <p:tag name="GENSWF_ADVANCE_TIME" val="0.00"/>
  <p:tag name="ISPRING_SLIDE_INDENT_LEVEL" val="1"/>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10.xml><?xml version="1.0" encoding="utf-8"?>
<p:tagLst xmlns:a="http://schemas.openxmlformats.org/drawingml/2006/main" xmlns:r="http://schemas.openxmlformats.org/officeDocument/2006/relationships" xmlns:p="http://schemas.openxmlformats.org/presentationml/2006/main">
  <p:tag name="SHAPE_LOCKS" val="1983"/>
</p:tagLst>
</file>

<file path=ppt/tags/tag111.xml><?xml version="1.0" encoding="utf-8"?>
<p:tagLst xmlns:a="http://schemas.openxmlformats.org/drawingml/2006/main" xmlns:r="http://schemas.openxmlformats.org/officeDocument/2006/relationships" xmlns:p="http://schemas.openxmlformats.org/presentationml/2006/main">
  <p:tag name="GENSWF_SLIDE_TITLE" val="Reputational"/>
  <p:tag name="GENSWF_ADVANCE_TIME" val="0.00"/>
  <p:tag name="ISPRING_SLIDE_INDENT_LEVEL" val="1"/>
  <p:tag name="ISPRING_CUSTOM_TIMING_USED" val="0"/>
</p:tagLst>
</file>

<file path=ppt/tags/tag112.xml><?xml version="1.0" encoding="utf-8"?>
<p:tagLst xmlns:a="http://schemas.openxmlformats.org/drawingml/2006/main" xmlns:r="http://schemas.openxmlformats.org/officeDocument/2006/relationships" xmlns:p="http://schemas.openxmlformats.org/presentationml/2006/main">
  <p:tag name="SHAPE_LOCKS" val="1983"/>
</p:tagLst>
</file>

<file path=ppt/tags/tag113.xml><?xml version="1.0" encoding="utf-8"?>
<p:tagLst xmlns:a="http://schemas.openxmlformats.org/drawingml/2006/main" xmlns:r="http://schemas.openxmlformats.org/officeDocument/2006/relationships" xmlns:p="http://schemas.openxmlformats.org/presentationml/2006/main">
  <p:tag name="GENSWF_SLIDE_TITLE" val="Marketplace"/>
  <p:tag name="GENSWF_ADVANCE_TIME" val="0.00"/>
  <p:tag name="ISPRING_SLIDE_INDENT_LEVEL" val="1"/>
  <p:tag name="ISPRING_CUSTOM_TIMING_USED" val="0"/>
</p:tagLst>
</file>

<file path=ppt/tags/tag114.xml><?xml version="1.0" encoding="utf-8"?>
<p:tagLst xmlns:a="http://schemas.openxmlformats.org/drawingml/2006/main" xmlns:r="http://schemas.openxmlformats.org/officeDocument/2006/relationships" xmlns:p="http://schemas.openxmlformats.org/presentationml/2006/main">
  <p:tag name="SHAPE_LOCKS" val="1983"/>
</p:tagLst>
</file>

<file path=ppt/tags/tag115.xml><?xml version="1.0" encoding="utf-8"?>
<p:tagLst xmlns:a="http://schemas.openxmlformats.org/drawingml/2006/main" xmlns:r="http://schemas.openxmlformats.org/officeDocument/2006/relationships" xmlns:p="http://schemas.openxmlformats.org/presentationml/2006/main">
  <p:tag name="GENSWF_SLIDE_TITLE" val="ERM and business continuity"/>
  <p:tag name="GENSWF_ADVANCE_TIME" val="0.00"/>
  <p:tag name="ISPRING_SLIDE_INDENT_LEVEL" val="1"/>
  <p:tag name="ISPRING_CUSTOM_TIMING_USED" val="0"/>
</p:tagLst>
</file>

<file path=ppt/tags/tag116.xml><?xml version="1.0" encoding="utf-8"?>
<p:tagLst xmlns:a="http://schemas.openxmlformats.org/drawingml/2006/main" xmlns:r="http://schemas.openxmlformats.org/officeDocument/2006/relationships" xmlns:p="http://schemas.openxmlformats.org/presentationml/2006/main">
  <p:tag name="SHAPE_LOCKS" val="1983"/>
</p:tagLst>
</file>

<file path=ppt/tags/tag117.xml><?xml version="1.0" encoding="utf-8"?>
<p:tagLst xmlns:a="http://schemas.openxmlformats.org/drawingml/2006/main" xmlns:r="http://schemas.openxmlformats.org/officeDocument/2006/relationships" xmlns:p="http://schemas.openxmlformats.org/presentationml/2006/main">
  <p:tag name="GENSWF_SLIDE_TITLE" val="Importance of risk appetite"/>
  <p:tag name="GENSWF_ADVANCE_TIME" val="0.00"/>
  <p:tag name="ISPRING_SLIDE_INDENT_LEVEL" val="0"/>
  <p:tag name="ISPRING_CUSTOM_TIMING_USED" val="0"/>
</p:tagLst>
</file>

<file path=ppt/tags/tag118.xml><?xml version="1.0" encoding="utf-8"?>
<p:tagLst xmlns:a="http://schemas.openxmlformats.org/drawingml/2006/main" xmlns:r="http://schemas.openxmlformats.org/officeDocument/2006/relationships" xmlns:p="http://schemas.openxmlformats.org/presentationml/2006/main">
  <p:tag name="GENSWF_SLIDE_TITLE" val="Risk capacity"/>
  <p:tag name="GENSWF_ADVANCE_TIME" val="0.00"/>
  <p:tag name="ISPRING_SLIDE_INDENT_LEVEL" val="1"/>
  <p:tag name="ISPRING_CUSTOM_TIMING_USED" val="0"/>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20.xml><?xml version="1.0" encoding="utf-8"?>
<p:tagLst xmlns:a="http://schemas.openxmlformats.org/drawingml/2006/main" xmlns:r="http://schemas.openxmlformats.org/officeDocument/2006/relationships" xmlns:p="http://schemas.openxmlformats.org/presentationml/2006/main">
  <p:tag name="SHAPE_LOCKS" val="1983"/>
</p:tagLst>
</file>

<file path=ppt/tags/tag121.xml><?xml version="1.0" encoding="utf-8"?>
<p:tagLst xmlns:a="http://schemas.openxmlformats.org/drawingml/2006/main" xmlns:r="http://schemas.openxmlformats.org/officeDocument/2006/relationships" xmlns:p="http://schemas.openxmlformats.org/presentationml/2006/main">
  <p:tag name="GENSWF_SLIDE_TITLE" val="Risk appetite"/>
  <p:tag name="GENSWF_ADVANCE_TIME" val="0.00"/>
  <p:tag name="ISPRING_SLIDE_INDENT_LEVEL" val="1"/>
  <p:tag name="ISPRING_CUSTOM_TIMING_USED" val="0"/>
</p:tagLst>
</file>

<file path=ppt/tags/tag122.xml><?xml version="1.0" encoding="utf-8"?>
<p:tagLst xmlns:a="http://schemas.openxmlformats.org/drawingml/2006/main" xmlns:r="http://schemas.openxmlformats.org/officeDocument/2006/relationships" xmlns:p="http://schemas.openxmlformats.org/presentationml/2006/main">
  <p:tag name="SHAPE_LOCKS" val="1983"/>
</p:tagLst>
</file>

<file path=ppt/tags/tag123.xml><?xml version="1.0" encoding="utf-8"?>
<p:tagLst xmlns:a="http://schemas.openxmlformats.org/drawingml/2006/main" xmlns:r="http://schemas.openxmlformats.org/officeDocument/2006/relationships" xmlns:p="http://schemas.openxmlformats.org/presentationml/2006/main">
  <p:tag name="GENSWF_SLIDE_TITLE" val="Nature of risk appetite"/>
  <p:tag name="GENSWF_ADVANCE_TIME" val="0.00"/>
  <p:tag name="ISPRING_SLIDE_INDENT_LEVEL" val="1"/>
  <p:tag name="ISPRING_CUSTOM_TIMING_USED" val="0"/>
</p:tagLst>
</file>

<file path=ppt/tags/tag124.xml><?xml version="1.0" encoding="utf-8"?>
<p:tagLst xmlns:a="http://schemas.openxmlformats.org/drawingml/2006/main" xmlns:r="http://schemas.openxmlformats.org/officeDocument/2006/relationships" xmlns:p="http://schemas.openxmlformats.org/presentationml/2006/main">
  <p:tag name="SHAPE_LOCKS" val="1983"/>
</p:tagLst>
</file>

<file path=ppt/tags/tag1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GENSWF_SLIDE_TITLE" val="Multiple Choice Question"/>
</p:tagLst>
</file>

<file path=ppt/tags/tag126.xml><?xml version="1.0" encoding="utf-8"?>
<p:tagLst xmlns:a="http://schemas.openxmlformats.org/drawingml/2006/main" xmlns:r="http://schemas.openxmlformats.org/officeDocument/2006/relationships" xmlns:p="http://schemas.openxmlformats.org/presentationml/2006/main">
  <p:tag name="SHAPE_LOCKS" val="1983"/>
</p:tagLst>
</file>

<file path=ppt/tags/tag12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ISPRING_SLIDE_BRANCHING_PROPERTIES" val="&lt;BranchingProperties&gt;&lt;nextAction&gt;&lt;action&gt;0&lt;/action&gt;&lt;/nextAction&gt;&lt;prevAction&gt;&lt;action&gt;0&lt;/action&gt;&lt;/prevAction&gt;&lt;lock&gt;1&lt;/lock&gt;&lt;/BranchingProperties&gt;&#10;"/>
  <p:tag name="GENSWF_SLIDE_TITLE" val="Multiple Choice Question"/>
</p:tagLst>
</file>

<file path=ppt/tags/tag128.xml><?xml version="1.0" encoding="utf-8"?>
<p:tagLst xmlns:a="http://schemas.openxmlformats.org/drawingml/2006/main" xmlns:r="http://schemas.openxmlformats.org/officeDocument/2006/relationships" xmlns:p="http://schemas.openxmlformats.org/presentationml/2006/main">
  <p:tag name="SHAPE_LOCKS" val="1983"/>
</p:tagLst>
</file>

<file path=ppt/tags/tag129.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3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ISPRING_SLIDE_BRANCHING_PROPERTIES" val="&lt;BranchingProperties&gt;&lt;nextAction&gt;&lt;action&gt;0&lt;/action&gt;&lt;/nextAction&gt;&lt;prevAction&gt;&lt;action&gt;0&lt;/action&gt;&lt;/prevAction&gt;&lt;lock&gt;1&lt;/lock&gt;&lt;/BranchingProperties&gt;&#10;"/>
  <p:tag name="GENSWF_SLIDE_TITLE" val="Multiple Choice Question"/>
</p:tagLst>
</file>

<file path=ppt/tags/tag131.xml><?xml version="1.0" encoding="utf-8"?>
<p:tagLst xmlns:a="http://schemas.openxmlformats.org/drawingml/2006/main" xmlns:r="http://schemas.openxmlformats.org/officeDocument/2006/relationships" xmlns:p="http://schemas.openxmlformats.org/presentationml/2006/main">
  <p:tag name="SHAPE_LOCKS" val="1983"/>
</p:tagLst>
</file>

<file path=ppt/tags/tag132.xml><?xml version="1.0" encoding="utf-8"?>
<p:tagLst xmlns:a="http://schemas.openxmlformats.org/drawingml/2006/main" xmlns:r="http://schemas.openxmlformats.org/officeDocument/2006/relationships" xmlns:p="http://schemas.openxmlformats.org/presentationml/2006/main">
  <p:tag name="SHAPE_LOCKS" val="1983"/>
</p:tagLst>
</file>

<file path=ppt/tags/tag133.xml><?xml version="1.0" encoding="utf-8"?>
<p:tagLst xmlns:a="http://schemas.openxmlformats.org/drawingml/2006/main" xmlns:r="http://schemas.openxmlformats.org/officeDocument/2006/relationships" xmlns:p="http://schemas.openxmlformats.org/presentationml/2006/main">
  <p:tag name="GENSWF_SLIDE_TITLE" val="The 4Ts of hazard response"/>
  <p:tag name="GENSWF_ADVANCE_TIME" val="0.00"/>
  <p:tag name="ISPRING_SLIDE_INDENT_LEVEL" val="0"/>
  <p:tag name="ISPRING_CUSTOM_TIMING_USED" val="0"/>
  <p:tag name="ISPRING_SLIDE_BRANCHING_PROPERTIES" val="&lt;BranchingProperties&gt;&lt;nextAction&gt;&lt;action&gt;0&lt;/action&gt;&lt;/nextAction&gt;&lt;prevAction&gt;&lt;action&gt;2&lt;/action&gt;&lt;slide&gt;413&lt;/slide&gt;&lt;/prevAction&gt;&lt;lock&gt;0&lt;/lock&gt;&lt;/BranchingProperties&gt;&#10;"/>
</p:tagLst>
</file>

<file path=ppt/tags/tag134.xml><?xml version="1.0" encoding="utf-8"?>
<p:tagLst xmlns:a="http://schemas.openxmlformats.org/drawingml/2006/main" xmlns:r="http://schemas.openxmlformats.org/officeDocument/2006/relationships" xmlns:p="http://schemas.openxmlformats.org/presentationml/2006/main">
  <p:tag name="GENSWF_SLIDE_TITLE" val="The 4Ts"/>
  <p:tag name="GENSWF_ADVANCE_TIME" val="0.00"/>
  <p:tag name="ISPRING_SLIDE_INDENT_LEVEL" val="1"/>
  <p:tag name="ISPRING_CUSTOM_TIMING_USED" val="0"/>
</p:tagLst>
</file>

<file path=ppt/tags/tag135.xml><?xml version="1.0" encoding="utf-8"?>
<p:tagLst xmlns:a="http://schemas.openxmlformats.org/drawingml/2006/main" xmlns:r="http://schemas.openxmlformats.org/officeDocument/2006/relationships" xmlns:p="http://schemas.openxmlformats.org/presentationml/2006/main">
  <p:tag name="GENSWF_SLIDE_TITLE" val="Tolerate"/>
  <p:tag name="GENSWF_ADVANCE_TIME" val="0.00"/>
  <p:tag name="ISPRING_SLIDE_INDENT_LEVEL" val="1"/>
  <p:tag name="ISPRING_CUSTOM_TIMING_USED" val="0"/>
</p:tagLst>
</file>

<file path=ppt/tags/tag136.xml><?xml version="1.0" encoding="utf-8"?>
<p:tagLst xmlns:a="http://schemas.openxmlformats.org/drawingml/2006/main" xmlns:r="http://schemas.openxmlformats.org/officeDocument/2006/relationships" xmlns:p="http://schemas.openxmlformats.org/presentationml/2006/main">
  <p:tag name="GENSWF_SLIDE_TITLE" val="Treat"/>
  <p:tag name="GENSWF_ADVANCE_TIME" val="0.00"/>
  <p:tag name="ISPRING_SLIDE_INDENT_LEVEL" val="1"/>
  <p:tag name="ISPRING_CUSTOM_TIMING_USED" val="0"/>
</p:tagLst>
</file>

<file path=ppt/tags/tag137.xml><?xml version="1.0" encoding="utf-8"?>
<p:tagLst xmlns:a="http://schemas.openxmlformats.org/drawingml/2006/main" xmlns:r="http://schemas.openxmlformats.org/officeDocument/2006/relationships" xmlns:p="http://schemas.openxmlformats.org/presentationml/2006/main">
  <p:tag name="GENSWF_SLIDE_TITLE" val="Transfer"/>
  <p:tag name="GENSWF_ADVANCE_TIME" val="0.00"/>
  <p:tag name="ISPRING_SLIDE_INDENT_LEVEL" val="1"/>
  <p:tag name="ISPRING_CUSTOM_TIMING_USED" val="0"/>
</p:tagLst>
</file>

<file path=ppt/tags/tag138.xml><?xml version="1.0" encoding="utf-8"?>
<p:tagLst xmlns:a="http://schemas.openxmlformats.org/drawingml/2006/main" xmlns:r="http://schemas.openxmlformats.org/officeDocument/2006/relationships" xmlns:p="http://schemas.openxmlformats.org/presentationml/2006/main">
  <p:tag name="GENSWF_SLIDE_TITLE" val="Terminate"/>
  <p:tag name="GENSWF_ADVANCE_TIME" val="0.00"/>
  <p:tag name="ISPRING_SLIDE_INDENT_LEVEL" val="1"/>
  <p:tag name="ISPRING_CUSTOM_TIMING_USED" val="0"/>
</p:tagLst>
</file>

<file path=ppt/tags/tag139.xml><?xml version="1.0" encoding="utf-8"?>
<p:tagLst xmlns:a="http://schemas.openxmlformats.org/drawingml/2006/main" xmlns:r="http://schemas.openxmlformats.org/officeDocument/2006/relationships" xmlns:p="http://schemas.openxmlformats.org/presentationml/2006/main">
  <p:tag name="GENSWF_SLIDE_TITLE" val="Key dependencies and significant risks - Financial"/>
  <p:tag name="GENSWF_ADVANCE_TIME" val="0.00"/>
  <p:tag name="ISPRING_SLIDE_INDENT_LEVEL" val="1"/>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GENSWF_SLIDE_TITLE" val="Key dependencies and significant risks - Infrastructure"/>
  <p:tag name="GENSWF_ADVANCE_TIME" val="0.00"/>
  <p:tag name="ISPRING_SLIDE_INDENT_LEVEL" val="1"/>
  <p:tag name="ISPRING_CUSTOM_TIMING_USED" val="0"/>
</p:tagLst>
</file>

<file path=ppt/tags/tag142.xml><?xml version="1.0" encoding="utf-8"?>
<p:tagLst xmlns:a="http://schemas.openxmlformats.org/drawingml/2006/main" xmlns:r="http://schemas.openxmlformats.org/officeDocument/2006/relationships" xmlns:p="http://schemas.openxmlformats.org/presentationml/2006/main">
  <p:tag name="GENSWF_SLIDE_TITLE" val="Key dependencies and significant risks - Reputational"/>
  <p:tag name="GENSWF_ADVANCE_TIME" val="0.00"/>
  <p:tag name="ISPRING_SLIDE_INDENT_LEVEL" val="1"/>
  <p:tag name="ISPRING_CUSTOM_TIMING_USED" val="0"/>
</p:tagLst>
</file>

<file path=ppt/tags/tag143.xml><?xml version="1.0" encoding="utf-8"?>
<p:tagLst xmlns:a="http://schemas.openxmlformats.org/drawingml/2006/main" xmlns:r="http://schemas.openxmlformats.org/officeDocument/2006/relationships" xmlns:p="http://schemas.openxmlformats.org/presentationml/2006/main">
  <p:tag name="GENSWF_SLIDE_TITLE" val="Key dependencies and significant risks - Market place"/>
  <p:tag name="GENSWF_ADVANCE_TIME" val="0.00"/>
  <p:tag name="ISPRING_SLIDE_INDENT_LEVEL" val="1"/>
  <p:tag name="ISPRING_CUSTOM_TIMING_USED" val="0"/>
</p:tagLst>
</file>

<file path=ppt/tags/tag144.xml><?xml version="1.0" encoding="utf-8"?>
<p:tagLst xmlns:a="http://schemas.openxmlformats.org/drawingml/2006/main" xmlns:r="http://schemas.openxmlformats.org/officeDocument/2006/relationships" xmlns:p="http://schemas.openxmlformats.org/presentationml/2006/main">
  <p:tag name="GENSWF_SLIDE_TITLE" val="Risk acceptance"/>
  <p:tag name="GENSWF_ADVANCE_TIME" val="0.00"/>
  <p:tag name="ISPRING_SLIDE_INDENT_LEVEL" val="1"/>
  <p:tag name="ISPRING_CUSTOM_TIMING_USED" val="0"/>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_LOCKS" val="1983"/>
</p:tagLst>
</file>

<file path=ppt/tags/tag147.xml><?xml version="1.0" encoding="utf-8"?>
<p:tagLst xmlns:a="http://schemas.openxmlformats.org/drawingml/2006/main" xmlns:r="http://schemas.openxmlformats.org/officeDocument/2006/relationships" xmlns:p="http://schemas.openxmlformats.org/presentationml/2006/main">
  <p:tag name="GENSWF_SLIDE_TITLE" val="Risk reduction"/>
  <p:tag name="GENSWF_ADVANCE_TIME" val="0.00"/>
  <p:tag name="ISPRING_SLIDE_INDENT_LEVEL" val="1"/>
  <p:tag name="ISPRING_CUSTOM_TIMING_USED" val="0"/>
</p:tagLst>
</file>

<file path=ppt/tags/tag148.xml><?xml version="1.0" encoding="utf-8"?>
<p:tagLst xmlns:a="http://schemas.openxmlformats.org/drawingml/2006/main" xmlns:r="http://schemas.openxmlformats.org/officeDocument/2006/relationships" xmlns:p="http://schemas.openxmlformats.org/presentationml/2006/main">
  <p:tag name="SHAPE_LOCKS" val="1983"/>
</p:tagLst>
</file>

<file path=ppt/tags/tag149.xml><?xml version="1.0" encoding="utf-8"?>
<p:tagLst xmlns:a="http://schemas.openxmlformats.org/drawingml/2006/main" xmlns:r="http://schemas.openxmlformats.org/officeDocument/2006/relationships" xmlns:p="http://schemas.openxmlformats.org/presentationml/2006/main">
  <p:tag name="GENSWF_SLIDE_TITLE" val="Risk transfer"/>
  <p:tag name="GENSWF_ADVANCE_TIME" val="0.00"/>
  <p:tag name="ISPRING_SLIDE_INDENT_LEVEL" val="1"/>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SLIDE_TITLE" val="Contents"/>
  <p:tag name="GENSWF_ADVANCE_TIME" val="0.00"/>
  <p:tag name="ISPRING_SLIDE_INDENT_LEVEL" val="0"/>
  <p:tag name="ISPRING_CUSTOM_TIMING_USED" val="0"/>
</p:tagLst>
</file>

<file path=ppt/tags/tag150.xml><?xml version="1.0" encoding="utf-8"?>
<p:tagLst xmlns:a="http://schemas.openxmlformats.org/drawingml/2006/main" xmlns:r="http://schemas.openxmlformats.org/officeDocument/2006/relationships" xmlns:p="http://schemas.openxmlformats.org/presentationml/2006/main">
  <p:tag name="SHAPE_LOCKS" val="1983"/>
</p:tagLst>
</file>

<file path=ppt/tags/tag151.xml><?xml version="1.0" encoding="utf-8"?>
<p:tagLst xmlns:a="http://schemas.openxmlformats.org/drawingml/2006/main" xmlns:r="http://schemas.openxmlformats.org/officeDocument/2006/relationships" xmlns:p="http://schemas.openxmlformats.org/presentationml/2006/main">
  <p:tag name="GENSWF_SLIDE_TITLE" val="Risk avoid"/>
  <p:tag name="GENSWF_ADVANCE_TIME" val="0.00"/>
  <p:tag name="ISPRING_SLIDE_INDENT_LEVEL" val="1"/>
  <p:tag name="ISPRING_CUSTOM_TIMING_USED" val="0"/>
</p:tagLst>
</file>

<file path=ppt/tags/tag152.xml><?xml version="1.0" encoding="utf-8"?>
<p:tagLst xmlns:a="http://schemas.openxmlformats.org/drawingml/2006/main" xmlns:r="http://schemas.openxmlformats.org/officeDocument/2006/relationships" xmlns:p="http://schemas.openxmlformats.org/presentationml/2006/main">
  <p:tag name="SHAPE_LOCKS" val="1983"/>
</p:tagLst>
</file>

<file path=ppt/tags/tag153.xml><?xml version="1.0" encoding="utf-8"?>
<p:tagLst xmlns:a="http://schemas.openxmlformats.org/drawingml/2006/main" xmlns:r="http://schemas.openxmlformats.org/officeDocument/2006/relationships" xmlns:p="http://schemas.openxmlformats.org/presentationml/2006/main">
  <p:tag name="GENSWF_SLIDE_TITLE" val="Risk control techniques"/>
  <p:tag name="GENSWF_ADVANCE_TIME" val="0.00"/>
  <p:tag name="ISPRING_SLIDE_INDENT_LEVEL" val="0"/>
  <p:tag name="ISPRING_CUSTOM_TIMING_USED" val="0"/>
</p:tagLst>
</file>

<file path=ppt/tags/tag154.xml><?xml version="1.0" encoding="utf-8"?>
<p:tagLst xmlns:a="http://schemas.openxmlformats.org/drawingml/2006/main" xmlns:r="http://schemas.openxmlformats.org/officeDocument/2006/relationships" xmlns:p="http://schemas.openxmlformats.org/presentationml/2006/main">
  <p:tag name="GENSWF_SLIDE_TITLE" val="Types of control"/>
  <p:tag name="GENSWF_ADVANCE_TIME" val="0.00"/>
  <p:tag name="ISPRING_SLIDE_INDENT_LEVEL" val="1"/>
  <p:tag name="ISPRING_CUSTOM_TIMING_USED" val="0"/>
</p:tagLst>
</file>

<file path=ppt/tags/tag155.xml><?xml version="1.0" encoding="utf-8"?>
<p:tagLst xmlns:a="http://schemas.openxmlformats.org/drawingml/2006/main" xmlns:r="http://schemas.openxmlformats.org/officeDocument/2006/relationships" xmlns:p="http://schemas.openxmlformats.org/presentationml/2006/main">
  <p:tag name="GENSWF_SLIDE_TITLE" val="Preventive"/>
  <p:tag name="GENSWF_ADVANCE_TIME" val="0.00"/>
  <p:tag name="ISPRING_SLIDE_INDENT_LEVEL" val="1"/>
  <p:tag name="ISPRING_CUSTOM_TIMING_USED" val="0"/>
</p:tagLst>
</file>

<file path=ppt/tags/tag156.xml><?xml version="1.0" encoding="utf-8"?>
<p:tagLst xmlns:a="http://schemas.openxmlformats.org/drawingml/2006/main" xmlns:r="http://schemas.openxmlformats.org/officeDocument/2006/relationships" xmlns:p="http://schemas.openxmlformats.org/presentationml/2006/main">
  <p:tag name="GENSWF_SLIDE_TITLE" val="Corrective"/>
  <p:tag name="GENSWF_ADVANCE_TIME" val="0.00"/>
  <p:tag name="ISPRING_SLIDE_INDENT_LEVEL" val="1"/>
  <p:tag name="ISPRING_CUSTOM_TIMING_USED" val="0"/>
</p:tagLst>
</file>

<file path=ppt/tags/tag157.xml><?xml version="1.0" encoding="utf-8"?>
<p:tagLst xmlns:a="http://schemas.openxmlformats.org/drawingml/2006/main" xmlns:r="http://schemas.openxmlformats.org/officeDocument/2006/relationships" xmlns:p="http://schemas.openxmlformats.org/presentationml/2006/main">
  <p:tag name="GENSWF_SLIDE_TITLE" val="Directive"/>
  <p:tag name="GENSWF_ADVANCE_TIME" val="0.00"/>
  <p:tag name="ISPRING_SLIDE_INDENT_LEVEL" val="1"/>
  <p:tag name="ISPRING_CUSTOM_TIMING_USED" val="0"/>
</p:tagLst>
</file>

<file path=ppt/tags/tag158.xml><?xml version="1.0" encoding="utf-8"?>
<p:tagLst xmlns:a="http://schemas.openxmlformats.org/drawingml/2006/main" xmlns:r="http://schemas.openxmlformats.org/officeDocument/2006/relationships" xmlns:p="http://schemas.openxmlformats.org/presentationml/2006/main">
  <p:tag name="GENSWF_SLIDE_TITLE" val="Detective"/>
  <p:tag name="GENSWF_ADVANCE_TIME" val="0.00"/>
  <p:tag name="ISPRING_SLIDE_INDENT_LEVEL" val="1"/>
  <p:tag name="ISPRING_CUSTOM_TIMING_USED" val="0"/>
</p:tagLst>
</file>

<file path=ppt/tags/tag159.xml><?xml version="1.0" encoding="utf-8"?>
<p:tagLst xmlns:a="http://schemas.openxmlformats.org/drawingml/2006/main" xmlns:r="http://schemas.openxmlformats.org/officeDocument/2006/relationships" xmlns:p="http://schemas.openxmlformats.org/presentationml/2006/main">
  <p:tag name="GENSWF_SLIDE_TITLE" val="Control of selected hazard risk"/>
  <p:tag name="GENSWF_ADVANCE_TIME" val="0.00"/>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SLIDE_TITLE" val="Introduction - 1/6"/>
  <p:tag name="GENSWF_ADVANCE_TIME" val="0.00"/>
  <p:tag name="ISPRING_SLIDE_INDENT_LEVEL" val="0"/>
  <p:tag name="ISPRING_CUSTOM_TIMING_USED" val="0"/>
</p:tagLst>
</file>

<file path=ppt/tags/tag160.xml><?xml version="1.0" encoding="utf-8"?>
<p:tagLst xmlns:a="http://schemas.openxmlformats.org/drawingml/2006/main" xmlns:r="http://schemas.openxmlformats.org/officeDocument/2006/relationships" xmlns:p="http://schemas.openxmlformats.org/presentationml/2006/main">
  <p:tag name="GENSWF_SLIDE_TITLE" val="Control of financial risk"/>
  <p:tag name="GENSWF_ADVANCE_TIME" val="0.00"/>
  <p:tag name="ISPRING_SLIDE_INDENT_LEVEL" val="1"/>
  <p:tag name="ISPRING_CUSTOM_TIMING_USED" val="0"/>
</p:tagLst>
</file>

<file path=ppt/tags/tag161.xml><?xml version="1.0" encoding="utf-8"?>
<p:tagLst xmlns:a="http://schemas.openxmlformats.org/drawingml/2006/main" xmlns:r="http://schemas.openxmlformats.org/officeDocument/2006/relationships" xmlns:p="http://schemas.openxmlformats.org/presentationml/2006/main">
  <p:tag name="SHAPE_LOCKS" val="1983"/>
</p:tagLst>
</file>

<file path=ppt/tags/tag162.xml><?xml version="1.0" encoding="utf-8"?>
<p:tagLst xmlns:a="http://schemas.openxmlformats.org/drawingml/2006/main" xmlns:r="http://schemas.openxmlformats.org/officeDocument/2006/relationships" xmlns:p="http://schemas.openxmlformats.org/presentationml/2006/main">
  <p:tag name="SHAPE_LOCKS" val="1983"/>
</p:tagLst>
</file>

<file path=ppt/tags/tag163.xml><?xml version="1.0" encoding="utf-8"?>
<p:tagLst xmlns:a="http://schemas.openxmlformats.org/drawingml/2006/main" xmlns:r="http://schemas.openxmlformats.org/officeDocument/2006/relationships" xmlns:p="http://schemas.openxmlformats.org/presentationml/2006/main">
  <p:tag name="GENSWF_SLIDE_TITLE" val="Minimizing fraud"/>
  <p:tag name="GENSWF_ADVANCE_TIME" val="0.00"/>
  <p:tag name="ISPRING_SLIDE_INDENT_LEVEL" val="1"/>
  <p:tag name="ISPRING_CUSTOM_TIMING_USED" val="0"/>
</p:tagLst>
</file>

<file path=ppt/tags/tag164.xml><?xml version="1.0" encoding="utf-8"?>
<p:tagLst xmlns:a="http://schemas.openxmlformats.org/drawingml/2006/main" xmlns:r="http://schemas.openxmlformats.org/officeDocument/2006/relationships" xmlns:p="http://schemas.openxmlformats.org/presentationml/2006/main">
  <p:tag name="GENSWF_SLIDE_TITLE" val="Control of infrastructure risk"/>
  <p:tag name="GENSWF_ADVANCE_TIME" val="0.00"/>
  <p:tag name="ISPRING_SLIDE_INDENT_LEVEL" val="1"/>
  <p:tag name="ISPRING_CUSTOM_TIMING_USED" val="0"/>
</p:tagLst>
</file>

<file path=ppt/tags/tag165.xml><?xml version="1.0" encoding="utf-8"?>
<p:tagLst xmlns:a="http://schemas.openxmlformats.org/drawingml/2006/main" xmlns:r="http://schemas.openxmlformats.org/officeDocument/2006/relationships" xmlns:p="http://schemas.openxmlformats.org/presentationml/2006/main">
  <p:tag name="SHAPE_LOCKS" val="1983"/>
</p:tagLst>
</file>

<file path=ppt/tags/tag166.xml><?xml version="1.0" encoding="utf-8"?>
<p:tagLst xmlns:a="http://schemas.openxmlformats.org/drawingml/2006/main" xmlns:r="http://schemas.openxmlformats.org/officeDocument/2006/relationships" xmlns:p="http://schemas.openxmlformats.org/presentationml/2006/main">
  <p:tag name="SHAPE_LOCKS" val="1983"/>
</p:tagLst>
</file>

<file path=ppt/tags/tag167.xml><?xml version="1.0" encoding="utf-8"?>
<p:tagLst xmlns:a="http://schemas.openxmlformats.org/drawingml/2006/main" xmlns:r="http://schemas.openxmlformats.org/officeDocument/2006/relationships" xmlns:p="http://schemas.openxmlformats.org/presentationml/2006/main">
  <p:tag name="SHAPE_LOCKS" val="1983"/>
</p:tagLst>
</file>

<file path=ppt/tags/tag168.xml><?xml version="1.0" encoding="utf-8"?>
<p:tagLst xmlns:a="http://schemas.openxmlformats.org/drawingml/2006/main" xmlns:r="http://schemas.openxmlformats.org/officeDocument/2006/relationships" xmlns:p="http://schemas.openxmlformats.org/presentationml/2006/main">
  <p:tag name="GENSWF_SLIDE_TITLE" val="Health and safety risks"/>
  <p:tag name="GENSWF_ADVANCE_TIME" val="0.00"/>
  <p:tag name="ISPRING_SLIDE_INDENT_LEVEL" val="1"/>
  <p:tag name="ISPRING_CUSTOM_TIMING_USED" val="0"/>
</p:tagLst>
</file>

<file path=ppt/tags/tag169.xml><?xml version="1.0" encoding="utf-8"?>
<p:tagLst xmlns:a="http://schemas.openxmlformats.org/drawingml/2006/main" xmlns:r="http://schemas.openxmlformats.org/officeDocument/2006/relationships" xmlns:p="http://schemas.openxmlformats.org/presentationml/2006/main">
  <p:tag name="GENSWF_SLIDE_TITLE" val="Causes of fire at work"/>
  <p:tag name="GENSWF_ADVANCE_TIME" val="0.00"/>
  <p:tag name="ISPRING_SLIDE_INDENT_LEVEL" val="1"/>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SHAPE_LOCKS" val="1983"/>
</p:tagLst>
</file>

<file path=ppt/tags/tag171.xml><?xml version="1.0" encoding="utf-8"?>
<p:tagLst xmlns:a="http://schemas.openxmlformats.org/drawingml/2006/main" xmlns:r="http://schemas.openxmlformats.org/officeDocument/2006/relationships" xmlns:p="http://schemas.openxmlformats.org/presentationml/2006/main">
  <p:tag name="SHAPE_LOCKS" val="1983"/>
</p:tagLst>
</file>

<file path=ppt/tags/tag172.xml><?xml version="1.0" encoding="utf-8"?>
<p:tagLst xmlns:a="http://schemas.openxmlformats.org/drawingml/2006/main" xmlns:r="http://schemas.openxmlformats.org/officeDocument/2006/relationships" xmlns:p="http://schemas.openxmlformats.org/presentationml/2006/main">
  <p:tag name="SHAPE_LOCKS" val="1983"/>
</p:tagLst>
</file>

<file path=ppt/tags/tag173.xml><?xml version="1.0" encoding="utf-8"?>
<p:tagLst xmlns:a="http://schemas.openxmlformats.org/drawingml/2006/main" xmlns:r="http://schemas.openxmlformats.org/officeDocument/2006/relationships" xmlns:p="http://schemas.openxmlformats.org/presentationml/2006/main">
  <p:tag name="SHAPE_LOCKS" val="1983"/>
</p:tagLst>
</file>

<file path=ppt/tags/tag174.xml><?xml version="1.0" encoding="utf-8"?>
<p:tagLst xmlns:a="http://schemas.openxmlformats.org/drawingml/2006/main" xmlns:r="http://schemas.openxmlformats.org/officeDocument/2006/relationships" xmlns:p="http://schemas.openxmlformats.org/presentationml/2006/main">
  <p:tag name="SHAPE_LOCKS" val="1983"/>
</p:tagLst>
</file>

<file path=ppt/tags/tag175.xml><?xml version="1.0" encoding="utf-8"?>
<p:tagLst xmlns:a="http://schemas.openxmlformats.org/drawingml/2006/main" xmlns:r="http://schemas.openxmlformats.org/officeDocument/2006/relationships" xmlns:p="http://schemas.openxmlformats.org/presentationml/2006/main">
  <p:tag name="SHAPE_LOCKS" val="1983"/>
</p:tagLst>
</file>

<file path=ppt/tags/tag176.xml><?xml version="1.0" encoding="utf-8"?>
<p:tagLst xmlns:a="http://schemas.openxmlformats.org/drawingml/2006/main" xmlns:r="http://schemas.openxmlformats.org/officeDocument/2006/relationships" xmlns:p="http://schemas.openxmlformats.org/presentationml/2006/main">
  <p:tag name="GENSWF_SLIDE_TITLE" val="IT security"/>
  <p:tag name="GENSWF_ADVANCE_TIME" val="0.00"/>
  <p:tag name="ISPRING_SLIDE_INDENT_LEVEL" val="1"/>
  <p:tag name="ISPRING_CUSTOM_TIMING_USED" val="0"/>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SHAPE_LOCKS" val="1983"/>
</p:tagLst>
</file>

<file path=ppt/tags/tag179.xml><?xml version="1.0" encoding="utf-8"?>
<p:tagLst xmlns:a="http://schemas.openxmlformats.org/drawingml/2006/main" xmlns:r="http://schemas.openxmlformats.org/officeDocument/2006/relationships" xmlns:p="http://schemas.openxmlformats.org/presentationml/2006/main">
  <p:tag name="GENSWF_SLIDE_TITLE" val="Consequences of IT failure"/>
  <p:tag name="GENSWF_ADVANCE_TIME" val="0.00"/>
  <p:tag name="ISPRING_SLIDE_INDENT_LEVEL" val="1"/>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80.xml><?xml version="1.0" encoding="utf-8"?>
<p:tagLst xmlns:a="http://schemas.openxmlformats.org/drawingml/2006/main" xmlns:r="http://schemas.openxmlformats.org/officeDocument/2006/relationships" xmlns:p="http://schemas.openxmlformats.org/presentationml/2006/main">
  <p:tag name="SHAPE_LOCKS" val="1983"/>
</p:tagLst>
</file>

<file path=ppt/tags/tag181.xml><?xml version="1.0" encoding="utf-8"?>
<p:tagLst xmlns:a="http://schemas.openxmlformats.org/drawingml/2006/main" xmlns:r="http://schemas.openxmlformats.org/officeDocument/2006/relationships" xmlns:p="http://schemas.openxmlformats.org/presentationml/2006/main">
  <p:tag name="SHAPE_LOCKS" val="1983"/>
</p:tagLst>
</file>

<file path=ppt/tags/tag182.xml><?xml version="1.0" encoding="utf-8"?>
<p:tagLst xmlns:a="http://schemas.openxmlformats.org/drawingml/2006/main" xmlns:r="http://schemas.openxmlformats.org/officeDocument/2006/relationships" xmlns:p="http://schemas.openxmlformats.org/presentationml/2006/main">
  <p:tag name="SHAPE_LOCKS" val="1983"/>
</p:tagLst>
</file>

<file path=ppt/tags/tag183.xml><?xml version="1.0" encoding="utf-8"?>
<p:tagLst xmlns:a="http://schemas.openxmlformats.org/drawingml/2006/main" xmlns:r="http://schemas.openxmlformats.org/officeDocument/2006/relationships" xmlns:p="http://schemas.openxmlformats.org/presentationml/2006/main">
  <p:tag name="SHAPE_LOCKS" val="1983"/>
</p:tagLst>
</file>

<file path=ppt/tags/tag184.xml><?xml version="1.0" encoding="utf-8"?>
<p:tagLst xmlns:a="http://schemas.openxmlformats.org/drawingml/2006/main" xmlns:r="http://schemas.openxmlformats.org/officeDocument/2006/relationships" xmlns:p="http://schemas.openxmlformats.org/presentationml/2006/main">
  <p:tag name="SHAPE_LOCKS" val="1983"/>
</p:tagLst>
</file>

<file path=ppt/tags/tag185.xml><?xml version="1.0" encoding="utf-8"?>
<p:tagLst xmlns:a="http://schemas.openxmlformats.org/drawingml/2006/main" xmlns:r="http://schemas.openxmlformats.org/officeDocument/2006/relationships" xmlns:p="http://schemas.openxmlformats.org/presentationml/2006/main">
  <p:tag name="SHAPE_LOCKS" val="1983"/>
</p:tagLst>
</file>

<file path=ppt/tags/tag186.xml><?xml version="1.0" encoding="utf-8"?>
<p:tagLst xmlns:a="http://schemas.openxmlformats.org/drawingml/2006/main" xmlns:r="http://schemas.openxmlformats.org/officeDocument/2006/relationships" xmlns:p="http://schemas.openxmlformats.org/presentationml/2006/main">
  <p:tag name="SHAPE_LOCKS" val="1983"/>
</p:tagLst>
</file>

<file path=ppt/tags/tag187.xml><?xml version="1.0" encoding="utf-8"?>
<p:tagLst xmlns:a="http://schemas.openxmlformats.org/drawingml/2006/main" xmlns:r="http://schemas.openxmlformats.org/officeDocument/2006/relationships" xmlns:p="http://schemas.openxmlformats.org/presentationml/2006/main">
  <p:tag name="SHAPE_LOCKS" val="1983"/>
</p:tagLst>
</file>

<file path=ppt/tags/tag188.xml><?xml version="1.0" encoding="utf-8"?>
<p:tagLst xmlns:a="http://schemas.openxmlformats.org/drawingml/2006/main" xmlns:r="http://schemas.openxmlformats.org/officeDocument/2006/relationships" xmlns:p="http://schemas.openxmlformats.org/presentationml/2006/main">
  <p:tag name="SHAPE_LOCKS" val="1983"/>
</p:tagLst>
</file>

<file path=ppt/tags/tag189.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190.xml><?xml version="1.0" encoding="utf-8"?>
<p:tagLst xmlns:a="http://schemas.openxmlformats.org/drawingml/2006/main" xmlns:r="http://schemas.openxmlformats.org/officeDocument/2006/relationships" xmlns:p="http://schemas.openxmlformats.org/presentationml/2006/main">
  <p:tag name="SHAPE_LOCKS" val="1983"/>
</p:tagLst>
</file>

<file path=ppt/tags/tag191.xml><?xml version="1.0" encoding="utf-8"?>
<p:tagLst xmlns:a="http://schemas.openxmlformats.org/drawingml/2006/main" xmlns:r="http://schemas.openxmlformats.org/officeDocument/2006/relationships" xmlns:p="http://schemas.openxmlformats.org/presentationml/2006/main">
  <p:tag name="SHAPE_LOCKS" val="1983"/>
</p:tagLst>
</file>

<file path=ppt/tags/tag192.xml><?xml version="1.0" encoding="utf-8"?>
<p:tagLst xmlns:a="http://schemas.openxmlformats.org/drawingml/2006/main" xmlns:r="http://schemas.openxmlformats.org/officeDocument/2006/relationships" xmlns:p="http://schemas.openxmlformats.org/presentationml/2006/main">
  <p:tag name="GENSWF_SLIDE_TITLE" val="HR risks"/>
  <p:tag name="GENSWF_ADVANCE_TIME" val="0.00"/>
  <p:tag name="ISPRING_SLIDE_INDENT_LEVEL" val="1"/>
  <p:tag name="ISPRING_CUSTOM_TIMING_USED" val="0"/>
</p:tagLst>
</file>

<file path=ppt/tags/tag193.xml><?xml version="1.0" encoding="utf-8"?>
<p:tagLst xmlns:a="http://schemas.openxmlformats.org/drawingml/2006/main" xmlns:r="http://schemas.openxmlformats.org/officeDocument/2006/relationships" xmlns:p="http://schemas.openxmlformats.org/presentationml/2006/main">
  <p:tag name="GENSWF_SLIDE_TITLE" val="Control of reputational risks"/>
  <p:tag name="GENSWF_ADVANCE_TIME" val="0.00"/>
  <p:tag name="ISPRING_SLIDE_INDENT_LEVEL" val="1"/>
  <p:tag name="ISPRING_CUSTOM_TIMING_USED" val="0"/>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SHAPE_LOCKS" val="1983"/>
</p:tagLst>
</file>

<file path=ppt/tags/tag196.xml><?xml version="1.0" encoding="utf-8"?>
<p:tagLst xmlns:a="http://schemas.openxmlformats.org/drawingml/2006/main" xmlns:r="http://schemas.openxmlformats.org/officeDocument/2006/relationships" xmlns:p="http://schemas.openxmlformats.org/presentationml/2006/main">
  <p:tag name="SHAPE_LOCKS" val="1983"/>
</p:tagLst>
</file>

<file path=ppt/tags/tag197.xml><?xml version="1.0" encoding="utf-8"?>
<p:tagLst xmlns:a="http://schemas.openxmlformats.org/drawingml/2006/main" xmlns:r="http://schemas.openxmlformats.org/officeDocument/2006/relationships" xmlns:p="http://schemas.openxmlformats.org/presentationml/2006/main">
  <p:tag name="SHAPE_LOCKS" val="1983"/>
</p:tagLst>
</file>

<file path=ppt/tags/tag198.xml><?xml version="1.0" encoding="utf-8"?>
<p:tagLst xmlns:a="http://schemas.openxmlformats.org/drawingml/2006/main" xmlns:r="http://schemas.openxmlformats.org/officeDocument/2006/relationships" xmlns:p="http://schemas.openxmlformats.org/presentationml/2006/main">
  <p:tag name="GENSWF_SLIDE_TITLE" val="Causes for brand damage"/>
  <p:tag name="GENSWF_ADVANCE_TIME" val="0.00"/>
  <p:tag name="ISPRING_SLIDE_INDENT_LEVEL" val="1"/>
  <p:tag name="ISPRING_CUSTOM_TIMING_USED" val="0"/>
</p:tagLst>
</file>

<file path=ppt/tags/tag199.xml><?xml version="1.0" encoding="utf-8"?>
<p:tagLst xmlns:a="http://schemas.openxmlformats.org/drawingml/2006/main" xmlns:r="http://schemas.openxmlformats.org/officeDocument/2006/relationships" xmlns:p="http://schemas.openxmlformats.org/presentationml/2006/main">
  <p:tag name="GENSWF_SLIDE_TITLE" val="Environment"/>
  <p:tag name="GENSWF_ADVANCE_TIME" val="0.00"/>
  <p:tag name="ISPRING_SLIDE_INDENT_LEVEL" val="1"/>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GENSWF_SLIDE_TITLE" val="Introduction - 2/6"/>
  <p:tag name="GENSWF_ADVANCE_TIME" val="0.00"/>
  <p:tag name="ISPRING_SLIDE_INDENT_LEVEL" val="0"/>
  <p:tag name="ISPRING_CUSTOM_TIMING_USED" val="0"/>
</p:tagLst>
</file>

<file path=ppt/tags/tag200.xml><?xml version="1.0" encoding="utf-8"?>
<p:tagLst xmlns:a="http://schemas.openxmlformats.org/drawingml/2006/main" xmlns:r="http://schemas.openxmlformats.org/officeDocument/2006/relationships" xmlns:p="http://schemas.openxmlformats.org/presentationml/2006/main">
  <p:tag name="SHAPE_LOCKS" val="1983"/>
</p:tagLst>
</file>

<file path=ppt/tags/tag201.xml><?xml version="1.0" encoding="utf-8"?>
<p:tagLst xmlns:a="http://schemas.openxmlformats.org/drawingml/2006/main" xmlns:r="http://schemas.openxmlformats.org/officeDocument/2006/relationships" xmlns:p="http://schemas.openxmlformats.org/presentationml/2006/main">
  <p:tag name="GENSWF_SLIDE_TITLE" val="Control of market place"/>
  <p:tag name="GENSWF_ADVANCE_TIME" val="0.00"/>
  <p:tag name="ISPRING_SLIDE_INDENT_LEVEL" val="1"/>
  <p:tag name="ISPRING_CUSTOM_TIMING_USED" val="0"/>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SHAPE_LOCKS" val="1983"/>
</p:tagLst>
</file>

<file path=ppt/tags/tag204.xml><?xml version="1.0" encoding="utf-8"?>
<p:tagLst xmlns:a="http://schemas.openxmlformats.org/drawingml/2006/main" xmlns:r="http://schemas.openxmlformats.org/officeDocument/2006/relationships" xmlns:p="http://schemas.openxmlformats.org/presentationml/2006/main">
  <p:tag name="SHAPE_LOCKS" val="1983"/>
</p:tagLst>
</file>

<file path=ppt/tags/tag205.xml><?xml version="1.0" encoding="utf-8"?>
<p:tagLst xmlns:a="http://schemas.openxmlformats.org/drawingml/2006/main" xmlns:r="http://schemas.openxmlformats.org/officeDocument/2006/relationships" xmlns:p="http://schemas.openxmlformats.org/presentationml/2006/main">
  <p:tag name="GENSWF_SLIDE_TITLE" val="Regulatory risks"/>
  <p:tag name="GENSWF_ADVANCE_TIME" val="0.00"/>
  <p:tag name="ISPRING_SLIDE_INDENT_LEVEL" val="1"/>
  <p:tag name="ISPRING_CUSTOM_TIMING_USED" val="0"/>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SHAPE_LOCKS" val="1983"/>
</p:tagLst>
</file>

<file path=ppt/tags/tag20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GENSWF_SLIDE_TITLE" val="Multiple Choice Question"/>
</p:tagLst>
</file>

<file path=ppt/tags/tag209.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ISPRING_SLIDE_BRANCHING_PROPERTIES" val="&lt;BranchingProperties&gt;&lt;nextAction&gt;&lt;action&gt;0&lt;/action&gt;&lt;/nextAction&gt;&lt;prevAction&gt;&lt;action&gt;0&lt;/action&gt;&lt;/prevAction&gt;&lt;lock&gt;1&lt;/lock&gt;&lt;/BranchingProperties&gt;&#10;"/>
  <p:tag name="GENSWF_SLIDE_TITLE" val="Multiple Choice Question"/>
</p:tagLst>
</file>

<file path=ppt/tags/tag211.xml><?xml version="1.0" encoding="utf-8"?>
<p:tagLst xmlns:a="http://schemas.openxmlformats.org/drawingml/2006/main" xmlns:r="http://schemas.openxmlformats.org/officeDocument/2006/relationships" xmlns:p="http://schemas.openxmlformats.org/presentationml/2006/main">
  <p:tag name="SHAPE_LOCKS" val="1983"/>
</p:tagLst>
</file>

<file path=ppt/tags/tag212.xml><?xml version="1.0" encoding="utf-8"?>
<p:tagLst xmlns:a="http://schemas.openxmlformats.org/drawingml/2006/main" xmlns:r="http://schemas.openxmlformats.org/officeDocument/2006/relationships" xmlns:p="http://schemas.openxmlformats.org/presentationml/2006/main">
  <p:tag name="SHAPE_LOCKS" val="1983"/>
</p:tagLst>
</file>

<file path=ppt/tags/tag2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ISPRING_SLIDE_BRANCHING_PROPERTIES" val="&lt;BranchingProperties&gt;&lt;nextAction&gt;&lt;action&gt;0&lt;/action&gt;&lt;/nextAction&gt;&lt;prevAction&gt;&lt;action&gt;0&lt;/action&gt;&lt;/prevAction&gt;&lt;lock&gt;1&lt;/lock&gt;&lt;/BranchingProperties&gt;&#10;"/>
  <p:tag name="GENSWF_SLIDE_TITLE" val="Multiple Choice Question"/>
</p:tagLst>
</file>

<file path=ppt/tags/tag214.xml><?xml version="1.0" encoding="utf-8"?>
<p:tagLst xmlns:a="http://schemas.openxmlformats.org/drawingml/2006/main" xmlns:r="http://schemas.openxmlformats.org/officeDocument/2006/relationships" xmlns:p="http://schemas.openxmlformats.org/presentationml/2006/main">
  <p:tag name="SHAPE_LOCKS" val="1983"/>
</p:tagLst>
</file>

<file path=ppt/tags/tag215.xml><?xml version="1.0" encoding="utf-8"?>
<p:tagLst xmlns:a="http://schemas.openxmlformats.org/drawingml/2006/main" xmlns:r="http://schemas.openxmlformats.org/officeDocument/2006/relationships" xmlns:p="http://schemas.openxmlformats.org/presentationml/2006/main">
  <p:tag name="SHAPE_LOCKS" val="1983"/>
</p:tagLst>
</file>

<file path=ppt/tags/tag216.xml><?xml version="1.0" encoding="utf-8"?>
<p:tagLst xmlns:a="http://schemas.openxmlformats.org/drawingml/2006/main" xmlns:r="http://schemas.openxmlformats.org/officeDocument/2006/relationships" xmlns:p="http://schemas.openxmlformats.org/presentationml/2006/main">
  <p:tag name="GENSWF_SLIDE_TITLE" val="Managing uncertainty"/>
  <p:tag name="GENSWF_ADVANCE_TIME" val="0.00"/>
  <p:tag name="ISPRING_SLIDE_INDENT_LEVEL" val="0"/>
  <p:tag name="ISPRING_CUSTOM_TIMING_USED" val="0"/>
  <p:tag name="ISPRING_SLIDE_BRANCHING_PROPERTIES" val="&lt;BranchingProperties&gt;&lt;nextAction&gt;&lt;action&gt;0&lt;/action&gt;&lt;/nextAction&gt;&lt;prevAction&gt;&lt;action&gt;2&lt;/action&gt;&lt;slide&gt;417&lt;/slide&gt;&lt;/prevAction&gt;&lt;lock&gt;0&lt;/lock&gt;&lt;/BranchingProperties&gt;&#10;"/>
</p:tagLst>
</file>

<file path=ppt/tags/tag217.xml><?xml version="1.0" encoding="utf-8"?>
<p:tagLst xmlns:a="http://schemas.openxmlformats.org/drawingml/2006/main" xmlns:r="http://schemas.openxmlformats.org/officeDocument/2006/relationships" xmlns:p="http://schemas.openxmlformats.org/presentationml/2006/main">
  <p:tag name="GENSWF_SLIDE_TITLE" val="What is uncertainty?"/>
  <p:tag name="GENSWF_ADVANCE_TIME" val="0.00"/>
  <p:tag name="ISPRING_SLIDE_INDENT_LEVEL" val="1"/>
  <p:tag name="ISPRING_CUSTOM_TIMING_USED" val="0"/>
</p:tagLst>
</file>

<file path=ppt/tags/tag218.xml><?xml version="1.0" encoding="utf-8"?>
<p:tagLst xmlns:a="http://schemas.openxmlformats.org/drawingml/2006/main" xmlns:r="http://schemas.openxmlformats.org/officeDocument/2006/relationships" xmlns:p="http://schemas.openxmlformats.org/presentationml/2006/main">
  <p:tag name="GENSWF_SLIDE_TITLE" val="Kinds of uncertainty"/>
  <p:tag name="GENSWF_ADVANCE_TIME" val="0.00"/>
  <p:tag name="ISPRING_SLIDE_INDENT_LEVEL" val="1"/>
  <p:tag name="ISPRING_CUSTOM_TIMING_USED" val="0"/>
</p:tagLst>
</file>

<file path=ppt/tags/tag219.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20.xml><?xml version="1.0" encoding="utf-8"?>
<p:tagLst xmlns:a="http://schemas.openxmlformats.org/drawingml/2006/main" xmlns:r="http://schemas.openxmlformats.org/officeDocument/2006/relationships" xmlns:p="http://schemas.openxmlformats.org/presentationml/2006/main">
  <p:tag name="SHAPE_LOCKS" val="1983"/>
</p:tagLst>
</file>

<file path=ppt/tags/tag221.xml><?xml version="1.0" encoding="utf-8"?>
<p:tagLst xmlns:a="http://schemas.openxmlformats.org/drawingml/2006/main" xmlns:r="http://schemas.openxmlformats.org/officeDocument/2006/relationships" xmlns:p="http://schemas.openxmlformats.org/presentationml/2006/main">
  <p:tag name="SHAPE_LOCKS" val="1983"/>
</p:tagLst>
</file>

<file path=ppt/tags/tag222.xml><?xml version="1.0" encoding="utf-8"?>
<p:tagLst xmlns:a="http://schemas.openxmlformats.org/drawingml/2006/main" xmlns:r="http://schemas.openxmlformats.org/officeDocument/2006/relationships" xmlns:p="http://schemas.openxmlformats.org/presentationml/2006/main">
  <p:tag name="SHAPE_LOCKS" val="1983"/>
</p:tagLst>
</file>

<file path=ppt/tags/tag223.xml><?xml version="1.0" encoding="utf-8"?>
<p:tagLst xmlns:a="http://schemas.openxmlformats.org/drawingml/2006/main" xmlns:r="http://schemas.openxmlformats.org/officeDocument/2006/relationships" xmlns:p="http://schemas.openxmlformats.org/presentationml/2006/main">
  <p:tag name="SHAPE_LOCKS" val="1983"/>
</p:tagLst>
</file>

<file path=ppt/tags/tag224.xml><?xml version="1.0" encoding="utf-8"?>
<p:tagLst xmlns:a="http://schemas.openxmlformats.org/drawingml/2006/main" xmlns:r="http://schemas.openxmlformats.org/officeDocument/2006/relationships" xmlns:p="http://schemas.openxmlformats.org/presentationml/2006/main">
  <p:tag name="SHAPE_LOCKS" val="1983"/>
</p:tagLst>
</file>

<file path=ppt/tags/tag225.xml><?xml version="1.0" encoding="utf-8"?>
<p:tagLst xmlns:a="http://schemas.openxmlformats.org/drawingml/2006/main" xmlns:r="http://schemas.openxmlformats.org/officeDocument/2006/relationships" xmlns:p="http://schemas.openxmlformats.org/presentationml/2006/main">
  <p:tag name="SHAPE_LOCKS" val="1983"/>
</p:tagLst>
</file>

<file path=ppt/tags/tag226.xml><?xml version="1.0" encoding="utf-8"?>
<p:tagLst xmlns:a="http://schemas.openxmlformats.org/drawingml/2006/main" xmlns:r="http://schemas.openxmlformats.org/officeDocument/2006/relationships" xmlns:p="http://schemas.openxmlformats.org/presentationml/2006/main">
  <p:tag name="SHAPE_LOCKS" val="1983"/>
</p:tagLst>
</file>

<file path=ppt/tags/tag227.xml><?xml version="1.0" encoding="utf-8"?>
<p:tagLst xmlns:a="http://schemas.openxmlformats.org/drawingml/2006/main" xmlns:r="http://schemas.openxmlformats.org/officeDocument/2006/relationships" xmlns:p="http://schemas.openxmlformats.org/presentationml/2006/main">
  <p:tag name="SHAPE_LOCKS" val="1983"/>
</p:tagLst>
</file>

<file path=ppt/tags/tag228.xml><?xml version="1.0" encoding="utf-8"?>
<p:tagLst xmlns:a="http://schemas.openxmlformats.org/drawingml/2006/main" xmlns:r="http://schemas.openxmlformats.org/officeDocument/2006/relationships" xmlns:p="http://schemas.openxmlformats.org/presentationml/2006/main">
  <p:tag name="SHAPE_LOCKS" val="1983"/>
</p:tagLst>
</file>

<file path=ppt/tags/tag229.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30.xml><?xml version="1.0" encoding="utf-8"?>
<p:tagLst xmlns:a="http://schemas.openxmlformats.org/drawingml/2006/main" xmlns:r="http://schemas.openxmlformats.org/officeDocument/2006/relationships" xmlns:p="http://schemas.openxmlformats.org/presentationml/2006/main">
  <p:tag name="SHAPE_LOCKS" val="1983"/>
</p:tagLst>
</file>

<file path=ppt/tags/tag231.xml><?xml version="1.0" encoding="utf-8"?>
<p:tagLst xmlns:a="http://schemas.openxmlformats.org/drawingml/2006/main" xmlns:r="http://schemas.openxmlformats.org/officeDocument/2006/relationships" xmlns:p="http://schemas.openxmlformats.org/presentationml/2006/main">
  <p:tag name="SHAPE_LOCKS" val="1983"/>
</p:tagLst>
</file>

<file path=ppt/tags/tag232.xml><?xml version="1.0" encoding="utf-8"?>
<p:tagLst xmlns:a="http://schemas.openxmlformats.org/drawingml/2006/main" xmlns:r="http://schemas.openxmlformats.org/officeDocument/2006/relationships" xmlns:p="http://schemas.openxmlformats.org/presentationml/2006/main">
  <p:tag name="SHAPE_LOCKS" val="1983"/>
</p:tagLst>
</file>

<file path=ppt/tags/tag233.xml><?xml version="1.0" encoding="utf-8"?>
<p:tagLst xmlns:a="http://schemas.openxmlformats.org/drawingml/2006/main" xmlns:r="http://schemas.openxmlformats.org/officeDocument/2006/relationships" xmlns:p="http://schemas.openxmlformats.org/presentationml/2006/main">
  <p:tag name="SHAPE_LOCKS" val="1983"/>
</p:tagLst>
</file>

<file path=ppt/tags/tag234.xml><?xml version="1.0" encoding="utf-8"?>
<p:tagLst xmlns:a="http://schemas.openxmlformats.org/drawingml/2006/main" xmlns:r="http://schemas.openxmlformats.org/officeDocument/2006/relationships" xmlns:p="http://schemas.openxmlformats.org/presentationml/2006/main">
  <p:tag name="SHAPE_LOCKS" val="1983"/>
</p:tagLst>
</file>

<file path=ppt/tags/tag235.xml><?xml version="1.0" encoding="utf-8"?>
<p:tagLst xmlns:a="http://schemas.openxmlformats.org/drawingml/2006/main" xmlns:r="http://schemas.openxmlformats.org/officeDocument/2006/relationships" xmlns:p="http://schemas.openxmlformats.org/presentationml/2006/main">
  <p:tag name="SHAPE_LOCKS" val="1983"/>
</p:tagLst>
</file>

<file path=ppt/tags/tag236.xml><?xml version="1.0" encoding="utf-8"?>
<p:tagLst xmlns:a="http://schemas.openxmlformats.org/drawingml/2006/main" xmlns:r="http://schemas.openxmlformats.org/officeDocument/2006/relationships" xmlns:p="http://schemas.openxmlformats.org/presentationml/2006/main">
  <p:tag name="SHAPE_LOCKS" val="1983"/>
</p:tagLst>
</file>

<file path=ppt/tags/tag237.xml><?xml version="1.0" encoding="utf-8"?>
<p:tagLst xmlns:a="http://schemas.openxmlformats.org/drawingml/2006/main" xmlns:r="http://schemas.openxmlformats.org/officeDocument/2006/relationships" xmlns:p="http://schemas.openxmlformats.org/presentationml/2006/main">
  <p:tag name="SHAPE_LOCKS" val="1983"/>
</p:tagLst>
</file>

<file path=ppt/tags/tag238.xml><?xml version="1.0" encoding="utf-8"?>
<p:tagLst xmlns:a="http://schemas.openxmlformats.org/drawingml/2006/main" xmlns:r="http://schemas.openxmlformats.org/officeDocument/2006/relationships" xmlns:p="http://schemas.openxmlformats.org/presentationml/2006/main">
  <p:tag name="SHAPE_LOCKS" val="1983"/>
</p:tagLst>
</file>

<file path=ppt/tags/tag239.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GENSWF_SLIDE_TITLE" val="Introduction - 3/6"/>
  <p:tag name="GENSWF_ADVANCE_TIME" val="0.00"/>
  <p:tag name="ISPRING_SLIDE_INDENT_LEVEL" val="0"/>
  <p:tag name="ISPRING_CUSTOM_TIMING_USED" val="0"/>
</p:tagLst>
</file>

<file path=ppt/tags/tag240.xml><?xml version="1.0" encoding="utf-8"?>
<p:tagLst xmlns:a="http://schemas.openxmlformats.org/drawingml/2006/main" xmlns:r="http://schemas.openxmlformats.org/officeDocument/2006/relationships" xmlns:p="http://schemas.openxmlformats.org/presentationml/2006/main">
  <p:tag name="SHAPE_LOCKS" val="1983"/>
</p:tagLst>
</file>

<file path=ppt/tags/tag241.xml><?xml version="1.0" encoding="utf-8"?>
<p:tagLst xmlns:a="http://schemas.openxmlformats.org/drawingml/2006/main" xmlns:r="http://schemas.openxmlformats.org/officeDocument/2006/relationships" xmlns:p="http://schemas.openxmlformats.org/presentationml/2006/main">
  <p:tag name="SHAPE_LOCKS" val="1983"/>
</p:tagLst>
</file>

<file path=ppt/tags/tag242.xml><?xml version="1.0" encoding="utf-8"?>
<p:tagLst xmlns:a="http://schemas.openxmlformats.org/drawingml/2006/main" xmlns:r="http://schemas.openxmlformats.org/officeDocument/2006/relationships" xmlns:p="http://schemas.openxmlformats.org/presentationml/2006/main">
  <p:tag name="SHAPE_LOCKS" val="1983"/>
</p:tagLst>
</file>

<file path=ppt/tags/tag243.xml><?xml version="1.0" encoding="utf-8"?>
<p:tagLst xmlns:a="http://schemas.openxmlformats.org/drawingml/2006/main" xmlns:r="http://schemas.openxmlformats.org/officeDocument/2006/relationships" xmlns:p="http://schemas.openxmlformats.org/presentationml/2006/main">
  <p:tag name="SHAPE_LOCKS" val="1983"/>
</p:tagLst>
</file>

<file path=ppt/tags/tag244.xml><?xml version="1.0" encoding="utf-8"?>
<p:tagLst xmlns:a="http://schemas.openxmlformats.org/drawingml/2006/main" xmlns:r="http://schemas.openxmlformats.org/officeDocument/2006/relationships" xmlns:p="http://schemas.openxmlformats.org/presentationml/2006/main">
  <p:tag name="SHAPE_LOCKS" val="1983"/>
</p:tagLst>
</file>

<file path=ppt/tags/tag245.xml><?xml version="1.0" encoding="utf-8"?>
<p:tagLst xmlns:a="http://schemas.openxmlformats.org/drawingml/2006/main" xmlns:r="http://schemas.openxmlformats.org/officeDocument/2006/relationships" xmlns:p="http://schemas.openxmlformats.org/presentationml/2006/main">
  <p:tag name="SHAPE_LOCKS" val="1983"/>
</p:tagLst>
</file>

<file path=ppt/tags/tag246.xml><?xml version="1.0" encoding="utf-8"?>
<p:tagLst xmlns:a="http://schemas.openxmlformats.org/drawingml/2006/main" xmlns:r="http://schemas.openxmlformats.org/officeDocument/2006/relationships" xmlns:p="http://schemas.openxmlformats.org/presentationml/2006/main">
  <p:tag name="SHAPE_LOCKS" val="1983"/>
</p:tagLst>
</file>

<file path=ppt/tags/tag247.xml><?xml version="1.0" encoding="utf-8"?>
<p:tagLst xmlns:a="http://schemas.openxmlformats.org/drawingml/2006/main" xmlns:r="http://schemas.openxmlformats.org/officeDocument/2006/relationships" xmlns:p="http://schemas.openxmlformats.org/presentationml/2006/main">
  <p:tag name="SHAPE_LOCKS" val="1983"/>
</p:tagLst>
</file>

<file path=ppt/tags/tag248.xml><?xml version="1.0" encoding="utf-8"?>
<p:tagLst xmlns:a="http://schemas.openxmlformats.org/drawingml/2006/main" xmlns:r="http://schemas.openxmlformats.org/officeDocument/2006/relationships" xmlns:p="http://schemas.openxmlformats.org/presentationml/2006/main">
  <p:tag name="SHAPE_LOCKS" val="1983"/>
</p:tagLst>
</file>

<file path=ppt/tags/tag249.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SHAPE_LOCKS" val="1983"/>
</p:tagLst>
</file>

<file path=ppt/tags/tag251.xml><?xml version="1.0" encoding="utf-8"?>
<p:tagLst xmlns:a="http://schemas.openxmlformats.org/drawingml/2006/main" xmlns:r="http://schemas.openxmlformats.org/officeDocument/2006/relationships" xmlns:p="http://schemas.openxmlformats.org/presentationml/2006/main">
  <p:tag name="SHAPE_LOCKS" val="1983"/>
</p:tagLst>
</file>

<file path=ppt/tags/tag252.xml><?xml version="1.0" encoding="utf-8"?>
<p:tagLst xmlns:a="http://schemas.openxmlformats.org/drawingml/2006/main" xmlns:r="http://schemas.openxmlformats.org/officeDocument/2006/relationships" xmlns:p="http://schemas.openxmlformats.org/presentationml/2006/main">
  <p:tag name="SHAPE_LOCKS" val="1983"/>
</p:tagLst>
</file>

<file path=ppt/tags/tag253.xml><?xml version="1.0" encoding="utf-8"?>
<p:tagLst xmlns:a="http://schemas.openxmlformats.org/drawingml/2006/main" xmlns:r="http://schemas.openxmlformats.org/officeDocument/2006/relationships" xmlns:p="http://schemas.openxmlformats.org/presentationml/2006/main">
  <p:tag name="SHAPE_LOCKS" val="1983"/>
</p:tagLst>
</file>

<file path=ppt/tags/tag254.xml><?xml version="1.0" encoding="utf-8"?>
<p:tagLst xmlns:a="http://schemas.openxmlformats.org/drawingml/2006/main" xmlns:r="http://schemas.openxmlformats.org/officeDocument/2006/relationships" xmlns:p="http://schemas.openxmlformats.org/presentationml/2006/main">
  <p:tag name="SHAPE_LOCKS" val="1983"/>
</p:tagLst>
</file>

<file path=ppt/tags/tag255.xml><?xml version="1.0" encoding="utf-8"?>
<p:tagLst xmlns:a="http://schemas.openxmlformats.org/drawingml/2006/main" xmlns:r="http://schemas.openxmlformats.org/officeDocument/2006/relationships" xmlns:p="http://schemas.openxmlformats.org/presentationml/2006/main">
  <p:tag name="SHAPE_LOCKS" val="1983"/>
</p:tagLst>
</file>

<file path=ppt/tags/tag256.xml><?xml version="1.0" encoding="utf-8"?>
<p:tagLst xmlns:a="http://schemas.openxmlformats.org/drawingml/2006/main" xmlns:r="http://schemas.openxmlformats.org/officeDocument/2006/relationships" xmlns:p="http://schemas.openxmlformats.org/presentationml/2006/main">
  <p:tag name="SHAPE_LOCKS" val="1983"/>
</p:tagLst>
</file>

<file path=ppt/tags/tag257.xml><?xml version="1.0" encoding="utf-8"?>
<p:tagLst xmlns:a="http://schemas.openxmlformats.org/drawingml/2006/main" xmlns:r="http://schemas.openxmlformats.org/officeDocument/2006/relationships" xmlns:p="http://schemas.openxmlformats.org/presentationml/2006/main">
  <p:tag name="SHAPE_LOCKS" val="1983"/>
</p:tagLst>
</file>

<file path=ppt/tags/tag258.xml><?xml version="1.0" encoding="utf-8"?>
<p:tagLst xmlns:a="http://schemas.openxmlformats.org/drawingml/2006/main" xmlns:r="http://schemas.openxmlformats.org/officeDocument/2006/relationships" xmlns:p="http://schemas.openxmlformats.org/presentationml/2006/main">
  <p:tag name="SHAPE_LOCKS" val="1983"/>
</p:tagLst>
</file>

<file path=ppt/tags/tag259.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60.xml><?xml version="1.0" encoding="utf-8"?>
<p:tagLst xmlns:a="http://schemas.openxmlformats.org/drawingml/2006/main" xmlns:r="http://schemas.openxmlformats.org/officeDocument/2006/relationships" xmlns:p="http://schemas.openxmlformats.org/presentationml/2006/main">
  <p:tag name="SHAPE_LOCKS" val="1983"/>
</p:tagLst>
</file>

<file path=ppt/tags/tag261.xml><?xml version="1.0" encoding="utf-8"?>
<p:tagLst xmlns:a="http://schemas.openxmlformats.org/drawingml/2006/main" xmlns:r="http://schemas.openxmlformats.org/officeDocument/2006/relationships" xmlns:p="http://schemas.openxmlformats.org/presentationml/2006/main">
  <p:tag name="SHAPE_LOCKS" val="1983"/>
</p:tagLst>
</file>

<file path=ppt/tags/tag262.xml><?xml version="1.0" encoding="utf-8"?>
<p:tagLst xmlns:a="http://schemas.openxmlformats.org/drawingml/2006/main" xmlns:r="http://schemas.openxmlformats.org/officeDocument/2006/relationships" xmlns:p="http://schemas.openxmlformats.org/presentationml/2006/main">
  <p:tag name="SHAPE_LOCKS" val="1983"/>
</p:tagLst>
</file>

<file path=ppt/tags/tag263.xml><?xml version="1.0" encoding="utf-8"?>
<p:tagLst xmlns:a="http://schemas.openxmlformats.org/drawingml/2006/main" xmlns:r="http://schemas.openxmlformats.org/officeDocument/2006/relationships" xmlns:p="http://schemas.openxmlformats.org/presentationml/2006/main">
  <p:tag name="GENSWF_SLIDE_TITLE" val="Event uncertainty"/>
  <p:tag name="GENSWF_ADVANCE_TIME" val="0.00"/>
  <p:tag name="ISPRING_SLIDE_INDENT_LEVEL" val="1"/>
  <p:tag name="ISPRING_CUSTOM_TIMING_USED" val="0"/>
</p:tagLst>
</file>

<file path=ppt/tags/tag264.xml><?xml version="1.0" encoding="utf-8"?>
<p:tagLst xmlns:a="http://schemas.openxmlformats.org/drawingml/2006/main" xmlns:r="http://schemas.openxmlformats.org/officeDocument/2006/relationships" xmlns:p="http://schemas.openxmlformats.org/presentationml/2006/main">
  <p:tag name="SHAPE_LOCKS" val="1983"/>
</p:tagLst>
</file>

<file path=ppt/tags/tag265.xml><?xml version="1.0" encoding="utf-8"?>
<p:tagLst xmlns:a="http://schemas.openxmlformats.org/drawingml/2006/main" xmlns:r="http://schemas.openxmlformats.org/officeDocument/2006/relationships" xmlns:p="http://schemas.openxmlformats.org/presentationml/2006/main">
  <p:tag name="SHAPE_LOCKS" val="1983"/>
</p:tagLst>
</file>

<file path=ppt/tags/tag266.xml><?xml version="1.0" encoding="utf-8"?>
<p:tagLst xmlns:a="http://schemas.openxmlformats.org/drawingml/2006/main" xmlns:r="http://schemas.openxmlformats.org/officeDocument/2006/relationships" xmlns:p="http://schemas.openxmlformats.org/presentationml/2006/main">
  <p:tag name="SHAPE_LOCKS" val="1983"/>
</p:tagLst>
</file>

<file path=ppt/tags/tag267.xml><?xml version="1.0" encoding="utf-8"?>
<p:tagLst xmlns:a="http://schemas.openxmlformats.org/drawingml/2006/main" xmlns:r="http://schemas.openxmlformats.org/officeDocument/2006/relationships" xmlns:p="http://schemas.openxmlformats.org/presentationml/2006/main">
  <p:tag name="SHAPE_LOCKS" val="1983"/>
</p:tagLst>
</file>

<file path=ppt/tags/tag268.xml><?xml version="1.0" encoding="utf-8"?>
<p:tagLst xmlns:a="http://schemas.openxmlformats.org/drawingml/2006/main" xmlns:r="http://schemas.openxmlformats.org/officeDocument/2006/relationships" xmlns:p="http://schemas.openxmlformats.org/presentationml/2006/main">
  <p:tag name="SHAPE_LOCKS" val="1983"/>
</p:tagLst>
</file>

<file path=ppt/tags/tag269.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70.xml><?xml version="1.0" encoding="utf-8"?>
<p:tagLst xmlns:a="http://schemas.openxmlformats.org/drawingml/2006/main" xmlns:r="http://schemas.openxmlformats.org/officeDocument/2006/relationships" xmlns:p="http://schemas.openxmlformats.org/presentationml/2006/main">
  <p:tag name="SHAPE_LOCKS" val="1983"/>
</p:tagLst>
</file>

<file path=ppt/tags/tag271.xml><?xml version="1.0" encoding="utf-8"?>
<p:tagLst xmlns:a="http://schemas.openxmlformats.org/drawingml/2006/main" xmlns:r="http://schemas.openxmlformats.org/officeDocument/2006/relationships" xmlns:p="http://schemas.openxmlformats.org/presentationml/2006/main">
  <p:tag name="SHAPE_LOCKS" val="1983"/>
</p:tagLst>
</file>

<file path=ppt/tags/tag272.xml><?xml version="1.0" encoding="utf-8"?>
<p:tagLst xmlns:a="http://schemas.openxmlformats.org/drawingml/2006/main" xmlns:r="http://schemas.openxmlformats.org/officeDocument/2006/relationships" xmlns:p="http://schemas.openxmlformats.org/presentationml/2006/main">
  <p:tag name="GENSWF_SLIDE_TITLE" val="Variability uncertainty"/>
  <p:tag name="GENSWF_ADVANCE_TIME" val="0.00"/>
  <p:tag name="ISPRING_SLIDE_INDENT_LEVEL" val="1"/>
  <p:tag name="ISPRING_CUSTOM_TIMING_USED" val="0"/>
</p:tagLst>
</file>

<file path=ppt/tags/tag273.xml><?xml version="1.0" encoding="utf-8"?>
<p:tagLst xmlns:a="http://schemas.openxmlformats.org/drawingml/2006/main" xmlns:r="http://schemas.openxmlformats.org/officeDocument/2006/relationships" xmlns:p="http://schemas.openxmlformats.org/presentationml/2006/main">
  <p:tag name="SHAPE_LOCKS" val="1983"/>
</p:tagLst>
</file>

<file path=ppt/tags/tag274.xml><?xml version="1.0" encoding="utf-8"?>
<p:tagLst xmlns:a="http://schemas.openxmlformats.org/drawingml/2006/main" xmlns:r="http://schemas.openxmlformats.org/officeDocument/2006/relationships" xmlns:p="http://schemas.openxmlformats.org/presentationml/2006/main">
  <p:tag name="SHAPE_LOCKS" val="1983"/>
</p:tagLst>
</file>

<file path=ppt/tags/tag275.xml><?xml version="1.0" encoding="utf-8"?>
<p:tagLst xmlns:a="http://schemas.openxmlformats.org/drawingml/2006/main" xmlns:r="http://schemas.openxmlformats.org/officeDocument/2006/relationships" xmlns:p="http://schemas.openxmlformats.org/presentationml/2006/main">
  <p:tag name="SHAPE_LOCKS" val="1983"/>
</p:tagLst>
</file>

<file path=ppt/tags/tag276.xml><?xml version="1.0" encoding="utf-8"?>
<p:tagLst xmlns:a="http://schemas.openxmlformats.org/drawingml/2006/main" xmlns:r="http://schemas.openxmlformats.org/officeDocument/2006/relationships" xmlns:p="http://schemas.openxmlformats.org/presentationml/2006/main">
  <p:tag name="SHAPE_LOCKS" val="1983"/>
</p:tagLst>
</file>

<file path=ppt/tags/tag277.xml><?xml version="1.0" encoding="utf-8"?>
<p:tagLst xmlns:a="http://schemas.openxmlformats.org/drawingml/2006/main" xmlns:r="http://schemas.openxmlformats.org/officeDocument/2006/relationships" xmlns:p="http://schemas.openxmlformats.org/presentationml/2006/main">
  <p:tag name="SHAPE_LOCKS" val="1983"/>
</p:tagLst>
</file>

<file path=ppt/tags/tag278.xml><?xml version="1.0" encoding="utf-8"?>
<p:tagLst xmlns:a="http://schemas.openxmlformats.org/drawingml/2006/main" xmlns:r="http://schemas.openxmlformats.org/officeDocument/2006/relationships" xmlns:p="http://schemas.openxmlformats.org/presentationml/2006/main">
  <p:tag name="SHAPE_LOCKS" val="1983"/>
</p:tagLst>
</file>

<file path=ppt/tags/tag279.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GENSWF_SLIDE_TITLE" val="Introduction - 4/6"/>
  <p:tag name="GENSWF_ADVANCE_TIME" val="0.00"/>
  <p:tag name="ISPRING_SLIDE_INDENT_LEVEL" val="0"/>
  <p:tag name="ISPRING_CUSTOM_TIMING_USED" val="0"/>
</p:tagLst>
</file>

<file path=ppt/tags/tag280.xml><?xml version="1.0" encoding="utf-8"?>
<p:tagLst xmlns:a="http://schemas.openxmlformats.org/drawingml/2006/main" xmlns:r="http://schemas.openxmlformats.org/officeDocument/2006/relationships" xmlns:p="http://schemas.openxmlformats.org/presentationml/2006/main">
  <p:tag name="SHAPE_LOCKS" val="1983"/>
</p:tagLst>
</file>

<file path=ppt/tags/tag281.xml><?xml version="1.0" encoding="utf-8"?>
<p:tagLst xmlns:a="http://schemas.openxmlformats.org/drawingml/2006/main" xmlns:r="http://schemas.openxmlformats.org/officeDocument/2006/relationships" xmlns:p="http://schemas.openxmlformats.org/presentationml/2006/main">
  <p:tag name="GENSWF_SLIDE_TITLE" val="Assumptions uncertainty"/>
  <p:tag name="GENSWF_ADVANCE_TIME" val="0.00"/>
  <p:tag name="ISPRING_SLIDE_INDENT_LEVEL" val="1"/>
  <p:tag name="ISPRING_CUSTOM_TIMING_USED" val="0"/>
</p:tagLst>
</file>

<file path=ppt/tags/tag282.xml><?xml version="1.0" encoding="utf-8"?>
<p:tagLst xmlns:a="http://schemas.openxmlformats.org/drawingml/2006/main" xmlns:r="http://schemas.openxmlformats.org/officeDocument/2006/relationships" xmlns:p="http://schemas.openxmlformats.org/presentationml/2006/main">
  <p:tag name="SHAPE_LOCKS" val="1983"/>
</p:tagLst>
</file>

<file path=ppt/tags/tag283.xml><?xml version="1.0" encoding="utf-8"?>
<p:tagLst xmlns:a="http://schemas.openxmlformats.org/drawingml/2006/main" xmlns:r="http://schemas.openxmlformats.org/officeDocument/2006/relationships" xmlns:p="http://schemas.openxmlformats.org/presentationml/2006/main">
  <p:tag name="SHAPE_LOCKS" val="1983"/>
</p:tagLst>
</file>

<file path=ppt/tags/tag284.xml><?xml version="1.0" encoding="utf-8"?>
<p:tagLst xmlns:a="http://schemas.openxmlformats.org/drawingml/2006/main" xmlns:r="http://schemas.openxmlformats.org/officeDocument/2006/relationships" xmlns:p="http://schemas.openxmlformats.org/presentationml/2006/main">
  <p:tag name="SHAPE_LOCKS" val="1983"/>
</p:tagLst>
</file>

<file path=ppt/tags/tag285.xml><?xml version="1.0" encoding="utf-8"?>
<p:tagLst xmlns:a="http://schemas.openxmlformats.org/drawingml/2006/main" xmlns:r="http://schemas.openxmlformats.org/officeDocument/2006/relationships" xmlns:p="http://schemas.openxmlformats.org/presentationml/2006/main">
  <p:tag name="SHAPE_LOCKS" val="1983"/>
</p:tagLst>
</file>

<file path=ppt/tags/tag286.xml><?xml version="1.0" encoding="utf-8"?>
<p:tagLst xmlns:a="http://schemas.openxmlformats.org/drawingml/2006/main" xmlns:r="http://schemas.openxmlformats.org/officeDocument/2006/relationships" xmlns:p="http://schemas.openxmlformats.org/presentationml/2006/main">
  <p:tag name="SHAPE_LOCKS" val="1983"/>
</p:tagLst>
</file>

<file path=ppt/tags/tag287.xml><?xml version="1.0" encoding="utf-8"?>
<p:tagLst xmlns:a="http://schemas.openxmlformats.org/drawingml/2006/main" xmlns:r="http://schemas.openxmlformats.org/officeDocument/2006/relationships" xmlns:p="http://schemas.openxmlformats.org/presentationml/2006/main">
  <p:tag name="SHAPE_LOCKS" val="1983"/>
</p:tagLst>
</file>

<file path=ppt/tags/tag288.xml><?xml version="1.0" encoding="utf-8"?>
<p:tagLst xmlns:a="http://schemas.openxmlformats.org/drawingml/2006/main" xmlns:r="http://schemas.openxmlformats.org/officeDocument/2006/relationships" xmlns:p="http://schemas.openxmlformats.org/presentationml/2006/main">
  <p:tag name="SHAPE_LOCKS" val="1983"/>
</p:tagLst>
</file>

<file path=ppt/tags/tag289.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GENSWF_SLIDE_TITLE" val="Systemic uncertainty"/>
  <p:tag name="GENSWF_ADVANCE_TIME" val="0.00"/>
  <p:tag name="ISPRING_SLIDE_INDENT_LEVEL" val="1"/>
  <p:tag name="ISPRING_CUSTOM_TIMING_USED" val="0"/>
</p:tagLst>
</file>

<file path=ppt/tags/tag291.xml><?xml version="1.0" encoding="utf-8"?>
<p:tagLst xmlns:a="http://schemas.openxmlformats.org/drawingml/2006/main" xmlns:r="http://schemas.openxmlformats.org/officeDocument/2006/relationships" xmlns:p="http://schemas.openxmlformats.org/presentationml/2006/main">
  <p:tag name="SHAPE_LOCKS" val="1983"/>
</p:tagLst>
</file>

<file path=ppt/tags/tag292.xml><?xml version="1.0" encoding="utf-8"?>
<p:tagLst xmlns:a="http://schemas.openxmlformats.org/drawingml/2006/main" xmlns:r="http://schemas.openxmlformats.org/officeDocument/2006/relationships" xmlns:p="http://schemas.openxmlformats.org/presentationml/2006/main">
  <p:tag name="SHAPE_LOCKS" val="1983"/>
</p:tagLst>
</file>

<file path=ppt/tags/tag293.xml><?xml version="1.0" encoding="utf-8"?>
<p:tagLst xmlns:a="http://schemas.openxmlformats.org/drawingml/2006/main" xmlns:r="http://schemas.openxmlformats.org/officeDocument/2006/relationships" xmlns:p="http://schemas.openxmlformats.org/presentationml/2006/main">
  <p:tag name="SHAPE_LOCKS" val="1983"/>
</p:tagLst>
</file>

<file path=ppt/tags/tag294.xml><?xml version="1.0" encoding="utf-8"?>
<p:tagLst xmlns:a="http://schemas.openxmlformats.org/drawingml/2006/main" xmlns:r="http://schemas.openxmlformats.org/officeDocument/2006/relationships" xmlns:p="http://schemas.openxmlformats.org/presentationml/2006/main">
  <p:tag name="SHAPE_LOCKS" val="1983"/>
</p:tagLst>
</file>

<file path=ppt/tags/tag295.xml><?xml version="1.0" encoding="utf-8"?>
<p:tagLst xmlns:a="http://schemas.openxmlformats.org/drawingml/2006/main" xmlns:r="http://schemas.openxmlformats.org/officeDocument/2006/relationships" xmlns:p="http://schemas.openxmlformats.org/presentationml/2006/main">
  <p:tag name="SHAPE_LOCKS" val="1983"/>
</p:tagLst>
</file>

<file path=ppt/tags/tag296.xml><?xml version="1.0" encoding="utf-8"?>
<p:tagLst xmlns:a="http://schemas.openxmlformats.org/drawingml/2006/main" xmlns:r="http://schemas.openxmlformats.org/officeDocument/2006/relationships" xmlns:p="http://schemas.openxmlformats.org/presentationml/2006/main">
  <p:tag name="SHAPE_LOCKS" val="1983"/>
</p:tagLst>
</file>

<file path=ppt/tags/tag297.xml><?xml version="1.0" encoding="utf-8"?>
<p:tagLst xmlns:a="http://schemas.openxmlformats.org/drawingml/2006/main" xmlns:r="http://schemas.openxmlformats.org/officeDocument/2006/relationships" xmlns:p="http://schemas.openxmlformats.org/presentationml/2006/main">
  <p:tag name="SHAPE_LOCKS" val="1983"/>
</p:tagLst>
</file>

<file path=ppt/tags/tag298.xml><?xml version="1.0" encoding="utf-8"?>
<p:tagLst xmlns:a="http://schemas.openxmlformats.org/drawingml/2006/main" xmlns:r="http://schemas.openxmlformats.org/officeDocument/2006/relationships" xmlns:p="http://schemas.openxmlformats.org/presentationml/2006/main">
  <p:tag name="SHAPE_LOCKS" val="1983"/>
</p:tagLst>
</file>

<file path=ppt/tags/tag299.xml><?xml version="1.0" encoding="utf-8"?>
<p:tagLst xmlns:a="http://schemas.openxmlformats.org/drawingml/2006/main" xmlns:r="http://schemas.openxmlformats.org/officeDocument/2006/relationships" xmlns:p="http://schemas.openxmlformats.org/presentationml/2006/main">
  <p:tag name="GENSWF_SLIDE_TITLE" val="Approach to uncertainty management"/>
  <p:tag name="GENSWF_ADVANCE_TIME" val="0.00"/>
  <p:tag name="ISPRING_SLIDE_INDENT_LEVEL" val="1"/>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00.xml><?xml version="1.0" encoding="utf-8"?>
<p:tagLst xmlns:a="http://schemas.openxmlformats.org/drawingml/2006/main" xmlns:r="http://schemas.openxmlformats.org/officeDocument/2006/relationships" xmlns:p="http://schemas.openxmlformats.org/presentationml/2006/main">
  <p:tag name="SHAPE_LOCKS" val="1983"/>
</p:tagLst>
</file>

<file path=ppt/tags/tag301.xml><?xml version="1.0" encoding="utf-8"?>
<p:tagLst xmlns:a="http://schemas.openxmlformats.org/drawingml/2006/main" xmlns:r="http://schemas.openxmlformats.org/officeDocument/2006/relationships" xmlns:p="http://schemas.openxmlformats.org/presentationml/2006/main">
  <p:tag name="GENSWF_SLIDE_TITLE" val="Steps in uncertainty management"/>
  <p:tag name="GENSWF_ADVANCE_TIME" val="0.00"/>
  <p:tag name="ISPRING_SLIDE_INDENT_LEVEL" val="1"/>
  <p:tag name="ISPRING_CUSTOM_TIMING_USED" val="0"/>
</p:tagLst>
</file>

<file path=ppt/tags/tag302.xml><?xml version="1.0" encoding="utf-8"?>
<p:tagLst xmlns:a="http://schemas.openxmlformats.org/drawingml/2006/main" xmlns:r="http://schemas.openxmlformats.org/officeDocument/2006/relationships" xmlns:p="http://schemas.openxmlformats.org/presentationml/2006/main">
  <p:tag name="GENSWF_SLIDE_TITLE" val="10 Ways to reduce uncertainty - 1/2"/>
  <p:tag name="GENSWF_ADVANCE_TIME" val="0.00"/>
  <p:tag name="ISPRING_SLIDE_INDENT_LEVEL" val="1"/>
  <p:tag name="ISPRING_CUSTOM_TIMING_USED" val="0"/>
</p:tagLst>
</file>

<file path=ppt/tags/tag303.xml><?xml version="1.0" encoding="utf-8"?>
<p:tagLst xmlns:a="http://schemas.openxmlformats.org/drawingml/2006/main" xmlns:r="http://schemas.openxmlformats.org/officeDocument/2006/relationships" xmlns:p="http://schemas.openxmlformats.org/presentationml/2006/main">
  <p:tag name="GENSWF_SLIDE_TITLE" val="10 Ways to reduce uncertainty - 2/2"/>
  <p:tag name="GENSWF_ADVANCE_TIME" val="0.00"/>
  <p:tag name="ISPRING_SLIDE_INDENT_LEVEL" val="1"/>
  <p:tag name="ISPRING_CUSTOM_TIMING_USED" val="0"/>
</p:tagLst>
</file>

<file path=ppt/tags/tag304.xml><?xml version="1.0" encoding="utf-8"?>
<p:tagLst xmlns:a="http://schemas.openxmlformats.org/drawingml/2006/main" xmlns:r="http://schemas.openxmlformats.org/officeDocument/2006/relationships" xmlns:p="http://schemas.openxmlformats.org/presentationml/2006/main">
  <p:tag name="GENSWF_SLIDE_TITLE" val="New knowledge"/>
  <p:tag name="GENSWF_ADVANCE_TIME" val="0.00"/>
  <p:tag name="ISPRING_SLIDE_INDENT_LEVEL" val="1"/>
  <p:tag name="ISPRING_CUSTOM_TIMING_USED" val="0"/>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SHAPE_LOCKS" val="1983"/>
</p:tagLst>
</file>

<file path=ppt/tags/tag307.xml><?xml version="1.0" encoding="utf-8"?>
<p:tagLst xmlns:a="http://schemas.openxmlformats.org/drawingml/2006/main" xmlns:r="http://schemas.openxmlformats.org/officeDocument/2006/relationships" xmlns:p="http://schemas.openxmlformats.org/presentationml/2006/main">
  <p:tag name="SHAPE_LOCKS" val="1983"/>
</p:tagLst>
</file>

<file path=ppt/tags/tag308.xml><?xml version="1.0" encoding="utf-8"?>
<p:tagLst xmlns:a="http://schemas.openxmlformats.org/drawingml/2006/main" xmlns:r="http://schemas.openxmlformats.org/officeDocument/2006/relationships" xmlns:p="http://schemas.openxmlformats.org/presentationml/2006/main">
  <p:tag name="SHAPE_LOCKS" val="1983"/>
</p:tagLst>
</file>

<file path=ppt/tags/tag309.xml><?xml version="1.0" encoding="utf-8"?>
<p:tagLst xmlns:a="http://schemas.openxmlformats.org/drawingml/2006/main" xmlns:r="http://schemas.openxmlformats.org/officeDocument/2006/relationships" xmlns:p="http://schemas.openxmlformats.org/presentationml/2006/main">
  <p:tag name="GENSWF_SLIDE_TITLE" val="New thinking - 1/3"/>
  <p:tag name="GENSWF_ADVANCE_TIME" val="0.00"/>
  <p:tag name="ISPRING_SLIDE_INDENT_LEVEL" val="1"/>
  <p:tag name="ISPRING_CUSTOM_TIMING_USED" val="0"/>
</p:tagLst>
</file>

<file path=ppt/tags/tag31.xml><?xml version="1.0" encoding="utf-8"?>
<p:tagLst xmlns:a="http://schemas.openxmlformats.org/drawingml/2006/main" xmlns:r="http://schemas.openxmlformats.org/officeDocument/2006/relationships" xmlns:p="http://schemas.openxmlformats.org/presentationml/2006/main">
  <p:tag name="GENSWF_SLIDE_TITLE" val="Introduction - 5/6"/>
  <p:tag name="GENSWF_ADVANCE_TIME" val="0.00"/>
  <p:tag name="ISPRING_SLIDE_INDENT_LEVEL" val="0"/>
  <p:tag name="ISPRING_CUSTOM_TIMING_USED" val="0"/>
</p:tagLst>
</file>

<file path=ppt/tags/tag310.xml><?xml version="1.0" encoding="utf-8"?>
<p:tagLst xmlns:a="http://schemas.openxmlformats.org/drawingml/2006/main" xmlns:r="http://schemas.openxmlformats.org/officeDocument/2006/relationships" xmlns:p="http://schemas.openxmlformats.org/presentationml/2006/main">
  <p:tag name="SHAPE_LOCKS" val="1983"/>
</p:tagLst>
</file>

<file path=ppt/tags/tag311.xml><?xml version="1.0" encoding="utf-8"?>
<p:tagLst xmlns:a="http://schemas.openxmlformats.org/drawingml/2006/main" xmlns:r="http://schemas.openxmlformats.org/officeDocument/2006/relationships" xmlns:p="http://schemas.openxmlformats.org/presentationml/2006/main">
  <p:tag name="SHAPE_LOCKS" val="1983"/>
</p:tagLst>
</file>

<file path=ppt/tags/tag312.xml><?xml version="1.0" encoding="utf-8"?>
<p:tagLst xmlns:a="http://schemas.openxmlformats.org/drawingml/2006/main" xmlns:r="http://schemas.openxmlformats.org/officeDocument/2006/relationships" xmlns:p="http://schemas.openxmlformats.org/presentationml/2006/main">
  <p:tag name="GENSWF_SLIDE_TITLE" val="New thinking - 2/3"/>
  <p:tag name="GENSWF_ADVANCE_TIME" val="0.00"/>
  <p:tag name="ISPRING_SLIDE_INDENT_LEVEL" val="1"/>
  <p:tag name="ISPRING_CUSTOM_TIMING_USED" val="0"/>
</p:tagLst>
</file>

<file path=ppt/tags/tag313.xml><?xml version="1.0" encoding="utf-8"?>
<p:tagLst xmlns:a="http://schemas.openxmlformats.org/drawingml/2006/main" xmlns:r="http://schemas.openxmlformats.org/officeDocument/2006/relationships" xmlns:p="http://schemas.openxmlformats.org/presentationml/2006/main">
  <p:tag name="SHAPE_LOCKS" val="1983"/>
</p:tagLst>
</file>

<file path=ppt/tags/tag314.xml><?xml version="1.0" encoding="utf-8"?>
<p:tagLst xmlns:a="http://schemas.openxmlformats.org/drawingml/2006/main" xmlns:r="http://schemas.openxmlformats.org/officeDocument/2006/relationships" xmlns:p="http://schemas.openxmlformats.org/presentationml/2006/main">
  <p:tag name="SHAPE_LOCKS" val="1983"/>
</p:tagLst>
</file>

<file path=ppt/tags/tag315.xml><?xml version="1.0" encoding="utf-8"?>
<p:tagLst xmlns:a="http://schemas.openxmlformats.org/drawingml/2006/main" xmlns:r="http://schemas.openxmlformats.org/officeDocument/2006/relationships" xmlns:p="http://schemas.openxmlformats.org/presentationml/2006/main">
  <p:tag name="GENSWF_SLIDE_TITLE" val="New thinking - 3/3"/>
  <p:tag name="GENSWF_ADVANCE_TIME" val="0.00"/>
  <p:tag name="ISPRING_SLIDE_INDENT_LEVEL" val="1"/>
  <p:tag name="ISPRING_CUSTOM_TIMING_USED" val="0"/>
</p:tagLst>
</file>

<file path=ppt/tags/tag316.xml><?xml version="1.0" encoding="utf-8"?>
<p:tagLst xmlns:a="http://schemas.openxmlformats.org/drawingml/2006/main" xmlns:r="http://schemas.openxmlformats.org/officeDocument/2006/relationships" xmlns:p="http://schemas.openxmlformats.org/presentationml/2006/main">
  <p:tag name="SHAPE_LOCKS" val="1983"/>
</p:tagLst>
</file>

<file path=ppt/tags/tag317.xml><?xml version="1.0" encoding="utf-8"?>
<p:tagLst xmlns:a="http://schemas.openxmlformats.org/drawingml/2006/main" xmlns:r="http://schemas.openxmlformats.org/officeDocument/2006/relationships" xmlns:p="http://schemas.openxmlformats.org/presentationml/2006/main">
  <p:tag name="SHAPE_LOCKS" val="1983"/>
</p:tagLst>
</file>

<file path=ppt/tags/tag31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GENSWF_SLIDE_TITLE" val="Multiple Choice Question"/>
</p:tagLst>
</file>

<file path=ppt/tags/tag319.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ISPRING_SLIDE_BRANCHING_PROPERTIES" val="&lt;BranchingProperties&gt;&lt;nextAction&gt;&lt;action&gt;0&lt;/action&gt;&lt;/nextAction&gt;&lt;prevAction&gt;&lt;action&gt;0&lt;/action&gt;&lt;/prevAction&gt;&lt;lock&gt;1&lt;/lock&gt;&lt;/BranchingProperties&gt;&#10;"/>
  <p:tag name="GENSWF_SLIDE_TITLE" val="Multiple Choice Question"/>
</p:tagLst>
</file>

<file path=ppt/tags/tag321.xml><?xml version="1.0" encoding="utf-8"?>
<p:tagLst xmlns:a="http://schemas.openxmlformats.org/drawingml/2006/main" xmlns:r="http://schemas.openxmlformats.org/officeDocument/2006/relationships" xmlns:p="http://schemas.openxmlformats.org/presentationml/2006/main">
  <p:tag name="SHAPE_LOCKS" val="1983"/>
</p:tagLst>
</file>

<file path=ppt/tags/tag322.xml><?xml version="1.0" encoding="utf-8"?>
<p:tagLst xmlns:a="http://schemas.openxmlformats.org/drawingml/2006/main" xmlns:r="http://schemas.openxmlformats.org/officeDocument/2006/relationships" xmlns:p="http://schemas.openxmlformats.org/presentationml/2006/main">
  <p:tag name="SHAPE_LOCKS" val="1983"/>
</p:tagLst>
</file>

<file path=ppt/tags/tag32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ISPRING_SLIDE_BRANCHING_PROPERTIES" val="&lt;BranchingProperties&gt;&lt;nextAction&gt;&lt;action&gt;0&lt;/action&gt;&lt;/nextAction&gt;&lt;prevAction&gt;&lt;action&gt;0&lt;/action&gt;&lt;/prevAction&gt;&lt;lock&gt;1&lt;/lock&gt;&lt;/BranchingProperties&gt;&#10;"/>
  <p:tag name="GENSWF_SLIDE_TITLE" val="Multiple Choice Question"/>
</p:tagLst>
</file>

<file path=ppt/tags/tag324.xml><?xml version="1.0" encoding="utf-8"?>
<p:tagLst xmlns:a="http://schemas.openxmlformats.org/drawingml/2006/main" xmlns:r="http://schemas.openxmlformats.org/officeDocument/2006/relationships" xmlns:p="http://schemas.openxmlformats.org/presentationml/2006/main">
  <p:tag name="SHAPE_LOCKS" val="1983"/>
</p:tagLst>
</file>

<file path=ppt/tags/tag325.xml><?xml version="1.0" encoding="utf-8"?>
<p:tagLst xmlns:a="http://schemas.openxmlformats.org/drawingml/2006/main" xmlns:r="http://schemas.openxmlformats.org/officeDocument/2006/relationships" xmlns:p="http://schemas.openxmlformats.org/presentationml/2006/main">
  <p:tag name="SHAPE_LOCKS" val="1983"/>
</p:tagLst>
</file>

<file path=ppt/tags/tag326.xml><?xml version="1.0" encoding="utf-8"?>
<p:tagLst xmlns:a="http://schemas.openxmlformats.org/drawingml/2006/main" xmlns:r="http://schemas.openxmlformats.org/officeDocument/2006/relationships" xmlns:p="http://schemas.openxmlformats.org/presentationml/2006/main">
  <p:tag name="GENSWF_SLIDE_TITLE" val="Risk governance"/>
  <p:tag name="GENSWF_ADVANCE_TIME" val="0.00"/>
  <p:tag name="ISPRING_SLIDE_INDENT_LEVEL" val="0"/>
  <p:tag name="ISPRING_CUSTOM_TIMING_USED" val="0"/>
  <p:tag name="ISPRING_SLIDE_BRANCHING_PROPERTIES" val="&lt;BranchingProperties&gt;&lt;nextAction&gt;&lt;action&gt;0&lt;/action&gt;&lt;/nextAction&gt;&lt;prevAction&gt;&lt;action&gt;2&lt;/action&gt;&lt;slide&gt;420&lt;/slide&gt;&lt;/prevAction&gt;&lt;lock&gt;0&lt;/lock&gt;&lt;/BranchingProperties&gt;&#10;"/>
</p:tagLst>
</file>

<file path=ppt/tags/tag327.xml><?xml version="1.0" encoding="utf-8"?>
<p:tagLst xmlns:a="http://schemas.openxmlformats.org/drawingml/2006/main" xmlns:r="http://schemas.openxmlformats.org/officeDocument/2006/relationships" xmlns:p="http://schemas.openxmlformats.org/presentationml/2006/main">
  <p:tag name="GENSWF_SLIDE_TITLE" val="Why risk governance matters?"/>
  <p:tag name="GENSWF_ADVANCE_TIME" val="0.00"/>
  <p:tag name="ISPRING_SLIDE_INDENT_LEVEL" val="1"/>
  <p:tag name="ISPRING_CUSTOM_TIMING_USED" val="0"/>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30.xml><?xml version="1.0" encoding="utf-8"?>
<p:tagLst xmlns:a="http://schemas.openxmlformats.org/drawingml/2006/main" xmlns:r="http://schemas.openxmlformats.org/officeDocument/2006/relationships" xmlns:p="http://schemas.openxmlformats.org/presentationml/2006/main">
  <p:tag name="GENSWF_SLIDE_TITLE" val="Controlling staff risks"/>
  <p:tag name="GENSWF_ADVANCE_TIME" val="0.00"/>
  <p:tag name="ISPRING_SLIDE_INDENT_LEVEL" val="1"/>
  <p:tag name="ISPRING_CUSTOM_TIMING_USED" val="0"/>
</p:tagLst>
</file>

<file path=ppt/tags/tag331.xml><?xml version="1.0" encoding="utf-8"?>
<p:tagLst xmlns:a="http://schemas.openxmlformats.org/drawingml/2006/main" xmlns:r="http://schemas.openxmlformats.org/officeDocument/2006/relationships" xmlns:p="http://schemas.openxmlformats.org/presentationml/2006/main">
  <p:tag name="SHAPE_LOCKS" val="1983"/>
</p:tagLst>
</file>

<file path=ppt/tags/tag332.xml><?xml version="1.0" encoding="utf-8"?>
<p:tagLst xmlns:a="http://schemas.openxmlformats.org/drawingml/2006/main" xmlns:r="http://schemas.openxmlformats.org/officeDocument/2006/relationships" xmlns:p="http://schemas.openxmlformats.org/presentationml/2006/main">
  <p:tag name="SHAPE_LOCKS" val="1983"/>
</p:tagLst>
</file>

<file path=ppt/tags/tag333.xml><?xml version="1.0" encoding="utf-8"?>
<p:tagLst xmlns:a="http://schemas.openxmlformats.org/drawingml/2006/main" xmlns:r="http://schemas.openxmlformats.org/officeDocument/2006/relationships" xmlns:p="http://schemas.openxmlformats.org/presentationml/2006/main">
  <p:tag name="GENSWF_SLIDE_TITLE" val="System of checks and balances"/>
  <p:tag name="GENSWF_ADVANCE_TIME" val="0.00"/>
  <p:tag name="ISPRING_SLIDE_INDENT_LEVEL" val="1"/>
  <p:tag name="ISPRING_CUSTOM_TIMING_USED" val="0"/>
</p:tagLst>
</file>

<file path=ppt/tags/tag334.xml><?xml version="1.0" encoding="utf-8"?>
<p:tagLst xmlns:a="http://schemas.openxmlformats.org/drawingml/2006/main" xmlns:r="http://schemas.openxmlformats.org/officeDocument/2006/relationships" xmlns:p="http://schemas.openxmlformats.org/presentationml/2006/main">
  <p:tag name="SHAPE_LOCKS" val="1983"/>
</p:tagLst>
</file>

<file path=ppt/tags/tag335.xml><?xml version="1.0" encoding="utf-8"?>
<p:tagLst xmlns:a="http://schemas.openxmlformats.org/drawingml/2006/main" xmlns:r="http://schemas.openxmlformats.org/officeDocument/2006/relationships" xmlns:p="http://schemas.openxmlformats.org/presentationml/2006/main">
  <p:tag name="SHAPE_LOCKS" val="1983"/>
</p:tagLst>
</file>

<file path=ppt/tags/tag336.xml><?xml version="1.0" encoding="utf-8"?>
<p:tagLst xmlns:a="http://schemas.openxmlformats.org/drawingml/2006/main" xmlns:r="http://schemas.openxmlformats.org/officeDocument/2006/relationships" xmlns:p="http://schemas.openxmlformats.org/presentationml/2006/main">
  <p:tag name="SHAPE_LOCKS" val="1983"/>
</p:tagLst>
</file>

<file path=ppt/tags/tag337.xml><?xml version="1.0" encoding="utf-8"?>
<p:tagLst xmlns:a="http://schemas.openxmlformats.org/drawingml/2006/main" xmlns:r="http://schemas.openxmlformats.org/officeDocument/2006/relationships" xmlns:p="http://schemas.openxmlformats.org/presentationml/2006/main">
  <p:tag name="SHAPE_LOCKS" val="1983"/>
</p:tagLst>
</file>

<file path=ppt/tags/tag338.xml><?xml version="1.0" encoding="utf-8"?>
<p:tagLst xmlns:a="http://schemas.openxmlformats.org/drawingml/2006/main" xmlns:r="http://schemas.openxmlformats.org/officeDocument/2006/relationships" xmlns:p="http://schemas.openxmlformats.org/presentationml/2006/main">
  <p:tag name="SHAPE_LOCKS" val="1983"/>
</p:tagLst>
</file>

<file path=ppt/tags/tag339.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GENSWF_SLIDE_TITLE" val="Introduction - 6/6"/>
  <p:tag name="GENSWF_ADVANCE_TIME" val="0.00"/>
  <p:tag name="ISPRING_SLIDE_INDENT_LEVEL" val="0"/>
  <p:tag name="ISPRING_CUSTOM_TIMING_USED" val="0"/>
</p:tagLst>
</file>

<file path=ppt/tags/tag340.xml><?xml version="1.0" encoding="utf-8"?>
<p:tagLst xmlns:a="http://schemas.openxmlformats.org/drawingml/2006/main" xmlns:r="http://schemas.openxmlformats.org/officeDocument/2006/relationships" xmlns:p="http://schemas.openxmlformats.org/presentationml/2006/main">
  <p:tag name="SHAPE_LOCKS" val="1983"/>
</p:tagLst>
</file>

<file path=ppt/tags/tag341.xml><?xml version="1.0" encoding="utf-8"?>
<p:tagLst xmlns:a="http://schemas.openxmlformats.org/drawingml/2006/main" xmlns:r="http://schemas.openxmlformats.org/officeDocument/2006/relationships" xmlns:p="http://schemas.openxmlformats.org/presentationml/2006/main">
  <p:tag name="SHAPE_LOCKS" val="1983"/>
</p:tagLst>
</file>

<file path=ppt/tags/tag342.xml><?xml version="1.0" encoding="utf-8"?>
<p:tagLst xmlns:a="http://schemas.openxmlformats.org/drawingml/2006/main" xmlns:r="http://schemas.openxmlformats.org/officeDocument/2006/relationships" xmlns:p="http://schemas.openxmlformats.org/presentationml/2006/main">
  <p:tag name="SHAPE_LOCKS" val="1983"/>
</p:tagLst>
</file>

<file path=ppt/tags/tag343.xml><?xml version="1.0" encoding="utf-8"?>
<p:tagLst xmlns:a="http://schemas.openxmlformats.org/drawingml/2006/main" xmlns:r="http://schemas.openxmlformats.org/officeDocument/2006/relationships" xmlns:p="http://schemas.openxmlformats.org/presentationml/2006/main">
  <p:tag name="SHAPE_LOCKS" val="1983"/>
</p:tagLst>
</file>

<file path=ppt/tags/tag344.xml><?xml version="1.0" encoding="utf-8"?>
<p:tagLst xmlns:a="http://schemas.openxmlformats.org/drawingml/2006/main" xmlns:r="http://schemas.openxmlformats.org/officeDocument/2006/relationships" xmlns:p="http://schemas.openxmlformats.org/presentationml/2006/main">
  <p:tag name="GENSWF_SLIDE_TITLE" val="Policies and procedures"/>
  <p:tag name="GENSWF_ADVANCE_TIME" val="0.00"/>
  <p:tag name="ISPRING_SLIDE_INDENT_LEVEL" val="1"/>
  <p:tag name="ISPRING_CUSTOM_TIMING_USED" val="0"/>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SHAPE_LOCKS" val="1983"/>
</p:tagLst>
</file>

<file path=ppt/tags/tag347.xml><?xml version="1.0" encoding="utf-8"?>
<p:tagLst xmlns:a="http://schemas.openxmlformats.org/drawingml/2006/main" xmlns:r="http://schemas.openxmlformats.org/officeDocument/2006/relationships" xmlns:p="http://schemas.openxmlformats.org/presentationml/2006/main">
  <p:tag name="GENSWF_SLIDE_TITLE" val="Audit of risk management process"/>
  <p:tag name="GENSWF_ADVANCE_TIME" val="0.00"/>
  <p:tag name="ISPRING_SLIDE_INDENT_LEVEL" val="1"/>
  <p:tag name="ISPRING_CUSTOM_TIMING_USED" val="0"/>
</p:tagLst>
</file>

<file path=ppt/tags/tag348.xml><?xml version="1.0" encoding="utf-8"?>
<p:tagLst xmlns:a="http://schemas.openxmlformats.org/drawingml/2006/main" xmlns:r="http://schemas.openxmlformats.org/officeDocument/2006/relationships" xmlns:p="http://schemas.openxmlformats.org/presentationml/2006/main">
  <p:tag name="SHAPE_LOCKS" val="1983"/>
</p:tagLst>
</file>

<file path=ppt/tags/tag349.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SHAPE_LOCKS" val="1983"/>
</p:tagLst>
</file>

<file path=ppt/tags/tag351.xml><?xml version="1.0" encoding="utf-8"?>
<p:tagLst xmlns:a="http://schemas.openxmlformats.org/drawingml/2006/main" xmlns:r="http://schemas.openxmlformats.org/officeDocument/2006/relationships" xmlns:p="http://schemas.openxmlformats.org/presentationml/2006/main">
  <p:tag name="SHAPE_LOCKS" val="1983"/>
</p:tagLst>
</file>

<file path=ppt/tags/tag352.xml><?xml version="1.0" encoding="utf-8"?>
<p:tagLst xmlns:a="http://schemas.openxmlformats.org/drawingml/2006/main" xmlns:r="http://schemas.openxmlformats.org/officeDocument/2006/relationships" xmlns:p="http://schemas.openxmlformats.org/presentationml/2006/main">
  <p:tag name="SHAPE_LOCKS" val="1983"/>
</p:tagLst>
</file>

<file path=ppt/tags/tag353.xml><?xml version="1.0" encoding="utf-8"?>
<p:tagLst xmlns:a="http://schemas.openxmlformats.org/drawingml/2006/main" xmlns:r="http://schemas.openxmlformats.org/officeDocument/2006/relationships" xmlns:p="http://schemas.openxmlformats.org/presentationml/2006/main">
  <p:tag name="SHAPE_LOCKS" val="1983"/>
</p:tagLst>
</file>

<file path=ppt/tags/tag354.xml><?xml version="1.0" encoding="utf-8"?>
<p:tagLst xmlns:a="http://schemas.openxmlformats.org/drawingml/2006/main" xmlns:r="http://schemas.openxmlformats.org/officeDocument/2006/relationships" xmlns:p="http://schemas.openxmlformats.org/presentationml/2006/main">
  <p:tag name="SHAPE_LOCKS" val="1983"/>
</p:tagLst>
</file>

<file path=ppt/tags/tag355.xml><?xml version="1.0" encoding="utf-8"?>
<p:tagLst xmlns:a="http://schemas.openxmlformats.org/drawingml/2006/main" xmlns:r="http://schemas.openxmlformats.org/officeDocument/2006/relationships" xmlns:p="http://schemas.openxmlformats.org/presentationml/2006/main">
  <p:tag name="SHAPE_LOCKS" val="1983"/>
</p:tagLst>
</file>

<file path=ppt/tags/tag356.xml><?xml version="1.0" encoding="utf-8"?>
<p:tagLst xmlns:a="http://schemas.openxmlformats.org/drawingml/2006/main" xmlns:r="http://schemas.openxmlformats.org/officeDocument/2006/relationships" xmlns:p="http://schemas.openxmlformats.org/presentationml/2006/main">
  <p:tag name="SHAPE_LOCKS" val="1983"/>
</p:tagLst>
</file>

<file path=ppt/tags/tag357.xml><?xml version="1.0" encoding="utf-8"?>
<p:tagLst xmlns:a="http://schemas.openxmlformats.org/drawingml/2006/main" xmlns:r="http://schemas.openxmlformats.org/officeDocument/2006/relationships" xmlns:p="http://schemas.openxmlformats.org/presentationml/2006/main">
  <p:tag name="GENSWF_SLIDE_TITLE" val="Insurance and risk transfer"/>
  <p:tag name="GENSWF_ADVANCE_TIME" val="0.00"/>
  <p:tag name="ISPRING_SLIDE_INDENT_LEVEL" val="0"/>
  <p:tag name="ISPRING_CUSTOM_TIMING_USED" val="0"/>
</p:tagLst>
</file>

<file path=ppt/tags/tag358.xml><?xml version="1.0" encoding="utf-8"?>
<p:tagLst xmlns:a="http://schemas.openxmlformats.org/drawingml/2006/main" xmlns:r="http://schemas.openxmlformats.org/officeDocument/2006/relationships" xmlns:p="http://schemas.openxmlformats.org/presentationml/2006/main">
  <p:tag name="GENSWF_SLIDE_TITLE" val="Importance of Insurance"/>
  <p:tag name="GENSWF_ADVANCE_TIME" val="0.00"/>
  <p:tag name="ISPRING_SLIDE_INDENT_LEVEL" val="1"/>
  <p:tag name="ISPRING_CUSTOM_TIMING_USED" val="0"/>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60.xml><?xml version="1.0" encoding="utf-8"?>
<p:tagLst xmlns:a="http://schemas.openxmlformats.org/drawingml/2006/main" xmlns:r="http://schemas.openxmlformats.org/officeDocument/2006/relationships" xmlns:p="http://schemas.openxmlformats.org/presentationml/2006/main">
  <p:tag name="SHAPE_LOCKS" val="1983"/>
</p:tagLst>
</file>

<file path=ppt/tags/tag361.xml><?xml version="1.0" encoding="utf-8"?>
<p:tagLst xmlns:a="http://schemas.openxmlformats.org/drawingml/2006/main" xmlns:r="http://schemas.openxmlformats.org/officeDocument/2006/relationships" xmlns:p="http://schemas.openxmlformats.org/presentationml/2006/main">
  <p:tag name="GENSWF_SLIDE_TITLE" val="Advantages"/>
  <p:tag name="GENSWF_ADVANCE_TIME" val="0.00"/>
  <p:tag name="ISPRING_SLIDE_INDENT_LEVEL" val="1"/>
  <p:tag name="ISPRING_CUSTOM_TIMING_USED" val="0"/>
</p:tagLst>
</file>

<file path=ppt/tags/tag362.xml><?xml version="1.0" encoding="utf-8"?>
<p:tagLst xmlns:a="http://schemas.openxmlformats.org/drawingml/2006/main" xmlns:r="http://schemas.openxmlformats.org/officeDocument/2006/relationships" xmlns:p="http://schemas.openxmlformats.org/presentationml/2006/main">
  <p:tag name="SHAPE_LOCKS" val="1983"/>
</p:tagLst>
</file>

<file path=ppt/tags/tag363.xml><?xml version="1.0" encoding="utf-8"?>
<p:tagLst xmlns:a="http://schemas.openxmlformats.org/drawingml/2006/main" xmlns:r="http://schemas.openxmlformats.org/officeDocument/2006/relationships" xmlns:p="http://schemas.openxmlformats.org/presentationml/2006/main">
  <p:tag name="SHAPE_LOCKS" val="1983"/>
</p:tagLst>
</file>

<file path=ppt/tags/tag364.xml><?xml version="1.0" encoding="utf-8"?>
<p:tagLst xmlns:a="http://schemas.openxmlformats.org/drawingml/2006/main" xmlns:r="http://schemas.openxmlformats.org/officeDocument/2006/relationships" xmlns:p="http://schemas.openxmlformats.org/presentationml/2006/main">
  <p:tag name="SHAPE_LOCKS" val="1983"/>
</p:tagLst>
</file>

<file path=ppt/tags/tag365.xml><?xml version="1.0" encoding="utf-8"?>
<p:tagLst xmlns:a="http://schemas.openxmlformats.org/drawingml/2006/main" xmlns:r="http://schemas.openxmlformats.org/officeDocument/2006/relationships" xmlns:p="http://schemas.openxmlformats.org/presentationml/2006/main">
  <p:tag name="SHAPE_LOCKS" val="1983"/>
</p:tagLst>
</file>

<file path=ppt/tags/tag366.xml><?xml version="1.0" encoding="utf-8"?>
<p:tagLst xmlns:a="http://schemas.openxmlformats.org/drawingml/2006/main" xmlns:r="http://schemas.openxmlformats.org/officeDocument/2006/relationships" xmlns:p="http://schemas.openxmlformats.org/presentationml/2006/main">
  <p:tag name="SHAPE_LOCKS" val="1983"/>
</p:tagLst>
</file>

<file path=ppt/tags/tag367.xml><?xml version="1.0" encoding="utf-8"?>
<p:tagLst xmlns:a="http://schemas.openxmlformats.org/drawingml/2006/main" xmlns:r="http://schemas.openxmlformats.org/officeDocument/2006/relationships" xmlns:p="http://schemas.openxmlformats.org/presentationml/2006/main">
  <p:tag name="SHAPE_LOCKS" val="1983"/>
</p:tagLst>
</file>

<file path=ppt/tags/tag368.xml><?xml version="1.0" encoding="utf-8"?>
<p:tagLst xmlns:a="http://schemas.openxmlformats.org/drawingml/2006/main" xmlns:r="http://schemas.openxmlformats.org/officeDocument/2006/relationships" xmlns:p="http://schemas.openxmlformats.org/presentationml/2006/main">
  <p:tag name="GENSWF_SLIDE_TITLE" val="Disadvantages"/>
  <p:tag name="GENSWF_ADVANCE_TIME" val="0.00"/>
  <p:tag name="ISPRING_SLIDE_INDENT_LEVEL" val="1"/>
  <p:tag name="ISPRING_CUSTOM_TIMING_USED" val="0"/>
</p:tagLst>
</file>

<file path=ppt/tags/tag369.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GENSWF_SLIDE_TITLE" val="Enterprise Risk Management - Fundamentals"/>
  <p:tag name="GENSWF_ADVANCE_TIME" val="0.00"/>
  <p:tag name="ISPRING_SLIDE_INDENT_LEVEL" val="0"/>
  <p:tag name="ISPRING_CUSTOM_TIMING_USED" val="0"/>
</p:tagLst>
</file>

<file path=ppt/tags/tag370.xml><?xml version="1.0" encoding="utf-8"?>
<p:tagLst xmlns:a="http://schemas.openxmlformats.org/drawingml/2006/main" xmlns:r="http://schemas.openxmlformats.org/officeDocument/2006/relationships" xmlns:p="http://schemas.openxmlformats.org/presentationml/2006/main">
  <p:tag name="SHAPE_LOCKS" val="1983"/>
</p:tagLst>
</file>

<file path=ppt/tags/tag371.xml><?xml version="1.0" encoding="utf-8"?>
<p:tagLst xmlns:a="http://schemas.openxmlformats.org/drawingml/2006/main" xmlns:r="http://schemas.openxmlformats.org/officeDocument/2006/relationships" xmlns:p="http://schemas.openxmlformats.org/presentationml/2006/main">
  <p:tag name="SHAPE_LOCKS" val="1983"/>
</p:tagLst>
</file>

<file path=ppt/tags/tag372.xml><?xml version="1.0" encoding="utf-8"?>
<p:tagLst xmlns:a="http://schemas.openxmlformats.org/drawingml/2006/main" xmlns:r="http://schemas.openxmlformats.org/officeDocument/2006/relationships" xmlns:p="http://schemas.openxmlformats.org/presentationml/2006/main">
  <p:tag name="SHAPE_LOCKS" val="1983"/>
</p:tagLst>
</file>

<file path=ppt/tags/tag373.xml><?xml version="1.0" encoding="utf-8"?>
<p:tagLst xmlns:a="http://schemas.openxmlformats.org/drawingml/2006/main" xmlns:r="http://schemas.openxmlformats.org/officeDocument/2006/relationships" xmlns:p="http://schemas.openxmlformats.org/presentationml/2006/main">
  <p:tag name="SHAPE_LOCKS" val="1983"/>
</p:tagLst>
</file>

<file path=ppt/tags/tag374.xml><?xml version="1.0" encoding="utf-8"?>
<p:tagLst xmlns:a="http://schemas.openxmlformats.org/drawingml/2006/main" xmlns:r="http://schemas.openxmlformats.org/officeDocument/2006/relationships" xmlns:p="http://schemas.openxmlformats.org/presentationml/2006/main">
  <p:tag name="SHAPE_LOCKS" val="1983"/>
</p:tagLst>
</file>

<file path=ppt/tags/tag375.xml><?xml version="1.0" encoding="utf-8"?>
<p:tagLst xmlns:a="http://schemas.openxmlformats.org/drawingml/2006/main" xmlns:r="http://schemas.openxmlformats.org/officeDocument/2006/relationships" xmlns:p="http://schemas.openxmlformats.org/presentationml/2006/main">
  <p:tag name="GENSWF_SLIDE_TITLE" val="Reasons for buying insurance"/>
  <p:tag name="GENSWF_ADVANCE_TIME" val="0.00"/>
  <p:tag name="ISPRING_SLIDE_INDENT_LEVEL" val="1"/>
  <p:tag name="ISPRING_CUSTOM_TIMING_USED" val="0"/>
</p:tagLst>
</file>

<file path=ppt/tags/tag376.xml><?xml version="1.0" encoding="utf-8"?>
<p:tagLst xmlns:a="http://schemas.openxmlformats.org/drawingml/2006/main" xmlns:r="http://schemas.openxmlformats.org/officeDocument/2006/relationships" xmlns:p="http://schemas.openxmlformats.org/presentationml/2006/main">
  <p:tag name="SHAPE_LOCKS" val="1983"/>
</p:tagLst>
</file>

<file path=ppt/tags/tag377.xml><?xml version="1.0" encoding="utf-8"?>
<p:tagLst xmlns:a="http://schemas.openxmlformats.org/drawingml/2006/main" xmlns:r="http://schemas.openxmlformats.org/officeDocument/2006/relationships" xmlns:p="http://schemas.openxmlformats.org/presentationml/2006/main">
  <p:tag name="SHAPE_LOCKS" val="1983"/>
</p:tagLst>
</file>

<file path=ppt/tags/tag378.xml><?xml version="1.0" encoding="utf-8"?>
<p:tagLst xmlns:a="http://schemas.openxmlformats.org/drawingml/2006/main" xmlns:r="http://schemas.openxmlformats.org/officeDocument/2006/relationships" xmlns:p="http://schemas.openxmlformats.org/presentationml/2006/main">
  <p:tag name="SHAPE_LOCKS" val="1983"/>
</p:tagLst>
</file>

<file path=ppt/tags/tag379.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GENSWF_SLIDE_TITLE" val="What is Enterprise Risk Management?"/>
  <p:tag name="GENSWF_ADVANCE_TIME" val="0.00"/>
  <p:tag name="ISPRING_SLIDE_INDENT_LEVEL" val="1"/>
  <p:tag name="ISPRING_CUSTOM_TIMING_USED" val="0"/>
</p:tagLst>
</file>

<file path=ppt/tags/tag380.xml><?xml version="1.0" encoding="utf-8"?>
<p:tagLst xmlns:a="http://schemas.openxmlformats.org/drawingml/2006/main" xmlns:r="http://schemas.openxmlformats.org/officeDocument/2006/relationships" xmlns:p="http://schemas.openxmlformats.org/presentationml/2006/main">
  <p:tag name="SHAPE_LOCKS" val="1983"/>
</p:tagLst>
</file>

<file path=ppt/tags/tag381.xml><?xml version="1.0" encoding="utf-8"?>
<p:tagLst xmlns:a="http://schemas.openxmlformats.org/drawingml/2006/main" xmlns:r="http://schemas.openxmlformats.org/officeDocument/2006/relationships" xmlns:p="http://schemas.openxmlformats.org/presentationml/2006/main">
  <p:tag name="SHAPE_LOCKS" val="1983"/>
</p:tagLst>
</file>

<file path=ppt/tags/tag382.xml><?xml version="1.0" encoding="utf-8"?>
<p:tagLst xmlns:a="http://schemas.openxmlformats.org/drawingml/2006/main" xmlns:r="http://schemas.openxmlformats.org/officeDocument/2006/relationships" xmlns:p="http://schemas.openxmlformats.org/presentationml/2006/main">
  <p:tag name="SHAPE_LOCKS" val="1983"/>
</p:tagLst>
</file>

<file path=ppt/tags/tag383.xml><?xml version="1.0" encoding="utf-8"?>
<p:tagLst xmlns:a="http://schemas.openxmlformats.org/drawingml/2006/main" xmlns:r="http://schemas.openxmlformats.org/officeDocument/2006/relationships" xmlns:p="http://schemas.openxmlformats.org/presentationml/2006/main">
  <p:tag name="SHAPE_LOCKS" val="1983"/>
</p:tagLst>
</file>

<file path=ppt/tags/tag384.xml><?xml version="1.0" encoding="utf-8"?>
<p:tagLst xmlns:a="http://schemas.openxmlformats.org/drawingml/2006/main" xmlns:r="http://schemas.openxmlformats.org/officeDocument/2006/relationships" xmlns:p="http://schemas.openxmlformats.org/presentationml/2006/main">
  <p:tag name="SHAPE_LOCKS" val="1983"/>
</p:tagLst>
</file>

<file path=ppt/tags/tag385.xml><?xml version="1.0" encoding="utf-8"?>
<p:tagLst xmlns:a="http://schemas.openxmlformats.org/drawingml/2006/main" xmlns:r="http://schemas.openxmlformats.org/officeDocument/2006/relationships" xmlns:p="http://schemas.openxmlformats.org/presentationml/2006/main">
  <p:tag name="SHAPE_LOCKS" val="1983"/>
</p:tagLst>
</file>

<file path=ppt/tags/tag386.xml><?xml version="1.0" encoding="utf-8"?>
<p:tagLst xmlns:a="http://schemas.openxmlformats.org/drawingml/2006/main" xmlns:r="http://schemas.openxmlformats.org/officeDocument/2006/relationships" xmlns:p="http://schemas.openxmlformats.org/presentationml/2006/main">
  <p:tag name="SHAPE_LOCKS" val="1983"/>
</p:tagLst>
</file>

<file path=ppt/tags/tag387.xml><?xml version="1.0" encoding="utf-8"?>
<p:tagLst xmlns:a="http://schemas.openxmlformats.org/drawingml/2006/main" xmlns:r="http://schemas.openxmlformats.org/officeDocument/2006/relationships" xmlns:p="http://schemas.openxmlformats.org/presentationml/2006/main">
  <p:tag name="SHAPE_LOCKS" val="1983"/>
</p:tagLst>
</file>

<file path=ppt/tags/tag388.xml><?xml version="1.0" encoding="utf-8"?>
<p:tagLst xmlns:a="http://schemas.openxmlformats.org/drawingml/2006/main" xmlns:r="http://schemas.openxmlformats.org/officeDocument/2006/relationships" xmlns:p="http://schemas.openxmlformats.org/presentationml/2006/main">
  <p:tag name="SHAPE_LOCKS" val="1983"/>
</p:tagLst>
</file>

<file path=ppt/tags/tag389.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SHAPE_LOCKS" val="1983"/>
</p:tagLst>
</file>

<file path=ppt/tags/tag391.xml><?xml version="1.0" encoding="utf-8"?>
<p:tagLst xmlns:a="http://schemas.openxmlformats.org/drawingml/2006/main" xmlns:r="http://schemas.openxmlformats.org/officeDocument/2006/relationships" xmlns:p="http://schemas.openxmlformats.org/presentationml/2006/main">
  <p:tag name="SHAPE_LOCKS" val="1983"/>
</p:tagLst>
</file>

<file path=ppt/tags/tag392.xml><?xml version="1.0" encoding="utf-8"?>
<p:tagLst xmlns:a="http://schemas.openxmlformats.org/drawingml/2006/main" xmlns:r="http://schemas.openxmlformats.org/officeDocument/2006/relationships" xmlns:p="http://schemas.openxmlformats.org/presentationml/2006/main">
  <p:tag name="SHAPE_LOCKS" val="1983"/>
</p:tagLst>
</file>

<file path=ppt/tags/tag393.xml><?xml version="1.0" encoding="utf-8"?>
<p:tagLst xmlns:a="http://schemas.openxmlformats.org/drawingml/2006/main" xmlns:r="http://schemas.openxmlformats.org/officeDocument/2006/relationships" xmlns:p="http://schemas.openxmlformats.org/presentationml/2006/main">
  <p:tag name="SHAPE_LOCKS" val="1983"/>
</p:tagLst>
</file>

<file path=ppt/tags/tag394.xml><?xml version="1.0" encoding="utf-8"?>
<p:tagLst xmlns:a="http://schemas.openxmlformats.org/drawingml/2006/main" xmlns:r="http://schemas.openxmlformats.org/officeDocument/2006/relationships" xmlns:p="http://schemas.openxmlformats.org/presentationml/2006/main">
  <p:tag name="SHAPE_LOCKS" val="1983"/>
</p:tagLst>
</file>

<file path=ppt/tags/tag395.xml><?xml version="1.0" encoding="utf-8"?>
<p:tagLst xmlns:a="http://schemas.openxmlformats.org/drawingml/2006/main" xmlns:r="http://schemas.openxmlformats.org/officeDocument/2006/relationships" xmlns:p="http://schemas.openxmlformats.org/presentationml/2006/main">
  <p:tag name="SHAPE_LOCKS" val="1983"/>
</p:tagLst>
</file>

<file path=ppt/tags/tag396.xml><?xml version="1.0" encoding="utf-8"?>
<p:tagLst xmlns:a="http://schemas.openxmlformats.org/drawingml/2006/main" xmlns:r="http://schemas.openxmlformats.org/officeDocument/2006/relationships" xmlns:p="http://schemas.openxmlformats.org/presentationml/2006/main">
  <p:tag name="SHAPE_LOCKS" val="1983"/>
</p:tagLst>
</file>

<file path=ppt/tags/tag397.xml><?xml version="1.0" encoding="utf-8"?>
<p:tagLst xmlns:a="http://schemas.openxmlformats.org/drawingml/2006/main" xmlns:r="http://schemas.openxmlformats.org/officeDocument/2006/relationships" xmlns:p="http://schemas.openxmlformats.org/presentationml/2006/main">
  <p:tag name="SHAPE_LOCKS" val="1983"/>
</p:tagLst>
</file>

<file path=ppt/tags/tag398.xml><?xml version="1.0" encoding="utf-8"?>
<p:tagLst xmlns:a="http://schemas.openxmlformats.org/drawingml/2006/main" xmlns:r="http://schemas.openxmlformats.org/officeDocument/2006/relationships" xmlns:p="http://schemas.openxmlformats.org/presentationml/2006/main">
  <p:tag name="SHAPE_LOCKS" val="1983"/>
</p:tagLst>
</file>

<file path=ppt/tags/tag39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00.xml><?xml version="1.0" encoding="utf-8"?>
<p:tagLst xmlns:a="http://schemas.openxmlformats.org/drawingml/2006/main" xmlns:r="http://schemas.openxmlformats.org/officeDocument/2006/relationships" xmlns:p="http://schemas.openxmlformats.org/presentationml/2006/main">
  <p:tag name="SHAPE_LOCKS" val="1983"/>
</p:tagLst>
</file>

<file path=ppt/tags/tag401.xml><?xml version="1.0" encoding="utf-8"?>
<p:tagLst xmlns:a="http://schemas.openxmlformats.org/drawingml/2006/main" xmlns:r="http://schemas.openxmlformats.org/officeDocument/2006/relationships" xmlns:p="http://schemas.openxmlformats.org/presentationml/2006/main">
  <p:tag name="SHAPE_LOCKS" val="1983"/>
</p:tagLst>
</file>

<file path=ppt/tags/tag402.xml><?xml version="1.0" encoding="utf-8"?>
<p:tagLst xmlns:a="http://schemas.openxmlformats.org/drawingml/2006/main" xmlns:r="http://schemas.openxmlformats.org/officeDocument/2006/relationships" xmlns:p="http://schemas.openxmlformats.org/presentationml/2006/main">
  <p:tag name="SHAPE_LOCKS" val="1983"/>
</p:tagLst>
</file>

<file path=ppt/tags/tag403.xml><?xml version="1.0" encoding="utf-8"?>
<p:tagLst xmlns:a="http://schemas.openxmlformats.org/drawingml/2006/main" xmlns:r="http://schemas.openxmlformats.org/officeDocument/2006/relationships" xmlns:p="http://schemas.openxmlformats.org/presentationml/2006/main">
  <p:tag name="GENSWF_SLIDE_TITLE" val="Aspects to be considered"/>
  <p:tag name="GENSWF_ADVANCE_TIME" val="0.00"/>
  <p:tag name="ISPRING_SLIDE_INDENT_LEVEL" val="1"/>
  <p:tag name="ISPRING_CUSTOM_TIMING_USED" val="0"/>
</p:tagLst>
</file>

<file path=ppt/tags/tag404.xml><?xml version="1.0" encoding="utf-8"?>
<p:tagLst xmlns:a="http://schemas.openxmlformats.org/drawingml/2006/main" xmlns:r="http://schemas.openxmlformats.org/officeDocument/2006/relationships" xmlns:p="http://schemas.openxmlformats.org/presentationml/2006/main">
  <p:tag name="GENSWF_SLIDE_TITLE" val="Evaluation of control environment"/>
  <p:tag name="GENSWF_ADVANCE_TIME" val="0.00"/>
  <p:tag name="ISPRING_SLIDE_INDENT_LEVEL" val="0"/>
  <p:tag name="ISPRING_CUSTOM_TIMING_USED" val="0"/>
</p:tagLst>
</file>

<file path=ppt/tags/tag405.xml><?xml version="1.0" encoding="utf-8"?>
<p:tagLst xmlns:a="http://schemas.openxmlformats.org/drawingml/2006/main" xmlns:r="http://schemas.openxmlformats.org/officeDocument/2006/relationships" xmlns:p="http://schemas.openxmlformats.org/presentationml/2006/main">
  <p:tag name="GENSWF_SLIDE_TITLE" val="Nature of internal control"/>
  <p:tag name="GENSWF_ADVANCE_TIME" val="0.00"/>
  <p:tag name="ISPRING_SLIDE_INDENT_LEVEL" val="1"/>
  <p:tag name="ISPRING_CUSTOM_TIMING_USED" val="0"/>
</p:tagLst>
</file>

<file path=ppt/tags/tag406.xml><?xml version="1.0" encoding="utf-8"?>
<p:tagLst xmlns:a="http://schemas.openxmlformats.org/drawingml/2006/main" xmlns:r="http://schemas.openxmlformats.org/officeDocument/2006/relationships" xmlns:p="http://schemas.openxmlformats.org/presentationml/2006/main">
  <p:tag name="SHAPE_LOCKS" val="1983"/>
</p:tagLst>
</file>

<file path=ppt/tags/tag407.xml><?xml version="1.0" encoding="utf-8"?>
<p:tagLst xmlns:a="http://schemas.openxmlformats.org/drawingml/2006/main" xmlns:r="http://schemas.openxmlformats.org/officeDocument/2006/relationships" xmlns:p="http://schemas.openxmlformats.org/presentationml/2006/main">
  <p:tag name="SHAPE_LOCKS" val="1983"/>
</p:tagLst>
</file>

<file path=ppt/tags/tag408.xml><?xml version="1.0" encoding="utf-8"?>
<p:tagLst xmlns:a="http://schemas.openxmlformats.org/drawingml/2006/main" xmlns:r="http://schemas.openxmlformats.org/officeDocument/2006/relationships" xmlns:p="http://schemas.openxmlformats.org/presentationml/2006/main">
  <p:tag name="SHAPE_LOCKS" val="1983"/>
</p:tagLst>
</file>

<file path=ppt/tags/tag409.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10.xml><?xml version="1.0" encoding="utf-8"?>
<p:tagLst xmlns:a="http://schemas.openxmlformats.org/drawingml/2006/main" xmlns:r="http://schemas.openxmlformats.org/officeDocument/2006/relationships" xmlns:p="http://schemas.openxmlformats.org/presentationml/2006/main">
  <p:tag name="SHAPE_LOCKS" val="1983"/>
</p:tagLst>
</file>

<file path=ppt/tags/tag411.xml><?xml version="1.0" encoding="utf-8"?>
<p:tagLst xmlns:a="http://schemas.openxmlformats.org/drawingml/2006/main" xmlns:r="http://schemas.openxmlformats.org/officeDocument/2006/relationships" xmlns:p="http://schemas.openxmlformats.org/presentationml/2006/main">
  <p:tag name="SHAPE_LOCKS" val="1983"/>
</p:tagLst>
</file>

<file path=ppt/tags/tag412.xml><?xml version="1.0" encoding="utf-8"?>
<p:tagLst xmlns:a="http://schemas.openxmlformats.org/drawingml/2006/main" xmlns:r="http://schemas.openxmlformats.org/officeDocument/2006/relationships" xmlns:p="http://schemas.openxmlformats.org/presentationml/2006/main">
  <p:tag name="SHAPE_LOCKS" val="1983"/>
</p:tagLst>
</file>

<file path=ppt/tags/tag413.xml><?xml version="1.0" encoding="utf-8"?>
<p:tagLst xmlns:a="http://schemas.openxmlformats.org/drawingml/2006/main" xmlns:r="http://schemas.openxmlformats.org/officeDocument/2006/relationships" xmlns:p="http://schemas.openxmlformats.org/presentationml/2006/main">
  <p:tag name="SHAPE_LOCKS" val="1983"/>
</p:tagLst>
</file>

<file path=ppt/tags/tag414.xml><?xml version="1.0" encoding="utf-8"?>
<p:tagLst xmlns:a="http://schemas.openxmlformats.org/drawingml/2006/main" xmlns:r="http://schemas.openxmlformats.org/officeDocument/2006/relationships" xmlns:p="http://schemas.openxmlformats.org/presentationml/2006/main">
  <p:tag name="SHAPE_LOCKS" val="1983"/>
</p:tagLst>
</file>

<file path=ppt/tags/tag415.xml><?xml version="1.0" encoding="utf-8"?>
<p:tagLst xmlns:a="http://schemas.openxmlformats.org/drawingml/2006/main" xmlns:r="http://schemas.openxmlformats.org/officeDocument/2006/relationships" xmlns:p="http://schemas.openxmlformats.org/presentationml/2006/main">
  <p:tag name="SHAPE_LOCKS" val="1983"/>
</p:tagLst>
</file>

<file path=ppt/tags/tag416.xml><?xml version="1.0" encoding="utf-8"?>
<p:tagLst xmlns:a="http://schemas.openxmlformats.org/drawingml/2006/main" xmlns:r="http://schemas.openxmlformats.org/officeDocument/2006/relationships" xmlns:p="http://schemas.openxmlformats.org/presentationml/2006/main">
  <p:tag name="SHAPE_LOCKS" val="1983"/>
</p:tagLst>
</file>

<file path=ppt/tags/tag417.xml><?xml version="1.0" encoding="utf-8"?>
<p:tagLst xmlns:a="http://schemas.openxmlformats.org/drawingml/2006/main" xmlns:r="http://schemas.openxmlformats.org/officeDocument/2006/relationships" xmlns:p="http://schemas.openxmlformats.org/presentationml/2006/main">
  <p:tag name="SHAPE_LOCKS" val="1983"/>
</p:tagLst>
</file>

<file path=ppt/tags/tag418.xml><?xml version="1.0" encoding="utf-8"?>
<p:tagLst xmlns:a="http://schemas.openxmlformats.org/drawingml/2006/main" xmlns:r="http://schemas.openxmlformats.org/officeDocument/2006/relationships" xmlns:p="http://schemas.openxmlformats.org/presentationml/2006/main">
  <p:tag name="GENSWF_SLIDE_TITLE" val="Designing effective internal controls–the arrangement"/>
  <p:tag name="GENSWF_ADVANCE_TIME" val="0.00"/>
  <p:tag name="ISPRING_SLIDE_INDENT_LEVEL" val="1"/>
  <p:tag name="ISPRING_CUSTOM_TIMING_USED" val="0"/>
</p:tagLst>
</file>

<file path=ppt/tags/tag419.xml><?xml version="1.0" encoding="utf-8"?>
<p:tagLst xmlns:a="http://schemas.openxmlformats.org/drawingml/2006/main" xmlns:r="http://schemas.openxmlformats.org/officeDocument/2006/relationships" xmlns:p="http://schemas.openxmlformats.org/presentationml/2006/main">
  <p:tag name="GENSWF_SLIDE_TITLE" val="Purpose of internal control"/>
  <p:tag name="GENSWF_ADVANCE_TIME" val="0.00"/>
  <p:tag name="ISPRING_SLIDE_INDENT_LEVEL" val="1"/>
  <p:tag name="ISPRING_CUSTOM_TIMING_USED" val="0"/>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20.xml><?xml version="1.0" encoding="utf-8"?>
<p:tagLst xmlns:a="http://schemas.openxmlformats.org/drawingml/2006/main" xmlns:r="http://schemas.openxmlformats.org/officeDocument/2006/relationships" xmlns:p="http://schemas.openxmlformats.org/presentationml/2006/main">
  <p:tag name="GENSWF_SLIDE_TITLE" val="Control environment"/>
  <p:tag name="GENSWF_ADVANCE_TIME" val="0.00"/>
  <p:tag name="ISPRING_SLIDE_INDENT_LEVEL" val="1"/>
  <p:tag name="ISPRING_CUSTOM_TIMING_USED" val="0"/>
</p:tagLst>
</file>

<file path=ppt/tags/tag421.xml><?xml version="1.0" encoding="utf-8"?>
<p:tagLst xmlns:a="http://schemas.openxmlformats.org/drawingml/2006/main" xmlns:r="http://schemas.openxmlformats.org/officeDocument/2006/relationships" xmlns:p="http://schemas.openxmlformats.org/presentationml/2006/main">
  <p:tag name="GENSWF_SLIDE_TITLE" val="Components of the CoCo framework - Purpose"/>
  <p:tag name="GENSWF_ADVANCE_TIME" val="0.00"/>
  <p:tag name="ISPRING_SLIDE_INDENT_LEVEL" val="1"/>
  <p:tag name="ISPRING_CUSTOM_TIMING_USED" val="0"/>
</p:tagLst>
</file>

<file path=ppt/tags/tag422.xml><?xml version="1.0" encoding="utf-8"?>
<p:tagLst xmlns:a="http://schemas.openxmlformats.org/drawingml/2006/main" xmlns:r="http://schemas.openxmlformats.org/officeDocument/2006/relationships" xmlns:p="http://schemas.openxmlformats.org/presentationml/2006/main">
  <p:tag name="SHAPE_LOCKS" val="1983"/>
</p:tagLst>
</file>

<file path=ppt/tags/tag423.xml><?xml version="1.0" encoding="utf-8"?>
<p:tagLst xmlns:a="http://schemas.openxmlformats.org/drawingml/2006/main" xmlns:r="http://schemas.openxmlformats.org/officeDocument/2006/relationships" xmlns:p="http://schemas.openxmlformats.org/presentationml/2006/main">
  <p:tag name="GENSWF_SLIDE_TITLE" val="Components of the CoCo framework - Commitment"/>
  <p:tag name="GENSWF_ADVANCE_TIME" val="0.00"/>
  <p:tag name="ISPRING_SLIDE_INDENT_LEVEL" val="1"/>
  <p:tag name="ISPRING_CUSTOM_TIMING_USED" val="0"/>
</p:tagLst>
</file>

<file path=ppt/tags/tag424.xml><?xml version="1.0" encoding="utf-8"?>
<p:tagLst xmlns:a="http://schemas.openxmlformats.org/drawingml/2006/main" xmlns:r="http://schemas.openxmlformats.org/officeDocument/2006/relationships" xmlns:p="http://schemas.openxmlformats.org/presentationml/2006/main">
  <p:tag name="SHAPE_LOCKS" val="1983"/>
</p:tagLst>
</file>

<file path=ppt/tags/tag425.xml><?xml version="1.0" encoding="utf-8"?>
<p:tagLst xmlns:a="http://schemas.openxmlformats.org/drawingml/2006/main" xmlns:r="http://schemas.openxmlformats.org/officeDocument/2006/relationships" xmlns:p="http://schemas.openxmlformats.org/presentationml/2006/main">
  <p:tag name="GENSWF_SLIDE_TITLE" val="Components of the CoCo framework - Capability"/>
  <p:tag name="GENSWF_ADVANCE_TIME" val="0.00"/>
  <p:tag name="ISPRING_SLIDE_INDENT_LEVEL" val="1"/>
  <p:tag name="ISPRING_CUSTOM_TIMING_USED" val="0"/>
</p:tagLst>
</file>

<file path=ppt/tags/tag426.xml><?xml version="1.0" encoding="utf-8"?>
<p:tagLst xmlns:a="http://schemas.openxmlformats.org/drawingml/2006/main" xmlns:r="http://schemas.openxmlformats.org/officeDocument/2006/relationships" xmlns:p="http://schemas.openxmlformats.org/presentationml/2006/main">
  <p:tag name="SHAPE_LOCKS" val="1983"/>
</p:tagLst>
</file>

<file path=ppt/tags/tag427.xml><?xml version="1.0" encoding="utf-8"?>
<p:tagLst xmlns:a="http://schemas.openxmlformats.org/drawingml/2006/main" xmlns:r="http://schemas.openxmlformats.org/officeDocument/2006/relationships" xmlns:p="http://schemas.openxmlformats.org/presentationml/2006/main">
  <p:tag name="GENSWF_SLIDE_TITLE" val="&quot;Components of the CoCo framework - Monitoring and learning &quot;"/>
  <p:tag name="GENSWF_ADVANCE_TIME" val="0.00"/>
  <p:tag name="ISPRING_SLIDE_INDENT_LEVEL" val="1"/>
  <p:tag name="ISPRING_CUSTOM_TIMING_USED" val="0"/>
</p:tagLst>
</file>

<file path=ppt/tags/tag428.xml><?xml version="1.0" encoding="utf-8"?>
<p:tagLst xmlns:a="http://schemas.openxmlformats.org/drawingml/2006/main" xmlns:r="http://schemas.openxmlformats.org/officeDocument/2006/relationships" xmlns:p="http://schemas.openxmlformats.org/presentationml/2006/main">
  <p:tag name="SHAPE_LOCKS" val="1983"/>
</p:tagLst>
</file>

<file path=ppt/tags/tag429.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GENSWF_SLIDE_TITLE" val="ERM vs. Traditional Risk Management"/>
  <p:tag name="GENSWF_ADVANCE_TIME" val="0.00"/>
  <p:tag name="ISPRING_SLIDE_INDENT_LEVEL" val="1"/>
  <p:tag name="ISPRING_CUSTOM_TIMING_USED" val="0"/>
</p:tagLst>
</file>

<file path=ppt/tags/tag430.xml><?xml version="1.0" encoding="utf-8"?>
<p:tagLst xmlns:a="http://schemas.openxmlformats.org/drawingml/2006/main" xmlns:r="http://schemas.openxmlformats.org/officeDocument/2006/relationships" xmlns:p="http://schemas.openxmlformats.org/presentationml/2006/main">
  <p:tag name="SHAPE_LOCKS" val="1983"/>
</p:tagLst>
</file>

<file path=ppt/tags/tag431.xml><?xml version="1.0" encoding="utf-8"?>
<p:tagLst xmlns:a="http://schemas.openxmlformats.org/drawingml/2006/main" xmlns:r="http://schemas.openxmlformats.org/officeDocument/2006/relationships" xmlns:p="http://schemas.openxmlformats.org/presentationml/2006/main">
  <p:tag name="SHAPE_LOCKS" val="1983"/>
</p:tagLst>
</file>

<file path=ppt/tags/tag432.xml><?xml version="1.0" encoding="utf-8"?>
<p:tagLst xmlns:a="http://schemas.openxmlformats.org/drawingml/2006/main" xmlns:r="http://schemas.openxmlformats.org/officeDocument/2006/relationships" xmlns:p="http://schemas.openxmlformats.org/presentationml/2006/main">
  <p:tag name="SHAPE_LOCKS" val="1983"/>
</p:tagLst>
</file>

<file path=ppt/tags/tag433.xml><?xml version="1.0" encoding="utf-8"?>
<p:tagLst xmlns:a="http://schemas.openxmlformats.org/drawingml/2006/main" xmlns:r="http://schemas.openxmlformats.org/officeDocument/2006/relationships" xmlns:p="http://schemas.openxmlformats.org/presentationml/2006/main">
  <p:tag name="SHAPE_LOCKS" val="1983"/>
</p:tagLst>
</file>

<file path=ppt/tags/tag434.xml><?xml version="1.0" encoding="utf-8"?>
<p:tagLst xmlns:a="http://schemas.openxmlformats.org/drawingml/2006/main" xmlns:r="http://schemas.openxmlformats.org/officeDocument/2006/relationships" xmlns:p="http://schemas.openxmlformats.org/presentationml/2006/main">
  <p:tag name="SHAPE_LOCKS" val="1983"/>
</p:tagLst>
</file>

<file path=ppt/tags/tag435.xml><?xml version="1.0" encoding="utf-8"?>
<p:tagLst xmlns:a="http://schemas.openxmlformats.org/drawingml/2006/main" xmlns:r="http://schemas.openxmlformats.org/officeDocument/2006/relationships" xmlns:p="http://schemas.openxmlformats.org/presentationml/2006/main">
  <p:tag name="SHAPE_LOCKS" val="1983"/>
</p:tagLst>
</file>

<file path=ppt/tags/tag436.xml><?xml version="1.0" encoding="utf-8"?>
<p:tagLst xmlns:a="http://schemas.openxmlformats.org/drawingml/2006/main" xmlns:r="http://schemas.openxmlformats.org/officeDocument/2006/relationships" xmlns:p="http://schemas.openxmlformats.org/presentationml/2006/main">
  <p:tag name="SHAPE_LOCKS" val="1983"/>
</p:tagLst>
</file>

<file path=ppt/tags/tag437.xml><?xml version="1.0" encoding="utf-8"?>
<p:tagLst xmlns:a="http://schemas.openxmlformats.org/drawingml/2006/main" xmlns:r="http://schemas.openxmlformats.org/officeDocument/2006/relationships" xmlns:p="http://schemas.openxmlformats.org/presentationml/2006/main">
  <p:tag name="SHAPE_LOCKS" val="1983"/>
</p:tagLst>
</file>

<file path=ppt/tags/tag438.xml><?xml version="1.0" encoding="utf-8"?>
<p:tagLst xmlns:a="http://schemas.openxmlformats.org/drawingml/2006/main" xmlns:r="http://schemas.openxmlformats.org/officeDocument/2006/relationships" xmlns:p="http://schemas.openxmlformats.org/presentationml/2006/main">
  <p:tag name="SHAPE_LOCKS" val="1983"/>
</p:tagLst>
</file>

<file path=ppt/tags/tag439.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SHAPE_LOCKS" val="1983"/>
</p:tagLst>
</file>

<file path=ppt/tags/tag441.xml><?xml version="1.0" encoding="utf-8"?>
<p:tagLst xmlns:a="http://schemas.openxmlformats.org/drawingml/2006/main" xmlns:r="http://schemas.openxmlformats.org/officeDocument/2006/relationships" xmlns:p="http://schemas.openxmlformats.org/presentationml/2006/main">
  <p:tag name="SHAPE_LOCKS" val="1983"/>
</p:tagLst>
</file>

<file path=ppt/tags/tag442.xml><?xml version="1.0" encoding="utf-8"?>
<p:tagLst xmlns:a="http://schemas.openxmlformats.org/drawingml/2006/main" xmlns:r="http://schemas.openxmlformats.org/officeDocument/2006/relationships" xmlns:p="http://schemas.openxmlformats.org/presentationml/2006/main">
  <p:tag name="SHAPE_LOCKS" val="1983"/>
</p:tagLst>
</file>

<file path=ppt/tags/tag443.xml><?xml version="1.0" encoding="utf-8"?>
<p:tagLst xmlns:a="http://schemas.openxmlformats.org/drawingml/2006/main" xmlns:r="http://schemas.openxmlformats.org/officeDocument/2006/relationships" xmlns:p="http://schemas.openxmlformats.org/presentationml/2006/main">
  <p:tag name="SHAPE_LOCKS" val="1983"/>
</p:tagLst>
</file>

<file path=ppt/tags/tag444.xml><?xml version="1.0" encoding="utf-8"?>
<p:tagLst xmlns:a="http://schemas.openxmlformats.org/drawingml/2006/main" xmlns:r="http://schemas.openxmlformats.org/officeDocument/2006/relationships" xmlns:p="http://schemas.openxmlformats.org/presentationml/2006/main">
  <p:tag name="SHAPE_LOCKS" val="1983"/>
</p:tagLst>
</file>

<file path=ppt/tags/tag445.xml><?xml version="1.0" encoding="utf-8"?>
<p:tagLst xmlns:a="http://schemas.openxmlformats.org/drawingml/2006/main" xmlns:r="http://schemas.openxmlformats.org/officeDocument/2006/relationships" xmlns:p="http://schemas.openxmlformats.org/presentationml/2006/main">
  <p:tag name="SHAPE_LOCKS" val="1983"/>
</p:tagLst>
</file>

<file path=ppt/tags/tag446.xml><?xml version="1.0" encoding="utf-8"?>
<p:tagLst xmlns:a="http://schemas.openxmlformats.org/drawingml/2006/main" xmlns:r="http://schemas.openxmlformats.org/officeDocument/2006/relationships" xmlns:p="http://schemas.openxmlformats.org/presentationml/2006/main">
  <p:tag name="SHAPE_LOCKS" val="1983"/>
</p:tagLst>
</file>

<file path=ppt/tags/tag447.xml><?xml version="1.0" encoding="utf-8"?>
<p:tagLst xmlns:a="http://schemas.openxmlformats.org/drawingml/2006/main" xmlns:r="http://schemas.openxmlformats.org/officeDocument/2006/relationships" xmlns:p="http://schemas.openxmlformats.org/presentationml/2006/main">
  <p:tag name="SHAPE_LOCKS" val="1983"/>
</p:tagLst>
</file>

<file path=ppt/tags/tag448.xml><?xml version="1.0" encoding="utf-8"?>
<p:tagLst xmlns:a="http://schemas.openxmlformats.org/drawingml/2006/main" xmlns:r="http://schemas.openxmlformats.org/officeDocument/2006/relationships" xmlns:p="http://schemas.openxmlformats.org/presentationml/2006/main">
  <p:tag name="SHAPE_LOCKS" val="1983"/>
</p:tagLst>
</file>

<file path=ppt/tags/tag449.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50.xml><?xml version="1.0" encoding="utf-8"?>
<p:tagLst xmlns:a="http://schemas.openxmlformats.org/drawingml/2006/main" xmlns:r="http://schemas.openxmlformats.org/officeDocument/2006/relationships" xmlns:p="http://schemas.openxmlformats.org/presentationml/2006/main">
  <p:tag name="SHAPE_LOCKS" val="1983"/>
</p:tagLst>
</file>

<file path=ppt/tags/tag451.xml><?xml version="1.0" encoding="utf-8"?>
<p:tagLst xmlns:a="http://schemas.openxmlformats.org/drawingml/2006/main" xmlns:r="http://schemas.openxmlformats.org/officeDocument/2006/relationships" xmlns:p="http://schemas.openxmlformats.org/presentationml/2006/main">
  <p:tag name="SHAPE_LOCKS" val="1983"/>
</p:tagLst>
</file>

<file path=ppt/tags/tag452.xml><?xml version="1.0" encoding="utf-8"?>
<p:tagLst xmlns:a="http://schemas.openxmlformats.org/drawingml/2006/main" xmlns:r="http://schemas.openxmlformats.org/officeDocument/2006/relationships" xmlns:p="http://schemas.openxmlformats.org/presentationml/2006/main">
  <p:tag name="SHAPE_LOCKS" val="1983"/>
</p:tagLst>
</file>

<file path=ppt/tags/tag453.xml><?xml version="1.0" encoding="utf-8"?>
<p:tagLst xmlns:a="http://schemas.openxmlformats.org/drawingml/2006/main" xmlns:r="http://schemas.openxmlformats.org/officeDocument/2006/relationships" xmlns:p="http://schemas.openxmlformats.org/presentationml/2006/main">
  <p:tag name="SHAPE_LOCKS" val="1983"/>
</p:tagLst>
</file>

<file path=ppt/tags/tag454.xml><?xml version="1.0" encoding="utf-8"?>
<p:tagLst xmlns:a="http://schemas.openxmlformats.org/drawingml/2006/main" xmlns:r="http://schemas.openxmlformats.org/officeDocument/2006/relationships" xmlns:p="http://schemas.openxmlformats.org/presentationml/2006/main">
  <p:tag name="SHAPE_LOCKS" val="1983"/>
</p:tagLst>
</file>

<file path=ppt/tags/tag455.xml><?xml version="1.0" encoding="utf-8"?>
<p:tagLst xmlns:a="http://schemas.openxmlformats.org/drawingml/2006/main" xmlns:r="http://schemas.openxmlformats.org/officeDocument/2006/relationships" xmlns:p="http://schemas.openxmlformats.org/presentationml/2006/main">
  <p:tag name="SHAPE_LOCKS" val="1983"/>
</p:tagLst>
</file>

<file path=ppt/tags/tag456.xml><?xml version="1.0" encoding="utf-8"?>
<p:tagLst xmlns:a="http://schemas.openxmlformats.org/drawingml/2006/main" xmlns:r="http://schemas.openxmlformats.org/officeDocument/2006/relationships" xmlns:p="http://schemas.openxmlformats.org/presentationml/2006/main">
  <p:tag name="GENSWF_SLIDE_TITLE" val="Evaluating the control environment"/>
  <p:tag name="GENSWF_ADVANCE_TIME" val="0.00"/>
  <p:tag name="ISPRING_SLIDE_INDENT_LEVEL" val="1"/>
  <p:tag name="ISPRING_CUSTOM_TIMING_USED" val="0"/>
</p:tagLst>
</file>

<file path=ppt/tags/tag457.xml><?xml version="1.0" encoding="utf-8"?>
<p:tagLst xmlns:a="http://schemas.openxmlformats.org/drawingml/2006/main" xmlns:r="http://schemas.openxmlformats.org/officeDocument/2006/relationships" xmlns:p="http://schemas.openxmlformats.org/presentationml/2006/main">
  <p:tag name="GENSWF_SLIDE_TITLE" val="Activities of internal audit function"/>
  <p:tag name="GENSWF_ADVANCE_TIME" val="0.00"/>
  <p:tag name="ISPRING_SLIDE_INDENT_LEVEL" val="0"/>
  <p:tag name="ISPRING_CUSTOM_TIMING_USED" val="0"/>
</p:tagLst>
</file>

<file path=ppt/tags/tag458.xml><?xml version="1.0" encoding="utf-8"?>
<p:tagLst xmlns:a="http://schemas.openxmlformats.org/drawingml/2006/main" xmlns:r="http://schemas.openxmlformats.org/officeDocument/2006/relationships" xmlns:p="http://schemas.openxmlformats.org/presentationml/2006/main">
  <p:tag name="GENSWF_SLIDE_TITLE" val="Scope of internal audit"/>
  <p:tag name="GENSWF_ADVANCE_TIME" val="0.00"/>
  <p:tag name="ISPRING_SLIDE_INDENT_LEVEL" val="1"/>
  <p:tag name="ISPRING_CUSTOM_TIMING_USED" val="0"/>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60.xml><?xml version="1.0" encoding="utf-8"?>
<p:tagLst xmlns:a="http://schemas.openxmlformats.org/drawingml/2006/main" xmlns:r="http://schemas.openxmlformats.org/officeDocument/2006/relationships" xmlns:p="http://schemas.openxmlformats.org/presentationml/2006/main">
  <p:tag name="SHAPE_LOCKS" val="1983"/>
</p:tagLst>
</file>

<file path=ppt/tags/tag461.xml><?xml version="1.0" encoding="utf-8"?>
<p:tagLst xmlns:a="http://schemas.openxmlformats.org/drawingml/2006/main" xmlns:r="http://schemas.openxmlformats.org/officeDocument/2006/relationships" xmlns:p="http://schemas.openxmlformats.org/presentationml/2006/main">
  <p:tag name="GENSWF_SLIDE_TITLE" val="Presentation of financial data"/>
  <p:tag name="GENSWF_ADVANCE_TIME" val="0.00"/>
  <p:tag name="ISPRING_SLIDE_INDENT_LEVEL" val="1"/>
  <p:tag name="ISPRING_CUSTOM_TIMING_USED" val="0"/>
</p:tagLst>
</file>

<file path=ppt/tags/tag462.xml><?xml version="1.0" encoding="utf-8"?>
<p:tagLst xmlns:a="http://schemas.openxmlformats.org/drawingml/2006/main" xmlns:r="http://schemas.openxmlformats.org/officeDocument/2006/relationships" xmlns:p="http://schemas.openxmlformats.org/presentationml/2006/main">
  <p:tag name="GENSWF_SLIDE_TITLE" val="Role of internal audit in ERM"/>
  <p:tag name="GENSWF_ADVANCE_TIME" val="0.00"/>
  <p:tag name="ISPRING_SLIDE_INDENT_LEVEL" val="1"/>
  <p:tag name="ISPRING_CUSTOM_TIMING_USED" val="0"/>
</p:tagLst>
</file>

<file path=ppt/tags/tag463.xml><?xml version="1.0" encoding="utf-8"?>
<p:tagLst xmlns:a="http://schemas.openxmlformats.org/drawingml/2006/main" xmlns:r="http://schemas.openxmlformats.org/officeDocument/2006/relationships" xmlns:p="http://schemas.openxmlformats.org/presentationml/2006/main">
  <p:tag name="SHAPE_LOCKS" val="1983"/>
</p:tagLst>
</file>

<file path=ppt/tags/tag464.xml><?xml version="1.0" encoding="utf-8"?>
<p:tagLst xmlns:a="http://schemas.openxmlformats.org/drawingml/2006/main" xmlns:r="http://schemas.openxmlformats.org/officeDocument/2006/relationships" xmlns:p="http://schemas.openxmlformats.org/presentationml/2006/main">
  <p:tag name="SHAPE_LOCKS" val="1983"/>
</p:tagLst>
</file>

<file path=ppt/tags/tag465.xml><?xml version="1.0" encoding="utf-8"?>
<p:tagLst xmlns:a="http://schemas.openxmlformats.org/drawingml/2006/main" xmlns:r="http://schemas.openxmlformats.org/officeDocument/2006/relationships" xmlns:p="http://schemas.openxmlformats.org/presentationml/2006/main">
  <p:tag name="SHAPE_LOCKS" val="1983"/>
</p:tagLst>
</file>

<file path=ppt/tags/tag466.xml><?xml version="1.0" encoding="utf-8"?>
<p:tagLst xmlns:a="http://schemas.openxmlformats.org/drawingml/2006/main" xmlns:r="http://schemas.openxmlformats.org/officeDocument/2006/relationships" xmlns:p="http://schemas.openxmlformats.org/presentationml/2006/main">
  <p:tag name="SHAPE_LOCKS" val="1983"/>
</p:tagLst>
</file>

<file path=ppt/tags/tag467.xml><?xml version="1.0" encoding="utf-8"?>
<p:tagLst xmlns:a="http://schemas.openxmlformats.org/drawingml/2006/main" xmlns:r="http://schemas.openxmlformats.org/officeDocument/2006/relationships" xmlns:p="http://schemas.openxmlformats.org/presentationml/2006/main">
  <p:tag name="SHAPE_LOCKS" val="1983"/>
</p:tagLst>
</file>

<file path=ppt/tags/tag468.xml><?xml version="1.0" encoding="utf-8"?>
<p:tagLst xmlns:a="http://schemas.openxmlformats.org/drawingml/2006/main" xmlns:r="http://schemas.openxmlformats.org/officeDocument/2006/relationships" xmlns:p="http://schemas.openxmlformats.org/presentationml/2006/main">
  <p:tag name="SHAPE_LOCKS" val="1983"/>
</p:tagLst>
</file>

<file path=ppt/tags/tag469.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70.xml><?xml version="1.0" encoding="utf-8"?>
<p:tagLst xmlns:a="http://schemas.openxmlformats.org/drawingml/2006/main" xmlns:r="http://schemas.openxmlformats.org/officeDocument/2006/relationships" xmlns:p="http://schemas.openxmlformats.org/presentationml/2006/main">
  <p:tag name="SHAPE_LOCKS" val="1983"/>
</p:tagLst>
</file>

<file path=ppt/tags/tag471.xml><?xml version="1.0" encoding="utf-8"?>
<p:tagLst xmlns:a="http://schemas.openxmlformats.org/drawingml/2006/main" xmlns:r="http://schemas.openxmlformats.org/officeDocument/2006/relationships" xmlns:p="http://schemas.openxmlformats.org/presentationml/2006/main">
  <p:tag name="SHAPE_LOCKS" val="1983"/>
</p:tagLst>
</file>

<file path=ppt/tags/tag472.xml><?xml version="1.0" encoding="utf-8"?>
<p:tagLst xmlns:a="http://schemas.openxmlformats.org/drawingml/2006/main" xmlns:r="http://schemas.openxmlformats.org/officeDocument/2006/relationships" xmlns:p="http://schemas.openxmlformats.org/presentationml/2006/main">
  <p:tag name="GENSWF_SLIDE_TITLE" val="Core internal audit roles in regard to ERM"/>
  <p:tag name="GENSWF_ADVANCE_TIME" val="0.00"/>
  <p:tag name="ISPRING_SLIDE_INDENT_LEVEL" val="1"/>
  <p:tag name="ISPRING_CUSTOM_TIMING_USED" val="0"/>
</p:tagLst>
</file>

<file path=ppt/tags/tag473.xml><?xml version="1.0" encoding="utf-8"?>
<p:tagLst xmlns:a="http://schemas.openxmlformats.org/drawingml/2006/main" xmlns:r="http://schemas.openxmlformats.org/officeDocument/2006/relationships" xmlns:p="http://schemas.openxmlformats.org/presentationml/2006/main">
  <p:tag name="SHAPE_LOCKS" val="1983"/>
</p:tagLst>
</file>

<file path=ppt/tags/tag474.xml><?xml version="1.0" encoding="utf-8"?>
<p:tagLst xmlns:a="http://schemas.openxmlformats.org/drawingml/2006/main" xmlns:r="http://schemas.openxmlformats.org/officeDocument/2006/relationships" xmlns:p="http://schemas.openxmlformats.org/presentationml/2006/main">
  <p:tag name="SHAPE_LOCKS" val="1983"/>
</p:tagLst>
</file>

<file path=ppt/tags/tag475.xml><?xml version="1.0" encoding="utf-8"?>
<p:tagLst xmlns:a="http://schemas.openxmlformats.org/drawingml/2006/main" xmlns:r="http://schemas.openxmlformats.org/officeDocument/2006/relationships" xmlns:p="http://schemas.openxmlformats.org/presentationml/2006/main">
  <p:tag name="SHAPE_LOCKS" val="1983"/>
</p:tagLst>
</file>

<file path=ppt/tags/tag476.xml><?xml version="1.0" encoding="utf-8"?>
<p:tagLst xmlns:a="http://schemas.openxmlformats.org/drawingml/2006/main" xmlns:r="http://schemas.openxmlformats.org/officeDocument/2006/relationships" xmlns:p="http://schemas.openxmlformats.org/presentationml/2006/main">
  <p:tag name="GENSWF_SLIDE_TITLE" val="Legitimate internal audit roles with safeguards"/>
  <p:tag name="GENSWF_ADVANCE_TIME" val="0.00"/>
  <p:tag name="ISPRING_SLIDE_INDENT_LEVEL" val="1"/>
  <p:tag name="ISPRING_CUSTOM_TIMING_USED" val="0"/>
</p:tagLst>
</file>

<file path=ppt/tags/tag477.xml><?xml version="1.0" encoding="utf-8"?>
<p:tagLst xmlns:a="http://schemas.openxmlformats.org/drawingml/2006/main" xmlns:r="http://schemas.openxmlformats.org/officeDocument/2006/relationships" xmlns:p="http://schemas.openxmlformats.org/presentationml/2006/main">
  <p:tag name="SHAPE_LOCKS" val="1983"/>
</p:tagLst>
</file>

<file path=ppt/tags/tag478.xml><?xml version="1.0" encoding="utf-8"?>
<p:tagLst xmlns:a="http://schemas.openxmlformats.org/drawingml/2006/main" xmlns:r="http://schemas.openxmlformats.org/officeDocument/2006/relationships" xmlns:p="http://schemas.openxmlformats.org/presentationml/2006/main">
  <p:tag name="SHAPE_LOCKS" val="1983"/>
</p:tagLst>
</file>

<file path=ppt/tags/tag479.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80.xml><?xml version="1.0" encoding="utf-8"?>
<p:tagLst xmlns:a="http://schemas.openxmlformats.org/drawingml/2006/main" xmlns:r="http://schemas.openxmlformats.org/officeDocument/2006/relationships" xmlns:p="http://schemas.openxmlformats.org/presentationml/2006/main">
  <p:tag name="GENSWF_SLIDE_TITLE" val="Roles internal audit should not undertake"/>
  <p:tag name="GENSWF_ADVANCE_TIME" val="0.00"/>
  <p:tag name="ISPRING_SLIDE_INDENT_LEVEL" val="1"/>
  <p:tag name="ISPRING_CUSTOM_TIMING_USED" val="0"/>
</p:tagLst>
</file>

<file path=ppt/tags/tag481.xml><?xml version="1.0" encoding="utf-8"?>
<p:tagLst xmlns:a="http://schemas.openxmlformats.org/drawingml/2006/main" xmlns:r="http://schemas.openxmlformats.org/officeDocument/2006/relationships" xmlns:p="http://schemas.openxmlformats.org/presentationml/2006/main">
  <p:tag name="SHAPE_LOCKS" val="1983"/>
</p:tagLst>
</file>

<file path=ppt/tags/tag482.xml><?xml version="1.0" encoding="utf-8"?>
<p:tagLst xmlns:a="http://schemas.openxmlformats.org/drawingml/2006/main" xmlns:r="http://schemas.openxmlformats.org/officeDocument/2006/relationships" xmlns:p="http://schemas.openxmlformats.org/presentationml/2006/main">
  <p:tag name="SHAPE_LOCKS" val="1983"/>
</p:tagLst>
</file>

<file path=ppt/tags/tag483.xml><?xml version="1.0" encoding="utf-8"?>
<p:tagLst xmlns:a="http://schemas.openxmlformats.org/drawingml/2006/main" xmlns:r="http://schemas.openxmlformats.org/officeDocument/2006/relationships" xmlns:p="http://schemas.openxmlformats.org/presentationml/2006/main">
  <p:tag name="GENSWF_SLIDE_TITLE" val="Management responsibilities"/>
  <p:tag name="GENSWF_ADVANCE_TIME" val="0.00"/>
  <p:tag name="ISPRING_SLIDE_INDENT_LEVEL" val="1"/>
  <p:tag name="ISPRING_CUSTOM_TIMING_USED" val="0"/>
</p:tagLst>
</file>

<file path=ppt/tags/tag484.xml><?xml version="1.0" encoding="utf-8"?>
<p:tagLst xmlns:a="http://schemas.openxmlformats.org/drawingml/2006/main" xmlns:r="http://schemas.openxmlformats.org/officeDocument/2006/relationships" xmlns:p="http://schemas.openxmlformats.org/presentationml/2006/main">
  <p:tag name="SHAPE_LOCKS" val="1983"/>
</p:tagLst>
</file>

<file path=ppt/tags/tag485.xml><?xml version="1.0" encoding="utf-8"?>
<p:tagLst xmlns:a="http://schemas.openxmlformats.org/drawingml/2006/main" xmlns:r="http://schemas.openxmlformats.org/officeDocument/2006/relationships" xmlns:p="http://schemas.openxmlformats.org/presentationml/2006/main">
  <p:tag name="GENSWF_SLIDE_TITLE" val="Management responsibilities"/>
  <p:tag name="GENSWF_ADVANCE_TIME" val="0.00"/>
  <p:tag name="ISPRING_SLIDE_INDENT_LEVEL" val="1"/>
  <p:tag name="ISPRING_CUSTOM_TIMING_USED" val="0"/>
</p:tagLst>
</file>

<file path=ppt/tags/tag486.xml><?xml version="1.0" encoding="utf-8"?>
<p:tagLst xmlns:a="http://schemas.openxmlformats.org/drawingml/2006/main" xmlns:r="http://schemas.openxmlformats.org/officeDocument/2006/relationships" xmlns:p="http://schemas.openxmlformats.org/presentationml/2006/main">
  <p:tag name="SHAPE_LOCKS" val="1983"/>
</p:tagLst>
</file>

<file path=ppt/tags/tag487.xml><?xml version="1.0" encoding="utf-8"?>
<p:tagLst xmlns:a="http://schemas.openxmlformats.org/drawingml/2006/main" xmlns:r="http://schemas.openxmlformats.org/officeDocument/2006/relationships" xmlns:p="http://schemas.openxmlformats.org/presentationml/2006/main">
  <p:tag name="GENSWF_SLIDE_TITLE" val="Management responsibilities"/>
  <p:tag name="GENSWF_ADVANCE_TIME" val="0.00"/>
  <p:tag name="ISPRING_SLIDE_INDENT_LEVEL" val="1"/>
  <p:tag name="ISPRING_CUSTOM_TIMING_USED" val="0"/>
</p:tagLst>
</file>

<file path=ppt/tags/tag488.xml><?xml version="1.0" encoding="utf-8"?>
<p:tagLst xmlns:a="http://schemas.openxmlformats.org/drawingml/2006/main" xmlns:r="http://schemas.openxmlformats.org/officeDocument/2006/relationships" xmlns:p="http://schemas.openxmlformats.org/presentationml/2006/main">
  <p:tag name="SHAPE_LOCKS" val="1983"/>
</p:tagLst>
</file>

<file path=ppt/tags/tag489.xml><?xml version="1.0" encoding="utf-8"?>
<p:tagLst xmlns:a="http://schemas.openxmlformats.org/drawingml/2006/main" xmlns:r="http://schemas.openxmlformats.org/officeDocument/2006/relationships" xmlns:p="http://schemas.openxmlformats.org/presentationml/2006/main">
  <p:tag name="GENSWF_SLIDE_TITLE" val="Management responsibilities"/>
  <p:tag name="GENSWF_ADVANCE_TIME" val="0.00"/>
  <p:tag name="ISPRING_SLIDE_INDENT_LEVEL" val="1"/>
  <p:tag name="ISPRING_CUSTOM_TIMING_USED" val="0"/>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490.xml><?xml version="1.0" encoding="utf-8"?>
<p:tagLst xmlns:a="http://schemas.openxmlformats.org/drawingml/2006/main" xmlns:r="http://schemas.openxmlformats.org/officeDocument/2006/relationships" xmlns:p="http://schemas.openxmlformats.org/presentationml/2006/main">
  <p:tag name="SHAPE_LOCKS" val="1983"/>
</p:tagLst>
</file>

<file path=ppt/tags/tag491.xml><?xml version="1.0" encoding="utf-8"?>
<p:tagLst xmlns:a="http://schemas.openxmlformats.org/drawingml/2006/main" xmlns:r="http://schemas.openxmlformats.org/officeDocument/2006/relationships" xmlns:p="http://schemas.openxmlformats.org/presentationml/2006/main">
  <p:tag name="GENSWF_SLIDE_TITLE" val="Risk assurance techniques"/>
  <p:tag name="GENSWF_ADVANCE_TIME" val="0.00"/>
  <p:tag name="ISPRING_SLIDE_INDENT_LEVEL" val="0"/>
  <p:tag name="ISPRING_CUSTOM_TIMING_USED" val="0"/>
</p:tagLst>
</file>

<file path=ppt/tags/tag492.xml><?xml version="1.0" encoding="utf-8"?>
<p:tagLst xmlns:a="http://schemas.openxmlformats.org/drawingml/2006/main" xmlns:r="http://schemas.openxmlformats.org/officeDocument/2006/relationships" xmlns:p="http://schemas.openxmlformats.org/presentationml/2006/main">
  <p:tag name="GENSWF_SLIDE_TITLE" val="Responsibilities of the audit committee"/>
  <p:tag name="GENSWF_ADVANCE_TIME" val="0.00"/>
  <p:tag name="ISPRING_SLIDE_INDENT_LEVEL" val="1"/>
  <p:tag name="ISPRING_CUSTOM_TIMING_USED" val="0"/>
</p:tagLst>
</file>

<file path=ppt/tags/tag493.xml><?xml version="1.0" encoding="utf-8"?>
<p:tagLst xmlns:a="http://schemas.openxmlformats.org/drawingml/2006/main" xmlns:r="http://schemas.openxmlformats.org/officeDocument/2006/relationships" xmlns:p="http://schemas.openxmlformats.org/presentationml/2006/main">
  <p:tag name="SHAPE_LOCKS" val="1983"/>
</p:tagLst>
</file>

<file path=ppt/tags/tag494.xml><?xml version="1.0" encoding="utf-8"?>
<p:tagLst xmlns:a="http://schemas.openxmlformats.org/drawingml/2006/main" xmlns:r="http://schemas.openxmlformats.org/officeDocument/2006/relationships" xmlns:p="http://schemas.openxmlformats.org/presentationml/2006/main">
  <p:tag name="SHAPE_LOCKS" val="1983"/>
</p:tagLst>
</file>

<file path=ppt/tags/tag495.xml><?xml version="1.0" encoding="utf-8"?>
<p:tagLst xmlns:a="http://schemas.openxmlformats.org/drawingml/2006/main" xmlns:r="http://schemas.openxmlformats.org/officeDocument/2006/relationships" xmlns:p="http://schemas.openxmlformats.org/presentationml/2006/main">
  <p:tag name="SHAPE_LOCKS" val="1983"/>
</p:tagLst>
</file>

<file path=ppt/tags/tag496.xml><?xml version="1.0" encoding="utf-8"?>
<p:tagLst xmlns:a="http://schemas.openxmlformats.org/drawingml/2006/main" xmlns:r="http://schemas.openxmlformats.org/officeDocument/2006/relationships" xmlns:p="http://schemas.openxmlformats.org/presentationml/2006/main">
  <p:tag name="SHAPE_LOCKS" val="1983"/>
</p:tagLst>
</file>

<file path=ppt/tags/tag497.xml><?xml version="1.0" encoding="utf-8"?>
<p:tagLst xmlns:a="http://schemas.openxmlformats.org/drawingml/2006/main" xmlns:r="http://schemas.openxmlformats.org/officeDocument/2006/relationships" xmlns:p="http://schemas.openxmlformats.org/presentationml/2006/main">
  <p:tag name="SHAPE_LOCKS" val="1983"/>
</p:tagLst>
</file>

<file path=ppt/tags/tag498.xml><?xml version="1.0" encoding="utf-8"?>
<p:tagLst xmlns:a="http://schemas.openxmlformats.org/drawingml/2006/main" xmlns:r="http://schemas.openxmlformats.org/officeDocument/2006/relationships" xmlns:p="http://schemas.openxmlformats.org/presentationml/2006/main">
  <p:tag name="GENSWF_SLIDE_TITLE" val="External audit"/>
  <p:tag name="GENSWF_ADVANCE_TIME" val="0.00"/>
  <p:tag name="ISPRING_SLIDE_INDENT_LEVEL" val="1"/>
  <p:tag name="ISPRING_CUSTOM_TIMING_USED" val="0"/>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00.xml><?xml version="1.0" encoding="utf-8"?>
<p:tagLst xmlns:a="http://schemas.openxmlformats.org/drawingml/2006/main" xmlns:r="http://schemas.openxmlformats.org/officeDocument/2006/relationships" xmlns:p="http://schemas.openxmlformats.org/presentationml/2006/main">
  <p:tag name="SHAPE_LOCKS" val="1983"/>
</p:tagLst>
</file>

<file path=ppt/tags/tag501.xml><?xml version="1.0" encoding="utf-8"?>
<p:tagLst xmlns:a="http://schemas.openxmlformats.org/drawingml/2006/main" xmlns:r="http://schemas.openxmlformats.org/officeDocument/2006/relationships" xmlns:p="http://schemas.openxmlformats.org/presentationml/2006/main">
  <p:tag name="GENSWF_SLIDE_TITLE" val="Internal audit"/>
  <p:tag name="GENSWF_ADVANCE_TIME" val="0.00"/>
  <p:tag name="ISPRING_SLIDE_INDENT_LEVEL" val="1"/>
  <p:tag name="ISPRING_CUSTOM_TIMING_USED" val="0"/>
</p:tagLst>
</file>

<file path=ppt/tags/tag502.xml><?xml version="1.0" encoding="utf-8"?>
<p:tagLst xmlns:a="http://schemas.openxmlformats.org/drawingml/2006/main" xmlns:r="http://schemas.openxmlformats.org/officeDocument/2006/relationships" xmlns:p="http://schemas.openxmlformats.org/presentationml/2006/main">
  <p:tag name="SHAPE_LOCKS" val="1983"/>
</p:tagLst>
</file>

<file path=ppt/tags/tag503.xml><?xml version="1.0" encoding="utf-8"?>
<p:tagLst xmlns:a="http://schemas.openxmlformats.org/drawingml/2006/main" xmlns:r="http://schemas.openxmlformats.org/officeDocument/2006/relationships" xmlns:p="http://schemas.openxmlformats.org/presentationml/2006/main">
  <p:tag name="GENSWF_SLIDE_TITLE" val="Financial reporting"/>
  <p:tag name="GENSWF_ADVANCE_TIME" val="0.00"/>
  <p:tag name="ISPRING_SLIDE_INDENT_LEVEL" val="1"/>
  <p:tag name="ISPRING_CUSTOM_TIMING_USED" val="0"/>
</p:tagLst>
</file>

<file path=ppt/tags/tag504.xml><?xml version="1.0" encoding="utf-8"?>
<p:tagLst xmlns:a="http://schemas.openxmlformats.org/drawingml/2006/main" xmlns:r="http://schemas.openxmlformats.org/officeDocument/2006/relationships" xmlns:p="http://schemas.openxmlformats.org/presentationml/2006/main">
  <p:tag name="SHAPE_LOCKS" val="1983"/>
</p:tagLst>
</file>

<file path=ppt/tags/tag505.xml><?xml version="1.0" encoding="utf-8"?>
<p:tagLst xmlns:a="http://schemas.openxmlformats.org/drawingml/2006/main" xmlns:r="http://schemas.openxmlformats.org/officeDocument/2006/relationships" xmlns:p="http://schemas.openxmlformats.org/presentationml/2006/main">
  <p:tag name="GENSWF_SLIDE_TITLE" val="Regulatory reports"/>
  <p:tag name="GENSWF_ADVANCE_TIME" val="0.00"/>
  <p:tag name="ISPRING_SLIDE_INDENT_LEVEL" val="1"/>
  <p:tag name="ISPRING_CUSTOM_TIMING_USED" val="0"/>
</p:tagLst>
</file>

<file path=ppt/tags/tag506.xml><?xml version="1.0" encoding="utf-8"?>
<p:tagLst xmlns:a="http://schemas.openxmlformats.org/drawingml/2006/main" xmlns:r="http://schemas.openxmlformats.org/officeDocument/2006/relationships" xmlns:p="http://schemas.openxmlformats.org/presentationml/2006/main">
  <p:tag name="SHAPE_LOCKS" val="1983"/>
</p:tagLst>
</file>

<file path=ppt/tags/tag507.xml><?xml version="1.0" encoding="utf-8"?>
<p:tagLst xmlns:a="http://schemas.openxmlformats.org/drawingml/2006/main" xmlns:r="http://schemas.openxmlformats.org/officeDocument/2006/relationships" xmlns:p="http://schemas.openxmlformats.org/presentationml/2006/main">
  <p:tag name="GENSWF_SLIDE_TITLE" val="Role of risk management - 1/2"/>
  <p:tag name="GENSWF_ADVANCE_TIME" val="0.00"/>
  <p:tag name="ISPRING_SLIDE_INDENT_LEVEL" val="1"/>
  <p:tag name="ISPRING_CUSTOM_TIMING_USED" val="0"/>
</p:tagLst>
</file>

<file path=ppt/tags/tag508.xml><?xml version="1.0" encoding="utf-8"?>
<p:tagLst xmlns:a="http://schemas.openxmlformats.org/drawingml/2006/main" xmlns:r="http://schemas.openxmlformats.org/officeDocument/2006/relationships" xmlns:p="http://schemas.openxmlformats.org/presentationml/2006/main">
  <p:tag name="SHAPE_LOCKS" val="1983"/>
</p:tagLst>
</file>

<file path=ppt/tags/tag509.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10.xml><?xml version="1.0" encoding="utf-8"?>
<p:tagLst xmlns:a="http://schemas.openxmlformats.org/drawingml/2006/main" xmlns:r="http://schemas.openxmlformats.org/officeDocument/2006/relationships" xmlns:p="http://schemas.openxmlformats.org/presentationml/2006/main">
  <p:tag name="SHAPE_LOCKS" val="1983"/>
</p:tagLst>
</file>

<file path=ppt/tags/tag511.xml><?xml version="1.0" encoding="utf-8"?>
<p:tagLst xmlns:a="http://schemas.openxmlformats.org/drawingml/2006/main" xmlns:r="http://schemas.openxmlformats.org/officeDocument/2006/relationships" xmlns:p="http://schemas.openxmlformats.org/presentationml/2006/main">
  <p:tag name="SHAPE_LOCKS" val="1983"/>
</p:tagLst>
</file>

<file path=ppt/tags/tag512.xml><?xml version="1.0" encoding="utf-8"?>
<p:tagLst xmlns:a="http://schemas.openxmlformats.org/drawingml/2006/main" xmlns:r="http://schemas.openxmlformats.org/officeDocument/2006/relationships" xmlns:p="http://schemas.openxmlformats.org/presentationml/2006/main">
  <p:tag name="SHAPE_LOCKS" val="1983"/>
</p:tagLst>
</file>

<file path=ppt/tags/tag513.xml><?xml version="1.0" encoding="utf-8"?>
<p:tagLst xmlns:a="http://schemas.openxmlformats.org/drawingml/2006/main" xmlns:r="http://schemas.openxmlformats.org/officeDocument/2006/relationships" xmlns:p="http://schemas.openxmlformats.org/presentationml/2006/main">
  <p:tag name="SHAPE_LOCKS" val="1983"/>
</p:tagLst>
</file>

<file path=ppt/tags/tag514.xml><?xml version="1.0" encoding="utf-8"?>
<p:tagLst xmlns:a="http://schemas.openxmlformats.org/drawingml/2006/main" xmlns:r="http://schemas.openxmlformats.org/officeDocument/2006/relationships" xmlns:p="http://schemas.openxmlformats.org/presentationml/2006/main">
  <p:tag name="SHAPE_LOCKS" val="1983"/>
</p:tagLst>
</file>

<file path=ppt/tags/tag515.xml><?xml version="1.0" encoding="utf-8"?>
<p:tagLst xmlns:a="http://schemas.openxmlformats.org/drawingml/2006/main" xmlns:r="http://schemas.openxmlformats.org/officeDocument/2006/relationships" xmlns:p="http://schemas.openxmlformats.org/presentationml/2006/main">
  <p:tag name="SHAPE_LOCKS" val="1983"/>
</p:tagLst>
</file>

<file path=ppt/tags/tag516.xml><?xml version="1.0" encoding="utf-8"?>
<p:tagLst xmlns:a="http://schemas.openxmlformats.org/drawingml/2006/main" xmlns:r="http://schemas.openxmlformats.org/officeDocument/2006/relationships" xmlns:p="http://schemas.openxmlformats.org/presentationml/2006/main">
  <p:tag name="SHAPE_LOCKS" val="1983"/>
</p:tagLst>
</file>

<file path=ppt/tags/tag517.xml><?xml version="1.0" encoding="utf-8"?>
<p:tagLst xmlns:a="http://schemas.openxmlformats.org/drawingml/2006/main" xmlns:r="http://schemas.openxmlformats.org/officeDocument/2006/relationships" xmlns:p="http://schemas.openxmlformats.org/presentationml/2006/main">
  <p:tag name="SHAPE_LOCKS" val="1983"/>
</p:tagLst>
</file>

<file path=ppt/tags/tag518.xml><?xml version="1.0" encoding="utf-8"?>
<p:tagLst xmlns:a="http://schemas.openxmlformats.org/drawingml/2006/main" xmlns:r="http://schemas.openxmlformats.org/officeDocument/2006/relationships" xmlns:p="http://schemas.openxmlformats.org/presentationml/2006/main">
  <p:tag name="SHAPE_LOCKS" val="1983"/>
</p:tagLst>
</file>

<file path=ppt/tags/tag519.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20.xml><?xml version="1.0" encoding="utf-8"?>
<p:tagLst xmlns:a="http://schemas.openxmlformats.org/drawingml/2006/main" xmlns:r="http://schemas.openxmlformats.org/officeDocument/2006/relationships" xmlns:p="http://schemas.openxmlformats.org/presentationml/2006/main">
  <p:tag name="SHAPE_LOCKS" val="1983"/>
</p:tagLst>
</file>

<file path=ppt/tags/tag521.xml><?xml version="1.0" encoding="utf-8"?>
<p:tagLst xmlns:a="http://schemas.openxmlformats.org/drawingml/2006/main" xmlns:r="http://schemas.openxmlformats.org/officeDocument/2006/relationships" xmlns:p="http://schemas.openxmlformats.org/presentationml/2006/main">
  <p:tag name="SHAPE_LOCKS" val="1983"/>
</p:tagLst>
</file>

<file path=ppt/tags/tag522.xml><?xml version="1.0" encoding="utf-8"?>
<p:tagLst xmlns:a="http://schemas.openxmlformats.org/drawingml/2006/main" xmlns:r="http://schemas.openxmlformats.org/officeDocument/2006/relationships" xmlns:p="http://schemas.openxmlformats.org/presentationml/2006/main">
  <p:tag name="SHAPE_LOCKS" val="1983"/>
</p:tagLst>
</file>

<file path=ppt/tags/tag523.xml><?xml version="1.0" encoding="utf-8"?>
<p:tagLst xmlns:a="http://schemas.openxmlformats.org/drawingml/2006/main" xmlns:r="http://schemas.openxmlformats.org/officeDocument/2006/relationships" xmlns:p="http://schemas.openxmlformats.org/presentationml/2006/main">
  <p:tag name="SHAPE_LOCKS" val="1983"/>
</p:tagLst>
</file>

<file path=ppt/tags/tag524.xml><?xml version="1.0" encoding="utf-8"?>
<p:tagLst xmlns:a="http://schemas.openxmlformats.org/drawingml/2006/main" xmlns:r="http://schemas.openxmlformats.org/officeDocument/2006/relationships" xmlns:p="http://schemas.openxmlformats.org/presentationml/2006/main">
  <p:tag name="SHAPE_LOCKS" val="1983"/>
</p:tagLst>
</file>

<file path=ppt/tags/tag525.xml><?xml version="1.0" encoding="utf-8"?>
<p:tagLst xmlns:a="http://schemas.openxmlformats.org/drawingml/2006/main" xmlns:r="http://schemas.openxmlformats.org/officeDocument/2006/relationships" xmlns:p="http://schemas.openxmlformats.org/presentationml/2006/main">
  <p:tag name="SHAPE_LOCKS" val="1983"/>
</p:tagLst>
</file>

<file path=ppt/tags/tag526.xml><?xml version="1.0" encoding="utf-8"?>
<p:tagLst xmlns:a="http://schemas.openxmlformats.org/drawingml/2006/main" xmlns:r="http://schemas.openxmlformats.org/officeDocument/2006/relationships" xmlns:p="http://schemas.openxmlformats.org/presentationml/2006/main">
  <p:tag name="SHAPE_LOCKS" val="1983"/>
</p:tagLst>
</file>

<file path=ppt/tags/tag527.xml><?xml version="1.0" encoding="utf-8"?>
<p:tagLst xmlns:a="http://schemas.openxmlformats.org/drawingml/2006/main" xmlns:r="http://schemas.openxmlformats.org/officeDocument/2006/relationships" xmlns:p="http://schemas.openxmlformats.org/presentationml/2006/main">
  <p:tag name="GENSWF_SLIDE_TITLE" val="Role of risk management - 2/2"/>
  <p:tag name="GENSWF_ADVANCE_TIME" val="0.00"/>
  <p:tag name="ISPRING_SLIDE_INDENT_LEVEL" val="1"/>
  <p:tag name="ISPRING_CUSTOM_TIMING_USED" val="0"/>
</p:tagLst>
</file>

<file path=ppt/tags/tag528.xml><?xml version="1.0" encoding="utf-8"?>
<p:tagLst xmlns:a="http://schemas.openxmlformats.org/drawingml/2006/main" xmlns:r="http://schemas.openxmlformats.org/officeDocument/2006/relationships" xmlns:p="http://schemas.openxmlformats.org/presentationml/2006/main">
  <p:tag name="SHAPE_LOCKS" val="1983"/>
</p:tagLst>
</file>

<file path=ppt/tags/tag529.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30.xml><?xml version="1.0" encoding="utf-8"?>
<p:tagLst xmlns:a="http://schemas.openxmlformats.org/drawingml/2006/main" xmlns:r="http://schemas.openxmlformats.org/officeDocument/2006/relationships" xmlns:p="http://schemas.openxmlformats.org/presentationml/2006/main">
  <p:tag name="SHAPE_LOCKS" val="1983"/>
</p:tagLst>
</file>

<file path=ppt/tags/tag531.xml><?xml version="1.0" encoding="utf-8"?>
<p:tagLst xmlns:a="http://schemas.openxmlformats.org/drawingml/2006/main" xmlns:r="http://schemas.openxmlformats.org/officeDocument/2006/relationships" xmlns:p="http://schemas.openxmlformats.org/presentationml/2006/main">
  <p:tag name="SHAPE_LOCKS" val="1983"/>
</p:tagLst>
</file>

<file path=ppt/tags/tag532.xml><?xml version="1.0" encoding="utf-8"?>
<p:tagLst xmlns:a="http://schemas.openxmlformats.org/drawingml/2006/main" xmlns:r="http://schemas.openxmlformats.org/officeDocument/2006/relationships" xmlns:p="http://schemas.openxmlformats.org/presentationml/2006/main">
  <p:tag name="SHAPE_LOCKS" val="1983"/>
</p:tagLst>
</file>

<file path=ppt/tags/tag533.xml><?xml version="1.0" encoding="utf-8"?>
<p:tagLst xmlns:a="http://schemas.openxmlformats.org/drawingml/2006/main" xmlns:r="http://schemas.openxmlformats.org/officeDocument/2006/relationships" xmlns:p="http://schemas.openxmlformats.org/presentationml/2006/main">
  <p:tag name="SHAPE_LOCKS" val="1983"/>
</p:tagLst>
</file>

<file path=ppt/tags/tag534.xml><?xml version="1.0" encoding="utf-8"?>
<p:tagLst xmlns:a="http://schemas.openxmlformats.org/drawingml/2006/main" xmlns:r="http://schemas.openxmlformats.org/officeDocument/2006/relationships" xmlns:p="http://schemas.openxmlformats.org/presentationml/2006/main">
  <p:tag name="SHAPE_LOCKS" val="1983"/>
</p:tagLst>
</file>

<file path=ppt/tags/tag535.xml><?xml version="1.0" encoding="utf-8"?>
<p:tagLst xmlns:a="http://schemas.openxmlformats.org/drawingml/2006/main" xmlns:r="http://schemas.openxmlformats.org/officeDocument/2006/relationships" xmlns:p="http://schemas.openxmlformats.org/presentationml/2006/main">
  <p:tag name="SHAPE_LOCKS" val="1983"/>
</p:tagLst>
</file>

<file path=ppt/tags/tag536.xml><?xml version="1.0" encoding="utf-8"?>
<p:tagLst xmlns:a="http://schemas.openxmlformats.org/drawingml/2006/main" xmlns:r="http://schemas.openxmlformats.org/officeDocument/2006/relationships" xmlns:p="http://schemas.openxmlformats.org/presentationml/2006/main">
  <p:tag name="SHAPE_LOCKS" val="1983"/>
</p:tagLst>
</file>

<file path=ppt/tags/tag537.xml><?xml version="1.0" encoding="utf-8"?>
<p:tagLst xmlns:a="http://schemas.openxmlformats.org/drawingml/2006/main" xmlns:r="http://schemas.openxmlformats.org/officeDocument/2006/relationships" xmlns:p="http://schemas.openxmlformats.org/presentationml/2006/main">
  <p:tag name="SHAPE_LOCKS" val="1983"/>
</p:tagLst>
</file>

<file path=ppt/tags/tag538.xml><?xml version="1.0" encoding="utf-8"?>
<p:tagLst xmlns:a="http://schemas.openxmlformats.org/drawingml/2006/main" xmlns:r="http://schemas.openxmlformats.org/officeDocument/2006/relationships" xmlns:p="http://schemas.openxmlformats.org/presentationml/2006/main">
  <p:tag name="SHAPE_LOCKS" val="1983"/>
</p:tagLst>
</file>

<file path=ppt/tags/tag539.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40.xml><?xml version="1.0" encoding="utf-8"?>
<p:tagLst xmlns:a="http://schemas.openxmlformats.org/drawingml/2006/main" xmlns:r="http://schemas.openxmlformats.org/officeDocument/2006/relationships" xmlns:p="http://schemas.openxmlformats.org/presentationml/2006/main">
  <p:tag name="SHAPE_LOCKS" val="1983"/>
</p:tagLst>
</file>

<file path=ppt/tags/tag541.xml><?xml version="1.0" encoding="utf-8"?>
<p:tagLst xmlns:a="http://schemas.openxmlformats.org/drawingml/2006/main" xmlns:r="http://schemas.openxmlformats.org/officeDocument/2006/relationships" xmlns:p="http://schemas.openxmlformats.org/presentationml/2006/main">
  <p:tag name="SHAPE_LOCKS" val="1983"/>
</p:tagLst>
</file>

<file path=ppt/tags/tag542.xml><?xml version="1.0" encoding="utf-8"?>
<p:tagLst xmlns:a="http://schemas.openxmlformats.org/drawingml/2006/main" xmlns:r="http://schemas.openxmlformats.org/officeDocument/2006/relationships" xmlns:p="http://schemas.openxmlformats.org/presentationml/2006/main">
  <p:tag name="SHAPE_LOCKS" val="1983"/>
</p:tagLst>
</file>

<file path=ppt/tags/tag543.xml><?xml version="1.0" encoding="utf-8"?>
<p:tagLst xmlns:a="http://schemas.openxmlformats.org/drawingml/2006/main" xmlns:r="http://schemas.openxmlformats.org/officeDocument/2006/relationships" xmlns:p="http://schemas.openxmlformats.org/presentationml/2006/main">
  <p:tag name="SHAPE_LOCKS" val="1983"/>
</p:tagLst>
</file>

<file path=ppt/tags/tag544.xml><?xml version="1.0" encoding="utf-8"?>
<p:tagLst xmlns:a="http://schemas.openxmlformats.org/drawingml/2006/main" xmlns:r="http://schemas.openxmlformats.org/officeDocument/2006/relationships" xmlns:p="http://schemas.openxmlformats.org/presentationml/2006/main">
  <p:tag name="SHAPE_LOCKS" val="1983"/>
</p:tagLst>
</file>

<file path=ppt/tags/tag545.xml><?xml version="1.0" encoding="utf-8"?>
<p:tagLst xmlns:a="http://schemas.openxmlformats.org/drawingml/2006/main" xmlns:r="http://schemas.openxmlformats.org/officeDocument/2006/relationships" xmlns:p="http://schemas.openxmlformats.org/presentationml/2006/main">
  <p:tag name="SHAPE_LOCKS" val="1983"/>
</p:tagLst>
</file>

<file path=ppt/tags/tag546.xml><?xml version="1.0" encoding="utf-8"?>
<p:tagLst xmlns:a="http://schemas.openxmlformats.org/drawingml/2006/main" xmlns:r="http://schemas.openxmlformats.org/officeDocument/2006/relationships" xmlns:p="http://schemas.openxmlformats.org/presentationml/2006/main">
  <p:tag name="SHAPE_LOCKS" val="1983"/>
</p:tagLst>
</file>

<file path=ppt/tags/tag547.xml><?xml version="1.0" encoding="utf-8"?>
<p:tagLst xmlns:a="http://schemas.openxmlformats.org/drawingml/2006/main" xmlns:r="http://schemas.openxmlformats.org/officeDocument/2006/relationships" xmlns:p="http://schemas.openxmlformats.org/presentationml/2006/main">
  <p:tag name="SHAPE_LOCKS" val="1983"/>
</p:tagLst>
</file>

<file path=ppt/tags/tag548.xml><?xml version="1.0" encoding="utf-8"?>
<p:tagLst xmlns:a="http://schemas.openxmlformats.org/drawingml/2006/main" xmlns:r="http://schemas.openxmlformats.org/officeDocument/2006/relationships" xmlns:p="http://schemas.openxmlformats.org/presentationml/2006/main">
  <p:tag name="SHAPE_LOCKS" val="1983"/>
</p:tagLst>
</file>

<file path=ppt/tags/tag549.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50.xml><?xml version="1.0" encoding="utf-8"?>
<p:tagLst xmlns:a="http://schemas.openxmlformats.org/drawingml/2006/main" xmlns:r="http://schemas.openxmlformats.org/officeDocument/2006/relationships" xmlns:p="http://schemas.openxmlformats.org/presentationml/2006/main">
  <p:tag name="SHAPE_LOCKS" val="1983"/>
</p:tagLst>
</file>

<file path=ppt/tags/tag551.xml><?xml version="1.0" encoding="utf-8"?>
<p:tagLst xmlns:a="http://schemas.openxmlformats.org/drawingml/2006/main" xmlns:r="http://schemas.openxmlformats.org/officeDocument/2006/relationships" xmlns:p="http://schemas.openxmlformats.org/presentationml/2006/main">
  <p:tag name="SHAPE_LOCKS" val="1983"/>
</p:tagLst>
</file>

<file path=ppt/tags/tag552.xml><?xml version="1.0" encoding="utf-8"?>
<p:tagLst xmlns:a="http://schemas.openxmlformats.org/drawingml/2006/main" xmlns:r="http://schemas.openxmlformats.org/officeDocument/2006/relationships" xmlns:p="http://schemas.openxmlformats.org/presentationml/2006/main">
  <p:tag name="SHAPE_LOCKS" val="1983"/>
</p:tagLst>
</file>

<file path=ppt/tags/tag553.xml><?xml version="1.0" encoding="utf-8"?>
<p:tagLst xmlns:a="http://schemas.openxmlformats.org/drawingml/2006/main" xmlns:r="http://schemas.openxmlformats.org/officeDocument/2006/relationships" xmlns:p="http://schemas.openxmlformats.org/presentationml/2006/main">
  <p:tag name="SHAPE_LOCKS" val="1983"/>
</p:tagLst>
</file>

<file path=ppt/tags/tag554.xml><?xml version="1.0" encoding="utf-8"?>
<p:tagLst xmlns:a="http://schemas.openxmlformats.org/drawingml/2006/main" xmlns:r="http://schemas.openxmlformats.org/officeDocument/2006/relationships" xmlns:p="http://schemas.openxmlformats.org/presentationml/2006/main">
  <p:tag name="SHAPE_LOCKS" val="1983"/>
</p:tagLst>
</file>

<file path=ppt/tags/tag555.xml><?xml version="1.0" encoding="utf-8"?>
<p:tagLst xmlns:a="http://schemas.openxmlformats.org/drawingml/2006/main" xmlns:r="http://schemas.openxmlformats.org/officeDocument/2006/relationships" xmlns:p="http://schemas.openxmlformats.org/presentationml/2006/main">
  <p:tag name="SHAPE_LOCKS" val="1983"/>
</p:tagLst>
</file>

<file path=ppt/tags/tag556.xml><?xml version="1.0" encoding="utf-8"?>
<p:tagLst xmlns:a="http://schemas.openxmlformats.org/drawingml/2006/main" xmlns:r="http://schemas.openxmlformats.org/officeDocument/2006/relationships" xmlns:p="http://schemas.openxmlformats.org/presentationml/2006/main">
  <p:tag name="SHAPE_LOCKS" val="1983"/>
</p:tagLst>
</file>

<file path=ppt/tags/tag557.xml><?xml version="1.0" encoding="utf-8"?>
<p:tagLst xmlns:a="http://schemas.openxmlformats.org/drawingml/2006/main" xmlns:r="http://schemas.openxmlformats.org/officeDocument/2006/relationships" xmlns:p="http://schemas.openxmlformats.org/presentationml/2006/main">
  <p:tag name="SHAPE_LOCKS" val="1983"/>
</p:tagLst>
</file>

<file path=ppt/tags/tag558.xml><?xml version="1.0" encoding="utf-8"?>
<p:tagLst xmlns:a="http://schemas.openxmlformats.org/drawingml/2006/main" xmlns:r="http://schemas.openxmlformats.org/officeDocument/2006/relationships" xmlns:p="http://schemas.openxmlformats.org/presentationml/2006/main">
  <p:tag name="GENSWF_SLIDE_TITLE" val="Risk assurance - 1/2"/>
  <p:tag name="GENSWF_ADVANCE_TIME" val="0.00"/>
  <p:tag name="ISPRING_SLIDE_INDENT_LEVEL" val="1"/>
  <p:tag name="ISPRING_CUSTOM_TIMING_USED" val="0"/>
</p:tagLst>
</file>

<file path=ppt/tags/tag559.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SHAPE_LOCKS" val="1983"/>
</p:tagLst>
</file>

<file path=ppt/tags/tag560.xml><?xml version="1.0" encoding="utf-8"?>
<p:tagLst xmlns:a="http://schemas.openxmlformats.org/drawingml/2006/main" xmlns:r="http://schemas.openxmlformats.org/officeDocument/2006/relationships" xmlns:p="http://schemas.openxmlformats.org/presentationml/2006/main">
  <p:tag name="SHAPE_LOCKS" val="1983"/>
</p:tagLst>
</file>

<file path=ppt/tags/tag561.xml><?xml version="1.0" encoding="utf-8"?>
<p:tagLst xmlns:a="http://schemas.openxmlformats.org/drawingml/2006/main" xmlns:r="http://schemas.openxmlformats.org/officeDocument/2006/relationships" xmlns:p="http://schemas.openxmlformats.org/presentationml/2006/main">
  <p:tag name="SHAPE_LOCKS" val="1983"/>
</p:tagLst>
</file>

<file path=ppt/tags/tag562.xml><?xml version="1.0" encoding="utf-8"?>
<p:tagLst xmlns:a="http://schemas.openxmlformats.org/drawingml/2006/main" xmlns:r="http://schemas.openxmlformats.org/officeDocument/2006/relationships" xmlns:p="http://schemas.openxmlformats.org/presentationml/2006/main">
  <p:tag name="SHAPE_LOCKS" val="1983"/>
</p:tagLst>
</file>

<file path=ppt/tags/tag563.xml><?xml version="1.0" encoding="utf-8"?>
<p:tagLst xmlns:a="http://schemas.openxmlformats.org/drawingml/2006/main" xmlns:r="http://schemas.openxmlformats.org/officeDocument/2006/relationships" xmlns:p="http://schemas.openxmlformats.org/presentationml/2006/main">
  <p:tag name="SHAPE_LOCKS" val="1983"/>
</p:tagLst>
</file>

<file path=ppt/tags/tag564.xml><?xml version="1.0" encoding="utf-8"?>
<p:tagLst xmlns:a="http://schemas.openxmlformats.org/drawingml/2006/main" xmlns:r="http://schemas.openxmlformats.org/officeDocument/2006/relationships" xmlns:p="http://schemas.openxmlformats.org/presentationml/2006/main">
  <p:tag name="SHAPE_LOCKS" val="1983"/>
</p:tagLst>
</file>

<file path=ppt/tags/tag565.xml><?xml version="1.0" encoding="utf-8"?>
<p:tagLst xmlns:a="http://schemas.openxmlformats.org/drawingml/2006/main" xmlns:r="http://schemas.openxmlformats.org/officeDocument/2006/relationships" xmlns:p="http://schemas.openxmlformats.org/presentationml/2006/main">
  <p:tag name="SHAPE_LOCKS" val="1983"/>
</p:tagLst>
</file>

<file path=ppt/tags/tag566.xml><?xml version="1.0" encoding="utf-8"?>
<p:tagLst xmlns:a="http://schemas.openxmlformats.org/drawingml/2006/main" xmlns:r="http://schemas.openxmlformats.org/officeDocument/2006/relationships" xmlns:p="http://schemas.openxmlformats.org/presentationml/2006/main">
  <p:tag name="SHAPE_LOCKS" val="1983"/>
</p:tagLst>
</file>

<file path=ppt/tags/tag567.xml><?xml version="1.0" encoding="utf-8"?>
<p:tagLst xmlns:a="http://schemas.openxmlformats.org/drawingml/2006/main" xmlns:r="http://schemas.openxmlformats.org/officeDocument/2006/relationships" xmlns:p="http://schemas.openxmlformats.org/presentationml/2006/main">
  <p:tag name="SHAPE_LOCKS" val="1983"/>
</p:tagLst>
</file>

<file path=ppt/tags/tag568.xml><?xml version="1.0" encoding="utf-8"?>
<p:tagLst xmlns:a="http://schemas.openxmlformats.org/drawingml/2006/main" xmlns:r="http://schemas.openxmlformats.org/officeDocument/2006/relationships" xmlns:p="http://schemas.openxmlformats.org/presentationml/2006/main">
  <p:tag name="SHAPE_LOCKS" val="1983"/>
</p:tagLst>
</file>

<file path=ppt/tags/tag569.xml><?xml version="1.0" encoding="utf-8"?>
<p:tagLst xmlns:a="http://schemas.openxmlformats.org/drawingml/2006/main" xmlns:r="http://schemas.openxmlformats.org/officeDocument/2006/relationships" xmlns:p="http://schemas.openxmlformats.org/presentationml/2006/main">
  <p:tag name="SHAPE_LOCKS" val="1983"/>
</p:tagLst>
</file>

<file path=ppt/tags/tag57.xml><?xml version="1.0" encoding="utf-8"?>
<p:tagLst xmlns:a="http://schemas.openxmlformats.org/drawingml/2006/main" xmlns:r="http://schemas.openxmlformats.org/officeDocument/2006/relationships" xmlns:p="http://schemas.openxmlformats.org/presentationml/2006/main">
  <p:tag name="SHAPE_LOCKS" val="1983"/>
</p:tagLst>
</file>

<file path=ppt/tags/tag570.xml><?xml version="1.0" encoding="utf-8"?>
<p:tagLst xmlns:a="http://schemas.openxmlformats.org/drawingml/2006/main" xmlns:r="http://schemas.openxmlformats.org/officeDocument/2006/relationships" xmlns:p="http://schemas.openxmlformats.org/presentationml/2006/main">
  <p:tag name="SHAPE_LOCKS" val="1983"/>
</p:tagLst>
</file>

<file path=ppt/tags/tag571.xml><?xml version="1.0" encoding="utf-8"?>
<p:tagLst xmlns:a="http://schemas.openxmlformats.org/drawingml/2006/main" xmlns:r="http://schemas.openxmlformats.org/officeDocument/2006/relationships" xmlns:p="http://schemas.openxmlformats.org/presentationml/2006/main">
  <p:tag name="GENSWF_SLIDE_TITLE" val="Risk assurance - 2/2"/>
  <p:tag name="GENSWF_ADVANCE_TIME" val="0.00"/>
  <p:tag name="ISPRING_SLIDE_INDENT_LEVEL" val="1"/>
  <p:tag name="ISPRING_CUSTOM_TIMING_USED" val="0"/>
</p:tagLst>
</file>

<file path=ppt/tags/tag572.xml><?xml version="1.0" encoding="utf-8"?>
<p:tagLst xmlns:a="http://schemas.openxmlformats.org/drawingml/2006/main" xmlns:r="http://schemas.openxmlformats.org/officeDocument/2006/relationships" xmlns:p="http://schemas.openxmlformats.org/presentationml/2006/main">
  <p:tag name="SHAPE_LOCKS" val="1983"/>
</p:tagLst>
</file>

<file path=ppt/tags/tag573.xml><?xml version="1.0" encoding="utf-8"?>
<p:tagLst xmlns:a="http://schemas.openxmlformats.org/drawingml/2006/main" xmlns:r="http://schemas.openxmlformats.org/officeDocument/2006/relationships" xmlns:p="http://schemas.openxmlformats.org/presentationml/2006/main">
  <p:tag name="SHAPE_LOCKS" val="1983"/>
</p:tagLst>
</file>

<file path=ppt/tags/tag574.xml><?xml version="1.0" encoding="utf-8"?>
<p:tagLst xmlns:a="http://schemas.openxmlformats.org/drawingml/2006/main" xmlns:r="http://schemas.openxmlformats.org/officeDocument/2006/relationships" xmlns:p="http://schemas.openxmlformats.org/presentationml/2006/main">
  <p:tag name="SHAPE_LOCKS" val="1983"/>
</p:tagLst>
</file>

<file path=ppt/tags/tag575.xml><?xml version="1.0" encoding="utf-8"?>
<p:tagLst xmlns:a="http://schemas.openxmlformats.org/drawingml/2006/main" xmlns:r="http://schemas.openxmlformats.org/officeDocument/2006/relationships" xmlns:p="http://schemas.openxmlformats.org/presentationml/2006/main">
  <p:tag name="SHAPE_LOCKS" val="1983"/>
</p:tagLst>
</file>

<file path=ppt/tags/tag576.xml><?xml version="1.0" encoding="utf-8"?>
<p:tagLst xmlns:a="http://schemas.openxmlformats.org/drawingml/2006/main" xmlns:r="http://schemas.openxmlformats.org/officeDocument/2006/relationships" xmlns:p="http://schemas.openxmlformats.org/presentationml/2006/main">
  <p:tag name="SHAPE_LOCKS" val="1983"/>
</p:tagLst>
</file>

<file path=ppt/tags/tag577.xml><?xml version="1.0" encoding="utf-8"?>
<p:tagLst xmlns:a="http://schemas.openxmlformats.org/drawingml/2006/main" xmlns:r="http://schemas.openxmlformats.org/officeDocument/2006/relationships" xmlns:p="http://schemas.openxmlformats.org/presentationml/2006/main">
  <p:tag name="SHAPE_LOCKS" val="1983"/>
</p:tagLst>
</file>

<file path=ppt/tags/tag578.xml><?xml version="1.0" encoding="utf-8"?>
<p:tagLst xmlns:a="http://schemas.openxmlformats.org/drawingml/2006/main" xmlns:r="http://schemas.openxmlformats.org/officeDocument/2006/relationships" xmlns:p="http://schemas.openxmlformats.org/presentationml/2006/main">
  <p:tag name="SHAPE_LOCKS" val="1983"/>
</p:tagLst>
</file>

<file path=ppt/tags/tag579.xml><?xml version="1.0" encoding="utf-8"?>
<p:tagLst xmlns:a="http://schemas.openxmlformats.org/drawingml/2006/main" xmlns:r="http://schemas.openxmlformats.org/officeDocument/2006/relationships" xmlns:p="http://schemas.openxmlformats.org/presentationml/2006/main">
  <p:tag name="SHAPE_LOCKS" val="1983"/>
</p:tagLst>
</file>

<file path=ppt/tags/tag58.xml><?xml version="1.0" encoding="utf-8"?>
<p:tagLst xmlns:a="http://schemas.openxmlformats.org/drawingml/2006/main" xmlns:r="http://schemas.openxmlformats.org/officeDocument/2006/relationships" xmlns:p="http://schemas.openxmlformats.org/presentationml/2006/main">
  <p:tag name="SHAPE_LOCKS" val="1983"/>
</p:tagLst>
</file>

<file path=ppt/tags/tag580.xml><?xml version="1.0" encoding="utf-8"?>
<p:tagLst xmlns:a="http://schemas.openxmlformats.org/drawingml/2006/main" xmlns:r="http://schemas.openxmlformats.org/officeDocument/2006/relationships" xmlns:p="http://schemas.openxmlformats.org/presentationml/2006/main">
  <p:tag name="GENSWF_SLIDE_TITLE" val="Benefits of risk assurance"/>
  <p:tag name="GENSWF_ADVANCE_TIME" val="0.00"/>
  <p:tag name="ISPRING_SLIDE_INDENT_LEVEL" val="1"/>
  <p:tag name="ISPRING_CUSTOM_TIMING_USED" val="0"/>
</p:tagLst>
</file>

<file path=ppt/tags/tag581.xml><?xml version="1.0" encoding="utf-8"?>
<p:tagLst xmlns:a="http://schemas.openxmlformats.org/drawingml/2006/main" xmlns:r="http://schemas.openxmlformats.org/officeDocument/2006/relationships" xmlns:p="http://schemas.openxmlformats.org/presentationml/2006/main">
  <p:tag name="GENSWF_SLIDE_TITLE" val="Reporting on risk management"/>
  <p:tag name="GENSWF_ADVANCE_TIME" val="0.00"/>
  <p:tag name="ISPRING_SLIDE_INDENT_LEVEL" val="0"/>
  <p:tag name="ISPRING_CUSTOM_TIMING_USED" val="0"/>
</p:tagLst>
</file>

<file path=ppt/tags/tag582.xml><?xml version="1.0" encoding="utf-8"?>
<p:tagLst xmlns:a="http://schemas.openxmlformats.org/drawingml/2006/main" xmlns:r="http://schemas.openxmlformats.org/officeDocument/2006/relationships" xmlns:p="http://schemas.openxmlformats.org/presentationml/2006/main">
  <p:tag name="GENSWF_SLIDE_TITLE" val="Risk documentation"/>
  <p:tag name="GENSWF_ADVANCE_TIME" val="0.00"/>
  <p:tag name="ISPRING_SLIDE_INDENT_LEVEL" val="1"/>
  <p:tag name="ISPRING_CUSTOM_TIMING_USED" val="0"/>
</p:tagLst>
</file>

<file path=ppt/tags/tag583.xml><?xml version="1.0" encoding="utf-8"?>
<p:tagLst xmlns:a="http://schemas.openxmlformats.org/drawingml/2006/main" xmlns:r="http://schemas.openxmlformats.org/officeDocument/2006/relationships" xmlns:p="http://schemas.openxmlformats.org/presentationml/2006/main">
  <p:tag name="GENSWF_SLIDE_TITLE" val="Importance of records"/>
  <p:tag name="GENSWF_ADVANCE_TIME" val="0.00"/>
  <p:tag name="ISPRING_SLIDE_INDENT_LEVEL" val="1"/>
  <p:tag name="ISPRING_CUSTOM_TIMING_USED" val="0"/>
</p:tagLst>
</file>

<file path=ppt/tags/tag584.xml><?xml version="1.0" encoding="utf-8"?>
<p:tagLst xmlns:a="http://schemas.openxmlformats.org/drawingml/2006/main" xmlns:r="http://schemas.openxmlformats.org/officeDocument/2006/relationships" xmlns:p="http://schemas.openxmlformats.org/presentationml/2006/main">
  <p:tag name="SHAPE_LOCKS" val="1983"/>
</p:tagLst>
</file>

<file path=ppt/tags/tag585.xml><?xml version="1.0" encoding="utf-8"?>
<p:tagLst xmlns:a="http://schemas.openxmlformats.org/drawingml/2006/main" xmlns:r="http://schemas.openxmlformats.org/officeDocument/2006/relationships" xmlns:p="http://schemas.openxmlformats.org/presentationml/2006/main">
  <p:tag name="SHAPE_LOCKS" val="1983"/>
</p:tagLst>
</file>

<file path=ppt/tags/tag586.xml><?xml version="1.0" encoding="utf-8"?>
<p:tagLst xmlns:a="http://schemas.openxmlformats.org/drawingml/2006/main" xmlns:r="http://schemas.openxmlformats.org/officeDocument/2006/relationships" xmlns:p="http://schemas.openxmlformats.org/presentationml/2006/main">
  <p:tag name="SHAPE_LOCKS" val="1983"/>
</p:tagLst>
</file>

<file path=ppt/tags/tag587.xml><?xml version="1.0" encoding="utf-8"?>
<p:tagLst xmlns:a="http://schemas.openxmlformats.org/drawingml/2006/main" xmlns:r="http://schemas.openxmlformats.org/officeDocument/2006/relationships" xmlns:p="http://schemas.openxmlformats.org/presentationml/2006/main">
  <p:tag name="SHAPE_LOCKS" val="1983"/>
</p:tagLst>
</file>

<file path=ppt/tags/tag588.xml><?xml version="1.0" encoding="utf-8"?>
<p:tagLst xmlns:a="http://schemas.openxmlformats.org/drawingml/2006/main" xmlns:r="http://schemas.openxmlformats.org/officeDocument/2006/relationships" xmlns:p="http://schemas.openxmlformats.org/presentationml/2006/main">
  <p:tag name="SHAPE_LOCKS" val="1983"/>
</p:tagLst>
</file>

<file path=ppt/tags/tag589.xml><?xml version="1.0" encoding="utf-8"?>
<p:tagLst xmlns:a="http://schemas.openxmlformats.org/drawingml/2006/main" xmlns:r="http://schemas.openxmlformats.org/officeDocument/2006/relationships" xmlns:p="http://schemas.openxmlformats.org/presentationml/2006/main">
  <p:tag name="SHAPE_LOCKS" val="1983"/>
</p:tagLst>
</file>

<file path=ppt/tags/tag59.xml><?xml version="1.0" encoding="utf-8"?>
<p:tagLst xmlns:a="http://schemas.openxmlformats.org/drawingml/2006/main" xmlns:r="http://schemas.openxmlformats.org/officeDocument/2006/relationships" xmlns:p="http://schemas.openxmlformats.org/presentationml/2006/main">
  <p:tag name="SHAPE_LOCKS" val="1983"/>
</p:tagLst>
</file>

<file path=ppt/tags/tag590.xml><?xml version="1.0" encoding="utf-8"?>
<p:tagLst xmlns:a="http://schemas.openxmlformats.org/drawingml/2006/main" xmlns:r="http://schemas.openxmlformats.org/officeDocument/2006/relationships" xmlns:p="http://schemas.openxmlformats.org/presentationml/2006/main">
  <p:tag name="SHAPE_LOCKS" val="1983"/>
</p:tagLst>
</file>

<file path=ppt/tags/tag591.xml><?xml version="1.0" encoding="utf-8"?>
<p:tagLst xmlns:a="http://schemas.openxmlformats.org/drawingml/2006/main" xmlns:r="http://schemas.openxmlformats.org/officeDocument/2006/relationships" xmlns:p="http://schemas.openxmlformats.org/presentationml/2006/main">
  <p:tag name="SHAPE_LOCKS" val="1983"/>
</p:tagLst>
</file>

<file path=ppt/tags/tag592.xml><?xml version="1.0" encoding="utf-8"?>
<p:tagLst xmlns:a="http://schemas.openxmlformats.org/drawingml/2006/main" xmlns:r="http://schemas.openxmlformats.org/officeDocument/2006/relationships" xmlns:p="http://schemas.openxmlformats.org/presentationml/2006/main">
  <p:tag name="SHAPE_LOCKS" val="1983"/>
</p:tagLst>
</file>

<file path=ppt/tags/tag593.xml><?xml version="1.0" encoding="utf-8"?>
<p:tagLst xmlns:a="http://schemas.openxmlformats.org/drawingml/2006/main" xmlns:r="http://schemas.openxmlformats.org/officeDocument/2006/relationships" xmlns:p="http://schemas.openxmlformats.org/presentationml/2006/main">
  <p:tag name="SHAPE_LOCKS" val="1983"/>
</p:tagLst>
</file>

<file path=ppt/tags/tag594.xml><?xml version="1.0" encoding="utf-8"?>
<p:tagLst xmlns:a="http://schemas.openxmlformats.org/drawingml/2006/main" xmlns:r="http://schemas.openxmlformats.org/officeDocument/2006/relationships" xmlns:p="http://schemas.openxmlformats.org/presentationml/2006/main">
  <p:tag name="SHAPE_LOCKS" val="1983"/>
</p:tagLst>
</file>

<file path=ppt/tags/tag595.xml><?xml version="1.0" encoding="utf-8"?>
<p:tagLst xmlns:a="http://schemas.openxmlformats.org/drawingml/2006/main" xmlns:r="http://schemas.openxmlformats.org/officeDocument/2006/relationships" xmlns:p="http://schemas.openxmlformats.org/presentationml/2006/main">
  <p:tag name="SHAPE_LOCKS" val="1983"/>
</p:tagLst>
</file>

<file path=ppt/tags/tag596.xml><?xml version="1.0" encoding="utf-8"?>
<p:tagLst xmlns:a="http://schemas.openxmlformats.org/drawingml/2006/main" xmlns:r="http://schemas.openxmlformats.org/officeDocument/2006/relationships" xmlns:p="http://schemas.openxmlformats.org/presentationml/2006/main">
  <p:tag name="SHAPE_LOCKS" val="1983"/>
</p:tagLst>
</file>

<file path=ppt/tags/tag597.xml><?xml version="1.0" encoding="utf-8"?>
<p:tagLst xmlns:a="http://schemas.openxmlformats.org/drawingml/2006/main" xmlns:r="http://schemas.openxmlformats.org/officeDocument/2006/relationships" xmlns:p="http://schemas.openxmlformats.org/presentationml/2006/main">
  <p:tag name="SHAPE_LOCKS" val="1983"/>
</p:tagLst>
</file>

<file path=ppt/tags/tag598.xml><?xml version="1.0" encoding="utf-8"?>
<p:tagLst xmlns:a="http://schemas.openxmlformats.org/drawingml/2006/main" xmlns:r="http://schemas.openxmlformats.org/officeDocument/2006/relationships" xmlns:p="http://schemas.openxmlformats.org/presentationml/2006/main">
  <p:tag name="SHAPE_LOCKS" val="1983"/>
</p:tagLst>
</file>

<file path=ppt/tags/tag599.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GENSWF_SLIDE_TITLE" val="Enterprise Risk Management"/>
  <p:tag name="GENSWF_ADVANCE_TIME" val="0.00"/>
  <p:tag name="ISPRING_SLIDE_INDENT_LEVEL" val="0"/>
  <p:tag name="ISPRING_CUSTOM_TIMING_USED" val="0"/>
</p:tagLst>
</file>

<file path=ppt/tags/tag60.xml><?xml version="1.0" encoding="utf-8"?>
<p:tagLst xmlns:a="http://schemas.openxmlformats.org/drawingml/2006/main" xmlns:r="http://schemas.openxmlformats.org/officeDocument/2006/relationships" xmlns:p="http://schemas.openxmlformats.org/presentationml/2006/main">
  <p:tag name="SHAPE_LOCKS" val="1983"/>
</p:tagLst>
</file>

<file path=ppt/tags/tag600.xml><?xml version="1.0" encoding="utf-8"?>
<p:tagLst xmlns:a="http://schemas.openxmlformats.org/drawingml/2006/main" xmlns:r="http://schemas.openxmlformats.org/officeDocument/2006/relationships" xmlns:p="http://schemas.openxmlformats.org/presentationml/2006/main">
  <p:tag name="SHAPE_LOCKS" val="1983"/>
</p:tagLst>
</file>

<file path=ppt/tags/tag601.xml><?xml version="1.0" encoding="utf-8"?>
<p:tagLst xmlns:a="http://schemas.openxmlformats.org/drawingml/2006/main" xmlns:r="http://schemas.openxmlformats.org/officeDocument/2006/relationships" xmlns:p="http://schemas.openxmlformats.org/presentationml/2006/main">
  <p:tag name="SHAPE_LOCKS" val="1983"/>
</p:tagLst>
</file>

<file path=ppt/tags/tag602.xml><?xml version="1.0" encoding="utf-8"?>
<p:tagLst xmlns:a="http://schemas.openxmlformats.org/drawingml/2006/main" xmlns:r="http://schemas.openxmlformats.org/officeDocument/2006/relationships" xmlns:p="http://schemas.openxmlformats.org/presentationml/2006/main">
  <p:tag name="SHAPE_LOCKS" val="1983"/>
</p:tagLst>
</file>

<file path=ppt/tags/tag603.xml><?xml version="1.0" encoding="utf-8"?>
<p:tagLst xmlns:a="http://schemas.openxmlformats.org/drawingml/2006/main" xmlns:r="http://schemas.openxmlformats.org/officeDocument/2006/relationships" xmlns:p="http://schemas.openxmlformats.org/presentationml/2006/main">
  <p:tag name="SHAPE_LOCKS" val="1983"/>
</p:tagLst>
</file>

<file path=ppt/tags/tag604.xml><?xml version="1.0" encoding="utf-8"?>
<p:tagLst xmlns:a="http://schemas.openxmlformats.org/drawingml/2006/main" xmlns:r="http://schemas.openxmlformats.org/officeDocument/2006/relationships" xmlns:p="http://schemas.openxmlformats.org/presentationml/2006/main">
  <p:tag name="SHAPE_LOCKS" val="1983"/>
</p:tagLst>
</file>

<file path=ppt/tags/tag605.xml><?xml version="1.0" encoding="utf-8"?>
<p:tagLst xmlns:a="http://schemas.openxmlformats.org/drawingml/2006/main" xmlns:r="http://schemas.openxmlformats.org/officeDocument/2006/relationships" xmlns:p="http://schemas.openxmlformats.org/presentationml/2006/main">
  <p:tag name="SHAPE_LOCKS" val="1983"/>
</p:tagLst>
</file>

<file path=ppt/tags/tag606.xml><?xml version="1.0" encoding="utf-8"?>
<p:tagLst xmlns:a="http://schemas.openxmlformats.org/drawingml/2006/main" xmlns:r="http://schemas.openxmlformats.org/officeDocument/2006/relationships" xmlns:p="http://schemas.openxmlformats.org/presentationml/2006/main">
  <p:tag name="SHAPE_LOCKS" val="1983"/>
</p:tagLst>
</file>

<file path=ppt/tags/tag607.xml><?xml version="1.0" encoding="utf-8"?>
<p:tagLst xmlns:a="http://schemas.openxmlformats.org/drawingml/2006/main" xmlns:r="http://schemas.openxmlformats.org/officeDocument/2006/relationships" xmlns:p="http://schemas.openxmlformats.org/presentationml/2006/main">
  <p:tag name="SHAPE_LOCKS" val="1983"/>
</p:tagLst>
</file>

<file path=ppt/tags/tag608.xml><?xml version="1.0" encoding="utf-8"?>
<p:tagLst xmlns:a="http://schemas.openxmlformats.org/drawingml/2006/main" xmlns:r="http://schemas.openxmlformats.org/officeDocument/2006/relationships" xmlns:p="http://schemas.openxmlformats.org/presentationml/2006/main">
  <p:tag name="SHAPE_LOCKS" val="1983"/>
</p:tagLst>
</file>

<file path=ppt/tags/tag609.xml><?xml version="1.0" encoding="utf-8"?>
<p:tagLst xmlns:a="http://schemas.openxmlformats.org/drawingml/2006/main" xmlns:r="http://schemas.openxmlformats.org/officeDocument/2006/relationships" xmlns:p="http://schemas.openxmlformats.org/presentationml/2006/main">
  <p:tag name="SHAPE_LOCKS" val="1983"/>
</p:tagLst>
</file>

<file path=ppt/tags/tag61.xml><?xml version="1.0" encoding="utf-8"?>
<p:tagLst xmlns:a="http://schemas.openxmlformats.org/drawingml/2006/main" xmlns:r="http://schemas.openxmlformats.org/officeDocument/2006/relationships" xmlns:p="http://schemas.openxmlformats.org/presentationml/2006/main">
  <p:tag name="SHAPE_LOCKS" val="1983"/>
</p:tagLst>
</file>

<file path=ppt/tags/tag610.xml><?xml version="1.0" encoding="utf-8"?>
<p:tagLst xmlns:a="http://schemas.openxmlformats.org/drawingml/2006/main" xmlns:r="http://schemas.openxmlformats.org/officeDocument/2006/relationships" xmlns:p="http://schemas.openxmlformats.org/presentationml/2006/main">
  <p:tag name="SHAPE_LOCKS" val="1983"/>
</p:tagLst>
</file>

<file path=ppt/tags/tag611.xml><?xml version="1.0" encoding="utf-8"?>
<p:tagLst xmlns:a="http://schemas.openxmlformats.org/drawingml/2006/main" xmlns:r="http://schemas.openxmlformats.org/officeDocument/2006/relationships" xmlns:p="http://schemas.openxmlformats.org/presentationml/2006/main">
  <p:tag name="SHAPE_LOCKS" val="1983"/>
</p:tagLst>
</file>

<file path=ppt/tags/tag612.xml><?xml version="1.0" encoding="utf-8"?>
<p:tagLst xmlns:a="http://schemas.openxmlformats.org/drawingml/2006/main" xmlns:r="http://schemas.openxmlformats.org/officeDocument/2006/relationships" xmlns:p="http://schemas.openxmlformats.org/presentationml/2006/main">
  <p:tag name="SHAPE_LOCKS" val="1983"/>
</p:tagLst>
</file>

<file path=ppt/tags/tag613.xml><?xml version="1.0" encoding="utf-8"?>
<p:tagLst xmlns:a="http://schemas.openxmlformats.org/drawingml/2006/main" xmlns:r="http://schemas.openxmlformats.org/officeDocument/2006/relationships" xmlns:p="http://schemas.openxmlformats.org/presentationml/2006/main">
  <p:tag name="SHAPE_LOCKS" val="1983"/>
</p:tagLst>
</file>

<file path=ppt/tags/tag614.xml><?xml version="1.0" encoding="utf-8"?>
<p:tagLst xmlns:a="http://schemas.openxmlformats.org/drawingml/2006/main" xmlns:r="http://schemas.openxmlformats.org/officeDocument/2006/relationships" xmlns:p="http://schemas.openxmlformats.org/presentationml/2006/main">
  <p:tag name="SHAPE_LOCKS" val="1983"/>
</p:tagLst>
</file>

<file path=ppt/tags/tag615.xml><?xml version="1.0" encoding="utf-8"?>
<p:tagLst xmlns:a="http://schemas.openxmlformats.org/drawingml/2006/main" xmlns:r="http://schemas.openxmlformats.org/officeDocument/2006/relationships" xmlns:p="http://schemas.openxmlformats.org/presentationml/2006/main">
  <p:tag name="SHAPE_LOCKS" val="1983"/>
</p:tagLst>
</file>

<file path=ppt/tags/tag616.xml><?xml version="1.0" encoding="utf-8"?>
<p:tagLst xmlns:a="http://schemas.openxmlformats.org/drawingml/2006/main" xmlns:r="http://schemas.openxmlformats.org/officeDocument/2006/relationships" xmlns:p="http://schemas.openxmlformats.org/presentationml/2006/main">
  <p:tag name="SHAPE_LOCKS" val="1983"/>
</p:tagLst>
</file>

<file path=ppt/tags/tag617.xml><?xml version="1.0" encoding="utf-8"?>
<p:tagLst xmlns:a="http://schemas.openxmlformats.org/drawingml/2006/main" xmlns:r="http://schemas.openxmlformats.org/officeDocument/2006/relationships" xmlns:p="http://schemas.openxmlformats.org/presentationml/2006/main">
  <p:tag name="SHAPE_LOCKS" val="1983"/>
</p:tagLst>
</file>

<file path=ppt/tags/tag618.xml><?xml version="1.0" encoding="utf-8"?>
<p:tagLst xmlns:a="http://schemas.openxmlformats.org/drawingml/2006/main" xmlns:r="http://schemas.openxmlformats.org/officeDocument/2006/relationships" xmlns:p="http://schemas.openxmlformats.org/presentationml/2006/main">
  <p:tag name="SHAPE_LOCKS" val="1983"/>
</p:tagLst>
</file>

<file path=ppt/tags/tag619.xml><?xml version="1.0" encoding="utf-8"?>
<p:tagLst xmlns:a="http://schemas.openxmlformats.org/drawingml/2006/main" xmlns:r="http://schemas.openxmlformats.org/officeDocument/2006/relationships" xmlns:p="http://schemas.openxmlformats.org/presentationml/2006/main">
  <p:tag name="SHAPE_LOCKS" val="1983"/>
</p:tagLst>
</file>

<file path=ppt/tags/tag62.xml><?xml version="1.0" encoding="utf-8"?>
<p:tagLst xmlns:a="http://schemas.openxmlformats.org/drawingml/2006/main" xmlns:r="http://schemas.openxmlformats.org/officeDocument/2006/relationships" xmlns:p="http://schemas.openxmlformats.org/presentationml/2006/main">
  <p:tag name="SHAPE_LOCKS" val="1983"/>
</p:tagLst>
</file>

<file path=ppt/tags/tag620.xml><?xml version="1.0" encoding="utf-8"?>
<p:tagLst xmlns:a="http://schemas.openxmlformats.org/drawingml/2006/main" xmlns:r="http://schemas.openxmlformats.org/officeDocument/2006/relationships" xmlns:p="http://schemas.openxmlformats.org/presentationml/2006/main">
  <p:tag name="SHAPE_LOCKS" val="1983"/>
</p:tagLst>
</file>

<file path=ppt/tags/tag621.xml><?xml version="1.0" encoding="utf-8"?>
<p:tagLst xmlns:a="http://schemas.openxmlformats.org/drawingml/2006/main" xmlns:r="http://schemas.openxmlformats.org/officeDocument/2006/relationships" xmlns:p="http://schemas.openxmlformats.org/presentationml/2006/main">
  <p:tag name="SHAPE_LOCKS" val="1983"/>
</p:tagLst>
</file>

<file path=ppt/tags/tag622.xml><?xml version="1.0" encoding="utf-8"?>
<p:tagLst xmlns:a="http://schemas.openxmlformats.org/drawingml/2006/main" xmlns:r="http://schemas.openxmlformats.org/officeDocument/2006/relationships" xmlns:p="http://schemas.openxmlformats.org/presentationml/2006/main">
  <p:tag name="SHAPE_LOCKS" val="1983"/>
</p:tagLst>
</file>

<file path=ppt/tags/tag623.xml><?xml version="1.0" encoding="utf-8"?>
<p:tagLst xmlns:a="http://schemas.openxmlformats.org/drawingml/2006/main" xmlns:r="http://schemas.openxmlformats.org/officeDocument/2006/relationships" xmlns:p="http://schemas.openxmlformats.org/presentationml/2006/main">
  <p:tag name="SHAPE_LOCKS" val="1983"/>
</p:tagLst>
</file>

<file path=ppt/tags/tag624.xml><?xml version="1.0" encoding="utf-8"?>
<p:tagLst xmlns:a="http://schemas.openxmlformats.org/drawingml/2006/main" xmlns:r="http://schemas.openxmlformats.org/officeDocument/2006/relationships" xmlns:p="http://schemas.openxmlformats.org/presentationml/2006/main">
  <p:tag name="SHAPE_LOCKS" val="1983"/>
</p:tagLst>
</file>

<file path=ppt/tags/tag625.xml><?xml version="1.0" encoding="utf-8"?>
<p:tagLst xmlns:a="http://schemas.openxmlformats.org/drawingml/2006/main" xmlns:r="http://schemas.openxmlformats.org/officeDocument/2006/relationships" xmlns:p="http://schemas.openxmlformats.org/presentationml/2006/main">
  <p:tag name="SHAPE_LOCKS" val="1983"/>
</p:tagLst>
</file>

<file path=ppt/tags/tag626.xml><?xml version="1.0" encoding="utf-8"?>
<p:tagLst xmlns:a="http://schemas.openxmlformats.org/drawingml/2006/main" xmlns:r="http://schemas.openxmlformats.org/officeDocument/2006/relationships" xmlns:p="http://schemas.openxmlformats.org/presentationml/2006/main">
  <p:tag name="SHAPE_LOCKS" val="1983"/>
</p:tagLst>
</file>

<file path=ppt/tags/tag627.xml><?xml version="1.0" encoding="utf-8"?>
<p:tagLst xmlns:a="http://schemas.openxmlformats.org/drawingml/2006/main" xmlns:r="http://schemas.openxmlformats.org/officeDocument/2006/relationships" xmlns:p="http://schemas.openxmlformats.org/presentationml/2006/main">
  <p:tag name="SHAPE_LOCKS" val="1983"/>
</p:tagLst>
</file>

<file path=ppt/tags/tag628.xml><?xml version="1.0" encoding="utf-8"?>
<p:tagLst xmlns:a="http://schemas.openxmlformats.org/drawingml/2006/main" xmlns:r="http://schemas.openxmlformats.org/officeDocument/2006/relationships" xmlns:p="http://schemas.openxmlformats.org/presentationml/2006/main">
  <p:tag name="SHAPE_LOCKS" val="1983"/>
</p:tagLst>
</file>

<file path=ppt/tags/tag629.xml><?xml version="1.0" encoding="utf-8"?>
<p:tagLst xmlns:a="http://schemas.openxmlformats.org/drawingml/2006/main" xmlns:r="http://schemas.openxmlformats.org/officeDocument/2006/relationships" xmlns:p="http://schemas.openxmlformats.org/presentationml/2006/main">
  <p:tag name="SHAPE_LOCKS" val="1983"/>
</p:tagLst>
</file>

<file path=ppt/tags/tag63.xml><?xml version="1.0" encoding="utf-8"?>
<p:tagLst xmlns:a="http://schemas.openxmlformats.org/drawingml/2006/main" xmlns:r="http://schemas.openxmlformats.org/officeDocument/2006/relationships" xmlns:p="http://schemas.openxmlformats.org/presentationml/2006/main">
  <p:tag name="SHAPE_LOCKS" val="1983"/>
</p:tagLst>
</file>

<file path=ppt/tags/tag630.xml><?xml version="1.0" encoding="utf-8"?>
<p:tagLst xmlns:a="http://schemas.openxmlformats.org/drawingml/2006/main" xmlns:r="http://schemas.openxmlformats.org/officeDocument/2006/relationships" xmlns:p="http://schemas.openxmlformats.org/presentationml/2006/main">
  <p:tag name="SHAPE_LOCKS" val="1983"/>
</p:tagLst>
</file>

<file path=ppt/tags/tag631.xml><?xml version="1.0" encoding="utf-8"?>
<p:tagLst xmlns:a="http://schemas.openxmlformats.org/drawingml/2006/main" xmlns:r="http://schemas.openxmlformats.org/officeDocument/2006/relationships" xmlns:p="http://schemas.openxmlformats.org/presentationml/2006/main">
  <p:tag name="SHAPE_LOCKS" val="1983"/>
</p:tagLst>
</file>

<file path=ppt/tags/tag632.xml><?xml version="1.0" encoding="utf-8"?>
<p:tagLst xmlns:a="http://schemas.openxmlformats.org/drawingml/2006/main" xmlns:r="http://schemas.openxmlformats.org/officeDocument/2006/relationships" xmlns:p="http://schemas.openxmlformats.org/presentationml/2006/main">
  <p:tag name="SHAPE_LOCKS" val="1983"/>
</p:tagLst>
</file>

<file path=ppt/tags/tag633.xml><?xml version="1.0" encoding="utf-8"?>
<p:tagLst xmlns:a="http://schemas.openxmlformats.org/drawingml/2006/main" xmlns:r="http://schemas.openxmlformats.org/officeDocument/2006/relationships" xmlns:p="http://schemas.openxmlformats.org/presentationml/2006/main">
  <p:tag name="SHAPE_LOCKS" val="1983"/>
</p:tagLst>
</file>

<file path=ppt/tags/tag634.xml><?xml version="1.0" encoding="utf-8"?>
<p:tagLst xmlns:a="http://schemas.openxmlformats.org/drawingml/2006/main" xmlns:r="http://schemas.openxmlformats.org/officeDocument/2006/relationships" xmlns:p="http://schemas.openxmlformats.org/presentationml/2006/main">
  <p:tag name="SHAPE_LOCKS" val="1983"/>
</p:tagLst>
</file>

<file path=ppt/tags/tag635.xml><?xml version="1.0" encoding="utf-8"?>
<p:tagLst xmlns:a="http://schemas.openxmlformats.org/drawingml/2006/main" xmlns:r="http://schemas.openxmlformats.org/officeDocument/2006/relationships" xmlns:p="http://schemas.openxmlformats.org/presentationml/2006/main">
  <p:tag name="SHAPE_LOCKS" val="1983"/>
</p:tagLst>
</file>

<file path=ppt/tags/tag636.xml><?xml version="1.0" encoding="utf-8"?>
<p:tagLst xmlns:a="http://schemas.openxmlformats.org/drawingml/2006/main" xmlns:r="http://schemas.openxmlformats.org/officeDocument/2006/relationships" xmlns:p="http://schemas.openxmlformats.org/presentationml/2006/main">
  <p:tag name="SHAPE_LOCKS" val="1983"/>
</p:tagLst>
</file>

<file path=ppt/tags/tag637.xml><?xml version="1.0" encoding="utf-8"?>
<p:tagLst xmlns:a="http://schemas.openxmlformats.org/drawingml/2006/main" xmlns:r="http://schemas.openxmlformats.org/officeDocument/2006/relationships" xmlns:p="http://schemas.openxmlformats.org/presentationml/2006/main">
  <p:tag name="SHAPE_LOCKS" val="1983"/>
</p:tagLst>
</file>

<file path=ppt/tags/tag638.xml><?xml version="1.0" encoding="utf-8"?>
<p:tagLst xmlns:a="http://schemas.openxmlformats.org/drawingml/2006/main" xmlns:r="http://schemas.openxmlformats.org/officeDocument/2006/relationships" xmlns:p="http://schemas.openxmlformats.org/presentationml/2006/main">
  <p:tag name="SHAPE_LOCKS" val="1983"/>
</p:tagLst>
</file>

<file path=ppt/tags/tag639.xml><?xml version="1.0" encoding="utf-8"?>
<p:tagLst xmlns:a="http://schemas.openxmlformats.org/drawingml/2006/main" xmlns:r="http://schemas.openxmlformats.org/officeDocument/2006/relationships" xmlns:p="http://schemas.openxmlformats.org/presentationml/2006/main">
  <p:tag name="GENSWF_SLIDE_TITLE" val="Designing a risk register"/>
  <p:tag name="GENSWF_ADVANCE_TIME" val="0.00"/>
  <p:tag name="ISPRING_SLIDE_INDENT_LEVEL" val="1"/>
  <p:tag name="ISPRING_CUSTOM_TIMING_USED" val="0"/>
</p:tagLst>
</file>

<file path=ppt/tags/tag64.xml><?xml version="1.0" encoding="utf-8"?>
<p:tagLst xmlns:a="http://schemas.openxmlformats.org/drawingml/2006/main" xmlns:r="http://schemas.openxmlformats.org/officeDocument/2006/relationships" xmlns:p="http://schemas.openxmlformats.org/presentationml/2006/main">
  <p:tag name="SHAPE_LOCKS" val="1983"/>
</p:tagLst>
</file>

<file path=ppt/tags/tag640.xml><?xml version="1.0" encoding="utf-8"?>
<p:tagLst xmlns:a="http://schemas.openxmlformats.org/drawingml/2006/main" xmlns:r="http://schemas.openxmlformats.org/officeDocument/2006/relationships" xmlns:p="http://schemas.openxmlformats.org/presentationml/2006/main">
  <p:tag name="SHAPE_LOCKS" val="1983"/>
</p:tagLst>
</file>

<file path=ppt/tags/tag641.xml><?xml version="1.0" encoding="utf-8"?>
<p:tagLst xmlns:a="http://schemas.openxmlformats.org/drawingml/2006/main" xmlns:r="http://schemas.openxmlformats.org/officeDocument/2006/relationships" xmlns:p="http://schemas.openxmlformats.org/presentationml/2006/main">
  <p:tag name="GENSWF_SLIDE_TITLE" val="Charities risk reporting"/>
  <p:tag name="GENSWF_ADVANCE_TIME" val="0.00"/>
  <p:tag name="ISPRING_SLIDE_INDENT_LEVEL" val="1"/>
  <p:tag name="ISPRING_CUSTOM_TIMING_USED" val="0"/>
</p:tagLst>
</file>

<file path=ppt/tags/tag642.xml><?xml version="1.0" encoding="utf-8"?>
<p:tagLst xmlns:a="http://schemas.openxmlformats.org/drawingml/2006/main" xmlns:r="http://schemas.openxmlformats.org/officeDocument/2006/relationships" xmlns:p="http://schemas.openxmlformats.org/presentationml/2006/main">
  <p:tag name="SHAPE_LOCKS" val="1983"/>
</p:tagLst>
</file>

<file path=ppt/tags/tag643.xml><?xml version="1.0" encoding="utf-8"?>
<p:tagLst xmlns:a="http://schemas.openxmlformats.org/drawingml/2006/main" xmlns:r="http://schemas.openxmlformats.org/officeDocument/2006/relationships" xmlns:p="http://schemas.openxmlformats.org/presentationml/2006/main">
  <p:tag name="GENSWF_SLIDE_TITLE" val="Government risk reporting principles"/>
  <p:tag name="GENSWF_ADVANCE_TIME" val="0.00"/>
  <p:tag name="ISPRING_SLIDE_INDENT_LEVEL" val="1"/>
  <p:tag name="ISPRING_CUSTOM_TIMING_USED" val="0"/>
</p:tagLst>
</file>

<file path=ppt/tags/tag644.xml><?xml version="1.0" encoding="utf-8"?>
<p:tagLst xmlns:a="http://schemas.openxmlformats.org/drawingml/2006/main" xmlns:r="http://schemas.openxmlformats.org/officeDocument/2006/relationships" xmlns:p="http://schemas.openxmlformats.org/presentationml/2006/main">
  <p:tag name="GENSWF_SLIDE_TITLE" val="Openness and transparency"/>
  <p:tag name="GENSWF_ADVANCE_TIME" val="0.00"/>
  <p:tag name="ISPRING_SLIDE_INDENT_LEVEL" val="1"/>
  <p:tag name="ISPRING_CUSTOM_TIMING_USED" val="0"/>
</p:tagLst>
</file>

<file path=ppt/tags/tag645.xml><?xml version="1.0" encoding="utf-8"?>
<p:tagLst xmlns:a="http://schemas.openxmlformats.org/drawingml/2006/main" xmlns:r="http://schemas.openxmlformats.org/officeDocument/2006/relationships" xmlns:p="http://schemas.openxmlformats.org/presentationml/2006/main">
  <p:tag name="GENSWF_SLIDE_TITLE" val="Involvement"/>
  <p:tag name="GENSWF_ADVANCE_TIME" val="0.00"/>
  <p:tag name="ISPRING_SLIDE_INDENT_LEVEL" val="1"/>
  <p:tag name="ISPRING_CUSTOM_TIMING_USED" val="0"/>
</p:tagLst>
</file>

<file path=ppt/tags/tag646.xml><?xml version="1.0" encoding="utf-8"?>
<p:tagLst xmlns:a="http://schemas.openxmlformats.org/drawingml/2006/main" xmlns:r="http://schemas.openxmlformats.org/officeDocument/2006/relationships" xmlns:p="http://schemas.openxmlformats.org/presentationml/2006/main">
  <p:tag name="GENSWF_SLIDE_TITLE" val="Proportionately"/>
  <p:tag name="GENSWF_ADVANCE_TIME" val="0.00"/>
  <p:tag name="ISPRING_SLIDE_INDENT_LEVEL" val="1"/>
  <p:tag name="ISPRING_CUSTOM_TIMING_USED" val="0"/>
</p:tagLst>
</file>

<file path=ppt/tags/tag647.xml><?xml version="1.0" encoding="utf-8"?>
<p:tagLst xmlns:a="http://schemas.openxmlformats.org/drawingml/2006/main" xmlns:r="http://schemas.openxmlformats.org/officeDocument/2006/relationships" xmlns:p="http://schemas.openxmlformats.org/presentationml/2006/main">
  <p:tag name="GENSWF_SLIDE_TITLE" val="Evidence"/>
  <p:tag name="GENSWF_ADVANCE_TIME" val="0.00"/>
  <p:tag name="ISPRING_SLIDE_INDENT_LEVEL" val="1"/>
  <p:tag name="ISPRING_CUSTOM_TIMING_USED" val="0"/>
</p:tagLst>
</file>

<file path=ppt/tags/tag648.xml><?xml version="1.0" encoding="utf-8"?>
<p:tagLst xmlns:a="http://schemas.openxmlformats.org/drawingml/2006/main" xmlns:r="http://schemas.openxmlformats.org/officeDocument/2006/relationships" xmlns:p="http://schemas.openxmlformats.org/presentationml/2006/main">
  <p:tag name="GENSWF_SLIDE_TITLE" val="Responsibility"/>
  <p:tag name="GENSWF_ADVANCE_TIME" val="0.00"/>
  <p:tag name="ISPRING_SLIDE_INDENT_LEVEL" val="1"/>
  <p:tag name="ISPRING_CUSTOM_TIMING_USED" val="0"/>
</p:tagLst>
</file>

<file path=ppt/tags/tag649.xml><?xml version="1.0" encoding="utf-8"?>
<p:tagLst xmlns:a="http://schemas.openxmlformats.org/drawingml/2006/main" xmlns:r="http://schemas.openxmlformats.org/officeDocument/2006/relationships" xmlns:p="http://schemas.openxmlformats.org/presentationml/2006/main">
  <p:tag name="GENSWF_SLIDE_TITLE" val="Corporate Social Responsibility"/>
  <p:tag name="GENSWF_ADVANCE_TIME" val="0.00"/>
  <p:tag name="ISPRING_SLIDE_INDENT_LEVEL" val="0"/>
  <p:tag name="ISPRING_CUSTOM_TIMING_USED" val="0"/>
</p:tagLst>
</file>

<file path=ppt/tags/tag65.xml><?xml version="1.0" encoding="utf-8"?>
<p:tagLst xmlns:a="http://schemas.openxmlformats.org/drawingml/2006/main" xmlns:r="http://schemas.openxmlformats.org/officeDocument/2006/relationships" xmlns:p="http://schemas.openxmlformats.org/presentationml/2006/main">
  <p:tag name="SHAPE_LOCKS" val="1983"/>
</p:tagLst>
</file>

<file path=ppt/tags/tag650.xml><?xml version="1.0" encoding="utf-8"?>
<p:tagLst xmlns:a="http://schemas.openxmlformats.org/drawingml/2006/main" xmlns:r="http://schemas.openxmlformats.org/officeDocument/2006/relationships" xmlns:p="http://schemas.openxmlformats.org/presentationml/2006/main">
  <p:tag name="GENSWF_SLIDE_TITLE" val="Corporate responsibility"/>
  <p:tag name="GENSWF_ADVANCE_TIME" val="0.00"/>
  <p:tag name="ISPRING_SLIDE_INDENT_LEVEL" val="1"/>
  <p:tag name="ISPRING_CUSTOM_TIMING_USED" val="0"/>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655.xml><?xml version="1.0" encoding="utf-8"?>
<p:tagLst xmlns:a="http://schemas.openxmlformats.org/drawingml/2006/main" xmlns:r="http://schemas.openxmlformats.org/officeDocument/2006/relationships" xmlns:p="http://schemas.openxmlformats.org/presentationml/2006/main">
  <p:tag name="GENSWF_SLIDE_TITLE" val="CSR and risk management"/>
  <p:tag name="GENSWF_ADVANCE_TIME" val="0.00"/>
  <p:tag name="ISPRING_SLIDE_INDENT_LEVEL" val="1"/>
  <p:tag name="ISPRING_CUSTOM_TIMING_USED" val="0"/>
</p:tagLst>
</file>

<file path=ppt/tags/tag656.xml><?xml version="1.0" encoding="utf-8"?>
<p:tagLst xmlns:a="http://schemas.openxmlformats.org/drawingml/2006/main" xmlns:r="http://schemas.openxmlformats.org/officeDocument/2006/relationships" xmlns:p="http://schemas.openxmlformats.org/presentationml/2006/main">
  <p:tag name="SHAPE_LOCKS" val="1983"/>
</p:tagLst>
</file>

<file path=ppt/tags/tag657.xml><?xml version="1.0" encoding="utf-8"?>
<p:tagLst xmlns:a="http://schemas.openxmlformats.org/drawingml/2006/main" xmlns:r="http://schemas.openxmlformats.org/officeDocument/2006/relationships" xmlns:p="http://schemas.openxmlformats.org/presentationml/2006/main">
  <p:tag name="GENSWF_SLIDE_TITLE" val="Issues covered by CSR"/>
  <p:tag name="GENSWF_ADVANCE_TIME" val="0.00"/>
  <p:tag name="ISPRING_SLIDE_INDENT_LEVEL" val="1"/>
  <p:tag name="ISPRING_CUSTOM_TIMING_USED" val="0"/>
</p:tagLst>
</file>

<file path=ppt/tags/tag658.xml><?xml version="1.0" encoding="utf-8"?>
<p:tagLst xmlns:a="http://schemas.openxmlformats.org/drawingml/2006/main" xmlns:r="http://schemas.openxmlformats.org/officeDocument/2006/relationships" xmlns:p="http://schemas.openxmlformats.org/presentationml/2006/main">
  <p:tag name="GENSWF_SLIDE_TITLE" val="CSR and reputational risk"/>
  <p:tag name="GENSWF_ADVANCE_TIME" val="0.00"/>
  <p:tag name="ISPRING_SLIDE_INDENT_LEVEL" val="1"/>
  <p:tag name="ISPRING_CUSTOM_TIMING_USED" val="0"/>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SHAPE_LOCKS" val="1983"/>
</p:tagLst>
</file>

<file path=ppt/tags/tag660.xml><?xml version="1.0" encoding="utf-8"?>
<p:tagLst xmlns:a="http://schemas.openxmlformats.org/drawingml/2006/main" xmlns:r="http://schemas.openxmlformats.org/officeDocument/2006/relationships" xmlns:p="http://schemas.openxmlformats.org/presentationml/2006/main">
  <p:tag name="SHAPE_LOCKS" val="1983"/>
</p:tagLst>
</file>

<file path=ppt/tags/tag661.xml><?xml version="1.0" encoding="utf-8"?>
<p:tagLst xmlns:a="http://schemas.openxmlformats.org/drawingml/2006/main" xmlns:r="http://schemas.openxmlformats.org/officeDocument/2006/relationships" xmlns:p="http://schemas.openxmlformats.org/presentationml/2006/main">
  <p:tag name="GENSWF_SLIDE_TITLE" val="CSR and stakeholder expectation"/>
  <p:tag name="GENSWF_ADVANCE_TIME" val="0.00"/>
  <p:tag name="ISPRING_SLIDE_INDENT_LEVEL" val="1"/>
  <p:tag name="ISPRING_CUSTOM_TIMING_USED" val="0"/>
</p:tagLst>
</file>

<file path=ppt/tags/tag662.xml><?xml version="1.0" encoding="utf-8"?>
<p:tagLst xmlns:a="http://schemas.openxmlformats.org/drawingml/2006/main" xmlns:r="http://schemas.openxmlformats.org/officeDocument/2006/relationships" xmlns:p="http://schemas.openxmlformats.org/presentationml/2006/main">
  <p:tag name="SHAPE_LOCKS" val="1983"/>
</p:tagLst>
</file>

<file path=ppt/tags/tag663.xml><?xml version="1.0" encoding="utf-8"?>
<p:tagLst xmlns:a="http://schemas.openxmlformats.org/drawingml/2006/main" xmlns:r="http://schemas.openxmlformats.org/officeDocument/2006/relationships" xmlns:p="http://schemas.openxmlformats.org/presentationml/2006/main">
  <p:tag name="SHAPE_LOCKS" val="1983"/>
</p:tagLst>
</file>

<file path=ppt/tags/tag664.xml><?xml version="1.0" encoding="utf-8"?>
<p:tagLst xmlns:a="http://schemas.openxmlformats.org/drawingml/2006/main" xmlns:r="http://schemas.openxmlformats.org/officeDocument/2006/relationships" xmlns:p="http://schemas.openxmlformats.org/presentationml/2006/main">
  <p:tag name="SHAPE_LOCKS" val="1983"/>
</p:tagLst>
</file>

<file path=ppt/tags/tag665.xml><?xml version="1.0" encoding="utf-8"?>
<p:tagLst xmlns:a="http://schemas.openxmlformats.org/drawingml/2006/main" xmlns:r="http://schemas.openxmlformats.org/officeDocument/2006/relationships" xmlns:p="http://schemas.openxmlformats.org/presentationml/2006/main">
  <p:tag name="SHAPE_LOCKS" val="1983"/>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FwswJbTuKUmrwmZCZSKjYg"/>
  <p:tag name="SHAPE_LOCKS" val="1983"/>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3GFp919uZkepnr.n5TxRXg"/>
  <p:tag name="SHAPE_LOCKS" val="1983"/>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3GFp919uZkepnr.n5TxRXg"/>
  <p:tag name="SHAPE_LOCKS" val="1983"/>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FwswJbTuKUmrwmZCZSKjYg"/>
  <p:tag name="SHAPE_LOCKS" val="1983"/>
</p:tagLst>
</file>

<file path=ppt/tags/tag67.xml><?xml version="1.0" encoding="utf-8"?>
<p:tagLst xmlns:a="http://schemas.openxmlformats.org/drawingml/2006/main" xmlns:r="http://schemas.openxmlformats.org/officeDocument/2006/relationships" xmlns:p="http://schemas.openxmlformats.org/presentationml/2006/main">
  <p:tag name="SHAPE_LOCKS" val="1983"/>
</p:tagLst>
</file>

<file path=ppt/tags/tag670.xml><?xml version="1.0" encoding="utf-8"?>
<p:tagLst xmlns:a="http://schemas.openxmlformats.org/drawingml/2006/main" xmlns:r="http://schemas.openxmlformats.org/officeDocument/2006/relationships" xmlns:p="http://schemas.openxmlformats.org/presentationml/2006/main">
  <p:tag name="SHAPE_LOCKS" val="1983"/>
</p:tagLst>
</file>

<file path=ppt/tags/tag671.xml><?xml version="1.0" encoding="utf-8"?>
<p:tagLst xmlns:a="http://schemas.openxmlformats.org/drawingml/2006/main" xmlns:r="http://schemas.openxmlformats.org/officeDocument/2006/relationships" xmlns:p="http://schemas.openxmlformats.org/presentationml/2006/main">
  <p:tag name="SHAPE_LOCKS" val="1983"/>
</p:tagLst>
</file>

<file path=ppt/tags/tag672.xml><?xml version="1.0" encoding="utf-8"?>
<p:tagLst xmlns:a="http://schemas.openxmlformats.org/drawingml/2006/main" xmlns:r="http://schemas.openxmlformats.org/officeDocument/2006/relationships" xmlns:p="http://schemas.openxmlformats.org/presentationml/2006/main">
  <p:tag name="SHAPE_LOCKS" val="1983"/>
</p:tagLst>
</file>

<file path=ppt/tags/tag673.xml><?xml version="1.0" encoding="utf-8"?>
<p:tagLst xmlns:a="http://schemas.openxmlformats.org/drawingml/2006/main" xmlns:r="http://schemas.openxmlformats.org/officeDocument/2006/relationships" xmlns:p="http://schemas.openxmlformats.org/presentationml/2006/main">
  <p:tag name="SHAPE_LOCKS" val="1983"/>
</p:tagLst>
</file>

<file path=ppt/tags/tag674.xml><?xml version="1.0" encoding="utf-8"?>
<p:tagLst xmlns:a="http://schemas.openxmlformats.org/drawingml/2006/main" xmlns:r="http://schemas.openxmlformats.org/officeDocument/2006/relationships" xmlns:p="http://schemas.openxmlformats.org/presentationml/2006/main">
  <p:tag name="SHAPE_LOCKS" val="1983"/>
</p:tagLst>
</file>

<file path=ppt/tags/tag675.xml><?xml version="1.0" encoding="utf-8"?>
<p:tagLst xmlns:a="http://schemas.openxmlformats.org/drawingml/2006/main" xmlns:r="http://schemas.openxmlformats.org/officeDocument/2006/relationships" xmlns:p="http://schemas.openxmlformats.org/presentationml/2006/main">
  <p:tag name="SHAPE_LOCKS" val="1983"/>
</p:tagLst>
</file>

<file path=ppt/tags/tag676.xml><?xml version="1.0" encoding="utf-8"?>
<p:tagLst xmlns:a="http://schemas.openxmlformats.org/drawingml/2006/main" xmlns:r="http://schemas.openxmlformats.org/officeDocument/2006/relationships" xmlns:p="http://schemas.openxmlformats.org/presentationml/2006/main">
  <p:tag name="SHAPE_LOCKS" val="1983"/>
</p:tagLst>
</file>

<file path=ppt/tags/tag677.xml><?xml version="1.0" encoding="utf-8"?>
<p:tagLst xmlns:a="http://schemas.openxmlformats.org/drawingml/2006/main" xmlns:r="http://schemas.openxmlformats.org/officeDocument/2006/relationships" xmlns:p="http://schemas.openxmlformats.org/presentationml/2006/main">
  <p:tag name="SHAPE_LOCKS" val="1983"/>
</p:tagLst>
</file>

<file path=ppt/tags/tag678.xml><?xml version="1.0" encoding="utf-8"?>
<p:tagLst xmlns:a="http://schemas.openxmlformats.org/drawingml/2006/main" xmlns:r="http://schemas.openxmlformats.org/officeDocument/2006/relationships" xmlns:p="http://schemas.openxmlformats.org/presentationml/2006/main">
  <p:tag name="SHAPE_LOCKS" val="1983"/>
</p:tagLst>
</file>

<file path=ppt/tags/tag679.xml><?xml version="1.0" encoding="utf-8"?>
<p:tagLst xmlns:a="http://schemas.openxmlformats.org/drawingml/2006/main" xmlns:r="http://schemas.openxmlformats.org/officeDocument/2006/relationships" xmlns:p="http://schemas.openxmlformats.org/presentationml/2006/main">
  <p:tag name="SHAPE_LOCKS" val="1983"/>
</p:tagLst>
</file>

<file path=ppt/tags/tag68.xml><?xml version="1.0" encoding="utf-8"?>
<p:tagLst xmlns:a="http://schemas.openxmlformats.org/drawingml/2006/main" xmlns:r="http://schemas.openxmlformats.org/officeDocument/2006/relationships" xmlns:p="http://schemas.openxmlformats.org/presentationml/2006/main">
  <p:tag name="SHAPE_LOCKS" val="1983"/>
</p:tagLst>
</file>

<file path=ppt/tags/tag680.xml><?xml version="1.0" encoding="utf-8"?>
<p:tagLst xmlns:a="http://schemas.openxmlformats.org/drawingml/2006/main" xmlns:r="http://schemas.openxmlformats.org/officeDocument/2006/relationships" xmlns:p="http://schemas.openxmlformats.org/presentationml/2006/main">
  <p:tag name="SHAPE_LOCKS" val="1983"/>
</p:tagLst>
</file>

<file path=ppt/tags/tag681.xml><?xml version="1.0" encoding="utf-8"?>
<p:tagLst xmlns:a="http://schemas.openxmlformats.org/drawingml/2006/main" xmlns:r="http://schemas.openxmlformats.org/officeDocument/2006/relationships" xmlns:p="http://schemas.openxmlformats.org/presentationml/2006/main">
  <p:tag name="SHAPE_LOCKS" val="1983"/>
</p:tagLst>
</file>

<file path=ppt/tags/tag682.xml><?xml version="1.0" encoding="utf-8"?>
<p:tagLst xmlns:a="http://schemas.openxmlformats.org/drawingml/2006/main" xmlns:r="http://schemas.openxmlformats.org/officeDocument/2006/relationships" xmlns:p="http://schemas.openxmlformats.org/presentationml/2006/main">
  <p:tag name="GENSWF_SLIDE_TITLE" val="Ethical trading"/>
  <p:tag name="GENSWF_ADVANCE_TIME" val="0.00"/>
  <p:tag name="ISPRING_SLIDE_INDENT_LEVEL" val="1"/>
  <p:tag name="ISPRING_CUSTOM_TIMING_USED" val="0"/>
</p:tagLst>
</file>

<file path=ppt/tags/tag683.xml><?xml version="1.0" encoding="utf-8"?>
<p:tagLst xmlns:a="http://schemas.openxmlformats.org/drawingml/2006/main" xmlns:r="http://schemas.openxmlformats.org/officeDocument/2006/relationships" xmlns:p="http://schemas.openxmlformats.org/presentationml/2006/main">
  <p:tag name="SHAPE_LOCKS" val="1983"/>
</p:tagLst>
</file>

<file path=ppt/tags/tag684.xml><?xml version="1.0" encoding="utf-8"?>
<p:tagLst xmlns:a="http://schemas.openxmlformats.org/drawingml/2006/main" xmlns:r="http://schemas.openxmlformats.org/officeDocument/2006/relationships" xmlns:p="http://schemas.openxmlformats.org/presentationml/2006/main">
  <p:tag name="SHAPE_LOCKS" val="1983"/>
</p:tagLst>
</file>

<file path=ppt/tags/tag685.xml><?xml version="1.0" encoding="utf-8"?>
<p:tagLst xmlns:a="http://schemas.openxmlformats.org/drawingml/2006/main" xmlns:r="http://schemas.openxmlformats.org/officeDocument/2006/relationships" xmlns:p="http://schemas.openxmlformats.org/presentationml/2006/main">
  <p:tag name="SHAPE_LOCKS" val="1983"/>
</p:tagLst>
</file>

<file path=ppt/tags/tag686.xml><?xml version="1.0" encoding="utf-8"?>
<p:tagLst xmlns:a="http://schemas.openxmlformats.org/drawingml/2006/main" xmlns:r="http://schemas.openxmlformats.org/officeDocument/2006/relationships" xmlns:p="http://schemas.openxmlformats.org/presentationml/2006/main">
  <p:tag name="SHAPE_LOCKS" val="1983"/>
</p:tagLst>
</file>

<file path=ppt/tags/tag687.xml><?xml version="1.0" encoding="utf-8"?>
<p:tagLst xmlns:a="http://schemas.openxmlformats.org/drawingml/2006/main" xmlns:r="http://schemas.openxmlformats.org/officeDocument/2006/relationships" xmlns:p="http://schemas.openxmlformats.org/presentationml/2006/main">
  <p:tag name="GENSWF_SLIDE_TITLE" val="Reasons for reputational damage"/>
  <p:tag name="GENSWF_ADVANCE_TIME" val="0.00"/>
  <p:tag name="ISPRING_SLIDE_INDENT_LEVEL" val="1"/>
  <p:tag name="ISPRING_CUSTOM_TIMING_USED" val="0"/>
</p:tagLst>
</file>

<file path=ppt/tags/tag688.xml><?xml version="1.0" encoding="utf-8"?>
<p:tagLst xmlns:a="http://schemas.openxmlformats.org/drawingml/2006/main" xmlns:r="http://schemas.openxmlformats.org/officeDocument/2006/relationships" xmlns:p="http://schemas.openxmlformats.org/presentationml/2006/main">
  <p:tag name="GENSWF_SLIDE_TITLE" val="Future of Risk Management"/>
  <p:tag name="GENSWF_ADVANCE_TIME" val="0.00"/>
  <p:tag name="ISPRING_CUSTOM_TIMING_USED" val="0"/>
  <p:tag name="ISPRING_SLIDE_INDENT_LEVEL" val="0"/>
</p:tagLst>
</file>

<file path=ppt/tags/tag689.xml><?xml version="1.0" encoding="utf-8"?>
<p:tagLst xmlns:a="http://schemas.openxmlformats.org/drawingml/2006/main" xmlns:r="http://schemas.openxmlformats.org/officeDocument/2006/relationships" xmlns:p="http://schemas.openxmlformats.org/presentationml/2006/main">
  <p:tag name="GENSWF_SLIDE_TITLE" val="Steps to successful risk management"/>
  <p:tag name="GENSWF_ADVANCE_TIME" val="0.00"/>
  <p:tag name="ISPRING_SLIDE_INDENT_LEVEL" val="1"/>
  <p:tag name="ISPRING_CUSTOM_TIMING_USED" val="0"/>
</p:tagLst>
</file>

<file path=ppt/tags/tag69.xml><?xml version="1.0" encoding="utf-8"?>
<p:tagLst xmlns:a="http://schemas.openxmlformats.org/drawingml/2006/main" xmlns:r="http://schemas.openxmlformats.org/officeDocument/2006/relationships" xmlns:p="http://schemas.openxmlformats.org/presentationml/2006/main">
  <p:tag name="SHAPE_LOCKS" val="1983"/>
</p:tagLst>
</file>

<file path=ppt/tags/tag690.xml><?xml version="1.0" encoding="utf-8"?>
<p:tagLst xmlns:a="http://schemas.openxmlformats.org/drawingml/2006/main" xmlns:r="http://schemas.openxmlformats.org/officeDocument/2006/relationships" xmlns:p="http://schemas.openxmlformats.org/presentationml/2006/main">
  <p:tag name="SHAPE_LOCKS" val="1983"/>
</p:tagLst>
</file>

<file path=ppt/tags/tag691.xml><?xml version="1.0" encoding="utf-8"?>
<p:tagLst xmlns:a="http://schemas.openxmlformats.org/drawingml/2006/main" xmlns:r="http://schemas.openxmlformats.org/officeDocument/2006/relationships" xmlns:p="http://schemas.openxmlformats.org/presentationml/2006/main">
  <p:tag name="SHAPE_LOCKS" val="1983"/>
</p:tagLst>
</file>

<file path=ppt/tags/tag692.xml><?xml version="1.0" encoding="utf-8"?>
<p:tagLst xmlns:a="http://schemas.openxmlformats.org/drawingml/2006/main" xmlns:r="http://schemas.openxmlformats.org/officeDocument/2006/relationships" xmlns:p="http://schemas.openxmlformats.org/presentationml/2006/main">
  <p:tag name="GENSWF_SLIDE_TITLE" val="Achieving successful risk management"/>
  <p:tag name="GENSWF_ADVANCE_TIME" val="0.00"/>
  <p:tag name="ISPRING_SLIDE_INDENT_LEVEL" val="1"/>
  <p:tag name="ISPRING_CUSTOM_TIMING_USED" val="0"/>
</p:tagLst>
</file>

<file path=ppt/tags/tag693.xml><?xml version="1.0" encoding="utf-8"?>
<p:tagLst xmlns:a="http://schemas.openxmlformats.org/drawingml/2006/main" xmlns:r="http://schemas.openxmlformats.org/officeDocument/2006/relationships" xmlns:p="http://schemas.openxmlformats.org/presentationml/2006/main">
  <p:tag name="GENSWF_SLIDE_TITLE" val="Factors influencing the approach"/>
  <p:tag name="GENSWF_ADVANCE_TIME" val="0.00"/>
  <p:tag name="ISPRING_SLIDE_INDENT_LEVEL" val="1"/>
  <p:tag name="ISPRING_CUSTOM_TIMING_USED" val="0"/>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GENSWF_SLIDE_TITLE" val="Risk in your company"/>
  <p:tag name="GENSWF_ADVANCE_TIME" val="0.00"/>
  <p:tag name="ISPRING_SLIDE_INDENT_LEVEL" val="1"/>
  <p:tag name="ISPRING_CUSTOM_TIMING_USED" val="0"/>
</p:tagLst>
</file>

<file path=ppt/tags/tag696.xml><?xml version="1.0" encoding="utf-8"?>
<p:tagLst xmlns:a="http://schemas.openxmlformats.org/drawingml/2006/main" xmlns:r="http://schemas.openxmlformats.org/officeDocument/2006/relationships" xmlns:p="http://schemas.openxmlformats.org/presentationml/2006/main">
  <p:tag name="GENSWF_SLIDE_TITLE" val="Exercise 1 - 1/3"/>
  <p:tag name="GENSWF_ADVANCE_TIME" val="0.00"/>
  <p:tag name="ISPRING_SLIDE_INDENT_LEVEL" val="0"/>
  <p:tag name="ISPRING_CUSTOM_TIMING_USED" val="0"/>
</p:tagLst>
</file>

<file path=ppt/tags/tag697.xml><?xml version="1.0" encoding="utf-8"?>
<p:tagLst xmlns:a="http://schemas.openxmlformats.org/drawingml/2006/main" xmlns:r="http://schemas.openxmlformats.org/officeDocument/2006/relationships" xmlns:p="http://schemas.openxmlformats.org/presentationml/2006/main">
  <p:tag name="GENSWF_SLIDE_TITLE" val="Exercise 1 - 2/3"/>
  <p:tag name="GENSWF_ADVANCE_TIME" val="0.00"/>
  <p:tag name="ISPRING_SLIDE_INDENT_LEVEL" val="0"/>
  <p:tag name="ISPRING_CUSTOM_TIMING_USED" val="0"/>
</p:tagLst>
</file>

<file path=ppt/tags/tag698.xml><?xml version="1.0" encoding="utf-8"?>
<p:tagLst xmlns:a="http://schemas.openxmlformats.org/drawingml/2006/main" xmlns:r="http://schemas.openxmlformats.org/officeDocument/2006/relationships" xmlns:p="http://schemas.openxmlformats.org/presentationml/2006/main">
  <p:tag name="GENSWF_SLIDE_TITLE" val="Exercise 1 - 3/3"/>
  <p:tag name="GENSWF_ADVANCE_TIME" val="0.00"/>
  <p:tag name="ISPRING_SLIDE_INDENT_LEVEL" val="0"/>
  <p:tag name="ISPRING_CUSTOM_TIMING_USED" val="0"/>
</p:tagLst>
</file>

<file path=ppt/tags/tag699.xml><?xml version="1.0" encoding="utf-8"?>
<p:tagLst xmlns:a="http://schemas.openxmlformats.org/drawingml/2006/main" xmlns:r="http://schemas.openxmlformats.org/officeDocument/2006/relationships" xmlns:p="http://schemas.openxmlformats.org/presentationml/2006/main">
  <p:tag name="GENSWF_SLIDE_TITLE" val="Exercise 2: Can you Identify the risk?"/>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70.xml><?xml version="1.0" encoding="utf-8"?>
<p:tagLst xmlns:a="http://schemas.openxmlformats.org/drawingml/2006/main" xmlns:r="http://schemas.openxmlformats.org/officeDocument/2006/relationships" xmlns:p="http://schemas.openxmlformats.org/presentationml/2006/main">
  <p:tag name="SHAPE_LOCKS" val="1983"/>
</p:tagLst>
</file>

<file path=ppt/tags/tag700.xml><?xml version="1.0" encoding="utf-8"?>
<p:tagLst xmlns:a="http://schemas.openxmlformats.org/drawingml/2006/main" xmlns:r="http://schemas.openxmlformats.org/officeDocument/2006/relationships" xmlns:p="http://schemas.openxmlformats.org/presentationml/2006/main">
  <p:tag name="GENSWF_SLIDE_TITLE" val="Answers"/>
  <p:tag name="GENSWF_ADVANCE_TIME" val="0.00"/>
  <p:tag name="ISPRING_SLIDE_INDENT_LEVEL" val="0"/>
  <p:tag name="ISPRING_CUSTOM_TIMING_USED" val="0"/>
</p:tagLst>
</file>

<file path=ppt/tags/tag701.xml><?xml version="1.0" encoding="utf-8"?>
<p:tagLst xmlns:a="http://schemas.openxmlformats.org/drawingml/2006/main" xmlns:r="http://schemas.openxmlformats.org/officeDocument/2006/relationships" xmlns:p="http://schemas.openxmlformats.org/presentationml/2006/main">
  <p:tag name="GENSWF_SLIDE_TITLE" val="Summary"/>
  <p:tag name="GENSWF_ADVANCE_TIME" val="0.00"/>
  <p:tag name="ISPRING_SLIDE_INDENT_LEVEL" val="0"/>
  <p:tag name="ISPRING_CUSTOM_TIMING_USED" val="0"/>
</p:tagLst>
</file>

<file path=ppt/tags/tag702.xml><?xml version="1.0" encoding="utf-8"?>
<p:tagLst xmlns:a="http://schemas.openxmlformats.org/drawingml/2006/main" xmlns:r="http://schemas.openxmlformats.org/officeDocument/2006/relationships" xmlns:p="http://schemas.openxmlformats.org/presentationml/2006/main">
  <p:tag name="SHAPE_LOCKS" val="1983"/>
</p:tagLst>
</file>

<file path=ppt/tags/tag71.xml><?xml version="1.0" encoding="utf-8"?>
<p:tagLst xmlns:a="http://schemas.openxmlformats.org/drawingml/2006/main" xmlns:r="http://schemas.openxmlformats.org/officeDocument/2006/relationships" xmlns:p="http://schemas.openxmlformats.org/presentationml/2006/main">
  <p:tag name="SHAPE_LOCKS" val="1983"/>
</p:tagLst>
</file>

<file path=ppt/tags/tag72.xml><?xml version="1.0" encoding="utf-8"?>
<p:tagLst xmlns:a="http://schemas.openxmlformats.org/drawingml/2006/main" xmlns:r="http://schemas.openxmlformats.org/officeDocument/2006/relationships" xmlns:p="http://schemas.openxmlformats.org/presentationml/2006/main">
  <p:tag name="SHAPE_LOCKS" val="1983"/>
</p:tagLst>
</file>

<file path=ppt/tags/tag73.xml><?xml version="1.0" encoding="utf-8"?>
<p:tagLst xmlns:a="http://schemas.openxmlformats.org/drawingml/2006/main" xmlns:r="http://schemas.openxmlformats.org/officeDocument/2006/relationships" xmlns:p="http://schemas.openxmlformats.org/presentationml/2006/main">
  <p:tag name="SHAPE_LOCKS" val="1983"/>
</p:tagLst>
</file>

<file path=ppt/tags/tag74.xml><?xml version="1.0" encoding="utf-8"?>
<p:tagLst xmlns:a="http://schemas.openxmlformats.org/drawingml/2006/main" xmlns:r="http://schemas.openxmlformats.org/officeDocument/2006/relationships" xmlns:p="http://schemas.openxmlformats.org/presentationml/2006/main">
  <p:tag name="SHAPE_LOCKS" val="1983"/>
</p:tagLst>
</file>

<file path=ppt/tags/tag75.xml><?xml version="1.0" encoding="utf-8"?>
<p:tagLst xmlns:a="http://schemas.openxmlformats.org/drawingml/2006/main" xmlns:r="http://schemas.openxmlformats.org/officeDocument/2006/relationships" xmlns:p="http://schemas.openxmlformats.org/presentationml/2006/main">
  <p:tag name="SHAPE_LOCKS" val="1983"/>
</p:tagLst>
</file>

<file path=ppt/tags/tag76.xml><?xml version="1.0" encoding="utf-8"?>
<p:tagLst xmlns:a="http://schemas.openxmlformats.org/drawingml/2006/main" xmlns:r="http://schemas.openxmlformats.org/officeDocument/2006/relationships" xmlns:p="http://schemas.openxmlformats.org/presentationml/2006/main">
  <p:tag name="SHAPE_LOCKS" val="1983"/>
</p:tagLst>
</file>

<file path=ppt/tags/tag77.xml><?xml version="1.0" encoding="utf-8"?>
<p:tagLst xmlns:a="http://schemas.openxmlformats.org/drawingml/2006/main" xmlns:r="http://schemas.openxmlformats.org/officeDocument/2006/relationships" xmlns:p="http://schemas.openxmlformats.org/presentationml/2006/main">
  <p:tag name="SHAPE_LOCKS" val="1983"/>
</p:tagLst>
</file>

<file path=ppt/tags/tag78.xml><?xml version="1.0" encoding="utf-8"?>
<p:tagLst xmlns:a="http://schemas.openxmlformats.org/drawingml/2006/main" xmlns:r="http://schemas.openxmlformats.org/officeDocument/2006/relationships" xmlns:p="http://schemas.openxmlformats.org/presentationml/2006/main">
  <p:tag name="SHAPE_LOCKS" val="1983"/>
</p:tagLst>
</file>

<file path=ppt/tags/tag79.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80.xml><?xml version="1.0" encoding="utf-8"?>
<p:tagLst xmlns:a="http://schemas.openxmlformats.org/drawingml/2006/main" xmlns:r="http://schemas.openxmlformats.org/officeDocument/2006/relationships" xmlns:p="http://schemas.openxmlformats.org/presentationml/2006/main">
  <p:tag name="GENSWF_SLIDE_TITLE" val="Why implement ERM?"/>
  <p:tag name="GENSWF_ADVANCE_TIME" val="0.00"/>
  <p:tag name="ISPRING_SLIDE_INDENT_LEVEL" val="1"/>
  <p:tag name="ISPRING_CUSTOM_TIMING_USED" val="0"/>
</p:tagLst>
</file>

<file path=ppt/tags/tag81.xml><?xml version="1.0" encoding="utf-8"?>
<p:tagLst xmlns:a="http://schemas.openxmlformats.org/drawingml/2006/main" xmlns:r="http://schemas.openxmlformats.org/officeDocument/2006/relationships" xmlns:p="http://schemas.openxmlformats.org/presentationml/2006/main">
  <p:tag name="SHAPE_LOCKS" val="1983"/>
</p:tagLst>
</file>

<file path=ppt/tags/tag82.xml><?xml version="1.0" encoding="utf-8"?>
<p:tagLst xmlns:a="http://schemas.openxmlformats.org/drawingml/2006/main" xmlns:r="http://schemas.openxmlformats.org/officeDocument/2006/relationships" xmlns:p="http://schemas.openxmlformats.org/presentationml/2006/main">
  <p:tag name="SHAPE_LOCKS" val="1983"/>
</p:tagLst>
</file>

<file path=ppt/tags/tag83.xml><?xml version="1.0" encoding="utf-8"?>
<p:tagLst xmlns:a="http://schemas.openxmlformats.org/drawingml/2006/main" xmlns:r="http://schemas.openxmlformats.org/officeDocument/2006/relationships" xmlns:p="http://schemas.openxmlformats.org/presentationml/2006/main">
  <p:tag name="GENSWF_SLIDE_TITLE" val="Establish sustainable competitive advantage"/>
  <p:tag name="GENSWF_ADVANCE_TIME" val="0.00"/>
  <p:tag name="ISPRING_SLIDE_INDENT_LEVEL" val="1"/>
  <p:tag name="ISPRING_CUSTOM_TIMING_USED" val="0"/>
</p:tagLst>
</file>

<file path=ppt/tags/tag84.xml><?xml version="1.0" encoding="utf-8"?>
<p:tagLst xmlns:a="http://schemas.openxmlformats.org/drawingml/2006/main" xmlns:r="http://schemas.openxmlformats.org/officeDocument/2006/relationships" xmlns:p="http://schemas.openxmlformats.org/presentationml/2006/main">
  <p:tag name="SHAPE_LOCKS" val="1983"/>
</p:tagLst>
</file>

<file path=ppt/tags/tag85.xml><?xml version="1.0" encoding="utf-8"?>
<p:tagLst xmlns:a="http://schemas.openxmlformats.org/drawingml/2006/main" xmlns:r="http://schemas.openxmlformats.org/officeDocument/2006/relationships" xmlns:p="http://schemas.openxmlformats.org/presentationml/2006/main">
  <p:tag name="SHAPE_LOCKS" val="1983"/>
</p:tagLst>
</file>

<file path=ppt/tags/tag86.xml><?xml version="1.0" encoding="utf-8"?>
<p:tagLst xmlns:a="http://schemas.openxmlformats.org/drawingml/2006/main" xmlns:r="http://schemas.openxmlformats.org/officeDocument/2006/relationships" xmlns:p="http://schemas.openxmlformats.org/presentationml/2006/main">
  <p:tag name="GENSWF_SLIDE_TITLE" val="Optimize the cost of managing risk"/>
  <p:tag name="GENSWF_ADVANCE_TIME" val="0.00"/>
  <p:tag name="ISPRING_SLIDE_INDENT_LEVEL" val="1"/>
  <p:tag name="ISPRING_CUSTOM_TIMING_USED" val="0"/>
</p:tagLst>
</file>

<file path=ppt/tags/tag87.xml><?xml version="1.0" encoding="utf-8"?>
<p:tagLst xmlns:a="http://schemas.openxmlformats.org/drawingml/2006/main" xmlns:r="http://schemas.openxmlformats.org/officeDocument/2006/relationships" xmlns:p="http://schemas.openxmlformats.org/presentationml/2006/main">
  <p:tag name="SHAPE_LOCKS" val="1983"/>
</p:tagLst>
</file>

<file path=ppt/tags/tag88.xml><?xml version="1.0" encoding="utf-8"?>
<p:tagLst xmlns:a="http://schemas.openxmlformats.org/drawingml/2006/main" xmlns:r="http://schemas.openxmlformats.org/officeDocument/2006/relationships" xmlns:p="http://schemas.openxmlformats.org/presentationml/2006/main">
  <p:tag name="SHAPE_LOCKS" val="1983"/>
</p:tagLst>
</file>

<file path=ppt/tags/tag89.xml><?xml version="1.0" encoding="utf-8"?>
<p:tagLst xmlns:a="http://schemas.openxmlformats.org/drawingml/2006/main" xmlns:r="http://schemas.openxmlformats.org/officeDocument/2006/relationships" xmlns:p="http://schemas.openxmlformats.org/presentationml/2006/main">
  <p:tag name="GENSWF_SLIDE_TITLE" val="Improve business performance"/>
  <p:tag name="GENSWF_ADVANCE_TIME" val="0.00"/>
  <p:tag name="ISPRING_SLIDE_INDENT_LEVEL" val="1"/>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ags/tag90.xml><?xml version="1.0" encoding="utf-8"?>
<p:tagLst xmlns:a="http://schemas.openxmlformats.org/drawingml/2006/main" xmlns:r="http://schemas.openxmlformats.org/officeDocument/2006/relationships" xmlns:p="http://schemas.openxmlformats.org/presentationml/2006/main">
  <p:tag name="SHAPE_LOCKS" val="1983"/>
</p:tagLst>
</file>

<file path=ppt/tags/tag91.xml><?xml version="1.0" encoding="utf-8"?>
<p:tagLst xmlns:a="http://schemas.openxmlformats.org/drawingml/2006/main" xmlns:r="http://schemas.openxmlformats.org/officeDocument/2006/relationships" xmlns:p="http://schemas.openxmlformats.org/presentationml/2006/main">
  <p:tag name="SHAPE_LOCKS" val="1983"/>
</p:tagLst>
</file>

<file path=ppt/tags/tag92.xml><?xml version="1.0" encoding="utf-8"?>
<p:tagLst xmlns:a="http://schemas.openxmlformats.org/drawingml/2006/main" xmlns:r="http://schemas.openxmlformats.org/officeDocument/2006/relationships" xmlns:p="http://schemas.openxmlformats.org/presentationml/2006/main">
  <p:tag name="GENSWF_SLIDE_TITLE" val="5 steps to implementing ERM"/>
  <p:tag name="GENSWF_ADVANCE_TIME" val="0.00"/>
  <p:tag name="ISPRING_SLIDE_INDENT_LEVEL" val="1"/>
  <p:tag name="ISPRING_CUSTOM_TIMING_USED" val="0"/>
</p:tagLst>
</file>

<file path=ppt/tags/tag93.xml><?xml version="1.0" encoding="utf-8"?>
<p:tagLst xmlns:a="http://schemas.openxmlformats.org/drawingml/2006/main" xmlns:r="http://schemas.openxmlformats.org/officeDocument/2006/relationships" xmlns:p="http://schemas.openxmlformats.org/presentationml/2006/main">
  <p:tag name="SHAPE_LOCKS" val="1983"/>
</p:tagLst>
</file>

<file path=ppt/tags/tag94.xml><?xml version="1.0" encoding="utf-8"?>
<p:tagLst xmlns:a="http://schemas.openxmlformats.org/drawingml/2006/main" xmlns:r="http://schemas.openxmlformats.org/officeDocument/2006/relationships" xmlns:p="http://schemas.openxmlformats.org/presentationml/2006/main">
  <p:tag name="SHAPE_LOCKS" val="1983"/>
</p:tagLst>
</file>

<file path=ppt/tags/tag95.xml><?xml version="1.0" encoding="utf-8"?>
<p:tagLst xmlns:a="http://schemas.openxmlformats.org/drawingml/2006/main" xmlns:r="http://schemas.openxmlformats.org/officeDocument/2006/relationships" xmlns:p="http://schemas.openxmlformats.org/presentationml/2006/main">
  <p:tag name="SHAPE_LOCKS" val="1983"/>
</p:tagLst>
</file>

<file path=ppt/tags/tag96.xml><?xml version="1.0" encoding="utf-8"?>
<p:tagLst xmlns:a="http://schemas.openxmlformats.org/drawingml/2006/main" xmlns:r="http://schemas.openxmlformats.org/officeDocument/2006/relationships" xmlns:p="http://schemas.openxmlformats.org/presentationml/2006/main">
  <p:tag name="SHAPE_LOCKS" val="1983"/>
</p:tagLst>
</file>

<file path=ppt/tags/tag97.xml><?xml version="1.0" encoding="utf-8"?>
<p:tagLst xmlns:a="http://schemas.openxmlformats.org/drawingml/2006/main" xmlns:r="http://schemas.openxmlformats.org/officeDocument/2006/relationships" xmlns:p="http://schemas.openxmlformats.org/presentationml/2006/main">
  <p:tag name="SHAPE_LOCKS" val="1983"/>
</p:tagLst>
</file>

<file path=ppt/tags/tag98.xml><?xml version="1.0" encoding="utf-8"?>
<p:tagLst xmlns:a="http://schemas.openxmlformats.org/drawingml/2006/main" xmlns:r="http://schemas.openxmlformats.org/officeDocument/2006/relationships" xmlns:p="http://schemas.openxmlformats.org/presentationml/2006/main">
  <p:tag name="SHAPE_LOCKS" val="1983"/>
</p:tagLst>
</file>

<file path=ppt/tags/tag9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3187</TotalTime>
  <Words>7921</Words>
  <Application>Microsoft Office PowerPoint</Application>
  <PresentationFormat>On-screen Show (4:3)</PresentationFormat>
  <Paragraphs>1212</Paragraphs>
  <Slides>160</Slides>
  <Notes>23</Notes>
  <HiddenSlides>6</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160</vt:i4>
      </vt:variant>
    </vt:vector>
  </HeadingPairs>
  <TitlesOfParts>
    <vt:vector size="179" baseType="lpstr">
      <vt:lpstr>MS PGothic</vt:lpstr>
      <vt:lpstr>MS PGothic</vt:lpstr>
      <vt:lpstr>Arial</vt:lpstr>
      <vt:lpstr>Book Antiqua</vt:lpstr>
      <vt:lpstr>Calibri</vt:lpstr>
      <vt:lpstr>Courier New</vt:lpstr>
      <vt:lpstr>David</vt:lpstr>
      <vt:lpstr>Garamond</vt:lpstr>
      <vt:lpstr>Gill Sans MT Condensed</vt:lpstr>
      <vt:lpstr>Harlow Solid Italic</vt:lpstr>
      <vt:lpstr>Mistral</vt:lpstr>
      <vt:lpstr>MV Boli</vt:lpstr>
      <vt:lpstr>Papyrus</vt:lpstr>
      <vt:lpstr>Rockwell Extra Bold</vt:lpstr>
      <vt:lpstr>Verdana</vt:lpstr>
      <vt:lpstr>Wingdings</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MSG</dc:creator>
  <cp:lastModifiedBy>Roy Mercer</cp:lastModifiedBy>
  <cp:revision>959</cp:revision>
  <dcterms:created xsi:type="dcterms:W3CDTF">2013-02-13T03:38:15Z</dcterms:created>
  <dcterms:modified xsi:type="dcterms:W3CDTF">2016-05-04T14:57:28Z</dcterms:modified>
</cp:coreProperties>
</file>