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26.jpg" ContentType="image/jpeg"/>
  <Override PartName="/ppt/notesSlides/notesSlide17.xml" ContentType="application/vnd.openxmlformats-officedocument.presentationml.notesSlide+xml"/>
  <Override PartName="/ppt/media/image27.jpg" ContentType="image/jpeg"/>
  <Override PartName="/ppt/notesSlides/notesSlide18.xml" ContentType="application/vnd.openxmlformats-officedocument.presentationml.notesSlide+xml"/>
  <Override PartName="/ppt/media/image29.JPG" ContentType="image/jpeg"/>
  <Override PartName="/ppt/notesSlides/notesSlide19.xml" ContentType="application/vnd.openxmlformats-officedocument.presentationml.notesSlide+xml"/>
  <Override PartName="/ppt/media/image30.JPG" ContentType="image/jpe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57" r:id="rId4"/>
    <p:sldId id="280" r:id="rId5"/>
    <p:sldId id="258" r:id="rId6"/>
    <p:sldId id="259" r:id="rId7"/>
    <p:sldId id="260" r:id="rId8"/>
    <p:sldId id="261" r:id="rId9"/>
    <p:sldId id="294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2" r:id="rId18"/>
    <p:sldId id="289" r:id="rId19"/>
    <p:sldId id="290" r:id="rId20"/>
    <p:sldId id="291" r:id="rId21"/>
    <p:sldId id="267" r:id="rId22"/>
    <p:sldId id="295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7" autoAdjust="0"/>
  </p:normalViewPr>
  <p:slideViewPr>
    <p:cSldViewPr>
      <p:cViewPr varScale="1">
        <p:scale>
          <a:sx n="73" d="100"/>
          <a:sy n="73" d="100"/>
        </p:scale>
        <p:origin x="173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6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38" y="1"/>
            <a:ext cx="3043343" cy="4676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4B1AE65-DEEA-4F54-99EC-6B816587A232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492"/>
            <a:ext cx="3043343" cy="467609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38" y="8841492"/>
            <a:ext cx="3043343" cy="467609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044A11-6A24-4EF1-AD56-73E8903FB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9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6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538" y="1"/>
            <a:ext cx="3043343" cy="4676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9D9537B-A618-4BE3-A62D-E8480B95B466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7"/>
            <a:ext cx="5618480" cy="3665457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492"/>
            <a:ext cx="3043343" cy="467609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538" y="8841492"/>
            <a:ext cx="3043343" cy="467609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A161F84-113B-4361-8921-63658F147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4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8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202-B2E1-4144-A85A-34C06EF69D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8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202-B2E1-4144-A85A-34C06EF69D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8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202-B2E1-4144-A85A-34C06EF69D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6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202-B2E1-4144-A85A-34C06EF69D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63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202-B2E1-4144-A85A-34C06EF69D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202-B2E1-4144-A85A-34C06EF69D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9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202-B2E1-4144-A85A-34C06EF69D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1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44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08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8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5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9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2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61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D8202-B2E1-4144-A85A-34C06EF69D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8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5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6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61F84-113B-4361-8921-63658F147F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6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636D6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B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636D6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55185" y="2448326"/>
            <a:ext cx="3407409" cy="359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636D6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636D6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636D6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6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636D6E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0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75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909955"/>
          </a:xfrm>
          <a:custGeom>
            <a:avLst/>
            <a:gdLst/>
            <a:ahLst/>
            <a:cxnLst/>
            <a:rect l="l" t="t" r="r" b="b"/>
            <a:pathLst>
              <a:path w="9144000" h="909955">
                <a:moveTo>
                  <a:pt x="0" y="909827"/>
                </a:moveTo>
                <a:lnTo>
                  <a:pt x="9144000" y="909827"/>
                </a:lnTo>
                <a:lnTo>
                  <a:pt x="9144000" y="0"/>
                </a:lnTo>
                <a:lnTo>
                  <a:pt x="0" y="0"/>
                </a:lnTo>
                <a:lnTo>
                  <a:pt x="0" y="909827"/>
                </a:lnTo>
                <a:close/>
              </a:path>
            </a:pathLst>
          </a:custGeom>
          <a:solidFill>
            <a:srgbClr val="636D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6324" y="198120"/>
            <a:ext cx="3284219" cy="4754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657" y="1131046"/>
            <a:ext cx="326771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7350" y="1759294"/>
            <a:ext cx="7090409" cy="3609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BB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4407" y="6398886"/>
            <a:ext cx="276225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636D6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rmstrong.684@osu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osu.edu/blogs/it/files/2014/11/OSU-UniversityLibraries-0e0bcf0b4e3a24bd59a34ef96271dd47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55035"/>
            <a:ext cx="9144000" cy="304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974848"/>
            <a:ext cx="9144000" cy="2962910"/>
          </a:xfrm>
          <a:custGeom>
            <a:avLst/>
            <a:gdLst/>
            <a:ahLst/>
            <a:cxnLst/>
            <a:rect l="l" t="t" r="r" b="b"/>
            <a:pathLst>
              <a:path w="9144000" h="2962910">
                <a:moveTo>
                  <a:pt x="0" y="2962655"/>
                </a:moveTo>
                <a:lnTo>
                  <a:pt x="9144000" y="2962655"/>
                </a:lnTo>
                <a:lnTo>
                  <a:pt x="9144000" y="0"/>
                </a:lnTo>
                <a:lnTo>
                  <a:pt x="0" y="0"/>
                </a:lnTo>
                <a:lnTo>
                  <a:pt x="0" y="2962655"/>
                </a:lnTo>
                <a:close/>
              </a:path>
            </a:pathLst>
          </a:custGeom>
          <a:solidFill>
            <a:srgbClr val="636D6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365504" y="1600200"/>
            <a:ext cx="6423659" cy="931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3652" y="3132018"/>
            <a:ext cx="795528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i="1" dirty="0"/>
              <a:t>Connect. Collaborate. </a:t>
            </a:r>
            <a:r>
              <a:rPr lang="en-US" i="1" dirty="0" smtClean="0"/>
              <a:t>Contribute.</a:t>
            </a:r>
            <a:endParaRPr sz="3600" dirty="0"/>
          </a:p>
        </p:txBody>
      </p:sp>
      <p:sp>
        <p:nvSpPr>
          <p:cNvPr id="6" name="object 6"/>
          <p:cNvSpPr txBox="1"/>
          <p:nvPr/>
        </p:nvSpPr>
        <p:spPr>
          <a:xfrm>
            <a:off x="1752600" y="3917565"/>
            <a:ext cx="53225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i="1" dirty="0" smtClean="0"/>
              <a:t>The Research Commons Story at The Ohio State University Libraries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478" y="5214768"/>
            <a:ext cx="439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Alison Armstrong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Associate Director, Research and Education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03241"/>
            <a:ext cx="7771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N. Hernandez, The Research Commons </a:t>
            </a:r>
            <a:r>
              <a:rPr lang="en-US" sz="1200" dirty="0" err="1" smtClean="0"/>
              <a:t>Collaboratory</a:t>
            </a:r>
            <a:r>
              <a:rPr lang="en-US" sz="1200" dirty="0" smtClean="0"/>
              <a:t>: The Research Commons Tools To-Date. July 14, 2017. </a:t>
            </a:r>
            <a:endParaRPr lang="en-US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8" t="21185" b="12030"/>
          <a:stretch/>
        </p:blipFill>
        <p:spPr>
          <a:xfrm>
            <a:off x="98169" y="990600"/>
            <a:ext cx="9045832" cy="53467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6371167"/>
            <a:ext cx="9144000" cy="486828"/>
            <a:chOff x="0" y="6371167"/>
            <a:chExt cx="9144000" cy="486828"/>
          </a:xfrm>
          <a:solidFill>
            <a:srgbClr val="C00000"/>
          </a:solidFill>
        </p:grpSpPr>
        <p:sp>
          <p:nvSpPr>
            <p:cNvPr id="4" name="Rectangle 3"/>
            <p:cNvSpPr/>
            <p:nvPr/>
          </p:nvSpPr>
          <p:spPr>
            <a:xfrm>
              <a:off x="0" y="6371167"/>
              <a:ext cx="9144000" cy="486828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2167" y="6413499"/>
              <a:ext cx="814916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UNIVERSITY LIBRARIES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le 7"/>
          <p:cNvSpPr txBox="1">
            <a:spLocks/>
          </p:cNvSpPr>
          <p:nvPr/>
        </p:nvSpPr>
        <p:spPr>
          <a:xfrm>
            <a:off x="5181600" y="199549"/>
            <a:ext cx="3502855" cy="63304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52400" dist="63500" dir="2700000" algn="tl" rotWithShape="0">
              <a:prstClr val="black">
                <a:alpha val="8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74320" tIns="9144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white"/>
                </a:solidFill>
                <a:cs typeface="Arial"/>
              </a:rPr>
              <a:t>The Research Commons</a:t>
            </a:r>
          </a:p>
          <a:p>
            <a:pPr>
              <a:lnSpc>
                <a:spcPct val="130000"/>
              </a:lnSpc>
            </a:pPr>
            <a:endParaRPr lang="en-US" sz="2000" b="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5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t="3925" r="7309" b="14519"/>
          <a:stretch/>
        </p:blipFill>
        <p:spPr>
          <a:xfrm>
            <a:off x="1" y="1517813"/>
            <a:ext cx="9144000" cy="48533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6371167"/>
            <a:ext cx="9144000" cy="486828"/>
            <a:chOff x="0" y="6371167"/>
            <a:chExt cx="9144000" cy="486828"/>
          </a:xfrm>
          <a:solidFill>
            <a:srgbClr val="C00000"/>
          </a:solidFill>
        </p:grpSpPr>
        <p:sp>
          <p:nvSpPr>
            <p:cNvPr id="4" name="Rectangle 3"/>
            <p:cNvSpPr/>
            <p:nvPr/>
          </p:nvSpPr>
          <p:spPr>
            <a:xfrm>
              <a:off x="0" y="6371167"/>
              <a:ext cx="9144000" cy="486828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2167" y="6413499"/>
              <a:ext cx="814916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UNIVERSITY LIBRARIES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le 7"/>
          <p:cNvSpPr txBox="1">
            <a:spLocks/>
          </p:cNvSpPr>
          <p:nvPr/>
        </p:nvSpPr>
        <p:spPr>
          <a:xfrm>
            <a:off x="5514940" y="956603"/>
            <a:ext cx="3502855" cy="63304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52400" dist="63500" dir="2700000" algn="tl" rotWithShape="0">
              <a:prstClr val="black">
                <a:alpha val="8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74320" tIns="9144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prstClr val="white"/>
                </a:solidFill>
                <a:cs typeface="Arial"/>
              </a:rPr>
              <a:t>The Research Commons</a:t>
            </a:r>
          </a:p>
          <a:p>
            <a:pPr>
              <a:lnSpc>
                <a:spcPct val="130000"/>
              </a:lnSpc>
            </a:pPr>
            <a:endParaRPr lang="en-US" sz="2000" b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00" y="323581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1143000"/>
            <a:ext cx="7809357" cy="5191887"/>
            <a:chOff x="420624" y="1024128"/>
            <a:chExt cx="8293608" cy="53644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24" y="1024128"/>
              <a:ext cx="3840480" cy="2560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27" y="3828280"/>
              <a:ext cx="3840480" cy="2560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752" y="1024128"/>
              <a:ext cx="3840480" cy="2560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752" y="3825232"/>
              <a:ext cx="3840480" cy="2560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Rectangle 2"/>
          <p:cNvSpPr/>
          <p:nvPr/>
        </p:nvSpPr>
        <p:spPr>
          <a:xfrm>
            <a:off x="6687037" y="304800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3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1219200"/>
            <a:ext cx="7936230" cy="5128260"/>
            <a:chOff x="420624" y="1021080"/>
            <a:chExt cx="8296656" cy="5368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752" y="3826480"/>
              <a:ext cx="3840480" cy="2560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24" y="1024128"/>
              <a:ext cx="3840480" cy="2560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021080"/>
              <a:ext cx="3840480" cy="2560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12" y="3829528"/>
              <a:ext cx="3840480" cy="2560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6705600" y="304800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1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" y="1303020"/>
            <a:ext cx="7791558" cy="4382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691579" y="304800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0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37" y="1320911"/>
            <a:ext cx="7029396" cy="468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781800" y="381000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9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89710"/>
            <a:ext cx="7023735" cy="4682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629400" y="304800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402829" cy="4935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629400" y="304800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6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899166"/>
            <a:ext cx="8763000" cy="3429000"/>
            <a:chOff x="754380" y="2479905"/>
            <a:chExt cx="8268005" cy="26982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r="8500"/>
            <a:stretch/>
          </p:blipFill>
          <p:spPr>
            <a:xfrm>
              <a:off x="4938978" y="2479905"/>
              <a:ext cx="4083407" cy="26982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754380" y="2479906"/>
              <a:ext cx="3989070" cy="2698287"/>
              <a:chOff x="754380" y="2479906"/>
              <a:chExt cx="3989070" cy="269828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380" y="2479906"/>
                <a:ext cx="3989070" cy="269828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774852" y="2507202"/>
                <a:ext cx="357913" cy="3724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60061" y="2507202"/>
                <a:ext cx="1139587" cy="995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751462" y="304800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2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68254"/>
            <a:ext cx="8542020" cy="4335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767331" y="381000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6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 b="4849"/>
          <a:stretch/>
        </p:blipFill>
        <p:spPr bwMode="auto">
          <a:xfrm>
            <a:off x="9525" y="923925"/>
            <a:ext cx="9144000" cy="544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6371167"/>
            <a:ext cx="9144000" cy="486828"/>
            <a:chOff x="0" y="6371167"/>
            <a:chExt cx="9144000" cy="486828"/>
          </a:xfrm>
        </p:grpSpPr>
        <p:sp>
          <p:nvSpPr>
            <p:cNvPr id="4" name="Rectangle 3"/>
            <p:cNvSpPr/>
            <p:nvPr/>
          </p:nvSpPr>
          <p:spPr>
            <a:xfrm>
              <a:off x="0" y="6371167"/>
              <a:ext cx="9144000" cy="486828"/>
            </a:xfrm>
            <a:prstGeom prst="rect">
              <a:avLst/>
            </a:prstGeom>
            <a:solidFill>
              <a:srgbClr val="C0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2167" y="6413499"/>
              <a:ext cx="8149166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UNIVERSITY LIBRARIES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itle 7"/>
          <p:cNvSpPr txBox="1">
            <a:spLocks/>
          </p:cNvSpPr>
          <p:nvPr/>
        </p:nvSpPr>
        <p:spPr>
          <a:xfrm>
            <a:off x="18645" y="926616"/>
            <a:ext cx="3572499" cy="3899710"/>
          </a:xfrm>
          <a:prstGeom prst="rect">
            <a:avLst/>
          </a:prstGeom>
          <a:solidFill>
            <a:srgbClr val="C00000">
              <a:alpha val="43000"/>
            </a:srgbClr>
          </a:solidFill>
          <a:ln>
            <a:noFill/>
          </a:ln>
          <a:effectLst>
            <a:outerShdw blurRad="152400" dist="63500" dir="2700000" algn="tl" rotWithShape="0">
              <a:prstClr val="black">
                <a:alpha val="8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74320" tIns="9144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prstClr val="white"/>
                </a:solidFill>
                <a:cs typeface="Arial"/>
              </a:rPr>
              <a:t>About Ohio State</a:t>
            </a:r>
          </a:p>
          <a:p>
            <a:pPr indent="-274320">
              <a:lnSpc>
                <a:spcPct val="130000"/>
              </a:lnSpc>
              <a:buFont typeface="Arial"/>
              <a:buChar char="•"/>
            </a:pPr>
            <a:r>
              <a:rPr lang="en-US" b="0" dirty="0">
                <a:solidFill>
                  <a:prstClr val="white"/>
                </a:solidFill>
                <a:cs typeface="Arial"/>
              </a:rPr>
              <a:t>T</a:t>
            </a:r>
            <a:r>
              <a:rPr lang="en-US" b="0" dirty="0" smtClean="0">
                <a:solidFill>
                  <a:prstClr val="white"/>
                </a:solidFill>
                <a:cs typeface="Arial"/>
              </a:rPr>
              <a:t>op-20 public university</a:t>
            </a:r>
          </a:p>
          <a:p>
            <a:pPr lvl="1" indent="-274320" defTabSz="4572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  <a:cs typeface="Arial"/>
              </a:rPr>
              <a:t>58,000 students</a:t>
            </a:r>
            <a:endParaRPr lang="en-US" dirty="0">
              <a:solidFill>
                <a:prstClr val="white"/>
              </a:solidFill>
              <a:cs typeface="Arial"/>
            </a:endParaRPr>
          </a:p>
          <a:p>
            <a:pPr lvl="1" indent="-274320" defTabSz="4572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  <a:cs typeface="Arial"/>
              </a:rPr>
              <a:t>15 Colleges</a:t>
            </a:r>
          </a:p>
          <a:p>
            <a:pPr indent="-274320">
              <a:lnSpc>
                <a:spcPct val="130000"/>
              </a:lnSpc>
              <a:buFont typeface="Arial"/>
              <a:buChar char="•"/>
            </a:pPr>
            <a:r>
              <a:rPr lang="en-US" b="0" dirty="0" smtClean="0">
                <a:solidFill>
                  <a:prstClr val="white"/>
                </a:solidFill>
                <a:cs typeface="Arial"/>
              </a:rPr>
              <a:t>Land grant institution</a:t>
            </a:r>
          </a:p>
          <a:p>
            <a:pPr indent="-274320">
              <a:lnSpc>
                <a:spcPct val="130000"/>
              </a:lnSpc>
              <a:buFont typeface="Arial"/>
              <a:buChar char="•"/>
            </a:pPr>
            <a:r>
              <a:rPr lang="en-US" b="0" dirty="0" smtClean="0">
                <a:solidFill>
                  <a:prstClr val="white"/>
                </a:solidFill>
                <a:cs typeface="Arial"/>
              </a:rPr>
              <a:t>200 undergraduate 	majors and 250 	master’s, doctoral, and 	professional degrees</a:t>
            </a:r>
          </a:p>
          <a:p>
            <a:pPr indent="-274320">
              <a:lnSpc>
                <a:spcPct val="130000"/>
              </a:lnSpc>
              <a:buFont typeface="Arial"/>
              <a:buChar char="•"/>
            </a:pPr>
            <a:r>
              <a:rPr lang="en-US" b="0" dirty="0" smtClean="0">
                <a:solidFill>
                  <a:prstClr val="white"/>
                </a:solidFill>
                <a:cs typeface="Arial"/>
              </a:rPr>
              <a:t>13 OSUL locations</a:t>
            </a:r>
            <a:endParaRPr lang="en-US" sz="2200" b="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290903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54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448675" cy="4752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666814" y="304800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48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9434" y="304800"/>
            <a:ext cx="2028047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4900" y="1208532"/>
            <a:ext cx="3916679" cy="2202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900" y="3720084"/>
            <a:ext cx="3916679" cy="257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23" y="1136903"/>
            <a:ext cx="3877055" cy="5167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15553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29400" y="304800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1896" y="3276600"/>
            <a:ext cx="63802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</a:p>
          <a:p>
            <a:pPr algn="ctr"/>
            <a:r>
              <a:rPr lang="en-US" b="1" u="sng" dirty="0"/>
              <a:t>Alison Armstrong</a:t>
            </a:r>
            <a:r>
              <a:rPr lang="en-US" b="1" dirty="0"/>
              <a:t> </a:t>
            </a:r>
            <a:r>
              <a:rPr lang="en-US" dirty="0"/>
              <a:t>Associate Director for Research and Education</a:t>
            </a:r>
          </a:p>
          <a:p>
            <a:pPr algn="ctr"/>
            <a:r>
              <a:rPr lang="en-US" b="1" dirty="0"/>
              <a:t>The Ohio State University</a:t>
            </a:r>
            <a:endParaRPr lang="en-US" dirty="0"/>
          </a:p>
          <a:p>
            <a:pPr algn="ctr"/>
            <a:r>
              <a:rPr lang="en-US" dirty="0"/>
              <a:t>University Libraries</a:t>
            </a:r>
          </a:p>
          <a:p>
            <a:pPr algn="ctr"/>
            <a:r>
              <a:rPr lang="en-US" dirty="0"/>
              <a:t>305G Thompson Library | 1858 Neil Avenue, Columbus, OH 43210</a:t>
            </a:r>
          </a:p>
          <a:p>
            <a:pPr algn="ctr"/>
            <a:r>
              <a:rPr lang="en-US" dirty="0"/>
              <a:t>614-292-6206 office</a:t>
            </a:r>
          </a:p>
          <a:p>
            <a:pPr algn="ctr"/>
            <a:r>
              <a:rPr lang="en-US" u="sng" dirty="0">
                <a:hlinkClick r:id="rId3"/>
              </a:rPr>
              <a:t>armstrong.684@osu.edu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155" y="1302408"/>
            <a:ext cx="792256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BB0000"/>
                </a:solidFill>
                <a:latin typeface="Arial"/>
                <a:cs typeface="Arial"/>
              </a:rPr>
              <a:t>What is the Research</a:t>
            </a:r>
            <a:r>
              <a:rPr spc="50" dirty="0">
                <a:solidFill>
                  <a:srgbClr val="BB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BB0000"/>
                </a:solidFill>
                <a:latin typeface="Arial"/>
                <a:cs typeface="Arial"/>
              </a:rPr>
              <a:t>Commons?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670" y="2244591"/>
            <a:ext cx="7982584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2037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900" algn="l"/>
              </a:tabLst>
            </a:pPr>
            <a:r>
              <a:rPr sz="3200" dirty="0">
                <a:latin typeface="+mj-lt"/>
                <a:cs typeface="Arial"/>
              </a:rPr>
              <a:t>A </a:t>
            </a:r>
            <a:r>
              <a:rPr sz="3200" b="1" i="1" spc="-5" dirty="0">
                <a:latin typeface="+mj-lt"/>
                <a:cs typeface="Arial"/>
              </a:rPr>
              <a:t>place where researchers can connect </a:t>
            </a:r>
            <a:r>
              <a:rPr sz="3200" spc="-5" dirty="0">
                <a:latin typeface="+mj-lt"/>
                <a:cs typeface="Arial"/>
              </a:rPr>
              <a:t>with </a:t>
            </a:r>
            <a:r>
              <a:rPr sz="3200" spc="-5" dirty="0" smtClean="0">
                <a:latin typeface="+mj-lt"/>
                <a:cs typeface="Arial"/>
              </a:rPr>
              <a:t>each </a:t>
            </a:r>
            <a:r>
              <a:rPr sz="3200" spc="-5" dirty="0">
                <a:latin typeface="+mj-lt"/>
                <a:cs typeface="Arial"/>
              </a:rPr>
              <a:t>other and with services that support and enable their </a:t>
            </a:r>
            <a:r>
              <a:rPr sz="3200" spc="-5" dirty="0" smtClean="0">
                <a:latin typeface="+mj-lt"/>
                <a:cs typeface="Arial"/>
              </a:rPr>
              <a:t>work</a:t>
            </a:r>
            <a:endParaRPr sz="32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200" dirty="0">
              <a:latin typeface="+mj-lt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+mj-lt"/>
                <a:cs typeface="Arial"/>
              </a:rPr>
              <a:t>A </a:t>
            </a:r>
            <a:r>
              <a:rPr sz="3200" spc="-5" dirty="0">
                <a:latin typeface="+mj-lt"/>
                <a:cs typeface="Arial"/>
              </a:rPr>
              <a:t>campus </a:t>
            </a:r>
            <a:r>
              <a:rPr sz="3200" b="1" i="1" spc="-5" dirty="0">
                <a:latin typeface="+mj-lt"/>
                <a:cs typeface="Arial"/>
              </a:rPr>
              <a:t>hub for collaborative and</a:t>
            </a:r>
            <a:r>
              <a:rPr sz="3200" b="1" i="1" spc="-145" dirty="0">
                <a:latin typeface="+mj-lt"/>
                <a:cs typeface="Arial"/>
              </a:rPr>
              <a:t> </a:t>
            </a:r>
            <a:r>
              <a:rPr sz="3200" b="1" i="1" spc="-5" dirty="0">
                <a:latin typeface="+mj-lt"/>
                <a:cs typeface="Arial"/>
              </a:rPr>
              <a:t>interdisciplinary </a:t>
            </a:r>
            <a:r>
              <a:rPr sz="3200" b="1" i="1" spc="-5" dirty="0" smtClean="0">
                <a:latin typeface="+mj-lt"/>
                <a:cs typeface="Arial"/>
              </a:rPr>
              <a:t>research </a:t>
            </a:r>
            <a:r>
              <a:rPr sz="3200" spc="-5" dirty="0">
                <a:latin typeface="+mj-lt"/>
                <a:cs typeface="Arial"/>
              </a:rPr>
              <a:t>across all fields, with a special focus on Data </a:t>
            </a:r>
            <a:r>
              <a:rPr sz="3200" spc="-5" dirty="0" smtClean="0">
                <a:latin typeface="+mj-lt"/>
                <a:cs typeface="Arial"/>
              </a:rPr>
              <a:t>Management </a:t>
            </a:r>
            <a:r>
              <a:rPr sz="3200" dirty="0">
                <a:latin typeface="+mj-lt"/>
                <a:cs typeface="Arial"/>
              </a:rPr>
              <a:t>&amp; </a:t>
            </a:r>
            <a:r>
              <a:rPr sz="3200" spc="-10" dirty="0">
                <a:latin typeface="+mj-lt"/>
                <a:cs typeface="Arial"/>
              </a:rPr>
              <a:t>Visualization, </a:t>
            </a:r>
            <a:r>
              <a:rPr sz="3200" spc="-5" dirty="0">
                <a:latin typeface="+mj-lt"/>
                <a:cs typeface="Arial"/>
              </a:rPr>
              <a:t>Digital Humanities, </a:t>
            </a:r>
            <a:r>
              <a:rPr sz="3200" spc="-10" dirty="0">
                <a:latin typeface="+mj-lt"/>
                <a:cs typeface="Arial"/>
              </a:rPr>
              <a:t>and  </a:t>
            </a:r>
            <a:r>
              <a:rPr sz="3200" spc="-5" dirty="0">
                <a:latin typeface="+mj-lt"/>
                <a:cs typeface="Arial"/>
              </a:rPr>
              <a:t>Geographic Information Systems</a:t>
            </a:r>
            <a:r>
              <a:rPr sz="3200" dirty="0">
                <a:latin typeface="+mj-lt"/>
                <a:cs typeface="Arial"/>
              </a:rPr>
              <a:t> </a:t>
            </a:r>
            <a:r>
              <a:rPr sz="3200" spc="-5" dirty="0">
                <a:latin typeface="+mj-lt"/>
                <a:cs typeface="Arial"/>
              </a:rPr>
              <a:t>(GIS)</a:t>
            </a:r>
            <a:endParaRPr sz="3200" dirty="0">
              <a:latin typeface="+mj-lt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3267" y="230124"/>
            <a:ext cx="3392804" cy="669290"/>
          </a:xfrm>
          <a:custGeom>
            <a:avLst/>
            <a:gdLst/>
            <a:ahLst/>
            <a:cxnLst/>
            <a:rect l="l" t="t" r="r" b="b"/>
            <a:pathLst>
              <a:path w="3392804" h="669290">
                <a:moveTo>
                  <a:pt x="0" y="0"/>
                </a:moveTo>
                <a:lnTo>
                  <a:pt x="3392424" y="0"/>
                </a:lnTo>
                <a:lnTo>
                  <a:pt x="3392424" y="669036"/>
                </a:lnTo>
                <a:lnTo>
                  <a:pt x="0" y="6690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36D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66707" y="334705"/>
            <a:ext cx="19177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73267" y="230124"/>
            <a:ext cx="3392804" cy="669290"/>
          </a:xfrm>
          <a:custGeom>
            <a:avLst/>
            <a:gdLst/>
            <a:ahLst/>
            <a:cxnLst/>
            <a:rect l="l" t="t" r="r" b="b"/>
            <a:pathLst>
              <a:path w="3392804" h="669290">
                <a:moveTo>
                  <a:pt x="0" y="0"/>
                </a:moveTo>
                <a:lnTo>
                  <a:pt x="3392424" y="0"/>
                </a:lnTo>
                <a:lnTo>
                  <a:pt x="3392424" y="669036"/>
                </a:lnTo>
                <a:lnTo>
                  <a:pt x="0" y="6690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636D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84407" y="6398886"/>
            <a:ext cx="1638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636D6E"/>
                </a:solidFill>
                <a:latin typeface="Arial"/>
                <a:cs typeface="Arial"/>
              </a:rPr>
              <a:t>3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" y="1180089"/>
            <a:ext cx="7704667" cy="899885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Defining the Research Commons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463" y="2188514"/>
            <a:ext cx="2823137" cy="3450286"/>
          </a:xfrm>
        </p:spPr>
        <p:txBody>
          <a:bodyPr anchor="t">
            <a:noAutofit/>
          </a:bodyPr>
          <a:lstStyle/>
          <a:p>
            <a:r>
              <a:rPr lang="en-US" sz="3800" dirty="0" smtClean="0">
                <a:solidFill>
                  <a:schemeClr val="tx1"/>
                </a:solidFill>
                <a:latin typeface="+mj-lt"/>
              </a:rPr>
              <a:t>As a Network</a:t>
            </a:r>
          </a:p>
          <a:p>
            <a:endParaRPr lang="en-US" sz="3800" dirty="0">
              <a:solidFill>
                <a:schemeClr val="tx1"/>
              </a:solidFill>
              <a:latin typeface="+mj-lt"/>
            </a:endParaRPr>
          </a:p>
          <a:p>
            <a:r>
              <a:rPr lang="en-US" sz="3800" dirty="0" smtClean="0">
                <a:solidFill>
                  <a:schemeClr val="tx1"/>
                </a:solidFill>
                <a:latin typeface="+mj-lt"/>
              </a:rPr>
              <a:t>As a Space</a:t>
            </a:r>
          </a:p>
          <a:p>
            <a:endParaRPr lang="en-US" sz="3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3800" dirty="0" smtClean="0">
                <a:solidFill>
                  <a:schemeClr val="tx1"/>
                </a:solidFill>
                <a:latin typeface="+mj-lt"/>
              </a:rPr>
              <a:t>As a Place</a:t>
            </a:r>
            <a:endParaRPr lang="en-US" sz="3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OSU-UniversityLibraries-0e0bcf0b4e3a24bd59a34ef96271dd47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65" y="5871976"/>
            <a:ext cx="3105915" cy="49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2224482"/>
            <a:ext cx="4051300" cy="30890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8119" y="228600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4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031" y="1847596"/>
            <a:ext cx="2442210" cy="8864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>
              <a:lnSpc>
                <a:spcPts val="3400"/>
              </a:lnSpc>
              <a:spcBef>
                <a:spcPts val="180"/>
              </a:spcBef>
            </a:pPr>
            <a:r>
              <a:rPr sz="3200" dirty="0">
                <a:solidFill>
                  <a:srgbClr val="BB0000"/>
                </a:solidFill>
                <a:latin typeface="Arial"/>
                <a:cs typeface="Arial"/>
              </a:rPr>
              <a:t>UN</a:t>
            </a:r>
            <a:r>
              <a:rPr sz="3200" spc="-5" dirty="0">
                <a:solidFill>
                  <a:srgbClr val="BB0000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BB0000"/>
                </a:solidFill>
                <a:latin typeface="Arial"/>
                <a:cs typeface="Arial"/>
              </a:rPr>
              <a:t>VERS</a:t>
            </a:r>
            <a:r>
              <a:rPr sz="3200" spc="-5" dirty="0">
                <a:solidFill>
                  <a:srgbClr val="BB0000"/>
                </a:solidFill>
                <a:latin typeface="Arial"/>
                <a:cs typeface="Arial"/>
              </a:rPr>
              <a:t>IT</a:t>
            </a:r>
            <a:r>
              <a:rPr sz="3200" dirty="0">
                <a:solidFill>
                  <a:srgbClr val="BB0000"/>
                </a:solidFill>
                <a:latin typeface="Arial"/>
                <a:cs typeface="Arial"/>
              </a:rPr>
              <a:t>Y  LIBRARIES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7116" y="966216"/>
            <a:ext cx="8049768" cy="5659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84407" y="6398886"/>
            <a:ext cx="1638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636D6E"/>
                </a:solidFill>
                <a:latin typeface="Arial"/>
                <a:cs typeface="Arial"/>
              </a:rPr>
              <a:t>5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0223" y="233138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8547" y="1108606"/>
            <a:ext cx="491189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000" spc="-155" dirty="0" smtClean="0">
                <a:latin typeface="Arial"/>
                <a:cs typeface="Arial"/>
              </a:rPr>
              <a:t>Research Commons </a:t>
            </a:r>
            <a:r>
              <a:rPr sz="3000" spc="-155" dirty="0" smtClean="0">
                <a:latin typeface="Arial"/>
                <a:cs typeface="Arial"/>
              </a:rPr>
              <a:t>T</a:t>
            </a:r>
            <a:r>
              <a:rPr sz="3000" spc="-5" dirty="0" smtClean="0">
                <a:latin typeface="Arial"/>
                <a:cs typeface="Arial"/>
              </a:rPr>
              <a:t>i</a:t>
            </a:r>
            <a:r>
              <a:rPr sz="3000" spc="-10" dirty="0" smtClean="0">
                <a:latin typeface="Arial"/>
                <a:cs typeface="Arial"/>
              </a:rPr>
              <a:t>me</a:t>
            </a:r>
            <a:r>
              <a:rPr sz="3000" spc="-5" dirty="0" smtClean="0">
                <a:latin typeface="Arial"/>
                <a:cs typeface="Arial"/>
              </a:rPr>
              <a:t>li</a:t>
            </a:r>
            <a:r>
              <a:rPr sz="3000" spc="-10" dirty="0" smtClean="0">
                <a:latin typeface="Arial"/>
                <a:cs typeface="Arial"/>
              </a:rPr>
              <a:t>ne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318" y="2727960"/>
            <a:ext cx="8837930" cy="1771014"/>
          </a:xfrm>
          <a:custGeom>
            <a:avLst/>
            <a:gdLst/>
            <a:ahLst/>
            <a:cxnLst/>
            <a:rect l="l" t="t" r="r" b="b"/>
            <a:pathLst>
              <a:path w="8837930" h="1771014">
                <a:moveTo>
                  <a:pt x="7952244" y="0"/>
                </a:moveTo>
                <a:lnTo>
                  <a:pt x="7952244" y="442722"/>
                </a:lnTo>
                <a:lnTo>
                  <a:pt x="0" y="442722"/>
                </a:lnTo>
                <a:lnTo>
                  <a:pt x="442734" y="885444"/>
                </a:lnTo>
                <a:lnTo>
                  <a:pt x="0" y="1328166"/>
                </a:lnTo>
                <a:lnTo>
                  <a:pt x="7952244" y="1328166"/>
                </a:lnTo>
                <a:lnTo>
                  <a:pt x="7952244" y="1770888"/>
                </a:lnTo>
                <a:lnTo>
                  <a:pt x="8837675" y="885444"/>
                </a:lnTo>
                <a:lnTo>
                  <a:pt x="795224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3746" y="4063544"/>
            <a:ext cx="553085" cy="7829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000" spc="-10" dirty="0">
                <a:latin typeface="Arial"/>
                <a:cs typeface="Arial"/>
              </a:rPr>
              <a:t>2012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86300"/>
              </a:lnSpc>
              <a:spcBef>
                <a:spcPts val="390"/>
              </a:spcBef>
            </a:pPr>
            <a:r>
              <a:rPr sz="1000" dirty="0">
                <a:latin typeface="Arial"/>
                <a:cs typeface="Arial"/>
              </a:rPr>
              <a:t>G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aduat</a:t>
            </a:r>
            <a:r>
              <a:rPr sz="1000" spc="-5" dirty="0">
                <a:latin typeface="Arial"/>
                <a:cs typeface="Arial"/>
              </a:rPr>
              <a:t>e  </a:t>
            </a:r>
            <a:r>
              <a:rPr sz="1000" spc="-10" dirty="0">
                <a:latin typeface="Arial"/>
                <a:cs typeface="Arial"/>
              </a:rPr>
              <a:t>Student  Listening  Se</a:t>
            </a:r>
            <a:r>
              <a:rPr sz="1000" dirty="0">
                <a:latin typeface="Arial"/>
                <a:cs typeface="Arial"/>
              </a:rPr>
              <a:t>ss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1301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59" h="441960">
                <a:moveTo>
                  <a:pt x="220979" y="0"/>
                </a:moveTo>
                <a:lnTo>
                  <a:pt x="176443" y="4489"/>
                </a:lnTo>
                <a:lnTo>
                  <a:pt x="134963" y="17365"/>
                </a:lnTo>
                <a:lnTo>
                  <a:pt x="97426" y="37739"/>
                </a:lnTo>
                <a:lnTo>
                  <a:pt x="64722" y="64722"/>
                </a:lnTo>
                <a:lnTo>
                  <a:pt x="37739" y="97426"/>
                </a:lnTo>
                <a:lnTo>
                  <a:pt x="17365" y="134963"/>
                </a:lnTo>
                <a:lnTo>
                  <a:pt x="4489" y="176443"/>
                </a:lnTo>
                <a:lnTo>
                  <a:pt x="0" y="220980"/>
                </a:lnTo>
                <a:lnTo>
                  <a:pt x="4489" y="265516"/>
                </a:lnTo>
                <a:lnTo>
                  <a:pt x="17365" y="306996"/>
                </a:lnTo>
                <a:lnTo>
                  <a:pt x="37739" y="344533"/>
                </a:lnTo>
                <a:lnTo>
                  <a:pt x="64722" y="377237"/>
                </a:lnTo>
                <a:lnTo>
                  <a:pt x="97426" y="404220"/>
                </a:lnTo>
                <a:lnTo>
                  <a:pt x="134963" y="424594"/>
                </a:lnTo>
                <a:lnTo>
                  <a:pt x="176443" y="437470"/>
                </a:lnTo>
                <a:lnTo>
                  <a:pt x="220979" y="441960"/>
                </a:lnTo>
                <a:lnTo>
                  <a:pt x="265516" y="437470"/>
                </a:lnTo>
                <a:lnTo>
                  <a:pt x="306996" y="424594"/>
                </a:lnTo>
                <a:lnTo>
                  <a:pt x="344533" y="404220"/>
                </a:lnTo>
                <a:lnTo>
                  <a:pt x="377237" y="377237"/>
                </a:lnTo>
                <a:lnTo>
                  <a:pt x="404220" y="344533"/>
                </a:lnTo>
                <a:lnTo>
                  <a:pt x="424594" y="306996"/>
                </a:lnTo>
                <a:lnTo>
                  <a:pt x="437470" y="265516"/>
                </a:lnTo>
                <a:lnTo>
                  <a:pt x="441959" y="220980"/>
                </a:lnTo>
                <a:lnTo>
                  <a:pt x="437470" y="176443"/>
                </a:lnTo>
                <a:lnTo>
                  <a:pt x="424594" y="134963"/>
                </a:lnTo>
                <a:lnTo>
                  <a:pt x="404220" y="97426"/>
                </a:lnTo>
                <a:lnTo>
                  <a:pt x="377237" y="64722"/>
                </a:lnTo>
                <a:lnTo>
                  <a:pt x="344533" y="37739"/>
                </a:lnTo>
                <a:lnTo>
                  <a:pt x="306996" y="17365"/>
                </a:lnTo>
                <a:lnTo>
                  <a:pt x="265516" y="4489"/>
                </a:lnTo>
                <a:lnTo>
                  <a:pt x="2209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301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59" h="441960">
                <a:moveTo>
                  <a:pt x="0" y="220980"/>
                </a:moveTo>
                <a:lnTo>
                  <a:pt x="4489" y="176443"/>
                </a:lnTo>
                <a:lnTo>
                  <a:pt x="17365" y="134963"/>
                </a:lnTo>
                <a:lnTo>
                  <a:pt x="37739" y="97426"/>
                </a:lnTo>
                <a:lnTo>
                  <a:pt x="64722" y="64722"/>
                </a:lnTo>
                <a:lnTo>
                  <a:pt x="97426" y="37739"/>
                </a:lnTo>
                <a:lnTo>
                  <a:pt x="134963" y="17365"/>
                </a:lnTo>
                <a:lnTo>
                  <a:pt x="176443" y="4489"/>
                </a:lnTo>
                <a:lnTo>
                  <a:pt x="220979" y="0"/>
                </a:lnTo>
                <a:lnTo>
                  <a:pt x="265516" y="4489"/>
                </a:lnTo>
                <a:lnTo>
                  <a:pt x="306996" y="17365"/>
                </a:lnTo>
                <a:lnTo>
                  <a:pt x="344533" y="37739"/>
                </a:lnTo>
                <a:lnTo>
                  <a:pt x="377237" y="64722"/>
                </a:lnTo>
                <a:lnTo>
                  <a:pt x="404220" y="97426"/>
                </a:lnTo>
                <a:lnTo>
                  <a:pt x="424594" y="134963"/>
                </a:lnTo>
                <a:lnTo>
                  <a:pt x="437470" y="176443"/>
                </a:lnTo>
                <a:lnTo>
                  <a:pt x="441959" y="220980"/>
                </a:lnTo>
                <a:lnTo>
                  <a:pt x="437470" y="265516"/>
                </a:lnTo>
                <a:lnTo>
                  <a:pt x="424594" y="306996"/>
                </a:lnTo>
                <a:lnTo>
                  <a:pt x="404220" y="344533"/>
                </a:lnTo>
                <a:lnTo>
                  <a:pt x="377237" y="377237"/>
                </a:lnTo>
                <a:lnTo>
                  <a:pt x="344533" y="404220"/>
                </a:lnTo>
                <a:lnTo>
                  <a:pt x="306996" y="424594"/>
                </a:lnTo>
                <a:lnTo>
                  <a:pt x="265516" y="437470"/>
                </a:lnTo>
                <a:lnTo>
                  <a:pt x="220979" y="441960"/>
                </a:lnTo>
                <a:lnTo>
                  <a:pt x="176443" y="437470"/>
                </a:lnTo>
                <a:lnTo>
                  <a:pt x="134963" y="424594"/>
                </a:lnTo>
                <a:lnTo>
                  <a:pt x="97426" y="404220"/>
                </a:lnTo>
                <a:lnTo>
                  <a:pt x="64722" y="377237"/>
                </a:lnTo>
                <a:lnTo>
                  <a:pt x="37739" y="344533"/>
                </a:lnTo>
                <a:lnTo>
                  <a:pt x="17365" y="306996"/>
                </a:lnTo>
                <a:lnTo>
                  <a:pt x="4489" y="265516"/>
                </a:lnTo>
                <a:lnTo>
                  <a:pt x="0" y="22098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8506" y="4093143"/>
            <a:ext cx="721360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1115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2013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ct val="86300"/>
              </a:lnSpc>
              <a:spcBef>
                <a:spcPts val="80"/>
              </a:spcBef>
            </a:pPr>
            <a:r>
              <a:rPr sz="1000" spc="-5" dirty="0">
                <a:latin typeface="Arial"/>
                <a:cs typeface="Arial"/>
              </a:rPr>
              <a:t>RC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Partners  Advisory  </a:t>
            </a:r>
            <a:r>
              <a:rPr sz="1000" spc="-5" dirty="0">
                <a:latin typeface="Arial"/>
                <a:cs typeface="Arial"/>
              </a:rPr>
              <a:t>Committee  </a:t>
            </a:r>
            <a:r>
              <a:rPr sz="1000" spc="-10" dirty="0">
                <a:latin typeface="Arial"/>
                <a:cs typeface="Arial"/>
              </a:rPr>
              <a:t>Created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99794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60" h="441960">
                <a:moveTo>
                  <a:pt x="220979" y="0"/>
                </a:moveTo>
                <a:lnTo>
                  <a:pt x="176443" y="4489"/>
                </a:lnTo>
                <a:lnTo>
                  <a:pt x="134963" y="17365"/>
                </a:lnTo>
                <a:lnTo>
                  <a:pt x="97426" y="37739"/>
                </a:lnTo>
                <a:lnTo>
                  <a:pt x="64722" y="64722"/>
                </a:lnTo>
                <a:lnTo>
                  <a:pt x="37739" y="97426"/>
                </a:lnTo>
                <a:lnTo>
                  <a:pt x="17365" y="134963"/>
                </a:lnTo>
                <a:lnTo>
                  <a:pt x="4489" y="176443"/>
                </a:lnTo>
                <a:lnTo>
                  <a:pt x="0" y="220980"/>
                </a:lnTo>
                <a:lnTo>
                  <a:pt x="4489" y="265516"/>
                </a:lnTo>
                <a:lnTo>
                  <a:pt x="17365" y="306996"/>
                </a:lnTo>
                <a:lnTo>
                  <a:pt x="37739" y="344533"/>
                </a:lnTo>
                <a:lnTo>
                  <a:pt x="64722" y="377237"/>
                </a:lnTo>
                <a:lnTo>
                  <a:pt x="97426" y="404220"/>
                </a:lnTo>
                <a:lnTo>
                  <a:pt x="134963" y="424594"/>
                </a:lnTo>
                <a:lnTo>
                  <a:pt x="176443" y="437470"/>
                </a:lnTo>
                <a:lnTo>
                  <a:pt x="220979" y="441960"/>
                </a:lnTo>
                <a:lnTo>
                  <a:pt x="265516" y="437470"/>
                </a:lnTo>
                <a:lnTo>
                  <a:pt x="306996" y="424594"/>
                </a:lnTo>
                <a:lnTo>
                  <a:pt x="344533" y="404220"/>
                </a:lnTo>
                <a:lnTo>
                  <a:pt x="377237" y="377237"/>
                </a:lnTo>
                <a:lnTo>
                  <a:pt x="404220" y="344533"/>
                </a:lnTo>
                <a:lnTo>
                  <a:pt x="424594" y="306996"/>
                </a:lnTo>
                <a:lnTo>
                  <a:pt x="437470" y="265516"/>
                </a:lnTo>
                <a:lnTo>
                  <a:pt x="441959" y="220980"/>
                </a:lnTo>
                <a:lnTo>
                  <a:pt x="437470" y="176443"/>
                </a:lnTo>
                <a:lnTo>
                  <a:pt x="424594" y="134963"/>
                </a:lnTo>
                <a:lnTo>
                  <a:pt x="404220" y="97426"/>
                </a:lnTo>
                <a:lnTo>
                  <a:pt x="377237" y="64722"/>
                </a:lnTo>
                <a:lnTo>
                  <a:pt x="344533" y="37739"/>
                </a:lnTo>
                <a:lnTo>
                  <a:pt x="306996" y="17365"/>
                </a:lnTo>
                <a:lnTo>
                  <a:pt x="265516" y="4489"/>
                </a:lnTo>
                <a:lnTo>
                  <a:pt x="2209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9794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60" h="441960">
                <a:moveTo>
                  <a:pt x="0" y="220980"/>
                </a:moveTo>
                <a:lnTo>
                  <a:pt x="4489" y="176443"/>
                </a:lnTo>
                <a:lnTo>
                  <a:pt x="17365" y="134963"/>
                </a:lnTo>
                <a:lnTo>
                  <a:pt x="37739" y="97426"/>
                </a:lnTo>
                <a:lnTo>
                  <a:pt x="64722" y="64722"/>
                </a:lnTo>
                <a:lnTo>
                  <a:pt x="97426" y="37739"/>
                </a:lnTo>
                <a:lnTo>
                  <a:pt x="134963" y="17365"/>
                </a:lnTo>
                <a:lnTo>
                  <a:pt x="176443" y="4489"/>
                </a:lnTo>
                <a:lnTo>
                  <a:pt x="220979" y="0"/>
                </a:lnTo>
                <a:lnTo>
                  <a:pt x="265516" y="4489"/>
                </a:lnTo>
                <a:lnTo>
                  <a:pt x="306996" y="17365"/>
                </a:lnTo>
                <a:lnTo>
                  <a:pt x="344533" y="37739"/>
                </a:lnTo>
                <a:lnTo>
                  <a:pt x="377237" y="64722"/>
                </a:lnTo>
                <a:lnTo>
                  <a:pt x="404220" y="97426"/>
                </a:lnTo>
                <a:lnTo>
                  <a:pt x="424594" y="134963"/>
                </a:lnTo>
                <a:lnTo>
                  <a:pt x="437470" y="176443"/>
                </a:lnTo>
                <a:lnTo>
                  <a:pt x="441959" y="220980"/>
                </a:lnTo>
                <a:lnTo>
                  <a:pt x="437470" y="265516"/>
                </a:lnTo>
                <a:lnTo>
                  <a:pt x="424594" y="306996"/>
                </a:lnTo>
                <a:lnTo>
                  <a:pt x="404220" y="344533"/>
                </a:lnTo>
                <a:lnTo>
                  <a:pt x="377237" y="377237"/>
                </a:lnTo>
                <a:lnTo>
                  <a:pt x="344533" y="404220"/>
                </a:lnTo>
                <a:lnTo>
                  <a:pt x="306996" y="424594"/>
                </a:lnTo>
                <a:lnTo>
                  <a:pt x="265516" y="437470"/>
                </a:lnTo>
                <a:lnTo>
                  <a:pt x="220979" y="441960"/>
                </a:lnTo>
                <a:lnTo>
                  <a:pt x="176443" y="437470"/>
                </a:lnTo>
                <a:lnTo>
                  <a:pt x="134963" y="424594"/>
                </a:lnTo>
                <a:lnTo>
                  <a:pt x="97426" y="404220"/>
                </a:lnTo>
                <a:lnTo>
                  <a:pt x="64722" y="377237"/>
                </a:lnTo>
                <a:lnTo>
                  <a:pt x="37739" y="344533"/>
                </a:lnTo>
                <a:lnTo>
                  <a:pt x="17365" y="306996"/>
                </a:lnTo>
                <a:lnTo>
                  <a:pt x="4489" y="265516"/>
                </a:lnTo>
                <a:lnTo>
                  <a:pt x="0" y="22098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73860" y="4055791"/>
            <a:ext cx="516255" cy="9144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000" spc="-10" dirty="0"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  <a:p>
            <a:pPr marL="12700" marR="5080" indent="-1905" algn="ctr">
              <a:lnSpc>
                <a:spcPct val="86200"/>
              </a:lnSpc>
              <a:spcBef>
                <a:spcPts val="395"/>
              </a:spcBef>
            </a:pPr>
            <a:r>
              <a:rPr sz="1000" spc="-5" dirty="0">
                <a:latin typeface="Arial"/>
                <a:cs typeface="Arial"/>
              </a:rPr>
              <a:t>Data  Mngmt.  </a:t>
            </a:r>
            <a:r>
              <a:rPr sz="1000" spc="-10" dirty="0">
                <a:latin typeface="Arial"/>
                <a:cs typeface="Arial"/>
              </a:rPr>
              <a:t>Se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vi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es  L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an  </a:t>
            </a:r>
            <a:r>
              <a:rPr sz="1000" spc="-5" dirty="0">
                <a:latin typeface="Arial"/>
                <a:cs typeface="Arial"/>
              </a:rPr>
              <a:t>Hired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761" y="3393185"/>
            <a:ext cx="443865" cy="441959"/>
          </a:xfrm>
          <a:custGeom>
            <a:avLst/>
            <a:gdLst/>
            <a:ahLst/>
            <a:cxnLst/>
            <a:rect l="l" t="t" r="r" b="b"/>
            <a:pathLst>
              <a:path w="443864" h="441960">
                <a:moveTo>
                  <a:pt x="221742" y="0"/>
                </a:moveTo>
                <a:lnTo>
                  <a:pt x="177052" y="4489"/>
                </a:lnTo>
                <a:lnTo>
                  <a:pt x="135429" y="17365"/>
                </a:lnTo>
                <a:lnTo>
                  <a:pt x="97763" y="37739"/>
                </a:lnTo>
                <a:lnTo>
                  <a:pt x="64946" y="64722"/>
                </a:lnTo>
                <a:lnTo>
                  <a:pt x="37869" y="97426"/>
                </a:lnTo>
                <a:lnTo>
                  <a:pt x="17425" y="134963"/>
                </a:lnTo>
                <a:lnTo>
                  <a:pt x="4504" y="176443"/>
                </a:lnTo>
                <a:lnTo>
                  <a:pt x="0" y="220980"/>
                </a:lnTo>
                <a:lnTo>
                  <a:pt x="4504" y="265516"/>
                </a:lnTo>
                <a:lnTo>
                  <a:pt x="17425" y="306996"/>
                </a:lnTo>
                <a:lnTo>
                  <a:pt x="37869" y="344533"/>
                </a:lnTo>
                <a:lnTo>
                  <a:pt x="64946" y="377237"/>
                </a:lnTo>
                <a:lnTo>
                  <a:pt x="97763" y="404220"/>
                </a:lnTo>
                <a:lnTo>
                  <a:pt x="135429" y="424594"/>
                </a:lnTo>
                <a:lnTo>
                  <a:pt x="177052" y="437470"/>
                </a:lnTo>
                <a:lnTo>
                  <a:pt x="221742" y="441960"/>
                </a:lnTo>
                <a:lnTo>
                  <a:pt x="266431" y="437470"/>
                </a:lnTo>
                <a:lnTo>
                  <a:pt x="308054" y="424594"/>
                </a:lnTo>
                <a:lnTo>
                  <a:pt x="345720" y="404220"/>
                </a:lnTo>
                <a:lnTo>
                  <a:pt x="378537" y="377237"/>
                </a:lnTo>
                <a:lnTo>
                  <a:pt x="405614" y="344533"/>
                </a:lnTo>
                <a:lnTo>
                  <a:pt x="426058" y="306996"/>
                </a:lnTo>
                <a:lnTo>
                  <a:pt x="438979" y="265516"/>
                </a:lnTo>
                <a:lnTo>
                  <a:pt x="443484" y="220980"/>
                </a:lnTo>
                <a:lnTo>
                  <a:pt x="438979" y="176443"/>
                </a:lnTo>
                <a:lnTo>
                  <a:pt x="426058" y="134963"/>
                </a:lnTo>
                <a:lnTo>
                  <a:pt x="405614" y="97426"/>
                </a:lnTo>
                <a:lnTo>
                  <a:pt x="378537" y="64722"/>
                </a:lnTo>
                <a:lnTo>
                  <a:pt x="345720" y="37739"/>
                </a:lnTo>
                <a:lnTo>
                  <a:pt x="308054" y="17365"/>
                </a:lnTo>
                <a:lnTo>
                  <a:pt x="266431" y="4489"/>
                </a:lnTo>
                <a:lnTo>
                  <a:pt x="22174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86761" y="3393185"/>
            <a:ext cx="443865" cy="441959"/>
          </a:xfrm>
          <a:custGeom>
            <a:avLst/>
            <a:gdLst/>
            <a:ahLst/>
            <a:cxnLst/>
            <a:rect l="l" t="t" r="r" b="b"/>
            <a:pathLst>
              <a:path w="443864" h="441960">
                <a:moveTo>
                  <a:pt x="0" y="220980"/>
                </a:moveTo>
                <a:lnTo>
                  <a:pt x="4504" y="176443"/>
                </a:lnTo>
                <a:lnTo>
                  <a:pt x="17425" y="134963"/>
                </a:lnTo>
                <a:lnTo>
                  <a:pt x="37869" y="97426"/>
                </a:lnTo>
                <a:lnTo>
                  <a:pt x="64946" y="64722"/>
                </a:lnTo>
                <a:lnTo>
                  <a:pt x="97763" y="37739"/>
                </a:lnTo>
                <a:lnTo>
                  <a:pt x="135429" y="17365"/>
                </a:lnTo>
                <a:lnTo>
                  <a:pt x="177052" y="4489"/>
                </a:lnTo>
                <a:lnTo>
                  <a:pt x="221742" y="0"/>
                </a:lnTo>
                <a:lnTo>
                  <a:pt x="266431" y="4489"/>
                </a:lnTo>
                <a:lnTo>
                  <a:pt x="308054" y="17365"/>
                </a:lnTo>
                <a:lnTo>
                  <a:pt x="345720" y="37739"/>
                </a:lnTo>
                <a:lnTo>
                  <a:pt x="378537" y="64722"/>
                </a:lnTo>
                <a:lnTo>
                  <a:pt x="405614" y="97426"/>
                </a:lnTo>
                <a:lnTo>
                  <a:pt x="426058" y="134963"/>
                </a:lnTo>
                <a:lnTo>
                  <a:pt x="438979" y="176443"/>
                </a:lnTo>
                <a:lnTo>
                  <a:pt x="443484" y="220980"/>
                </a:lnTo>
                <a:lnTo>
                  <a:pt x="438979" y="265516"/>
                </a:lnTo>
                <a:lnTo>
                  <a:pt x="426058" y="306996"/>
                </a:lnTo>
                <a:lnTo>
                  <a:pt x="405614" y="344533"/>
                </a:lnTo>
                <a:lnTo>
                  <a:pt x="378537" y="377237"/>
                </a:lnTo>
                <a:lnTo>
                  <a:pt x="345720" y="404220"/>
                </a:lnTo>
                <a:lnTo>
                  <a:pt x="308054" y="424594"/>
                </a:lnTo>
                <a:lnTo>
                  <a:pt x="266431" y="437470"/>
                </a:lnTo>
                <a:lnTo>
                  <a:pt x="221742" y="441960"/>
                </a:lnTo>
                <a:lnTo>
                  <a:pt x="177052" y="437470"/>
                </a:lnTo>
                <a:lnTo>
                  <a:pt x="135429" y="424594"/>
                </a:lnTo>
                <a:lnTo>
                  <a:pt x="97763" y="404220"/>
                </a:lnTo>
                <a:lnTo>
                  <a:pt x="64946" y="377237"/>
                </a:lnTo>
                <a:lnTo>
                  <a:pt x="37869" y="344533"/>
                </a:lnTo>
                <a:lnTo>
                  <a:pt x="17425" y="306996"/>
                </a:lnTo>
                <a:lnTo>
                  <a:pt x="4504" y="265516"/>
                </a:lnTo>
                <a:lnTo>
                  <a:pt x="0" y="22098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72528" y="4063544"/>
            <a:ext cx="646430" cy="9144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30"/>
              </a:spcBef>
            </a:pPr>
            <a:r>
              <a:rPr sz="1000" spc="-10" dirty="0"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  <a:p>
            <a:pPr marL="635" algn="ctr">
              <a:lnSpc>
                <a:spcPts val="1120"/>
              </a:lnSpc>
              <a:spcBef>
                <a:spcPts val="229"/>
              </a:spcBef>
            </a:pPr>
            <a:r>
              <a:rPr sz="1000" spc="-5" dirty="0">
                <a:latin typeface="Arial"/>
                <a:cs typeface="Arial"/>
              </a:rPr>
              <a:t>RC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03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Manager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&amp;  GIS</a:t>
            </a:r>
            <a:endParaRPr sz="1000">
              <a:latin typeface="Arial"/>
              <a:cs typeface="Arial"/>
            </a:endParaRPr>
          </a:p>
          <a:p>
            <a:pPr marL="53340" marR="44450" algn="ctr">
              <a:lnSpc>
                <a:spcPts val="1030"/>
              </a:lnSpc>
            </a:pPr>
            <a:r>
              <a:rPr sz="1000" spc="-10" dirty="0">
                <a:latin typeface="Arial"/>
                <a:cs typeface="Arial"/>
              </a:rPr>
              <a:t>Spe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iali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  Hired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75254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60" h="441960">
                <a:moveTo>
                  <a:pt x="220979" y="0"/>
                </a:moveTo>
                <a:lnTo>
                  <a:pt x="176443" y="4489"/>
                </a:lnTo>
                <a:lnTo>
                  <a:pt x="134963" y="17365"/>
                </a:lnTo>
                <a:lnTo>
                  <a:pt x="97426" y="37739"/>
                </a:lnTo>
                <a:lnTo>
                  <a:pt x="64722" y="64722"/>
                </a:lnTo>
                <a:lnTo>
                  <a:pt x="37739" y="97426"/>
                </a:lnTo>
                <a:lnTo>
                  <a:pt x="17365" y="134963"/>
                </a:lnTo>
                <a:lnTo>
                  <a:pt x="4489" y="176443"/>
                </a:lnTo>
                <a:lnTo>
                  <a:pt x="0" y="220980"/>
                </a:lnTo>
                <a:lnTo>
                  <a:pt x="4489" y="265516"/>
                </a:lnTo>
                <a:lnTo>
                  <a:pt x="17365" y="306996"/>
                </a:lnTo>
                <a:lnTo>
                  <a:pt x="37739" y="344533"/>
                </a:lnTo>
                <a:lnTo>
                  <a:pt x="64722" y="377237"/>
                </a:lnTo>
                <a:lnTo>
                  <a:pt x="97426" y="404220"/>
                </a:lnTo>
                <a:lnTo>
                  <a:pt x="134963" y="424594"/>
                </a:lnTo>
                <a:lnTo>
                  <a:pt x="176443" y="437470"/>
                </a:lnTo>
                <a:lnTo>
                  <a:pt x="220979" y="441960"/>
                </a:lnTo>
                <a:lnTo>
                  <a:pt x="265516" y="437470"/>
                </a:lnTo>
                <a:lnTo>
                  <a:pt x="306996" y="424594"/>
                </a:lnTo>
                <a:lnTo>
                  <a:pt x="344533" y="404220"/>
                </a:lnTo>
                <a:lnTo>
                  <a:pt x="377237" y="377237"/>
                </a:lnTo>
                <a:lnTo>
                  <a:pt x="404220" y="344533"/>
                </a:lnTo>
                <a:lnTo>
                  <a:pt x="424594" y="306996"/>
                </a:lnTo>
                <a:lnTo>
                  <a:pt x="437470" y="265516"/>
                </a:lnTo>
                <a:lnTo>
                  <a:pt x="441959" y="220980"/>
                </a:lnTo>
                <a:lnTo>
                  <a:pt x="437470" y="176443"/>
                </a:lnTo>
                <a:lnTo>
                  <a:pt x="424594" y="134963"/>
                </a:lnTo>
                <a:lnTo>
                  <a:pt x="404220" y="97426"/>
                </a:lnTo>
                <a:lnTo>
                  <a:pt x="377237" y="64722"/>
                </a:lnTo>
                <a:lnTo>
                  <a:pt x="344533" y="37739"/>
                </a:lnTo>
                <a:lnTo>
                  <a:pt x="306996" y="17365"/>
                </a:lnTo>
                <a:lnTo>
                  <a:pt x="265516" y="4489"/>
                </a:lnTo>
                <a:lnTo>
                  <a:pt x="22097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75254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60" h="441960">
                <a:moveTo>
                  <a:pt x="0" y="220980"/>
                </a:moveTo>
                <a:lnTo>
                  <a:pt x="4489" y="176443"/>
                </a:lnTo>
                <a:lnTo>
                  <a:pt x="17365" y="134963"/>
                </a:lnTo>
                <a:lnTo>
                  <a:pt x="37739" y="97426"/>
                </a:lnTo>
                <a:lnTo>
                  <a:pt x="64722" y="64722"/>
                </a:lnTo>
                <a:lnTo>
                  <a:pt x="97426" y="37739"/>
                </a:lnTo>
                <a:lnTo>
                  <a:pt x="134963" y="17365"/>
                </a:lnTo>
                <a:lnTo>
                  <a:pt x="176443" y="4489"/>
                </a:lnTo>
                <a:lnTo>
                  <a:pt x="220979" y="0"/>
                </a:lnTo>
                <a:lnTo>
                  <a:pt x="265516" y="4489"/>
                </a:lnTo>
                <a:lnTo>
                  <a:pt x="306996" y="17365"/>
                </a:lnTo>
                <a:lnTo>
                  <a:pt x="344533" y="37739"/>
                </a:lnTo>
                <a:lnTo>
                  <a:pt x="377237" y="64722"/>
                </a:lnTo>
                <a:lnTo>
                  <a:pt x="404220" y="97426"/>
                </a:lnTo>
                <a:lnTo>
                  <a:pt x="424594" y="134963"/>
                </a:lnTo>
                <a:lnTo>
                  <a:pt x="437470" y="176443"/>
                </a:lnTo>
                <a:lnTo>
                  <a:pt x="441959" y="220980"/>
                </a:lnTo>
                <a:lnTo>
                  <a:pt x="437470" y="265516"/>
                </a:lnTo>
                <a:lnTo>
                  <a:pt x="424594" y="306996"/>
                </a:lnTo>
                <a:lnTo>
                  <a:pt x="404220" y="344533"/>
                </a:lnTo>
                <a:lnTo>
                  <a:pt x="377237" y="377237"/>
                </a:lnTo>
                <a:lnTo>
                  <a:pt x="344533" y="404220"/>
                </a:lnTo>
                <a:lnTo>
                  <a:pt x="306996" y="424594"/>
                </a:lnTo>
                <a:lnTo>
                  <a:pt x="265516" y="437470"/>
                </a:lnTo>
                <a:lnTo>
                  <a:pt x="220979" y="441960"/>
                </a:lnTo>
                <a:lnTo>
                  <a:pt x="176443" y="437470"/>
                </a:lnTo>
                <a:lnTo>
                  <a:pt x="134963" y="424594"/>
                </a:lnTo>
                <a:lnTo>
                  <a:pt x="97426" y="404220"/>
                </a:lnTo>
                <a:lnTo>
                  <a:pt x="64722" y="377237"/>
                </a:lnTo>
                <a:lnTo>
                  <a:pt x="37739" y="344533"/>
                </a:lnTo>
                <a:lnTo>
                  <a:pt x="17365" y="306996"/>
                </a:lnTo>
                <a:lnTo>
                  <a:pt x="4489" y="265516"/>
                </a:lnTo>
                <a:lnTo>
                  <a:pt x="0" y="2209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51203" y="4093143"/>
            <a:ext cx="662940" cy="70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1115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86300"/>
              </a:lnSpc>
              <a:spcBef>
                <a:spcPts val="80"/>
              </a:spcBef>
            </a:pPr>
            <a:r>
              <a:rPr sz="1000" spc="30" dirty="0">
                <a:latin typeface="Arial"/>
                <a:cs typeface="Arial"/>
              </a:rPr>
              <a:t>W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ks</a:t>
            </a:r>
            <a:r>
              <a:rPr sz="1000" spc="-10" dirty="0">
                <a:latin typeface="Arial"/>
                <a:cs typeface="Arial"/>
              </a:rPr>
              <a:t>hops  Begin  </a:t>
            </a:r>
            <a:r>
              <a:rPr sz="1000" spc="-5" dirty="0">
                <a:latin typeface="Arial"/>
                <a:cs typeface="Arial"/>
              </a:rPr>
              <a:t>Autumn  Semester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63746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60" h="441960">
                <a:moveTo>
                  <a:pt x="220979" y="0"/>
                </a:moveTo>
                <a:lnTo>
                  <a:pt x="176443" y="4489"/>
                </a:lnTo>
                <a:lnTo>
                  <a:pt x="134963" y="17365"/>
                </a:lnTo>
                <a:lnTo>
                  <a:pt x="97426" y="37739"/>
                </a:lnTo>
                <a:lnTo>
                  <a:pt x="64722" y="64722"/>
                </a:lnTo>
                <a:lnTo>
                  <a:pt x="37739" y="97426"/>
                </a:lnTo>
                <a:lnTo>
                  <a:pt x="17365" y="134963"/>
                </a:lnTo>
                <a:lnTo>
                  <a:pt x="4489" y="176443"/>
                </a:lnTo>
                <a:lnTo>
                  <a:pt x="0" y="220980"/>
                </a:lnTo>
                <a:lnTo>
                  <a:pt x="4489" y="265516"/>
                </a:lnTo>
                <a:lnTo>
                  <a:pt x="17365" y="306996"/>
                </a:lnTo>
                <a:lnTo>
                  <a:pt x="37739" y="344533"/>
                </a:lnTo>
                <a:lnTo>
                  <a:pt x="64722" y="377237"/>
                </a:lnTo>
                <a:lnTo>
                  <a:pt x="97426" y="404220"/>
                </a:lnTo>
                <a:lnTo>
                  <a:pt x="134963" y="424594"/>
                </a:lnTo>
                <a:lnTo>
                  <a:pt x="176443" y="437470"/>
                </a:lnTo>
                <a:lnTo>
                  <a:pt x="220979" y="441960"/>
                </a:lnTo>
                <a:lnTo>
                  <a:pt x="265516" y="437470"/>
                </a:lnTo>
                <a:lnTo>
                  <a:pt x="306996" y="424594"/>
                </a:lnTo>
                <a:lnTo>
                  <a:pt x="344533" y="404220"/>
                </a:lnTo>
                <a:lnTo>
                  <a:pt x="377237" y="377237"/>
                </a:lnTo>
                <a:lnTo>
                  <a:pt x="404220" y="344533"/>
                </a:lnTo>
                <a:lnTo>
                  <a:pt x="424594" y="306996"/>
                </a:lnTo>
                <a:lnTo>
                  <a:pt x="437470" y="265516"/>
                </a:lnTo>
                <a:lnTo>
                  <a:pt x="441959" y="220980"/>
                </a:lnTo>
                <a:lnTo>
                  <a:pt x="437470" y="176443"/>
                </a:lnTo>
                <a:lnTo>
                  <a:pt x="424594" y="134963"/>
                </a:lnTo>
                <a:lnTo>
                  <a:pt x="404220" y="97426"/>
                </a:lnTo>
                <a:lnTo>
                  <a:pt x="377237" y="64722"/>
                </a:lnTo>
                <a:lnTo>
                  <a:pt x="344533" y="37739"/>
                </a:lnTo>
                <a:lnTo>
                  <a:pt x="306996" y="17365"/>
                </a:lnTo>
                <a:lnTo>
                  <a:pt x="265516" y="4489"/>
                </a:lnTo>
                <a:lnTo>
                  <a:pt x="2209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63746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60" h="441960">
                <a:moveTo>
                  <a:pt x="0" y="220980"/>
                </a:moveTo>
                <a:lnTo>
                  <a:pt x="4489" y="176443"/>
                </a:lnTo>
                <a:lnTo>
                  <a:pt x="17365" y="134963"/>
                </a:lnTo>
                <a:lnTo>
                  <a:pt x="37739" y="97426"/>
                </a:lnTo>
                <a:lnTo>
                  <a:pt x="64722" y="64722"/>
                </a:lnTo>
                <a:lnTo>
                  <a:pt x="97426" y="37739"/>
                </a:lnTo>
                <a:lnTo>
                  <a:pt x="134963" y="17365"/>
                </a:lnTo>
                <a:lnTo>
                  <a:pt x="176443" y="4489"/>
                </a:lnTo>
                <a:lnTo>
                  <a:pt x="220979" y="0"/>
                </a:lnTo>
                <a:lnTo>
                  <a:pt x="265516" y="4489"/>
                </a:lnTo>
                <a:lnTo>
                  <a:pt x="306996" y="17365"/>
                </a:lnTo>
                <a:lnTo>
                  <a:pt x="344533" y="37739"/>
                </a:lnTo>
                <a:lnTo>
                  <a:pt x="377237" y="64722"/>
                </a:lnTo>
                <a:lnTo>
                  <a:pt x="404220" y="97426"/>
                </a:lnTo>
                <a:lnTo>
                  <a:pt x="424594" y="134963"/>
                </a:lnTo>
                <a:lnTo>
                  <a:pt x="437470" y="176443"/>
                </a:lnTo>
                <a:lnTo>
                  <a:pt x="441959" y="220980"/>
                </a:lnTo>
                <a:lnTo>
                  <a:pt x="437470" y="265516"/>
                </a:lnTo>
                <a:lnTo>
                  <a:pt x="424594" y="306996"/>
                </a:lnTo>
                <a:lnTo>
                  <a:pt x="404220" y="344533"/>
                </a:lnTo>
                <a:lnTo>
                  <a:pt x="377237" y="377237"/>
                </a:lnTo>
                <a:lnTo>
                  <a:pt x="344533" y="404220"/>
                </a:lnTo>
                <a:lnTo>
                  <a:pt x="306996" y="424594"/>
                </a:lnTo>
                <a:lnTo>
                  <a:pt x="265516" y="437470"/>
                </a:lnTo>
                <a:lnTo>
                  <a:pt x="220979" y="441960"/>
                </a:lnTo>
                <a:lnTo>
                  <a:pt x="176443" y="437470"/>
                </a:lnTo>
                <a:lnTo>
                  <a:pt x="134963" y="424594"/>
                </a:lnTo>
                <a:lnTo>
                  <a:pt x="97426" y="404220"/>
                </a:lnTo>
                <a:lnTo>
                  <a:pt x="64722" y="377237"/>
                </a:lnTo>
                <a:lnTo>
                  <a:pt x="37739" y="344533"/>
                </a:lnTo>
                <a:lnTo>
                  <a:pt x="17365" y="306996"/>
                </a:lnTo>
                <a:lnTo>
                  <a:pt x="4489" y="265516"/>
                </a:lnTo>
                <a:lnTo>
                  <a:pt x="0" y="22098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80350" y="4093143"/>
            <a:ext cx="583565" cy="570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15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030"/>
              </a:lnSpc>
              <a:spcBef>
                <a:spcPts val="90"/>
              </a:spcBef>
            </a:pPr>
            <a:r>
              <a:rPr sz="1000" dirty="0">
                <a:latin typeface="Arial"/>
                <a:cs typeface="Arial"/>
              </a:rPr>
              <a:t>Work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with  Ma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5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et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ng  </a:t>
            </a:r>
            <a:r>
              <a:rPr sz="1000" spc="-5" dirty="0">
                <a:latin typeface="Arial"/>
                <a:cs typeface="Arial"/>
              </a:rPr>
              <a:t>Class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50714" y="3393185"/>
            <a:ext cx="443865" cy="441959"/>
          </a:xfrm>
          <a:custGeom>
            <a:avLst/>
            <a:gdLst/>
            <a:ahLst/>
            <a:cxnLst/>
            <a:rect l="l" t="t" r="r" b="b"/>
            <a:pathLst>
              <a:path w="443864" h="441960">
                <a:moveTo>
                  <a:pt x="221742" y="0"/>
                </a:moveTo>
                <a:lnTo>
                  <a:pt x="177052" y="4489"/>
                </a:lnTo>
                <a:lnTo>
                  <a:pt x="135429" y="17365"/>
                </a:lnTo>
                <a:lnTo>
                  <a:pt x="97763" y="37739"/>
                </a:lnTo>
                <a:lnTo>
                  <a:pt x="64946" y="64722"/>
                </a:lnTo>
                <a:lnTo>
                  <a:pt x="37869" y="97426"/>
                </a:lnTo>
                <a:lnTo>
                  <a:pt x="17425" y="134963"/>
                </a:lnTo>
                <a:lnTo>
                  <a:pt x="4504" y="176443"/>
                </a:lnTo>
                <a:lnTo>
                  <a:pt x="0" y="220980"/>
                </a:lnTo>
                <a:lnTo>
                  <a:pt x="4504" y="265516"/>
                </a:lnTo>
                <a:lnTo>
                  <a:pt x="17425" y="306996"/>
                </a:lnTo>
                <a:lnTo>
                  <a:pt x="37869" y="344533"/>
                </a:lnTo>
                <a:lnTo>
                  <a:pt x="64946" y="377237"/>
                </a:lnTo>
                <a:lnTo>
                  <a:pt x="97763" y="404220"/>
                </a:lnTo>
                <a:lnTo>
                  <a:pt x="135429" y="424594"/>
                </a:lnTo>
                <a:lnTo>
                  <a:pt x="177052" y="437470"/>
                </a:lnTo>
                <a:lnTo>
                  <a:pt x="221742" y="441960"/>
                </a:lnTo>
                <a:lnTo>
                  <a:pt x="266431" y="437470"/>
                </a:lnTo>
                <a:lnTo>
                  <a:pt x="308054" y="424594"/>
                </a:lnTo>
                <a:lnTo>
                  <a:pt x="345720" y="404220"/>
                </a:lnTo>
                <a:lnTo>
                  <a:pt x="378537" y="377237"/>
                </a:lnTo>
                <a:lnTo>
                  <a:pt x="405614" y="344533"/>
                </a:lnTo>
                <a:lnTo>
                  <a:pt x="426058" y="306996"/>
                </a:lnTo>
                <a:lnTo>
                  <a:pt x="438979" y="265516"/>
                </a:lnTo>
                <a:lnTo>
                  <a:pt x="443484" y="220980"/>
                </a:lnTo>
                <a:lnTo>
                  <a:pt x="438979" y="176443"/>
                </a:lnTo>
                <a:lnTo>
                  <a:pt x="426058" y="134963"/>
                </a:lnTo>
                <a:lnTo>
                  <a:pt x="405614" y="97426"/>
                </a:lnTo>
                <a:lnTo>
                  <a:pt x="378537" y="64722"/>
                </a:lnTo>
                <a:lnTo>
                  <a:pt x="345720" y="37739"/>
                </a:lnTo>
                <a:lnTo>
                  <a:pt x="308054" y="17365"/>
                </a:lnTo>
                <a:lnTo>
                  <a:pt x="266431" y="4489"/>
                </a:lnTo>
                <a:lnTo>
                  <a:pt x="22174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50714" y="3393185"/>
            <a:ext cx="443865" cy="441959"/>
          </a:xfrm>
          <a:custGeom>
            <a:avLst/>
            <a:gdLst/>
            <a:ahLst/>
            <a:cxnLst/>
            <a:rect l="l" t="t" r="r" b="b"/>
            <a:pathLst>
              <a:path w="443864" h="441960">
                <a:moveTo>
                  <a:pt x="0" y="220980"/>
                </a:moveTo>
                <a:lnTo>
                  <a:pt x="4504" y="176443"/>
                </a:lnTo>
                <a:lnTo>
                  <a:pt x="17425" y="134963"/>
                </a:lnTo>
                <a:lnTo>
                  <a:pt x="37869" y="97426"/>
                </a:lnTo>
                <a:lnTo>
                  <a:pt x="64946" y="64722"/>
                </a:lnTo>
                <a:lnTo>
                  <a:pt x="97763" y="37739"/>
                </a:lnTo>
                <a:lnTo>
                  <a:pt x="135429" y="17365"/>
                </a:lnTo>
                <a:lnTo>
                  <a:pt x="177052" y="4489"/>
                </a:lnTo>
                <a:lnTo>
                  <a:pt x="221742" y="0"/>
                </a:lnTo>
                <a:lnTo>
                  <a:pt x="266431" y="4489"/>
                </a:lnTo>
                <a:lnTo>
                  <a:pt x="308054" y="17365"/>
                </a:lnTo>
                <a:lnTo>
                  <a:pt x="345720" y="37739"/>
                </a:lnTo>
                <a:lnTo>
                  <a:pt x="378537" y="64722"/>
                </a:lnTo>
                <a:lnTo>
                  <a:pt x="405614" y="97426"/>
                </a:lnTo>
                <a:lnTo>
                  <a:pt x="426058" y="134963"/>
                </a:lnTo>
                <a:lnTo>
                  <a:pt x="438979" y="176443"/>
                </a:lnTo>
                <a:lnTo>
                  <a:pt x="443484" y="220980"/>
                </a:lnTo>
                <a:lnTo>
                  <a:pt x="438979" y="265516"/>
                </a:lnTo>
                <a:lnTo>
                  <a:pt x="426058" y="306996"/>
                </a:lnTo>
                <a:lnTo>
                  <a:pt x="405614" y="344533"/>
                </a:lnTo>
                <a:lnTo>
                  <a:pt x="378537" y="377237"/>
                </a:lnTo>
                <a:lnTo>
                  <a:pt x="345720" y="404220"/>
                </a:lnTo>
                <a:lnTo>
                  <a:pt x="308054" y="424594"/>
                </a:lnTo>
                <a:lnTo>
                  <a:pt x="266431" y="437470"/>
                </a:lnTo>
                <a:lnTo>
                  <a:pt x="221742" y="441960"/>
                </a:lnTo>
                <a:lnTo>
                  <a:pt x="177052" y="437470"/>
                </a:lnTo>
                <a:lnTo>
                  <a:pt x="135429" y="424594"/>
                </a:lnTo>
                <a:lnTo>
                  <a:pt x="97763" y="404220"/>
                </a:lnTo>
                <a:lnTo>
                  <a:pt x="64946" y="377237"/>
                </a:lnTo>
                <a:lnTo>
                  <a:pt x="37869" y="344533"/>
                </a:lnTo>
                <a:lnTo>
                  <a:pt x="17425" y="306996"/>
                </a:lnTo>
                <a:lnTo>
                  <a:pt x="4504" y="265516"/>
                </a:lnTo>
                <a:lnTo>
                  <a:pt x="0" y="22098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89637" y="4093143"/>
            <a:ext cx="539115" cy="96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1115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2015</a:t>
            </a:r>
            <a:endParaRPr sz="1000" dirty="0">
              <a:latin typeface="Arial"/>
              <a:cs typeface="Arial"/>
            </a:endParaRPr>
          </a:p>
          <a:p>
            <a:pPr marL="1270" algn="ctr">
              <a:lnSpc>
                <a:spcPts val="1030"/>
              </a:lnSpc>
            </a:pPr>
            <a:r>
              <a:rPr sz="1000" spc="-5" dirty="0">
                <a:latin typeface="Arial"/>
                <a:cs typeface="Arial"/>
              </a:rPr>
              <a:t>RC</a:t>
            </a:r>
            <a:endParaRPr sz="1000" dirty="0">
              <a:latin typeface="Arial"/>
              <a:cs typeface="Arial"/>
            </a:endParaRPr>
          </a:p>
          <a:p>
            <a:pPr marL="12700" marR="5080" algn="ctr">
              <a:lnSpc>
                <a:spcPct val="86200"/>
              </a:lnSpc>
              <a:spcBef>
                <a:spcPts val="80"/>
              </a:spcBef>
            </a:pP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ss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tan</a:t>
            </a:r>
            <a:r>
              <a:rPr sz="1000" spc="-5" dirty="0">
                <a:latin typeface="Arial"/>
                <a:cs typeface="Arial"/>
              </a:rPr>
              <a:t>t  </a:t>
            </a:r>
            <a:r>
              <a:rPr sz="1000" spc="-10" dirty="0">
                <a:latin typeface="Arial"/>
                <a:cs typeface="Arial"/>
              </a:rPr>
              <a:t>Hired </a:t>
            </a:r>
            <a:r>
              <a:rPr sz="1000" spc="-5" dirty="0">
                <a:latin typeface="Arial"/>
                <a:cs typeface="Arial"/>
              </a:rPr>
              <a:t>&amp;  </a:t>
            </a:r>
            <a:r>
              <a:rPr sz="1000" spc="-10" dirty="0">
                <a:latin typeface="Arial"/>
                <a:cs typeface="Arial"/>
              </a:rPr>
              <a:t>Student  </a:t>
            </a:r>
            <a:r>
              <a:rPr sz="1000" spc="-5" dirty="0">
                <a:latin typeface="Arial"/>
                <a:cs typeface="Arial"/>
              </a:rPr>
              <a:t>Staff  Trained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39205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60" h="441960">
                <a:moveTo>
                  <a:pt x="220979" y="0"/>
                </a:moveTo>
                <a:lnTo>
                  <a:pt x="176443" y="4489"/>
                </a:lnTo>
                <a:lnTo>
                  <a:pt x="134963" y="17365"/>
                </a:lnTo>
                <a:lnTo>
                  <a:pt x="97426" y="37739"/>
                </a:lnTo>
                <a:lnTo>
                  <a:pt x="64722" y="64722"/>
                </a:lnTo>
                <a:lnTo>
                  <a:pt x="37739" y="97426"/>
                </a:lnTo>
                <a:lnTo>
                  <a:pt x="17365" y="134963"/>
                </a:lnTo>
                <a:lnTo>
                  <a:pt x="4489" y="176443"/>
                </a:lnTo>
                <a:lnTo>
                  <a:pt x="0" y="220980"/>
                </a:lnTo>
                <a:lnTo>
                  <a:pt x="4489" y="265516"/>
                </a:lnTo>
                <a:lnTo>
                  <a:pt x="17365" y="306996"/>
                </a:lnTo>
                <a:lnTo>
                  <a:pt x="37739" y="344533"/>
                </a:lnTo>
                <a:lnTo>
                  <a:pt x="64722" y="377237"/>
                </a:lnTo>
                <a:lnTo>
                  <a:pt x="97426" y="404220"/>
                </a:lnTo>
                <a:lnTo>
                  <a:pt x="134963" y="424594"/>
                </a:lnTo>
                <a:lnTo>
                  <a:pt x="176443" y="437470"/>
                </a:lnTo>
                <a:lnTo>
                  <a:pt x="220979" y="441960"/>
                </a:lnTo>
                <a:lnTo>
                  <a:pt x="265516" y="437470"/>
                </a:lnTo>
                <a:lnTo>
                  <a:pt x="306996" y="424594"/>
                </a:lnTo>
                <a:lnTo>
                  <a:pt x="344533" y="404220"/>
                </a:lnTo>
                <a:lnTo>
                  <a:pt x="377237" y="377237"/>
                </a:lnTo>
                <a:lnTo>
                  <a:pt x="404220" y="344533"/>
                </a:lnTo>
                <a:lnTo>
                  <a:pt x="424594" y="306996"/>
                </a:lnTo>
                <a:lnTo>
                  <a:pt x="437470" y="265516"/>
                </a:lnTo>
                <a:lnTo>
                  <a:pt x="441959" y="220980"/>
                </a:lnTo>
                <a:lnTo>
                  <a:pt x="437470" y="176443"/>
                </a:lnTo>
                <a:lnTo>
                  <a:pt x="424594" y="134963"/>
                </a:lnTo>
                <a:lnTo>
                  <a:pt x="404220" y="97426"/>
                </a:lnTo>
                <a:lnTo>
                  <a:pt x="377237" y="64722"/>
                </a:lnTo>
                <a:lnTo>
                  <a:pt x="344533" y="37739"/>
                </a:lnTo>
                <a:lnTo>
                  <a:pt x="306996" y="17365"/>
                </a:lnTo>
                <a:lnTo>
                  <a:pt x="265516" y="4489"/>
                </a:lnTo>
                <a:lnTo>
                  <a:pt x="2209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39205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60" h="441960">
                <a:moveTo>
                  <a:pt x="0" y="220980"/>
                </a:moveTo>
                <a:lnTo>
                  <a:pt x="4489" y="176443"/>
                </a:lnTo>
                <a:lnTo>
                  <a:pt x="17365" y="134963"/>
                </a:lnTo>
                <a:lnTo>
                  <a:pt x="37739" y="97426"/>
                </a:lnTo>
                <a:lnTo>
                  <a:pt x="64722" y="64722"/>
                </a:lnTo>
                <a:lnTo>
                  <a:pt x="97426" y="37739"/>
                </a:lnTo>
                <a:lnTo>
                  <a:pt x="134963" y="17365"/>
                </a:lnTo>
                <a:lnTo>
                  <a:pt x="176443" y="4489"/>
                </a:lnTo>
                <a:lnTo>
                  <a:pt x="220979" y="0"/>
                </a:lnTo>
                <a:lnTo>
                  <a:pt x="265516" y="4489"/>
                </a:lnTo>
                <a:lnTo>
                  <a:pt x="306996" y="17365"/>
                </a:lnTo>
                <a:lnTo>
                  <a:pt x="344533" y="37739"/>
                </a:lnTo>
                <a:lnTo>
                  <a:pt x="377237" y="64722"/>
                </a:lnTo>
                <a:lnTo>
                  <a:pt x="404220" y="97426"/>
                </a:lnTo>
                <a:lnTo>
                  <a:pt x="424594" y="134963"/>
                </a:lnTo>
                <a:lnTo>
                  <a:pt x="437470" y="176443"/>
                </a:lnTo>
                <a:lnTo>
                  <a:pt x="441959" y="220980"/>
                </a:lnTo>
                <a:lnTo>
                  <a:pt x="437470" y="265516"/>
                </a:lnTo>
                <a:lnTo>
                  <a:pt x="424594" y="306996"/>
                </a:lnTo>
                <a:lnTo>
                  <a:pt x="404220" y="344533"/>
                </a:lnTo>
                <a:lnTo>
                  <a:pt x="377237" y="377237"/>
                </a:lnTo>
                <a:lnTo>
                  <a:pt x="344533" y="404220"/>
                </a:lnTo>
                <a:lnTo>
                  <a:pt x="306996" y="424594"/>
                </a:lnTo>
                <a:lnTo>
                  <a:pt x="265516" y="437470"/>
                </a:lnTo>
                <a:lnTo>
                  <a:pt x="220979" y="441960"/>
                </a:lnTo>
                <a:lnTo>
                  <a:pt x="176443" y="437470"/>
                </a:lnTo>
                <a:lnTo>
                  <a:pt x="134963" y="424594"/>
                </a:lnTo>
                <a:lnTo>
                  <a:pt x="97426" y="404220"/>
                </a:lnTo>
                <a:lnTo>
                  <a:pt x="64722" y="377237"/>
                </a:lnTo>
                <a:lnTo>
                  <a:pt x="37739" y="344533"/>
                </a:lnTo>
                <a:lnTo>
                  <a:pt x="17365" y="306996"/>
                </a:lnTo>
                <a:lnTo>
                  <a:pt x="4489" y="265516"/>
                </a:lnTo>
                <a:lnTo>
                  <a:pt x="0" y="22098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65276" y="4093143"/>
            <a:ext cx="565150" cy="570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15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030"/>
              </a:lnSpc>
            </a:pPr>
            <a:r>
              <a:rPr sz="1000" spc="-5" dirty="0">
                <a:latin typeface="Arial"/>
                <a:cs typeface="Arial"/>
              </a:rPr>
              <a:t>RC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IT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ts val="1030"/>
              </a:lnSpc>
              <a:spcBef>
                <a:spcPts val="90"/>
              </a:spcBef>
            </a:pPr>
            <a:r>
              <a:rPr sz="1000" spc="-10" dirty="0">
                <a:latin typeface="Arial"/>
                <a:cs typeface="Arial"/>
              </a:rPr>
              <a:t>Spe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iali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  Hired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26173" y="3393185"/>
            <a:ext cx="443865" cy="441959"/>
          </a:xfrm>
          <a:custGeom>
            <a:avLst/>
            <a:gdLst/>
            <a:ahLst/>
            <a:cxnLst/>
            <a:rect l="l" t="t" r="r" b="b"/>
            <a:pathLst>
              <a:path w="443865" h="441960">
                <a:moveTo>
                  <a:pt x="221742" y="0"/>
                </a:moveTo>
                <a:lnTo>
                  <a:pt x="177052" y="4489"/>
                </a:lnTo>
                <a:lnTo>
                  <a:pt x="135429" y="17365"/>
                </a:lnTo>
                <a:lnTo>
                  <a:pt x="97763" y="37739"/>
                </a:lnTo>
                <a:lnTo>
                  <a:pt x="64946" y="64722"/>
                </a:lnTo>
                <a:lnTo>
                  <a:pt x="37869" y="97426"/>
                </a:lnTo>
                <a:lnTo>
                  <a:pt x="17425" y="134963"/>
                </a:lnTo>
                <a:lnTo>
                  <a:pt x="4504" y="176443"/>
                </a:lnTo>
                <a:lnTo>
                  <a:pt x="0" y="220980"/>
                </a:lnTo>
                <a:lnTo>
                  <a:pt x="4504" y="265516"/>
                </a:lnTo>
                <a:lnTo>
                  <a:pt x="17425" y="306996"/>
                </a:lnTo>
                <a:lnTo>
                  <a:pt x="37869" y="344533"/>
                </a:lnTo>
                <a:lnTo>
                  <a:pt x="64946" y="377237"/>
                </a:lnTo>
                <a:lnTo>
                  <a:pt x="97763" y="404220"/>
                </a:lnTo>
                <a:lnTo>
                  <a:pt x="135429" y="424594"/>
                </a:lnTo>
                <a:lnTo>
                  <a:pt x="177052" y="437470"/>
                </a:lnTo>
                <a:lnTo>
                  <a:pt x="221742" y="441960"/>
                </a:lnTo>
                <a:lnTo>
                  <a:pt x="266431" y="437470"/>
                </a:lnTo>
                <a:lnTo>
                  <a:pt x="308054" y="424594"/>
                </a:lnTo>
                <a:lnTo>
                  <a:pt x="345720" y="404220"/>
                </a:lnTo>
                <a:lnTo>
                  <a:pt x="378537" y="377237"/>
                </a:lnTo>
                <a:lnTo>
                  <a:pt x="405614" y="344533"/>
                </a:lnTo>
                <a:lnTo>
                  <a:pt x="426058" y="306996"/>
                </a:lnTo>
                <a:lnTo>
                  <a:pt x="438979" y="265516"/>
                </a:lnTo>
                <a:lnTo>
                  <a:pt x="443484" y="220980"/>
                </a:lnTo>
                <a:lnTo>
                  <a:pt x="438979" y="176443"/>
                </a:lnTo>
                <a:lnTo>
                  <a:pt x="426058" y="134963"/>
                </a:lnTo>
                <a:lnTo>
                  <a:pt x="405614" y="97426"/>
                </a:lnTo>
                <a:lnTo>
                  <a:pt x="378537" y="64722"/>
                </a:lnTo>
                <a:lnTo>
                  <a:pt x="345720" y="37739"/>
                </a:lnTo>
                <a:lnTo>
                  <a:pt x="308054" y="17365"/>
                </a:lnTo>
                <a:lnTo>
                  <a:pt x="266431" y="4489"/>
                </a:lnTo>
                <a:lnTo>
                  <a:pt x="22174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26173" y="3393185"/>
            <a:ext cx="443865" cy="441959"/>
          </a:xfrm>
          <a:custGeom>
            <a:avLst/>
            <a:gdLst/>
            <a:ahLst/>
            <a:cxnLst/>
            <a:rect l="l" t="t" r="r" b="b"/>
            <a:pathLst>
              <a:path w="443865" h="441960">
                <a:moveTo>
                  <a:pt x="0" y="220980"/>
                </a:moveTo>
                <a:lnTo>
                  <a:pt x="4504" y="176443"/>
                </a:lnTo>
                <a:lnTo>
                  <a:pt x="17425" y="134963"/>
                </a:lnTo>
                <a:lnTo>
                  <a:pt x="37869" y="97426"/>
                </a:lnTo>
                <a:lnTo>
                  <a:pt x="64946" y="64722"/>
                </a:lnTo>
                <a:lnTo>
                  <a:pt x="97763" y="37739"/>
                </a:lnTo>
                <a:lnTo>
                  <a:pt x="135429" y="17365"/>
                </a:lnTo>
                <a:lnTo>
                  <a:pt x="177052" y="4489"/>
                </a:lnTo>
                <a:lnTo>
                  <a:pt x="221742" y="0"/>
                </a:lnTo>
                <a:lnTo>
                  <a:pt x="266431" y="4489"/>
                </a:lnTo>
                <a:lnTo>
                  <a:pt x="308054" y="17365"/>
                </a:lnTo>
                <a:lnTo>
                  <a:pt x="345720" y="37739"/>
                </a:lnTo>
                <a:lnTo>
                  <a:pt x="378537" y="64722"/>
                </a:lnTo>
                <a:lnTo>
                  <a:pt x="405614" y="97426"/>
                </a:lnTo>
                <a:lnTo>
                  <a:pt x="426058" y="134963"/>
                </a:lnTo>
                <a:lnTo>
                  <a:pt x="438979" y="176443"/>
                </a:lnTo>
                <a:lnTo>
                  <a:pt x="443484" y="220980"/>
                </a:lnTo>
                <a:lnTo>
                  <a:pt x="438979" y="265516"/>
                </a:lnTo>
                <a:lnTo>
                  <a:pt x="426058" y="306996"/>
                </a:lnTo>
                <a:lnTo>
                  <a:pt x="405614" y="344533"/>
                </a:lnTo>
                <a:lnTo>
                  <a:pt x="378537" y="377237"/>
                </a:lnTo>
                <a:lnTo>
                  <a:pt x="345720" y="404220"/>
                </a:lnTo>
                <a:lnTo>
                  <a:pt x="308054" y="424594"/>
                </a:lnTo>
                <a:lnTo>
                  <a:pt x="266431" y="437470"/>
                </a:lnTo>
                <a:lnTo>
                  <a:pt x="221742" y="441960"/>
                </a:lnTo>
                <a:lnTo>
                  <a:pt x="177052" y="437470"/>
                </a:lnTo>
                <a:lnTo>
                  <a:pt x="135429" y="424594"/>
                </a:lnTo>
                <a:lnTo>
                  <a:pt x="97763" y="404220"/>
                </a:lnTo>
                <a:lnTo>
                  <a:pt x="64946" y="377237"/>
                </a:lnTo>
                <a:lnTo>
                  <a:pt x="37869" y="344533"/>
                </a:lnTo>
                <a:lnTo>
                  <a:pt x="17425" y="306996"/>
                </a:lnTo>
                <a:lnTo>
                  <a:pt x="4504" y="265516"/>
                </a:lnTo>
                <a:lnTo>
                  <a:pt x="0" y="22098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99323" y="4093143"/>
            <a:ext cx="607060" cy="7537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79375" marR="68580" algn="ctr">
              <a:lnSpc>
                <a:spcPts val="1030"/>
              </a:lnSpc>
              <a:spcBef>
                <a:spcPts val="270"/>
              </a:spcBef>
            </a:pPr>
            <a:r>
              <a:rPr sz="1000" dirty="0">
                <a:latin typeface="Arial"/>
                <a:cs typeface="Arial"/>
              </a:rPr>
              <a:t>J</a:t>
            </a:r>
            <a:r>
              <a:rPr sz="1000" spc="-10" dirty="0">
                <a:latin typeface="Arial"/>
                <a:cs typeface="Arial"/>
              </a:rPr>
              <a:t>anua</a:t>
            </a:r>
            <a:r>
              <a:rPr sz="1000" spc="-5" dirty="0">
                <a:latin typeface="Arial"/>
                <a:cs typeface="Arial"/>
              </a:rPr>
              <a:t>ry  </a:t>
            </a:r>
            <a:r>
              <a:rPr sz="1000" spc="-10" dirty="0"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  <a:p>
            <a:pPr marL="12700" marR="5080" indent="1270" algn="ctr">
              <a:lnSpc>
                <a:spcPts val="1030"/>
              </a:lnSpc>
              <a:spcBef>
                <a:spcPts val="405"/>
              </a:spcBef>
            </a:pPr>
            <a:r>
              <a:rPr sz="1000" spc="-5" dirty="0">
                <a:latin typeface="Arial"/>
                <a:cs typeface="Arial"/>
              </a:rPr>
              <a:t>Research  C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10" dirty="0">
                <a:latin typeface="Arial"/>
                <a:cs typeface="Arial"/>
              </a:rPr>
              <a:t>mm</a:t>
            </a:r>
            <a:r>
              <a:rPr sz="1000" spc="-10" dirty="0">
                <a:latin typeface="Arial"/>
                <a:cs typeface="Arial"/>
              </a:rPr>
              <a:t>ons  Opens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14666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59" h="441960">
                <a:moveTo>
                  <a:pt x="220979" y="0"/>
                </a:moveTo>
                <a:lnTo>
                  <a:pt x="176443" y="4489"/>
                </a:lnTo>
                <a:lnTo>
                  <a:pt x="134963" y="17365"/>
                </a:lnTo>
                <a:lnTo>
                  <a:pt x="97426" y="37739"/>
                </a:lnTo>
                <a:lnTo>
                  <a:pt x="64722" y="64722"/>
                </a:lnTo>
                <a:lnTo>
                  <a:pt x="37739" y="97426"/>
                </a:lnTo>
                <a:lnTo>
                  <a:pt x="17365" y="134963"/>
                </a:lnTo>
                <a:lnTo>
                  <a:pt x="4489" y="176443"/>
                </a:lnTo>
                <a:lnTo>
                  <a:pt x="0" y="220980"/>
                </a:lnTo>
                <a:lnTo>
                  <a:pt x="4489" y="265516"/>
                </a:lnTo>
                <a:lnTo>
                  <a:pt x="17365" y="306996"/>
                </a:lnTo>
                <a:lnTo>
                  <a:pt x="37739" y="344533"/>
                </a:lnTo>
                <a:lnTo>
                  <a:pt x="64722" y="377237"/>
                </a:lnTo>
                <a:lnTo>
                  <a:pt x="97426" y="404220"/>
                </a:lnTo>
                <a:lnTo>
                  <a:pt x="134963" y="424594"/>
                </a:lnTo>
                <a:lnTo>
                  <a:pt x="176443" y="437470"/>
                </a:lnTo>
                <a:lnTo>
                  <a:pt x="220979" y="441960"/>
                </a:lnTo>
                <a:lnTo>
                  <a:pt x="265516" y="437470"/>
                </a:lnTo>
                <a:lnTo>
                  <a:pt x="306996" y="424594"/>
                </a:lnTo>
                <a:lnTo>
                  <a:pt x="344533" y="404220"/>
                </a:lnTo>
                <a:lnTo>
                  <a:pt x="377237" y="377237"/>
                </a:lnTo>
                <a:lnTo>
                  <a:pt x="404220" y="344533"/>
                </a:lnTo>
                <a:lnTo>
                  <a:pt x="424594" y="306996"/>
                </a:lnTo>
                <a:lnTo>
                  <a:pt x="437470" y="265516"/>
                </a:lnTo>
                <a:lnTo>
                  <a:pt x="441959" y="220980"/>
                </a:lnTo>
                <a:lnTo>
                  <a:pt x="437470" y="176443"/>
                </a:lnTo>
                <a:lnTo>
                  <a:pt x="424594" y="134963"/>
                </a:lnTo>
                <a:lnTo>
                  <a:pt x="404220" y="97426"/>
                </a:lnTo>
                <a:lnTo>
                  <a:pt x="377237" y="64722"/>
                </a:lnTo>
                <a:lnTo>
                  <a:pt x="344533" y="37739"/>
                </a:lnTo>
                <a:lnTo>
                  <a:pt x="306996" y="17365"/>
                </a:lnTo>
                <a:lnTo>
                  <a:pt x="265516" y="4489"/>
                </a:lnTo>
                <a:lnTo>
                  <a:pt x="22097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14666" y="3393185"/>
            <a:ext cx="441959" cy="441959"/>
          </a:xfrm>
          <a:custGeom>
            <a:avLst/>
            <a:gdLst/>
            <a:ahLst/>
            <a:cxnLst/>
            <a:rect l="l" t="t" r="r" b="b"/>
            <a:pathLst>
              <a:path w="441959" h="441960">
                <a:moveTo>
                  <a:pt x="0" y="220980"/>
                </a:moveTo>
                <a:lnTo>
                  <a:pt x="4489" y="176443"/>
                </a:lnTo>
                <a:lnTo>
                  <a:pt x="17365" y="134963"/>
                </a:lnTo>
                <a:lnTo>
                  <a:pt x="37739" y="97426"/>
                </a:lnTo>
                <a:lnTo>
                  <a:pt x="64722" y="64722"/>
                </a:lnTo>
                <a:lnTo>
                  <a:pt x="97426" y="37739"/>
                </a:lnTo>
                <a:lnTo>
                  <a:pt x="134963" y="17365"/>
                </a:lnTo>
                <a:lnTo>
                  <a:pt x="176443" y="4489"/>
                </a:lnTo>
                <a:lnTo>
                  <a:pt x="220979" y="0"/>
                </a:lnTo>
                <a:lnTo>
                  <a:pt x="265516" y="4489"/>
                </a:lnTo>
                <a:lnTo>
                  <a:pt x="306996" y="17365"/>
                </a:lnTo>
                <a:lnTo>
                  <a:pt x="344533" y="37739"/>
                </a:lnTo>
                <a:lnTo>
                  <a:pt x="377237" y="64722"/>
                </a:lnTo>
                <a:lnTo>
                  <a:pt x="404220" y="97426"/>
                </a:lnTo>
                <a:lnTo>
                  <a:pt x="424594" y="134963"/>
                </a:lnTo>
                <a:lnTo>
                  <a:pt x="437470" y="176443"/>
                </a:lnTo>
                <a:lnTo>
                  <a:pt x="441959" y="220980"/>
                </a:lnTo>
                <a:lnTo>
                  <a:pt x="437470" y="265516"/>
                </a:lnTo>
                <a:lnTo>
                  <a:pt x="424594" y="306996"/>
                </a:lnTo>
                <a:lnTo>
                  <a:pt x="404220" y="344533"/>
                </a:lnTo>
                <a:lnTo>
                  <a:pt x="377237" y="377237"/>
                </a:lnTo>
                <a:lnTo>
                  <a:pt x="344533" y="404220"/>
                </a:lnTo>
                <a:lnTo>
                  <a:pt x="306996" y="424594"/>
                </a:lnTo>
                <a:lnTo>
                  <a:pt x="265516" y="437470"/>
                </a:lnTo>
                <a:lnTo>
                  <a:pt x="220979" y="441960"/>
                </a:lnTo>
                <a:lnTo>
                  <a:pt x="176443" y="437470"/>
                </a:lnTo>
                <a:lnTo>
                  <a:pt x="134963" y="424594"/>
                </a:lnTo>
                <a:lnTo>
                  <a:pt x="97426" y="404220"/>
                </a:lnTo>
                <a:lnTo>
                  <a:pt x="64722" y="377237"/>
                </a:lnTo>
                <a:lnTo>
                  <a:pt x="37739" y="344533"/>
                </a:lnTo>
                <a:lnTo>
                  <a:pt x="17365" y="306996"/>
                </a:lnTo>
                <a:lnTo>
                  <a:pt x="4489" y="265516"/>
                </a:lnTo>
                <a:lnTo>
                  <a:pt x="0" y="2209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68229" y="1791708"/>
            <a:ext cx="7194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2012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White</a:t>
            </a:r>
            <a:r>
              <a:rPr sz="1000" spc="-1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Paper  </a:t>
            </a:r>
            <a:r>
              <a:rPr sz="1000" spc="-5" dirty="0">
                <a:latin typeface="Arial"/>
                <a:cs typeface="Arial"/>
              </a:rPr>
              <a:t>(C.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Gibson)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81810" y="1746424"/>
            <a:ext cx="521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2013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RC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Task  Force  Report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01077" y="1781842"/>
            <a:ext cx="7359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on  Begins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88903" y="2266944"/>
            <a:ext cx="370444" cy="812691"/>
          </a:xfrm>
          <a:custGeom>
            <a:avLst/>
            <a:gdLst/>
            <a:ahLst/>
            <a:cxnLst/>
            <a:rect l="l" t="t" r="r" b="b"/>
            <a:pathLst>
              <a:path w="412750" h="903605">
                <a:moveTo>
                  <a:pt x="0" y="903363"/>
                </a:moveTo>
                <a:lnTo>
                  <a:pt x="0" y="451688"/>
                </a:lnTo>
                <a:lnTo>
                  <a:pt x="412229" y="451688"/>
                </a:lnTo>
                <a:lnTo>
                  <a:pt x="41222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34851" y="1352971"/>
            <a:ext cx="71945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Success  </a:t>
            </a:r>
            <a:r>
              <a:rPr sz="1000" spc="-10" dirty="0">
                <a:latin typeface="Arial"/>
                <a:cs typeface="Arial"/>
              </a:rPr>
              <a:t>Measures  and   A</a:t>
            </a:r>
            <a:r>
              <a:rPr sz="1000" dirty="0">
                <a:latin typeface="Arial"/>
                <a:cs typeface="Arial"/>
              </a:rPr>
              <a:t>ss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ss</a:t>
            </a:r>
            <a:r>
              <a:rPr sz="1000" spc="10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en</a:t>
            </a:r>
            <a:r>
              <a:rPr sz="1000" spc="-5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53192" y="2115086"/>
            <a:ext cx="680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Techniques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06603" y="2380046"/>
            <a:ext cx="394105" cy="699589"/>
          </a:xfrm>
          <a:custGeom>
            <a:avLst/>
            <a:gdLst/>
            <a:ahLst/>
            <a:cxnLst/>
            <a:rect l="l" t="t" r="r" b="b"/>
            <a:pathLst>
              <a:path w="412750" h="903604">
                <a:moveTo>
                  <a:pt x="0" y="903363"/>
                </a:moveTo>
                <a:lnTo>
                  <a:pt x="0" y="451688"/>
                </a:lnTo>
                <a:lnTo>
                  <a:pt x="412229" y="451688"/>
                </a:lnTo>
                <a:lnTo>
                  <a:pt x="41222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2176" y="2271523"/>
            <a:ext cx="45719" cy="849058"/>
          </a:xfrm>
          <a:custGeom>
            <a:avLst/>
            <a:gdLst/>
            <a:ahLst/>
            <a:cxnLst/>
            <a:rect l="l" t="t" r="r" b="b"/>
            <a:pathLst>
              <a:path h="903605">
                <a:moveTo>
                  <a:pt x="0" y="0"/>
                </a:moveTo>
                <a:lnTo>
                  <a:pt x="0" y="90336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11316" y="2344673"/>
            <a:ext cx="45719" cy="790513"/>
          </a:xfrm>
          <a:custGeom>
            <a:avLst/>
            <a:gdLst/>
            <a:ahLst/>
            <a:cxnLst/>
            <a:rect l="l" t="t" r="r" b="b"/>
            <a:pathLst>
              <a:path h="883285">
                <a:moveTo>
                  <a:pt x="0" y="0"/>
                </a:moveTo>
                <a:lnTo>
                  <a:pt x="0" y="8832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34113" y="5098358"/>
            <a:ext cx="1516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March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Use Cases for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Technology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513070" y="4115561"/>
            <a:ext cx="0" cy="883285"/>
          </a:xfrm>
          <a:custGeom>
            <a:avLst/>
            <a:gdLst/>
            <a:ahLst/>
            <a:cxnLst/>
            <a:rect l="l" t="t" r="r" b="b"/>
            <a:pathLst>
              <a:path h="883285">
                <a:moveTo>
                  <a:pt x="0" y="0"/>
                </a:moveTo>
                <a:lnTo>
                  <a:pt x="0" y="88327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26020" y="6080259"/>
            <a:ext cx="1700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Digital Humanities </a:t>
            </a:r>
            <a:r>
              <a:rPr sz="1000" spc="-5" dirty="0">
                <a:latin typeface="Arial"/>
                <a:cs typeface="Arial"/>
              </a:rPr>
              <a:t>Use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Cases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997958" y="5520688"/>
            <a:ext cx="412750" cy="481965"/>
          </a:xfrm>
          <a:custGeom>
            <a:avLst/>
            <a:gdLst/>
            <a:ahLst/>
            <a:cxnLst/>
            <a:rect l="l" t="t" r="r" b="b"/>
            <a:pathLst>
              <a:path w="412750" h="481964">
                <a:moveTo>
                  <a:pt x="0" y="481850"/>
                </a:moveTo>
                <a:lnTo>
                  <a:pt x="0" y="240931"/>
                </a:lnTo>
                <a:lnTo>
                  <a:pt x="412229" y="240931"/>
                </a:lnTo>
                <a:lnTo>
                  <a:pt x="41222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065007" y="4091940"/>
            <a:ext cx="135635" cy="1667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20633" y="4115561"/>
            <a:ext cx="24765" cy="1567815"/>
          </a:xfrm>
          <a:custGeom>
            <a:avLst/>
            <a:gdLst/>
            <a:ahLst/>
            <a:cxnLst/>
            <a:rect l="l" t="t" r="r" b="b"/>
            <a:pathLst>
              <a:path w="24765" h="1567814">
                <a:moveTo>
                  <a:pt x="24383" y="0"/>
                </a:moveTo>
                <a:lnTo>
                  <a:pt x="0" y="1567294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996382" y="5543720"/>
            <a:ext cx="10737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August 2016  </a:t>
            </a:r>
            <a:r>
              <a:rPr sz="1000" spc="-5" dirty="0">
                <a:latin typeface="Arial"/>
                <a:cs typeface="Arial"/>
              </a:rPr>
              <a:t>DH </a:t>
            </a:r>
            <a:r>
              <a:rPr sz="1000" spc="-10" dirty="0">
                <a:latin typeface="Arial"/>
                <a:cs typeface="Arial"/>
              </a:rPr>
              <a:t>Librarian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Hired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998714" y="2317244"/>
            <a:ext cx="0" cy="854710"/>
          </a:xfrm>
          <a:custGeom>
            <a:avLst/>
            <a:gdLst/>
            <a:ahLst/>
            <a:cxnLst/>
            <a:rect l="l" t="t" r="r" b="b"/>
            <a:pathLst>
              <a:path h="854710">
                <a:moveTo>
                  <a:pt x="0" y="854214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64552" y="2281428"/>
            <a:ext cx="589787" cy="111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854552" y="1530098"/>
            <a:ext cx="6102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5080" indent="-15303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10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ber  2016  </a:t>
            </a:r>
            <a:r>
              <a:rPr sz="1000" spc="-5" dirty="0">
                <a:latin typeface="Arial"/>
                <a:cs typeface="Arial"/>
              </a:rPr>
              <a:t>RC</a:t>
            </a:r>
            <a:endParaRPr sz="1000" dirty="0">
              <a:latin typeface="Arial"/>
              <a:cs typeface="Arial"/>
            </a:endParaRPr>
          </a:p>
          <a:p>
            <a:pPr marL="165100" marR="8255" indent="-14795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on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ge  hired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76055" y="2444635"/>
            <a:ext cx="568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ea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h  Impact  </a:t>
            </a:r>
            <a:r>
              <a:rPr sz="1000" spc="-10" dirty="0">
                <a:latin typeface="Arial"/>
                <a:cs typeface="Arial"/>
              </a:rPr>
              <a:t>Librarian  Started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955280" y="2281428"/>
            <a:ext cx="684274" cy="111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Group 61"/>
          <p:cNvGrpSpPr/>
          <p:nvPr/>
        </p:nvGrpSpPr>
        <p:grpSpPr>
          <a:xfrm>
            <a:off x="7507985" y="2281428"/>
            <a:ext cx="1076199" cy="952499"/>
            <a:chOff x="7507985" y="2281428"/>
            <a:chExt cx="1076199" cy="952499"/>
          </a:xfrm>
        </p:grpSpPr>
        <p:sp>
          <p:nvSpPr>
            <p:cNvPr id="48" name="object 48"/>
            <p:cNvSpPr/>
            <p:nvPr/>
          </p:nvSpPr>
          <p:spPr>
            <a:xfrm>
              <a:off x="7943088" y="2281428"/>
              <a:ext cx="111251" cy="9524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07985" y="2317242"/>
              <a:ext cx="491490" cy="0"/>
            </a:xfrm>
            <a:custGeom>
              <a:avLst/>
              <a:gdLst/>
              <a:ahLst/>
              <a:cxnLst/>
              <a:rect l="l" t="t" r="r" b="b"/>
              <a:pathLst>
                <a:path w="491490">
                  <a:moveTo>
                    <a:pt x="0" y="0"/>
                  </a:moveTo>
                  <a:lnTo>
                    <a:pt x="49110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98714" y="2317242"/>
              <a:ext cx="585470" cy="0"/>
            </a:xfrm>
            <a:custGeom>
              <a:avLst/>
              <a:gdLst/>
              <a:ahLst/>
              <a:cxnLst/>
              <a:rect l="l" t="t" r="r" b="b"/>
              <a:pathLst>
                <a:path w="585470">
                  <a:moveTo>
                    <a:pt x="0" y="0"/>
                  </a:moveTo>
                  <a:lnTo>
                    <a:pt x="58521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8456805" y="1418643"/>
            <a:ext cx="64135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 marR="5715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eb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ua</a:t>
            </a:r>
            <a:r>
              <a:rPr sz="1000" spc="-5" dirty="0">
                <a:latin typeface="Arial"/>
                <a:cs typeface="Arial"/>
              </a:rPr>
              <a:t>ry  </a:t>
            </a:r>
            <a:r>
              <a:rPr sz="1000" spc="-10" dirty="0">
                <a:latin typeface="Arial"/>
                <a:cs typeface="Arial"/>
              </a:rPr>
              <a:t>2017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App</a:t>
            </a:r>
            <a:r>
              <a:rPr sz="1000" spc="-15" dirty="0">
                <a:latin typeface="Arial"/>
                <a:cs typeface="Arial"/>
              </a:rPr>
              <a:t>li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on  Developer  </a:t>
            </a:r>
            <a:r>
              <a:rPr sz="1000" spc="-5" dirty="0">
                <a:latin typeface="Arial"/>
                <a:cs typeface="Arial"/>
              </a:rPr>
              <a:t>Hired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484254" y="2333180"/>
            <a:ext cx="5861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DMS</a:t>
            </a:r>
            <a:endParaRPr sz="10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ut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ea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h/  Edu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on  Specialist  </a:t>
            </a:r>
            <a:r>
              <a:rPr sz="1000" spc="-5" dirty="0">
                <a:latin typeface="Arial"/>
                <a:cs typeface="Arial"/>
              </a:rPr>
              <a:t>Hired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113776" y="4863084"/>
            <a:ext cx="672083" cy="111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57209" y="4898897"/>
            <a:ext cx="572770" cy="0"/>
          </a:xfrm>
          <a:custGeom>
            <a:avLst/>
            <a:gdLst/>
            <a:ahLst/>
            <a:cxnLst/>
            <a:rect l="l" t="t" r="r" b="b"/>
            <a:pathLst>
              <a:path w="572770">
                <a:moveTo>
                  <a:pt x="0" y="0"/>
                </a:moveTo>
                <a:lnTo>
                  <a:pt x="572414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291712" y="5027415"/>
            <a:ext cx="72961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June </a:t>
            </a:r>
            <a:r>
              <a:rPr sz="1000" spc="-10" dirty="0">
                <a:latin typeface="Arial"/>
                <a:cs typeface="Arial"/>
              </a:rPr>
              <a:t>2017  </a:t>
            </a:r>
            <a:r>
              <a:rPr sz="1000" spc="-5" dirty="0">
                <a:latin typeface="Arial"/>
                <a:cs typeface="Arial"/>
              </a:rPr>
              <a:t>Data  </a:t>
            </a:r>
            <a:r>
              <a:rPr sz="1000" spc="-10" dirty="0">
                <a:latin typeface="Arial"/>
                <a:cs typeface="Arial"/>
              </a:rPr>
              <a:t>V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ua</a:t>
            </a:r>
            <a:r>
              <a:rPr sz="1000" spc="-15" dirty="0">
                <a:latin typeface="Arial"/>
                <a:cs typeface="Arial"/>
              </a:rPr>
              <a:t>li</a:t>
            </a:r>
            <a:r>
              <a:rPr sz="1000" spc="-25" dirty="0">
                <a:latin typeface="Arial"/>
                <a:cs typeface="Arial"/>
              </a:rPr>
              <a:t>z</a:t>
            </a:r>
            <a:r>
              <a:rPr sz="1000" spc="-10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on  Specialist  </a:t>
            </a:r>
            <a:r>
              <a:rPr sz="1000" spc="-5" dirty="0">
                <a:latin typeface="Arial"/>
                <a:cs typeface="Arial"/>
              </a:rPr>
              <a:t>Hired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584407" y="6398886"/>
            <a:ext cx="1638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636D6E"/>
                </a:solidFill>
                <a:latin typeface="Arial"/>
                <a:cs typeface="Arial"/>
              </a:rPr>
              <a:t>6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587560" y="287648"/>
            <a:ext cx="20866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861984"/>
            <a:ext cx="7788445" cy="384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8395">
              <a:lnSpc>
                <a:spcPct val="120000"/>
              </a:lnSpc>
              <a:spcBef>
                <a:spcPts val="100"/>
              </a:spcBef>
            </a:pPr>
            <a:r>
              <a:rPr sz="2600" spc="-5" dirty="0" err="1">
                <a:solidFill>
                  <a:srgbClr val="BB0000"/>
                </a:solidFill>
                <a:latin typeface="+mj-lt"/>
                <a:cs typeface="Arial"/>
              </a:rPr>
              <a:t>Meris</a:t>
            </a:r>
            <a:r>
              <a:rPr sz="2600" spc="-5" dirty="0">
                <a:solidFill>
                  <a:srgbClr val="BB0000"/>
                </a:solidFill>
                <a:latin typeface="+mj-lt"/>
                <a:cs typeface="Arial"/>
              </a:rPr>
              <a:t> </a:t>
            </a:r>
            <a:r>
              <a:rPr sz="2600" spc="-5" dirty="0" err="1" smtClean="0">
                <a:solidFill>
                  <a:srgbClr val="BB0000"/>
                </a:solidFill>
                <a:latin typeface="+mj-lt"/>
                <a:cs typeface="Arial"/>
              </a:rPr>
              <a:t>Mandernach</a:t>
            </a:r>
            <a:r>
              <a:rPr lang="en-US" sz="2600" spc="-5" dirty="0" smtClean="0">
                <a:solidFill>
                  <a:srgbClr val="BB0000"/>
                </a:solidFill>
                <a:latin typeface="+mj-lt"/>
                <a:cs typeface="Arial"/>
              </a:rPr>
              <a:t>, H</a:t>
            </a:r>
            <a:r>
              <a:rPr sz="2600" spc="-5" dirty="0" smtClean="0">
                <a:solidFill>
                  <a:srgbClr val="BB0000"/>
                </a:solidFill>
                <a:latin typeface="+mj-lt"/>
                <a:cs typeface="Arial"/>
              </a:rPr>
              <a:t>ead </a:t>
            </a:r>
            <a:r>
              <a:rPr sz="2600" spc="-5" dirty="0">
                <a:solidFill>
                  <a:srgbClr val="BB0000"/>
                </a:solidFill>
                <a:latin typeface="+mj-lt"/>
                <a:cs typeface="Arial"/>
              </a:rPr>
              <a:t>of Research Services  </a:t>
            </a:r>
            <a:endParaRPr lang="en-US" sz="2600" spc="-5" dirty="0" smtClean="0">
              <a:solidFill>
                <a:srgbClr val="BB0000"/>
              </a:solidFill>
              <a:latin typeface="+mj-lt"/>
              <a:cs typeface="Arial"/>
            </a:endParaRPr>
          </a:p>
          <a:p>
            <a:r>
              <a:rPr sz="2600" spc="-5" dirty="0" smtClean="0">
                <a:solidFill>
                  <a:srgbClr val="BB0000"/>
                </a:solidFill>
                <a:latin typeface="+mj-lt"/>
                <a:cs typeface="Arial"/>
              </a:rPr>
              <a:t>Josh </a:t>
            </a:r>
            <a:r>
              <a:rPr sz="2600" spc="-5" dirty="0" err="1" smtClean="0">
                <a:solidFill>
                  <a:srgbClr val="BB0000"/>
                </a:solidFill>
                <a:latin typeface="+mj-lt"/>
                <a:cs typeface="Arial"/>
              </a:rPr>
              <a:t>Sadvari</a:t>
            </a:r>
            <a:r>
              <a:rPr lang="en-US" sz="2600" spc="-5" dirty="0" smtClean="0">
                <a:solidFill>
                  <a:srgbClr val="BB0000"/>
                </a:solidFill>
                <a:latin typeface="+mj-lt"/>
                <a:cs typeface="Arial"/>
              </a:rPr>
              <a:t>, </a:t>
            </a:r>
            <a:r>
              <a:rPr sz="2600" spc="-5" dirty="0" smtClean="0">
                <a:solidFill>
                  <a:srgbClr val="BB0000"/>
                </a:solidFill>
                <a:latin typeface="+mj-lt"/>
                <a:cs typeface="Arial"/>
              </a:rPr>
              <a:t>Program </a:t>
            </a:r>
            <a:r>
              <a:rPr sz="2600" spc="-20" dirty="0">
                <a:solidFill>
                  <a:srgbClr val="BB0000"/>
                </a:solidFill>
                <a:latin typeface="+mj-lt"/>
                <a:cs typeface="Arial"/>
              </a:rPr>
              <a:t>Manager, </a:t>
            </a:r>
            <a:r>
              <a:rPr sz="2600" dirty="0">
                <a:solidFill>
                  <a:srgbClr val="BB0000"/>
                </a:solidFill>
                <a:latin typeface="+mj-lt"/>
                <a:cs typeface="Arial"/>
              </a:rPr>
              <a:t>GIS </a:t>
            </a:r>
            <a:r>
              <a:rPr sz="2600" spc="-5" dirty="0">
                <a:solidFill>
                  <a:srgbClr val="BB0000"/>
                </a:solidFill>
                <a:latin typeface="+mj-lt"/>
                <a:cs typeface="Arial"/>
              </a:rPr>
              <a:t>Specialist  </a:t>
            </a:r>
            <a:endParaRPr lang="en-US" sz="2600" spc="-5" dirty="0" smtClean="0">
              <a:solidFill>
                <a:srgbClr val="BB0000"/>
              </a:solidFill>
              <a:latin typeface="+mj-lt"/>
              <a:cs typeface="Arial"/>
            </a:endParaRPr>
          </a:p>
          <a:p>
            <a:r>
              <a:rPr lang="en-US" sz="2400" dirty="0" smtClean="0">
                <a:latin typeface="+mj-lt"/>
              </a:rPr>
              <a:t>Leigh </a:t>
            </a:r>
            <a:r>
              <a:rPr lang="en-US" sz="2400" dirty="0">
                <a:latin typeface="+mj-lt"/>
              </a:rPr>
              <a:t>Bonds, Digital Humanities Librarian</a:t>
            </a:r>
          </a:p>
          <a:p>
            <a:r>
              <a:rPr lang="en-US" sz="2400" dirty="0">
                <a:latin typeface="+mj-lt"/>
              </a:rPr>
              <a:t>Lee-</a:t>
            </a:r>
            <a:r>
              <a:rPr lang="en-US" sz="2400" dirty="0" err="1">
                <a:latin typeface="+mj-lt"/>
              </a:rPr>
              <a:t>Arng</a:t>
            </a:r>
            <a:r>
              <a:rPr lang="en-US" sz="2400" dirty="0">
                <a:latin typeface="+mj-lt"/>
              </a:rPr>
              <a:t> Chang, Data Visualization Specialist</a:t>
            </a:r>
          </a:p>
          <a:p>
            <a:r>
              <a:rPr lang="en-US" sz="2400" dirty="0">
                <a:latin typeface="+mj-lt"/>
              </a:rPr>
              <a:t>Nancy Courtney, Research Impact Librarian  </a:t>
            </a:r>
          </a:p>
          <a:p>
            <a:r>
              <a:rPr lang="en-US" sz="2400" dirty="0" err="1">
                <a:latin typeface="+mj-lt"/>
              </a:rPr>
              <a:t>Inal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Elbeyli</a:t>
            </a:r>
            <a:r>
              <a:rPr lang="en-US" sz="2400" dirty="0">
                <a:latin typeface="+mj-lt"/>
              </a:rPr>
              <a:t>, Application Developer</a:t>
            </a:r>
          </a:p>
          <a:p>
            <a:r>
              <a:rPr lang="en-US" sz="2400" dirty="0">
                <a:latin typeface="+mj-lt"/>
              </a:rPr>
              <a:t>Rico </a:t>
            </a:r>
            <a:r>
              <a:rPr lang="en-US" sz="2400" dirty="0" err="1">
                <a:latin typeface="+mj-lt"/>
              </a:rPr>
              <a:t>Garabis</a:t>
            </a:r>
            <a:r>
              <a:rPr lang="en-US" sz="2400" dirty="0">
                <a:latin typeface="+mj-lt"/>
              </a:rPr>
              <a:t>, IT Specialist</a:t>
            </a:r>
          </a:p>
          <a:p>
            <a:r>
              <a:rPr lang="en-US" sz="2400" dirty="0">
                <a:latin typeface="+mj-lt"/>
              </a:rPr>
              <a:t>Nicole Hernandez, Program Assistant</a:t>
            </a:r>
          </a:p>
          <a:p>
            <a:r>
              <a:rPr lang="en-US" sz="2400" dirty="0">
                <a:latin typeface="+mj-lt"/>
              </a:rPr>
              <a:t>Amanda Rinehart, Data Management Services Librarian  </a:t>
            </a:r>
          </a:p>
          <a:p>
            <a:r>
              <a:rPr lang="en-US" sz="2400" dirty="0">
                <a:latin typeface="+mj-lt"/>
              </a:rPr>
              <a:t>Sharon </a:t>
            </a:r>
            <a:r>
              <a:rPr lang="en-US" sz="2400" dirty="0" err="1">
                <a:latin typeface="+mj-lt"/>
              </a:rPr>
              <a:t>Sadvari</a:t>
            </a:r>
            <a:r>
              <a:rPr lang="en-US" sz="2400" dirty="0">
                <a:latin typeface="+mj-lt"/>
              </a:rPr>
              <a:t>, DMS Outreach/Education Specialist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84407" y="6398886"/>
            <a:ext cx="1638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636D6E"/>
                </a:solidFill>
                <a:latin typeface="Arial"/>
                <a:cs typeface="Arial"/>
              </a:rPr>
              <a:t>7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5600" y="304800"/>
            <a:ext cx="2180447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5656" y="1131046"/>
            <a:ext cx="723434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smtClean="0"/>
              <a:t>Research Commons Team</a:t>
            </a: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2237" y="335215"/>
            <a:ext cx="228600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4407" y="6398886"/>
            <a:ext cx="1638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636D6E"/>
                </a:solidFill>
                <a:latin typeface="Arial"/>
                <a:cs typeface="Arial"/>
              </a:rPr>
              <a:t>8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655" y="1131046"/>
            <a:ext cx="4438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smtClean="0"/>
              <a:t>Partners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62316" y="2624171"/>
            <a:ext cx="319278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+mj-lt"/>
                <a:cs typeface="Arial"/>
              </a:rPr>
              <a:t>Copyright Resources</a:t>
            </a:r>
            <a:r>
              <a:rPr sz="2400" spc="40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Center</a:t>
            </a:r>
            <a:endParaRPr sz="2400" dirty="0">
              <a:latin typeface="+mj-lt"/>
              <a:cs typeface="Arial"/>
            </a:endParaRPr>
          </a:p>
          <a:p>
            <a:pPr marL="299085" marR="23431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+mj-lt"/>
                <a:cs typeface="Arial"/>
              </a:rPr>
              <a:t>Publishing and Repository  </a:t>
            </a:r>
            <a:r>
              <a:rPr sz="2400" spc="-5" dirty="0">
                <a:latin typeface="+mj-lt"/>
                <a:cs typeface="Arial"/>
              </a:rPr>
              <a:t>Services</a:t>
            </a:r>
            <a:endParaRPr sz="2400" dirty="0">
              <a:latin typeface="+mj-lt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+mj-lt"/>
                <a:cs typeface="Arial"/>
              </a:rPr>
              <a:t>Thompson</a:t>
            </a:r>
            <a:r>
              <a:rPr sz="2400" spc="-50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Reference</a:t>
            </a:r>
            <a:endParaRPr sz="2400" dirty="0">
              <a:latin typeface="+mj-lt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+mj-lt"/>
                <a:cs typeface="Arial"/>
              </a:rPr>
              <a:t>Subject</a:t>
            </a:r>
            <a:r>
              <a:rPr sz="2400" spc="-2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Librarians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315" y="2075531"/>
            <a:ext cx="83237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1940" algn="l"/>
              </a:tabLst>
            </a:pPr>
            <a:r>
              <a:rPr sz="2400" spc="-10" dirty="0">
                <a:latin typeface="+mj-lt"/>
                <a:cs typeface="Arial"/>
              </a:rPr>
              <a:t>Internal	External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1947" y="2624171"/>
            <a:ext cx="378523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7114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+mj-lt"/>
                <a:cs typeface="Arial"/>
              </a:rPr>
              <a:t>Office </a:t>
            </a:r>
            <a:r>
              <a:rPr sz="2400" spc="-5" dirty="0">
                <a:latin typeface="+mj-lt"/>
                <a:cs typeface="Arial"/>
              </a:rPr>
              <a:t>of </a:t>
            </a:r>
            <a:r>
              <a:rPr sz="2400" spc="-10" dirty="0">
                <a:latin typeface="+mj-lt"/>
                <a:cs typeface="Arial"/>
              </a:rPr>
              <a:t>Responsible </a:t>
            </a:r>
            <a:r>
              <a:rPr sz="2400" spc="-5" dirty="0">
                <a:latin typeface="+mj-lt"/>
                <a:cs typeface="Arial"/>
              </a:rPr>
              <a:t>Research  Practices</a:t>
            </a:r>
            <a:endParaRPr sz="2400" dirty="0">
              <a:latin typeface="+mj-lt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+mj-lt"/>
                <a:cs typeface="Arial"/>
              </a:rPr>
              <a:t>Office </a:t>
            </a:r>
            <a:r>
              <a:rPr sz="2400" spc="-5" dirty="0">
                <a:latin typeface="+mj-lt"/>
                <a:cs typeface="Arial"/>
              </a:rPr>
              <a:t>of</a:t>
            </a:r>
            <a:r>
              <a:rPr sz="2400" spc="-80" dirty="0">
                <a:latin typeface="+mj-lt"/>
                <a:cs typeface="Arial"/>
              </a:rPr>
              <a:t> </a:t>
            </a:r>
            <a:r>
              <a:rPr sz="2400" spc="-5" dirty="0">
                <a:latin typeface="+mj-lt"/>
                <a:cs typeface="Arial"/>
              </a:rPr>
              <a:t>Research</a:t>
            </a:r>
            <a:endParaRPr sz="2400" dirty="0">
              <a:latin typeface="+mj-lt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+mj-lt"/>
                <a:cs typeface="Arial"/>
              </a:rPr>
              <a:t>The </a:t>
            </a:r>
            <a:r>
              <a:rPr sz="2400" spc="-10" dirty="0">
                <a:latin typeface="+mj-lt"/>
                <a:cs typeface="Arial"/>
              </a:rPr>
              <a:t>Writing</a:t>
            </a:r>
            <a:r>
              <a:rPr sz="2400" spc="-5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Center</a:t>
            </a:r>
            <a:endParaRPr sz="2400" dirty="0">
              <a:latin typeface="+mj-lt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+mj-lt"/>
                <a:cs typeface="Arial"/>
              </a:rPr>
              <a:t>ODEE</a:t>
            </a:r>
            <a:endParaRPr sz="2400" dirty="0">
              <a:latin typeface="+mj-lt"/>
              <a:cs typeface="Arial"/>
            </a:endParaRPr>
          </a:p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latin typeface="+mj-lt"/>
                <a:cs typeface="Arial"/>
              </a:rPr>
              <a:t>Office </a:t>
            </a:r>
            <a:r>
              <a:rPr sz="2400" spc="-5" dirty="0">
                <a:latin typeface="+mj-lt"/>
                <a:cs typeface="Arial"/>
              </a:rPr>
              <a:t>of </a:t>
            </a:r>
            <a:r>
              <a:rPr sz="2400" spc="-10" dirty="0">
                <a:latin typeface="+mj-lt"/>
                <a:cs typeface="Arial"/>
              </a:rPr>
              <a:t>Undergraduate </a:t>
            </a:r>
            <a:r>
              <a:rPr sz="2400" spc="-5" dirty="0">
                <a:latin typeface="+mj-lt"/>
                <a:cs typeface="Arial"/>
              </a:rPr>
              <a:t>Research  </a:t>
            </a:r>
            <a:r>
              <a:rPr sz="2400" spc="-10" dirty="0">
                <a:latin typeface="+mj-lt"/>
                <a:cs typeface="Arial"/>
              </a:rPr>
              <a:t>and </a:t>
            </a:r>
            <a:r>
              <a:rPr sz="2400" spc="-5" dirty="0">
                <a:latin typeface="+mj-lt"/>
                <a:cs typeface="Arial"/>
              </a:rPr>
              <a:t>Creative</a:t>
            </a:r>
            <a:r>
              <a:rPr sz="2400" spc="-20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Inquiry</a:t>
            </a:r>
            <a:endParaRPr sz="2400" dirty="0">
              <a:latin typeface="+mj-lt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+mj-lt"/>
                <a:cs typeface="Arial"/>
              </a:rPr>
              <a:t>Industry </a:t>
            </a:r>
            <a:r>
              <a:rPr sz="2400" spc="-10" dirty="0">
                <a:latin typeface="+mj-lt"/>
                <a:cs typeface="Arial"/>
              </a:rPr>
              <a:t>Liaison</a:t>
            </a:r>
            <a:r>
              <a:rPr sz="2400" spc="-20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Office</a:t>
            </a:r>
            <a:endParaRPr sz="2400" dirty="0">
              <a:latin typeface="+mj-lt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+mj-lt"/>
                <a:cs typeface="Arial"/>
              </a:rPr>
              <a:t>Ohio </a:t>
            </a:r>
            <a:r>
              <a:rPr sz="2400" spc="-10" dirty="0">
                <a:latin typeface="+mj-lt"/>
                <a:cs typeface="Arial"/>
              </a:rPr>
              <a:t>Super</a:t>
            </a:r>
            <a:r>
              <a:rPr sz="2400" spc="-45" dirty="0">
                <a:latin typeface="+mj-lt"/>
                <a:cs typeface="Arial"/>
              </a:rPr>
              <a:t> </a:t>
            </a:r>
            <a:r>
              <a:rPr sz="2400" spc="-10" dirty="0">
                <a:latin typeface="+mj-lt"/>
                <a:cs typeface="Arial"/>
              </a:rPr>
              <a:t>Computer</a:t>
            </a:r>
            <a:endParaRPr sz="2400" dirty="0"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2533" y="304800"/>
            <a:ext cx="2332847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lang="en-US" sz="13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4407" y="6398886"/>
            <a:ext cx="1638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636D6E"/>
                </a:solidFill>
                <a:latin typeface="Arial"/>
                <a:cs typeface="Arial"/>
              </a:rPr>
              <a:t>9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195" y="996157"/>
            <a:ext cx="4438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smtClean="0"/>
              <a:t>Consultations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497331" y="2392579"/>
            <a:ext cx="319278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10" dirty="0" smtClean="0">
                <a:cs typeface="Arial"/>
              </a:rPr>
              <a:t>CRC</a:t>
            </a:r>
            <a:endParaRPr lang="en-US" sz="2400" dirty="0"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10" dirty="0" smtClean="0">
                <a:cs typeface="Arial"/>
              </a:rPr>
              <a:t>PRS</a:t>
            </a:r>
            <a:endParaRPr lang="en-US" sz="2400" dirty="0"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5" dirty="0">
                <a:cs typeface="Arial"/>
              </a:rPr>
              <a:t>The </a:t>
            </a:r>
            <a:r>
              <a:rPr lang="en-US" sz="2400" spc="-10" dirty="0">
                <a:cs typeface="Arial"/>
              </a:rPr>
              <a:t>Writing</a:t>
            </a:r>
            <a:r>
              <a:rPr lang="en-US" sz="2400" spc="-55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Center</a:t>
            </a:r>
            <a:endParaRPr lang="en-US" sz="2400" dirty="0"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5" dirty="0">
                <a:cs typeface="Arial"/>
              </a:rPr>
              <a:t>Data </a:t>
            </a:r>
            <a:r>
              <a:rPr lang="en-US" sz="2400" spc="-10" dirty="0">
                <a:cs typeface="Arial"/>
              </a:rPr>
              <a:t>Management</a:t>
            </a:r>
            <a:r>
              <a:rPr lang="en-US" sz="2400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Services</a:t>
            </a:r>
            <a:endParaRPr lang="en-US" sz="2400" dirty="0"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5" dirty="0">
                <a:cs typeface="Arial"/>
              </a:rPr>
              <a:t>IRB</a:t>
            </a:r>
            <a:endParaRPr lang="en-US" sz="2400" dirty="0"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10" dirty="0">
                <a:cs typeface="Arial"/>
              </a:rPr>
              <a:t>Funding</a:t>
            </a:r>
            <a:r>
              <a:rPr lang="en-US" sz="2400" spc="-20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Opportunities</a:t>
            </a:r>
            <a:endParaRPr lang="en-US" sz="2400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159" y="1806027"/>
            <a:ext cx="832373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1940" algn="l"/>
              </a:tabLst>
            </a:pPr>
            <a:r>
              <a:rPr lang="en-US" sz="2400" spc="-10" dirty="0" smtClean="0">
                <a:latin typeface="+mj-lt"/>
                <a:cs typeface="Arial"/>
              </a:rPr>
              <a:t>Beginning</a:t>
            </a:r>
            <a:r>
              <a:rPr sz="2400" spc="-10" dirty="0">
                <a:latin typeface="+mj-lt"/>
                <a:cs typeface="Arial"/>
              </a:rPr>
              <a:t>	</a:t>
            </a:r>
            <a:r>
              <a:rPr lang="en-US" sz="2400" spc="-10" dirty="0" smtClean="0">
                <a:latin typeface="+mj-lt"/>
                <a:cs typeface="Arial"/>
              </a:rPr>
              <a:t>Current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5017" y="2392579"/>
            <a:ext cx="3785235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2400" spc="-10" dirty="0" smtClean="0"/>
              <a:t>C</a:t>
            </a:r>
            <a:r>
              <a:rPr lang="en-US" sz="2400" spc="-5" dirty="0" smtClean="0"/>
              <a:t>R</a:t>
            </a:r>
            <a:r>
              <a:rPr lang="en-US" sz="2400" spc="-10" dirty="0" smtClean="0"/>
              <a:t>C</a:t>
            </a:r>
            <a:endParaRPr lang="en-US" sz="2400" spc="-10" dirty="0"/>
          </a:p>
          <a:p>
            <a:pPr marL="299085" marR="44894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10" dirty="0" smtClean="0"/>
              <a:t>PRS</a:t>
            </a:r>
            <a:endParaRPr lang="en-US" sz="2400" spc="-5" dirty="0"/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5" dirty="0"/>
              <a:t>Data </a:t>
            </a:r>
            <a:r>
              <a:rPr lang="en-US" sz="2400" spc="-10" dirty="0"/>
              <a:t>Management</a:t>
            </a:r>
            <a:r>
              <a:rPr lang="en-US" sz="2400" dirty="0"/>
              <a:t> </a:t>
            </a:r>
            <a:r>
              <a:rPr lang="en-US" sz="2400" spc="-10" dirty="0"/>
              <a:t>Services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dirty="0"/>
              <a:t>GIS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5" dirty="0"/>
              <a:t>Research</a:t>
            </a:r>
            <a:r>
              <a:rPr lang="en-US" sz="2400" spc="-80" dirty="0"/>
              <a:t> </a:t>
            </a:r>
            <a:r>
              <a:rPr lang="en-US" sz="2400" spc="-5" dirty="0"/>
              <a:t>Impact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5" dirty="0"/>
              <a:t>Industry </a:t>
            </a:r>
            <a:r>
              <a:rPr lang="en-US" sz="2400" spc="-10" dirty="0"/>
              <a:t>Liaison</a:t>
            </a:r>
            <a:r>
              <a:rPr lang="en-US" sz="2400" spc="-20" dirty="0"/>
              <a:t> </a:t>
            </a:r>
            <a:r>
              <a:rPr lang="en-US" sz="2400" spc="-10" dirty="0"/>
              <a:t>Office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5" dirty="0"/>
              <a:t>IRB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10" dirty="0"/>
              <a:t>Funding</a:t>
            </a:r>
            <a:r>
              <a:rPr lang="en-US" sz="2400" spc="-20" dirty="0"/>
              <a:t> </a:t>
            </a:r>
            <a:r>
              <a:rPr lang="en-US" sz="2400" spc="-10" dirty="0"/>
              <a:t>Opportunities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5" dirty="0"/>
              <a:t>Ohio </a:t>
            </a:r>
            <a:r>
              <a:rPr lang="en-US" sz="2400" spc="-10" dirty="0"/>
              <a:t>Super</a:t>
            </a:r>
            <a:r>
              <a:rPr lang="en-US" sz="2400" spc="-45" dirty="0"/>
              <a:t> </a:t>
            </a:r>
            <a:r>
              <a:rPr lang="en-US" sz="2400" spc="-10" dirty="0"/>
              <a:t>Computer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5" dirty="0"/>
              <a:t>IACUC</a:t>
            </a: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en-US" sz="2400" spc="-5" dirty="0" smtClean="0"/>
              <a:t>Research </a:t>
            </a:r>
            <a:r>
              <a:rPr lang="en-US" sz="2400" spc="-10" dirty="0"/>
              <a:t>Methodology Center</a:t>
            </a:r>
          </a:p>
        </p:txBody>
      </p:sp>
    </p:spTree>
    <p:extLst>
      <p:ext uri="{BB962C8B-B14F-4D97-AF65-F5344CB8AC3E}">
        <p14:creationId xmlns:p14="http://schemas.microsoft.com/office/powerpoint/2010/main" val="17856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5185</TotalTime>
  <Words>472</Words>
  <Application>Microsoft Office PowerPoint</Application>
  <PresentationFormat>On-screen Show (4:3)</PresentationFormat>
  <Paragraphs>172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Connect. Collaborate. Contribute.</vt:lpstr>
      <vt:lpstr>PowerPoint Presentation</vt:lpstr>
      <vt:lpstr>What is the Research Commons?</vt:lpstr>
      <vt:lpstr>Defining the Research Commons</vt:lpstr>
      <vt:lpstr>PowerPoint Presentation</vt:lpstr>
      <vt:lpstr>PowerPoint Presentation</vt:lpstr>
      <vt:lpstr>Research Commons Team</vt:lpstr>
      <vt:lpstr>Partners</vt:lpstr>
      <vt:lpstr>Consultations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armstrong.684, Alison</cp:lastModifiedBy>
  <cp:revision>53</cp:revision>
  <cp:lastPrinted>2017-08-30T19:35:50Z</cp:lastPrinted>
  <dcterms:created xsi:type="dcterms:W3CDTF">2017-08-18T08:49:12Z</dcterms:created>
  <dcterms:modified xsi:type="dcterms:W3CDTF">2017-09-06T20:39:18Z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2017-07-14T00:00:00Z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2017-08-18T00:00:00Z</vt:filetime>
  </property>
</Properties>
</file>