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43"/>
  </p:notesMasterIdLst>
  <p:sldIdLst>
    <p:sldId id="256" r:id="rId2"/>
    <p:sldId id="304" r:id="rId3"/>
    <p:sldId id="303" r:id="rId4"/>
    <p:sldId id="258" r:id="rId5"/>
    <p:sldId id="260" r:id="rId6"/>
    <p:sldId id="261" r:id="rId7"/>
    <p:sldId id="262" r:id="rId8"/>
    <p:sldId id="263" r:id="rId9"/>
    <p:sldId id="269" r:id="rId10"/>
    <p:sldId id="267" r:id="rId11"/>
    <p:sldId id="270" r:id="rId12"/>
    <p:sldId id="305" r:id="rId13"/>
    <p:sldId id="276" r:id="rId14"/>
    <p:sldId id="306" r:id="rId15"/>
    <p:sldId id="278" r:id="rId16"/>
    <p:sldId id="279" r:id="rId17"/>
    <p:sldId id="280" r:id="rId18"/>
    <p:sldId id="282" r:id="rId19"/>
    <p:sldId id="283" r:id="rId20"/>
    <p:sldId id="285" r:id="rId21"/>
    <p:sldId id="286" r:id="rId22"/>
    <p:sldId id="287" r:id="rId23"/>
    <p:sldId id="288" r:id="rId24"/>
    <p:sldId id="289" r:id="rId25"/>
    <p:sldId id="290" r:id="rId26"/>
    <p:sldId id="291" r:id="rId27"/>
    <p:sldId id="292" r:id="rId28"/>
    <p:sldId id="293" r:id="rId29"/>
    <p:sldId id="294" r:id="rId30"/>
    <p:sldId id="296" r:id="rId31"/>
    <p:sldId id="297" r:id="rId32"/>
    <p:sldId id="298" r:id="rId33"/>
    <p:sldId id="299" r:id="rId34"/>
    <p:sldId id="300" r:id="rId35"/>
    <p:sldId id="301" r:id="rId36"/>
    <p:sldId id="302" r:id="rId37"/>
    <p:sldId id="307" r:id="rId38"/>
    <p:sldId id="308" r:id="rId39"/>
    <p:sldId id="309" r:id="rId40"/>
    <p:sldId id="310" r:id="rId41"/>
    <p:sldId id="311"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7A2E17-6A2E-45D9-B346-65F24F25E75F}" type="datetimeFigureOut">
              <a:rPr lang="en-US" smtClean="0"/>
              <a:pPr/>
              <a:t>11/19/2012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0DF6D3-32C9-4491-8AD9-9B9E7D13140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DBEFE5-EEBE-47F6-9090-104FE6D8E16C}" type="datetimeFigureOut">
              <a:rPr lang="en-US" smtClean="0"/>
              <a:pPr/>
              <a:t>11/19/2012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6389C-9A0C-4744-8E76-A4C02411487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BEFE5-EEBE-47F6-9090-104FE6D8E16C}" type="datetimeFigureOut">
              <a:rPr lang="en-US" smtClean="0"/>
              <a:pPr/>
              <a:t>11/19/2012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6389C-9A0C-4744-8E76-A4C02411487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BEFE5-EEBE-47F6-9090-104FE6D8E16C}" type="datetimeFigureOut">
              <a:rPr lang="en-US" smtClean="0"/>
              <a:pPr/>
              <a:t>11/19/2012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6389C-9A0C-4744-8E76-A4C02411487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BEFE5-EEBE-47F6-9090-104FE6D8E16C}" type="datetimeFigureOut">
              <a:rPr lang="en-US" smtClean="0"/>
              <a:pPr/>
              <a:t>11/19/2012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6389C-9A0C-4744-8E76-A4C02411487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DBEFE5-EEBE-47F6-9090-104FE6D8E16C}" type="datetimeFigureOut">
              <a:rPr lang="en-US" smtClean="0"/>
              <a:pPr/>
              <a:t>11/19/2012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6389C-9A0C-4744-8E76-A4C02411487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DBEFE5-EEBE-47F6-9090-104FE6D8E16C}" type="datetimeFigureOut">
              <a:rPr lang="en-US" smtClean="0"/>
              <a:pPr/>
              <a:t>11/19/2012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6389C-9A0C-4744-8E76-A4C02411487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DBEFE5-EEBE-47F6-9090-104FE6D8E16C}" type="datetimeFigureOut">
              <a:rPr lang="en-US" smtClean="0"/>
              <a:pPr/>
              <a:t>11/19/2012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26389C-9A0C-4744-8E76-A4C02411487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DBEFE5-EEBE-47F6-9090-104FE6D8E16C}" type="datetimeFigureOut">
              <a:rPr lang="en-US" smtClean="0"/>
              <a:pPr/>
              <a:t>11/19/2012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26389C-9A0C-4744-8E76-A4C02411487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DBEFE5-EEBE-47F6-9090-104FE6D8E16C}" type="datetimeFigureOut">
              <a:rPr lang="en-US" smtClean="0"/>
              <a:pPr/>
              <a:t>11/19/2012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26389C-9A0C-4744-8E76-A4C02411487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DBEFE5-EEBE-47F6-9090-104FE6D8E16C}" type="datetimeFigureOut">
              <a:rPr lang="en-US" smtClean="0"/>
              <a:pPr/>
              <a:t>11/19/2012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6389C-9A0C-4744-8E76-A4C02411487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DBEFE5-EEBE-47F6-9090-104FE6D8E16C}" type="datetimeFigureOut">
              <a:rPr lang="en-US" smtClean="0"/>
              <a:pPr/>
              <a:t>11/19/2012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6389C-9A0C-4744-8E76-A4C02411487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DBEFE5-EEBE-47F6-9090-104FE6D8E16C}" type="datetimeFigureOut">
              <a:rPr lang="en-US" smtClean="0"/>
              <a:pPr/>
              <a:t>11/19/2012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6389C-9A0C-4744-8E76-A4C02411487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hyperlink" Target="http://www.lyrasis.org/About-Us.aspx"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04800" y="304800"/>
            <a:ext cx="8305800" cy="6248400"/>
          </a:xfrm>
        </p:spPr>
        <p:txBody>
          <a:bodyPr>
            <a:normAutofit fontScale="90000"/>
          </a:bodyPr>
          <a:lstStyle/>
          <a:p>
            <a:pPr>
              <a:spcBef>
                <a:spcPts val="3000"/>
              </a:spcBef>
              <a:spcAft>
                <a:spcPts val="1800"/>
              </a:spcAft>
            </a:pPr>
            <a:r>
              <a:rPr lang="en-AU" b="1" cap="all" dirty="0" smtClean="0"/>
              <a:t>The Information Society and </a:t>
            </a:r>
            <a:r>
              <a:rPr lang="en-AU" b="1" cap="all" dirty="0"/>
              <a:t>the Future of the History of Information </a:t>
            </a:r>
            <a:r>
              <a:rPr lang="en-AU" b="1" cap="all" dirty="0" smtClean="0"/>
              <a:t>Science</a:t>
            </a:r>
            <a:r>
              <a:rPr lang="en-AU" b="1" dirty="0" smtClean="0"/>
              <a:t/>
            </a:r>
            <a:br>
              <a:rPr lang="en-AU" b="1" dirty="0" smtClean="0"/>
            </a:br>
            <a:r>
              <a:rPr lang="en-AU" dirty="0" smtClean="0"/>
              <a:t/>
            </a:r>
            <a:br>
              <a:rPr lang="en-AU" dirty="0" smtClean="0"/>
            </a:br>
            <a:r>
              <a:rPr lang="en-AU" dirty="0" smtClean="0"/>
              <a:t>By</a:t>
            </a:r>
            <a:r>
              <a:rPr lang="en-US" dirty="0"/>
              <a:t/>
            </a:r>
            <a:br>
              <a:rPr lang="en-US" dirty="0"/>
            </a:br>
            <a:r>
              <a:rPr lang="en-US" dirty="0" smtClean="0"/>
              <a:t/>
            </a:r>
            <a:br>
              <a:rPr lang="en-US" dirty="0" smtClean="0"/>
            </a:br>
            <a:r>
              <a:rPr lang="en-US" dirty="0" smtClean="0"/>
              <a:t/>
            </a:r>
            <a:br>
              <a:rPr lang="en-US" dirty="0" smtClean="0"/>
            </a:br>
            <a:r>
              <a:rPr lang="en-AU" dirty="0" smtClean="0"/>
              <a:t>W. </a:t>
            </a:r>
            <a:r>
              <a:rPr lang="en-AU" dirty="0"/>
              <a:t>Boyd Rayward</a:t>
            </a:r>
            <a:r>
              <a:rPr lang="en-US" dirty="0"/>
              <a:t/>
            </a:r>
            <a:br>
              <a:rPr lang="en-US" dirty="0"/>
            </a:br>
            <a:r>
              <a:rPr lang="en-AU" sz="2700" i="1" dirty="0"/>
              <a:t>Emeritus Professor in the University of Illinois </a:t>
            </a:r>
            <a:r>
              <a:rPr lang="en-AU" sz="2700" i="1" dirty="0" smtClean="0"/>
              <a:t/>
            </a:r>
            <a:br>
              <a:rPr lang="en-AU" sz="2700" i="1" dirty="0" smtClean="0"/>
            </a:br>
            <a:r>
              <a:rPr lang="en-AU" sz="2700" i="1" dirty="0" smtClean="0"/>
              <a:t>and </a:t>
            </a:r>
            <a:r>
              <a:rPr lang="en-AU" sz="2700" i="1" dirty="0"/>
              <a:t>the University of New South </a:t>
            </a:r>
            <a:r>
              <a:rPr lang="en-AU" sz="2700" i="1" dirty="0" smtClean="0"/>
              <a:t>Wales</a:t>
            </a:r>
            <a:r>
              <a:rPr lang="en-AU" sz="3100" dirty="0" smtClean="0"/>
              <a:t/>
            </a:r>
            <a:br>
              <a:rPr lang="en-AU" sz="3100" dirty="0" smtClean="0"/>
            </a:b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81000" y="631686"/>
            <a:ext cx="85344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4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Post-World War I Information Slump 1</a:t>
            </a:r>
            <a:endParaRPr kumimoji="0" lang="en-US" altLang="zh-CN"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ts val="12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Stagnation or discontinuation of many of the great nineteenth century print-oriented information infrastructural projects e.g. </a:t>
            </a:r>
            <a:r>
              <a:rPr kumimoji="0" lang="en-AU" altLang="zh-CN" sz="2000" b="0" i="1"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International Catalogue of Scientific Literature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discontinued; </a:t>
            </a:r>
            <a:r>
              <a:rPr kumimoji="0" lang="en-AU" altLang="zh-CN" sz="2000" b="0" i="1"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Répertoire</a:t>
            </a:r>
            <a:r>
              <a:rPr kumimoji="0" lang="en-AU" altLang="zh-CN" sz="2000" b="0" i="1"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1"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Bibliographique</a:t>
            </a:r>
            <a:r>
              <a:rPr kumimoji="0" lang="en-AU" altLang="zh-CN" sz="2000" b="0" i="1"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de </a:t>
            </a:r>
            <a:r>
              <a:rPr kumimoji="0" lang="en-AU" altLang="zh-CN" sz="2000" b="0" i="1"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Bibliographie</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inaccessible after 1934;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Concilium</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Bibliographicum</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its publications limping along on their last legs until 1942</a:t>
            </a:r>
          </a:p>
          <a:p>
            <a:pPr lvl="0" eaLnBrk="0" fontAlgn="base" hangingPunct="0">
              <a:spcBef>
                <a:spcPct val="0"/>
              </a:spcBef>
              <a:spcAft>
                <a:spcPts val="1200"/>
              </a:spcAft>
              <a:buFont typeface="Arial" pitchFamily="34" charset="0"/>
              <a:buChar char="•"/>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Almost all the bibliographies covering large subject areas or long periods of time were immobilized after 1914.... (</a:t>
            </a:r>
            <a:r>
              <a:rPr lang="en-AU" sz="2000" dirty="0" err="1"/>
              <a:t>Malclès</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p>
          <a:p>
            <a:pPr lvl="0" eaLnBrk="0" fontAlgn="base" hangingPunct="0">
              <a:spcBef>
                <a:spcPct val="0"/>
              </a:spcBef>
              <a:spcAft>
                <a:spcPts val="1200"/>
              </a:spcAft>
              <a:buFont typeface="Arial" pitchFamily="34" charset="0"/>
              <a:buChar char="•"/>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 specialized bibliographies part of periodicals or had an independent existence supported by scholarly organizations since the end of the 19th century atrophied after 1914 (</a:t>
            </a:r>
            <a:r>
              <a:rPr lang="en-AU" sz="2000" dirty="0" err="1"/>
              <a:t>Malclès</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t>
            </a:r>
            <a:r>
              <a:rPr lang="en-AU" sz="2000" dirty="0"/>
              <a:t> </a:t>
            </a:r>
          </a:p>
          <a:p>
            <a:pPr lvl="0" eaLnBrk="0" fontAlgn="base" hangingPunct="0">
              <a:spcBef>
                <a:spcPct val="0"/>
              </a:spcBef>
              <a:spcAft>
                <a:spcPct val="0"/>
              </a:spcAft>
              <a:buFont typeface="Arial" pitchFamily="34" charset="0"/>
              <a:buChar char="•"/>
            </a:pPr>
            <a:r>
              <a:rPr lang="en-AU" sz="2000" dirty="0" smtClean="0">
                <a:latin typeface="Times New Roman" pitchFamily="18" charset="0"/>
                <a:cs typeface="Times New Roman" pitchFamily="18" charset="0"/>
              </a:rPr>
              <a:t>The </a:t>
            </a:r>
            <a:r>
              <a:rPr lang="en-AU" sz="2000" dirty="0">
                <a:latin typeface="Times New Roman" pitchFamily="18" charset="0"/>
                <a:cs typeface="Times New Roman" pitchFamily="18" charset="0"/>
              </a:rPr>
              <a:t>“constantly accelerating passing of the old order</a:t>
            </a:r>
            <a:r>
              <a:rPr lang="en-AU" sz="2000" dirty="0" smtClean="0">
                <a:latin typeface="Times New Roman" pitchFamily="18" charset="0"/>
                <a:cs typeface="Times New Roman" pitchFamily="18" charset="0"/>
              </a:rPr>
              <a:t>.” (</a:t>
            </a:r>
            <a:r>
              <a:rPr lang="en-AU" sz="2000" dirty="0" err="1" smtClean="0">
                <a:latin typeface="Times New Roman" pitchFamily="18" charset="0"/>
                <a:cs typeface="Times New Roman" pitchFamily="18" charset="0"/>
              </a:rPr>
              <a:t>Malclès</a:t>
            </a:r>
            <a:r>
              <a:rPr lang="en-AU" sz="2400" dirty="0" smtClean="0"/>
              <a:t>)</a:t>
            </a:r>
          </a:p>
          <a:p>
            <a:pPr lvl="0" eaLnBrk="0" fontAlgn="base" hangingPunct="0">
              <a:spcBef>
                <a:spcPct val="0"/>
              </a:spcBef>
              <a:spcAft>
                <a:spcPct val="0"/>
              </a:spcAft>
            </a:pPr>
            <a:endParaRPr lang="en-AU" sz="2400" dirty="0" smtClean="0"/>
          </a:p>
          <a:p>
            <a:pPr lvl="0" algn="ctr" eaLnBrk="0" fontAlgn="base" hangingPunct="0">
              <a:spcBef>
                <a:spcPct val="0"/>
              </a:spcBef>
              <a:spcAft>
                <a:spcPct val="0"/>
              </a:spcAft>
            </a:pPr>
            <a:endParaRPr lang="en-AU"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210058"/>
            <a:ext cx="8534400" cy="65094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Post-World War I Information Slump 2</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How to account for the “accelerating passing of the old order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Three  main reasons:</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0" defTabSz="914400" rtl="0" eaLnBrk="0" fontAlgn="base" latinLnBrk="0" hangingPunct="0">
              <a:lnSpc>
                <a:spcPct val="100000"/>
              </a:lnSpc>
              <a:spcBef>
                <a:spcPct val="0"/>
              </a:spcBef>
              <a:spcAft>
                <a:spcPct val="0"/>
              </a:spcAft>
              <a:buClrTx/>
              <a:buSzTx/>
              <a:tabLst/>
            </a:pP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1. Many Bibliographical services, especially those published on</a:t>
            </a:r>
          </a:p>
          <a:p>
            <a:pPr marL="457200" marR="0" lvl="0" defTabSz="914400" rtl="0" eaLnBrk="0" fontAlgn="base" latinLnBrk="0" hangingPunct="0">
              <a:lnSpc>
                <a:spcPct val="100000"/>
              </a:lnSpc>
              <a:spcBef>
                <a:spcPct val="0"/>
              </a:spcBef>
              <a:spcAft>
                <a:spcPct val="0"/>
              </a:spcAft>
              <a:buClrTx/>
              <a:buSzTx/>
              <a:tabLst/>
            </a:pP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cards,</a:t>
            </a:r>
            <a:r>
              <a:rPr kumimoji="0" lang="en-AU" sz="24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the new technology of the pre-war period, no longer</a:t>
            </a:r>
          </a:p>
          <a:p>
            <a:pPr marL="457200" marR="0" lvl="0" defTabSz="914400" rtl="0" eaLnBrk="0" fontAlgn="base" latinLnBrk="0" hangingPunct="0">
              <a:lnSpc>
                <a:spcPct val="100000"/>
              </a:lnSpc>
              <a:spcBef>
                <a:spcPct val="0"/>
              </a:spcBef>
              <a:spcAft>
                <a:spcPts val="600"/>
              </a:spcAft>
              <a:buClrTx/>
              <a:buSzTx/>
              <a:tabLst/>
            </a:pPr>
            <a:r>
              <a:rPr lang="en-AU" sz="2400" dirty="0" smtClean="0">
                <a:latin typeface="Calibri" pitchFamily="34"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met their public’s needs;</a:t>
            </a:r>
          </a:p>
          <a:p>
            <a:pPr marL="457200" marR="0" lvl="0" defTabSz="914400" rtl="0" eaLnBrk="0" fontAlgn="base" latinLnBrk="0" hangingPunct="0">
              <a:lnSpc>
                <a:spcPct val="100000"/>
              </a:lnSpc>
              <a:spcBef>
                <a:spcPct val="0"/>
              </a:spcBef>
              <a:spcAft>
                <a:spcPct val="0"/>
              </a:spcAft>
              <a:buClrTx/>
              <a:buSzTx/>
              <a:tabLst/>
            </a:pP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 Exclusion of German Scientists from the scientific community</a:t>
            </a:r>
          </a:p>
          <a:p>
            <a:pPr marL="457200" marR="0" lvl="0" defTabSz="914400" rtl="0" eaLnBrk="0" fontAlgn="base" latinLnBrk="0" hangingPunct="0">
              <a:lnSpc>
                <a:spcPct val="100000"/>
              </a:lnSpc>
              <a:spcBef>
                <a:spcPct val="0"/>
              </a:spcBef>
              <a:spcAft>
                <a:spcPct val="0"/>
              </a:spcAft>
              <a:buClrTx/>
              <a:buSzTx/>
              <a:tabLst/>
            </a:pPr>
            <a:r>
              <a:rPr lang="en-AU" sz="2400" dirty="0" smtClean="0">
                <a:latin typeface="Calibri" pitchFamily="34"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and the impact of restrictions on German-based</a:t>
            </a:r>
          </a:p>
          <a:p>
            <a:pPr marL="457200" marR="0" lvl="0" defTabSz="914400" rtl="0" eaLnBrk="0" fontAlgn="base" latinLnBrk="0" hangingPunct="0">
              <a:lnSpc>
                <a:spcPct val="100000"/>
              </a:lnSpc>
              <a:spcBef>
                <a:spcPct val="0"/>
              </a:spcBef>
              <a:spcAft>
                <a:spcPct val="0"/>
              </a:spcAft>
              <a:buClrTx/>
              <a:buSzTx/>
              <a:tabLst/>
            </a:pPr>
            <a:r>
              <a:rPr lang="en-AU" sz="2400" dirty="0" smtClean="0">
                <a:latin typeface="Calibri" pitchFamily="34"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bibliographical and other information related services after</a:t>
            </a:r>
          </a:p>
          <a:p>
            <a:pPr marL="457200" marR="0" lvl="0" defTabSz="914400" rtl="0" eaLnBrk="0" fontAlgn="base" latinLnBrk="0" hangingPunct="0">
              <a:lnSpc>
                <a:spcPct val="100000"/>
              </a:lnSpc>
              <a:spcBef>
                <a:spcPct val="0"/>
              </a:spcBef>
              <a:spcAft>
                <a:spcPct val="0"/>
              </a:spcAft>
              <a:buClrTx/>
              <a:buSzTx/>
              <a:tabLst/>
            </a:pPr>
            <a:r>
              <a:rPr lang="en-AU" sz="2400" dirty="0" smtClean="0">
                <a:latin typeface="Calibri" pitchFamily="34"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the War especially</a:t>
            </a:r>
          </a:p>
          <a:p>
            <a:pPr marL="457200" marR="0" lvl="0" defTabSz="914400" rtl="0" eaLnBrk="0" fontAlgn="base" latinLnBrk="0" hangingPunct="0">
              <a:lnSpc>
                <a:spcPct val="100000"/>
              </a:lnSpc>
              <a:spcBef>
                <a:spcPct val="0"/>
              </a:spcBef>
              <a:spcAft>
                <a:spcPct val="0"/>
              </a:spcAft>
              <a:buClrTx/>
              <a:buSzTx/>
              <a:tabLst/>
            </a:pPr>
            <a:r>
              <a:rPr lang="en-AU" sz="2400" dirty="0">
                <a:latin typeface="Calibri" pitchFamily="34" charset="0"/>
                <a:ea typeface="Calibri" pitchFamily="34" charset="0"/>
                <a:cs typeface="Times New Roman" pitchFamily="18" charset="0"/>
              </a:rPr>
              <a:t> </a:t>
            </a:r>
            <a:r>
              <a:rPr lang="en-AU" sz="2400" dirty="0" smtClean="0">
                <a:latin typeface="Calibri" pitchFamily="34"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by:</a:t>
            </a:r>
          </a:p>
          <a:p>
            <a:pPr marL="457200" marR="0" lvl="0" defTabSz="914400" rtl="0" eaLnBrk="0" fontAlgn="base" latinLnBrk="0" hangingPunct="0">
              <a:lnSpc>
                <a:spcPct val="100000"/>
              </a:lnSpc>
              <a:spcBef>
                <a:spcPct val="0"/>
              </a:spcBef>
              <a:spcAft>
                <a:spcPct val="0"/>
              </a:spcAft>
              <a:buClrTx/>
              <a:buSzTx/>
              <a:tabLst/>
            </a:pP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The International Research Council</a:t>
            </a:r>
            <a:r>
              <a:rPr kumimoji="0" lang="en-AU" sz="24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and International </a:t>
            </a:r>
          </a:p>
          <a:p>
            <a:pPr marL="457200" marR="0" lvl="0" defTabSz="914400" rtl="0" eaLnBrk="0" fontAlgn="base" latinLnBrk="0" hangingPunct="0">
              <a:lnSpc>
                <a:spcPct val="100000"/>
              </a:lnSpc>
              <a:spcBef>
                <a:spcPct val="0"/>
              </a:spcBef>
              <a:spcAft>
                <a:spcPts val="1200"/>
              </a:spcAft>
              <a:buClrTx/>
              <a:buSzTx/>
              <a:tabLst/>
            </a:pPr>
            <a:r>
              <a:rPr lang="en-AU" sz="2400" dirty="0" smtClean="0">
                <a:latin typeface="Calibri" pitchFamily="34" charset="0"/>
                <a:ea typeface="Calibri" pitchFamily="34" charset="0"/>
                <a:cs typeface="Times New Roman" pitchFamily="18" charset="0"/>
              </a:rPr>
              <a:t>  </a:t>
            </a:r>
            <a:r>
              <a:rPr kumimoji="0" lang="en-AU" sz="24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Union of Academies</a:t>
            </a:r>
            <a:endPar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0" defTabSz="914400" rtl="0" eaLnBrk="0" fontAlgn="base" latinLnBrk="0" hangingPunct="0">
              <a:lnSpc>
                <a:spcPct val="100000"/>
              </a:lnSpc>
              <a:spcBef>
                <a:spcPct val="0"/>
              </a:spcBef>
              <a:spcAft>
                <a:spcPct val="0"/>
              </a:spcAft>
              <a:buClrTx/>
              <a:buSzTx/>
              <a:tabLst/>
            </a:pPr>
            <a:r>
              <a:rPr kumimoji="0" lang="en-AU"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3. The Depression</a:t>
            </a:r>
            <a:endParaRPr kumimoji="0" lang="en-AU"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0" algn="ctr" defTabSz="914400" rtl="0" eaLnBrk="0" fontAlgn="base" latinLnBrk="0" hangingPunct="0">
              <a:lnSpc>
                <a:spcPct val="100000"/>
              </a:lnSpc>
              <a:spcBef>
                <a:spcPct val="0"/>
              </a:spcBef>
              <a:spcAft>
                <a:spcPct val="0"/>
              </a:spcAft>
              <a:buClrTx/>
              <a:buSzTx/>
              <a:tabLst/>
            </a:pPr>
            <a:endParaRPr lang="en-AU" b="1" dirty="0" smtClean="0">
              <a:latin typeface="Calibri" pitchFamily="34"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rot="10800000" flipV="1">
            <a:off x="228600" y="651138"/>
            <a:ext cx="8763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4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Some Post World War I international organisational information infrastructures new or reactivated </a:t>
            </a:r>
            <a:endParaRPr kumimoji="0" lang="en-US" altLang="zh-CN"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1919 International Research Council and International Union of</a:t>
            </a:r>
          </a:p>
          <a:p>
            <a:pPr marL="0" marR="0" lvl="0" indent="0" algn="l" defTabSz="914400" rtl="0" eaLnBrk="0" fontAlgn="base" latinLnBrk="0" hangingPunct="0">
              <a:lnSpc>
                <a:spcPct val="100000"/>
              </a:lnSpc>
              <a:spcBef>
                <a:spcPct val="0"/>
              </a:spcBef>
              <a:spcAft>
                <a:spcPct val="0"/>
              </a:spcAft>
              <a:buClrTx/>
              <a:buSzTx/>
              <a:tabLst/>
            </a:pPr>
            <a:r>
              <a:rPr lang="en-AU" altLang="zh-CN" sz="2400" dirty="0" smtClean="0">
                <a:latin typeface="Times New Roman" pitchFamily="18" charset="0"/>
                <a:ea typeface="SimSun" pitchFamily="2" charset="-122"/>
                <a:cs typeface="Times New Roman" pitchFamily="18" charset="0"/>
              </a:rPr>
              <a:t>     </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Academies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6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 typeface="Arial" pitchFamily="34" charset="0"/>
              <a:buChar char="•"/>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1922 League of Nations Committee and 1924 Institute for</a:t>
            </a:r>
          </a:p>
          <a:p>
            <a:pPr lvl="0" eaLnBrk="0" fontAlgn="base" hangingPunct="0">
              <a:spcBef>
                <a:spcPct val="0"/>
              </a:spcBef>
              <a:spcAft>
                <a:spcPct val="0"/>
              </a:spcAft>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International Intellectual Cooperation</a:t>
            </a:r>
            <a:r>
              <a:rPr lang="en-AU" altLang="zh-CN" sz="2400" dirty="0" smtClean="0">
                <a:latin typeface="Times New Roman" pitchFamily="18" charset="0"/>
                <a:ea typeface="SimSun" pitchFamily="2" charset="-122"/>
                <a:cs typeface="Times New Roman" pitchFamily="18" charset="0"/>
              </a:rPr>
              <a:t> (inaugurated1926)</a:t>
            </a:r>
            <a:endPar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1926 </a:t>
            </a:r>
            <a:r>
              <a:rPr kumimoji="0" lang="en-AU" altLang="zh-CN" sz="24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IIIC</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creates International Museums Office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1895</a:t>
            </a:r>
            <a:r>
              <a:rPr kumimoji="0" lang="en-AU" altLang="zh-CN" sz="24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International Institute for Bibliography becomes in1931, </a:t>
            </a:r>
            <a:r>
              <a:rPr kumimoji="0" lang="en-AU" altLang="zh-CN" sz="24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IID</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AU" altLang="zh-CN" sz="2400" dirty="0" smtClean="0">
                <a:latin typeface="Times New Roman" pitchFamily="18" charset="0"/>
                <a:ea typeface="SimSun" pitchFamily="2" charset="-122"/>
                <a:cs typeface="Times New Roman" pitchFamily="18" charset="0"/>
              </a:rPr>
              <a:t>     </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and then in 1937 FID; annual conferences,  systematic</a:t>
            </a:r>
          </a:p>
          <a:p>
            <a:pPr marL="0" marR="0" lvl="0" indent="0" algn="l" defTabSz="914400" rtl="0" eaLnBrk="0" fontAlgn="base" latinLnBrk="0" hangingPunct="0">
              <a:lnSpc>
                <a:spcPct val="100000"/>
              </a:lnSpc>
              <a:spcBef>
                <a:spcPct val="0"/>
              </a:spcBef>
              <a:spcAft>
                <a:spcPct val="0"/>
              </a:spcAft>
              <a:buClrTx/>
              <a:buSzTx/>
              <a:buFontTx/>
              <a:buNone/>
              <a:tabLst/>
            </a:pPr>
            <a:r>
              <a:rPr lang="en-AU" altLang="zh-CN" sz="2400" dirty="0" smtClean="0">
                <a:latin typeface="Times New Roman" pitchFamily="18" charset="0"/>
                <a:ea typeface="SimSun" pitchFamily="2" charset="-122"/>
                <a:cs typeface="Times New Roman" pitchFamily="18" charset="0"/>
              </a:rPr>
              <a:t>   </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4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publications,great</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interest in reprographic technologies especially</a:t>
            </a:r>
          </a:p>
          <a:p>
            <a:pPr marL="0" marR="0" lvl="0" indent="0" algn="l" defTabSz="914400" rtl="0" eaLnBrk="0" fontAlgn="base" latinLnBrk="0" hangingPunct="0">
              <a:lnSpc>
                <a:spcPct val="100000"/>
              </a:lnSpc>
              <a:spcBef>
                <a:spcPct val="0"/>
              </a:spcBef>
              <a:spcAft>
                <a:spcPct val="0"/>
              </a:spcAft>
              <a:buClrTx/>
              <a:buSzTx/>
              <a:buFontTx/>
              <a:buNone/>
              <a:tabLst/>
            </a:pPr>
            <a:r>
              <a:rPr lang="en-AU" altLang="zh-CN" sz="2400" dirty="0" smtClean="0">
                <a:latin typeface="Times New Roman" pitchFamily="18" charset="0"/>
                <a:ea typeface="SimSun" pitchFamily="2" charset="-122"/>
                <a:cs typeface="Times New Roman" pitchFamily="18" charset="0"/>
              </a:rPr>
              <a:t>    </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microfilm</a:t>
            </a:r>
            <a:endParaRPr lang="en-AU" altLang="zh-CN" sz="2400" dirty="0" smtClean="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1926, </a:t>
            </a:r>
            <a:r>
              <a:rPr kumimoji="0" lang="en-AU" altLang="zh-CN" sz="24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IFLA</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annual conferences</a:t>
            </a:r>
            <a:r>
              <a:rPr kumimoji="0" lang="en-US" altLang="zh-CN" sz="600" b="0" i="0" u="none" strike="noStrike" cap="none" normalizeH="0" baseline="0" dirty="0" smtClean="0">
                <a:ln>
                  <a:noFill/>
                </a:ln>
                <a:solidFill>
                  <a:schemeClr val="tx1"/>
                </a:solidFill>
                <a:effectLst/>
                <a:latin typeface="Arial" pitchFamily="34" charset="0"/>
                <a:cs typeface="Arial" pitchFamily="34" charset="0"/>
              </a:rPr>
              <a:t> </a:t>
            </a:r>
            <a:endParaRPr kumimoji="0" lang="en-US" altLang="zh-CN"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52400" y="844422"/>
            <a:ext cx="86868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Microfilm, Watson Davis, the Documentation</a:t>
            </a:r>
            <a:r>
              <a:rPr kumimoji="0" lang="en-AU" altLang="zh-CN" sz="2000" b="1"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Institute of Science Service and the creation of the American Documentation Institute</a:t>
            </a:r>
            <a:endParaRPr kumimoji="0" lang="en-US" altLang="zh-CN"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1937: “The American Documentation Institute has been incorporated on behalf of scholarly, scientific and informational societies to develop and operate facilities that are expected to promote research and knowledge in various intellectual fields. The first objective of the new organisation will be to develop and apply the new technique of microphotography to library, scholarly, scientific and other material”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Farkas</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-Conn 1990, p.77). </a:t>
            </a:r>
          </a:p>
          <a:p>
            <a:pPr marL="0" marR="0" lvl="0" indent="0" algn="l"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AU" altLang="zh-CN" sz="2000" dirty="0" smtClean="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As Buckland notes: “</a:t>
            </a:r>
            <a:r>
              <a:rPr kumimoji="0" lang="en-US"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 literature on documentation in the 1930s was as preoccupied with microfilm technology as it is now with computer technology and, for the same reason, each being the most promising information retrieval technology of the time” (Buckland 1992, p. 290).</a:t>
            </a:r>
          </a:p>
          <a:p>
            <a:pPr marL="0" marR="0" lvl="0" indent="0" algn="l"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altLang="zh-CN" sz="2000" dirty="0" smtClean="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US"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905001"/>
            <a:ext cx="4572000" cy="830997"/>
          </a:xfrm>
          <a:prstGeom prst="rect">
            <a:avLst/>
          </a:prstGeom>
        </p:spPr>
        <p:txBody>
          <a:bodyPr wrap="square">
            <a:spAutoFit/>
          </a:bodyPr>
          <a:lstStyle/>
          <a:p>
            <a:pPr lvl="0" algn="ctr" fontAlgn="base">
              <a:spcBef>
                <a:spcPct val="0"/>
              </a:spcBef>
              <a:spcAft>
                <a:spcPct val="0"/>
              </a:spcAft>
            </a:pPr>
            <a:r>
              <a:rPr lang="en-AU" altLang="zh-CN" sz="2400" b="1" dirty="0" smtClean="0">
                <a:latin typeface="Times New Roman" pitchFamily="18" charset="0"/>
                <a:ea typeface="SimSun" pitchFamily="2" charset="-122"/>
                <a:cs typeface="Times New Roman" pitchFamily="18" charset="0"/>
              </a:rPr>
              <a:t>World War II and the Scientific Information Revolution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228600" y="420856"/>
            <a:ext cx="86868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 Argument </a:t>
            </a:r>
            <a:endParaRPr kumimoji="0" lang="en-US" altLang="zh-CN"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With the War an increasingly intense and complex interweaving of </a:t>
            </a: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discourse, experimentation and invention related to the management of information began to develop and accelerate.</a:t>
            </a: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The post-war period witnessed the emergence of changes so extensive and rapid that I argue a new information revolution can be seen as getting underway. </a:t>
            </a:r>
          </a:p>
          <a:p>
            <a:pPr marL="0" marR="0" lvl="0" indent="0" algn="l" defTabSz="914400" rtl="0" eaLnBrk="0" fontAlgn="base" latinLnBrk="0" hangingPunct="0">
              <a:lnSpc>
                <a:spcPct val="100000"/>
              </a:lnSpc>
              <a:spcBef>
                <a:spcPct val="0"/>
              </a:spcBef>
              <a:spcAft>
                <a:spcPct val="0"/>
              </a:spcAft>
              <a:buClrTx/>
              <a:buSzTx/>
              <a:buFontTx/>
              <a:buNone/>
              <a:tabLst/>
            </a:pPr>
            <a:endParaRPr lang="en-AU" altLang="zh-CN" sz="2000" dirty="0" smtClean="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Scott Adams observed that the war had encouraged “the greatest explosion of bibliographic activity the world has ever known” (cited in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Farkas</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-Conn, 1990, p.110). </a:t>
            </a:r>
          </a:p>
          <a:p>
            <a:pPr marL="0" marR="0" lvl="0" indent="0" algn="l" defTabSz="914400" rtl="0" eaLnBrk="0" fontAlgn="base" latinLnBrk="0" hangingPunct="0">
              <a:lnSpc>
                <a:spcPct val="100000"/>
              </a:lnSpc>
              <a:spcBef>
                <a:spcPct val="0"/>
              </a:spcBef>
              <a:spcAft>
                <a:spcPct val="0"/>
              </a:spcAft>
              <a:buClrTx/>
              <a:buSzTx/>
              <a:buFontTx/>
              <a:buNone/>
              <a:tabLst/>
            </a:pPr>
            <a:endParaRPr lang="en-AU" altLang="zh-CN" sz="2000" dirty="0" smtClean="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 new post-war “information order” involved librarians, scientists, engineers, government officials, industrial researchers of various kinds and commercial entrepreneurs introducing innovative systems, technologies and new organizational arrangements for the management of information</a:t>
            </a:r>
            <a:r>
              <a:rPr kumimoji="0" lang="en-US" altLang="zh-CN" sz="20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zh-CN" sz="2000" dirty="0" smtClean="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zh-CN"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152400" y="2222467"/>
            <a:ext cx="8382000" cy="21082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Information and The War Effort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 requirements for information of the Allied Powers an important part of their co-ordinated and combined</a:t>
            </a:r>
            <a:r>
              <a:rPr lang="en-AU" altLang="zh-CN" dirty="0" smtClean="0">
                <a:latin typeface="Times New Roman" pitchFamily="18" charset="0"/>
                <a:ea typeface="SimSun" pitchFamily="2" charset="-122"/>
                <a:cs typeface="Times New Roman" pitchFamily="18" charset="0"/>
              </a:rPr>
              <a:t> </a:t>
            </a: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war effort. </a:t>
            </a:r>
            <a:r>
              <a:rPr kumimoji="0" lang="en-AU" altLang="zh-CN"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Between 1942-1945, it has been claimed that 5 million pages were copied and sent to Washington</a:t>
            </a: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Farkas</a:t>
            </a: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-Conn, 1990, p.103). </a:t>
            </a:r>
          </a:p>
          <a:p>
            <a:pPr marL="0" marR="0" lvl="0" indent="0" algn="l" defTabSz="914400" rtl="0" eaLnBrk="0" fontAlgn="base" latinLnBrk="0" hangingPunct="0">
              <a:lnSpc>
                <a:spcPct val="100000"/>
              </a:lnSpc>
              <a:spcBef>
                <a:spcPct val="0"/>
              </a:spcBef>
              <a:spcAft>
                <a:spcPct val="0"/>
              </a:spcAft>
              <a:buClrTx/>
              <a:buSzTx/>
              <a:buFontTx/>
              <a:buNone/>
              <a:tabLst/>
            </a:pPr>
            <a:endParaRPr lang="en-AU" altLang="zh-CN" dirty="0" smtClean="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28600" y="640877"/>
            <a:ext cx="8763000"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AU" altLang="zh-CN"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Post-War Mass Declassification of </a:t>
            </a:r>
            <a:r>
              <a:rPr kumimoji="0" lang="en-AU" altLang="zh-CN" b="1"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Documents</a:t>
            </a:r>
            <a:r>
              <a:rPr kumimoji="0" lang="en-AU" altLang="zh-CN"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Irene </a:t>
            </a:r>
            <a:r>
              <a:rPr kumimoji="0" lang="en-AU" altLang="zh-CN" b="1"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Farkas</a:t>
            </a:r>
            <a:r>
              <a:rPr kumimoji="0" lang="en-AU" altLang="zh-CN"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Conn: “The War Years, then Information Turmoil.”</a:t>
            </a:r>
            <a:endParaRPr kumimoji="0" lang="en-US" altLang="zh-CN"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finding and filming documents useful to industry and medicine as well as to the military . </a:t>
            </a:r>
            <a:endParaRPr kumimoji="0" lang="en-US" altLang="zh-CN"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“total take” of documents collected in 1945 by the U.S. Field Information Agency, Technical (FIAT) at 3.5 billion microfilmed pages (</a:t>
            </a:r>
            <a:r>
              <a:rPr kumimoji="0" lang="en-AU" altLang="zh-CN"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Varlejs</a:t>
            </a: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2004, p.90). </a:t>
            </a:r>
            <a:endParaRPr kumimoji="0" lang="en-US" altLang="zh-CN"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 six months in 1945 the Air Documents Research </a:t>
            </a:r>
            <a:r>
              <a:rPr kumimoji="0" lang="en-AU" altLang="zh-CN"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Center</a:t>
            </a: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had accumulated 186 tons of enemy documents (</a:t>
            </a:r>
            <a:r>
              <a:rPr kumimoji="0" lang="en-AU" altLang="zh-CN"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Farkas</a:t>
            </a: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-Conn, 1990, p.103). </a:t>
            </a:r>
            <a:endParaRPr kumimoji="0" lang="en-US" altLang="zh-CN"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Aft>
                <a:spcPts val="600"/>
              </a:spcAft>
              <a:buClrTx/>
              <a:buSzTx/>
              <a:buFont typeface="Arial" pitchFamily="34" charset="0"/>
              <a:buChar char="•"/>
              <a:tabLst/>
            </a:pP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 1945 the information the  US Office of Research &amp; Development had collected  was recommended for declassification and to be made accessible as quickly as possible. </a:t>
            </a:r>
            <a:endParaRPr kumimoji="0" lang="en-US" altLang="zh-CN"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 1946 the Office of Technical Services was set up to organize and distribute the mass of technical reports that had become available after the War. </a:t>
            </a:r>
            <a:endParaRPr kumimoji="0" lang="en-US" altLang="zh-CN"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 important example: In 1946 the US Atomic Energy Agency created; the documentation of the Manhattan project declassified to be organised and</a:t>
            </a:r>
            <a:r>
              <a:rPr kumimoji="0" lang="en-AU" altLang="zh-CN"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indexed; T</a:t>
            </a: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he Oak Ridge Technical Information </a:t>
            </a:r>
            <a:r>
              <a:rPr kumimoji="0" lang="en-AU" altLang="zh-CN"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Center</a:t>
            </a: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began to publish </a:t>
            </a:r>
            <a:r>
              <a:rPr kumimoji="0" lang="en-AU" altLang="zh-CN" b="0" i="1"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Nuclear</a:t>
            </a: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b="0" i="1"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Science Abstracts</a:t>
            </a: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 1948 –world-wide</a:t>
            </a:r>
            <a:r>
              <a:rPr kumimoji="0" lang="en-AU" altLang="zh-CN"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coverage, all multi-disciplinary, multi-format materials on peaceful uses of nuclear energy. After the 1955 and 1958 UN sponsored conferences on the peaceful uses of nuclear energy many countries released classified information – documentation now vast. </a:t>
            </a:r>
            <a:r>
              <a:rPr lang="en-AU" altLang="zh-CN" dirty="0" smtClean="0">
                <a:latin typeface="Times New Roman" pitchFamily="18" charset="0"/>
                <a:ea typeface="SimSun" pitchFamily="2" charset="-122"/>
                <a:cs typeface="Times New Roman" pitchFamily="18" charset="0"/>
              </a:rPr>
              <a:t>Migrates to </a:t>
            </a:r>
            <a:r>
              <a:rPr lang="en-AU" altLang="zh-CN" dirty="0" err="1" smtClean="0">
                <a:latin typeface="Times New Roman" pitchFamily="18" charset="0"/>
                <a:ea typeface="SimSun" pitchFamily="2" charset="-122"/>
                <a:cs typeface="Times New Roman" pitchFamily="18" charset="0"/>
              </a:rPr>
              <a:t>IAEA</a:t>
            </a:r>
            <a:r>
              <a:rPr lang="en-AU" altLang="zh-CN" dirty="0" smtClean="0">
                <a:latin typeface="Times New Roman" pitchFamily="18" charset="0"/>
                <a:ea typeface="SimSun" pitchFamily="2" charset="-122"/>
                <a:cs typeface="Times New Roman" pitchFamily="18" charset="0"/>
              </a:rPr>
              <a:t> sponsored </a:t>
            </a:r>
            <a:r>
              <a:rPr lang="en-AU" altLang="zh-CN" dirty="0" err="1" smtClean="0">
                <a:latin typeface="Times New Roman" pitchFamily="18" charset="0"/>
                <a:ea typeface="SimSun" pitchFamily="2" charset="-122"/>
                <a:cs typeface="Times New Roman" pitchFamily="18" charset="0"/>
              </a:rPr>
              <a:t>INIS</a:t>
            </a:r>
            <a:endParaRPr kumimoji="0" lang="en-AU"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304800" y="402040"/>
            <a:ext cx="86868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 Information Problem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lang="en-AU" altLang="zh-CN" sz="2000" dirty="0" smtClean="0">
                <a:latin typeface="Times New Roman" pitchFamily="18" charset="0"/>
                <a:ea typeface="SimSun" pitchFamily="2" charset="-122"/>
                <a:cs typeface="Times New Roman" pitchFamily="18" charset="0"/>
              </a:rPr>
              <a:t> I</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nformation in enemy documents and in Allied classified research reports of vital</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immediate importance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lang="en-AU" altLang="zh-CN" sz="2000" dirty="0" smtClean="0">
                <a:latin typeface="Times New Roman" pitchFamily="18" charset="0"/>
                <a:ea typeface="SimSun" pitchFamily="2" charset="-122"/>
                <a:cs typeface="Times New Roman" pitchFamily="18" charset="0"/>
              </a:rPr>
              <a:t> T</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he information aged quickly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Traditional bibliographical and library-based methods of organizing and</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providing access to the contents of these reports considered inadequate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Need for scientists, engineers and others with substantive knowledge and</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technical know-how (see also the famous Weinberg Report of</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1</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963).</a:t>
            </a:r>
          </a:p>
          <a:p>
            <a:pPr marL="0" marR="0" lvl="0" indent="0" algn="l" defTabSz="914400" rtl="0" eaLnBrk="0" fontAlgn="base" latinLnBrk="0" hangingPunct="0">
              <a:lnSpc>
                <a:spcPct val="100000"/>
              </a:lnSpc>
              <a:spcBef>
                <a:spcPct val="0"/>
              </a:spcBef>
              <a:spcAft>
                <a:spcPct val="0"/>
              </a:spcAft>
              <a:buClrTx/>
              <a:buSzTx/>
              <a:buFontTx/>
              <a:buNone/>
              <a:tabLst/>
            </a:pPr>
            <a:endParaRPr lang="en-AU" altLang="zh-CN" sz="2000" dirty="0" smtClean="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New systems</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were needed for information storage and retrieval</a:t>
            </a:r>
          </a:p>
          <a:p>
            <a:pPr marL="0" marR="0" lvl="0" indent="0" algn="l" defTabSz="914400" rtl="0" eaLnBrk="0" fontAlgn="base" latinLnBrk="0" hangingPunct="0">
              <a:lnSpc>
                <a:spcPct val="100000"/>
              </a:lnSpc>
              <a:spcBef>
                <a:spcPct val="0"/>
              </a:spcBef>
              <a:spcAft>
                <a:spcPct val="0"/>
              </a:spcAft>
              <a:buClrTx/>
              <a:buSzTx/>
              <a:buFontTx/>
              <a:buNone/>
              <a:tabLst/>
            </a:pPr>
            <a:endParaRPr lang="en-AU" altLang="zh-CN" sz="2000" baseline="0" dirty="0" smtClean="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AU" altLang="zh-CN" sz="2000" dirty="0" smtClean="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endParaRPr kumimoji="0" lang="en-AU" altLang="zh-C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ChangeArrowheads="1"/>
          </p:cNvSpPr>
          <p:nvPr/>
        </p:nvSpPr>
        <p:spPr bwMode="auto">
          <a:xfrm>
            <a:off x="152400" y="498173"/>
            <a:ext cx="8915400" cy="57092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Non Conventional Technical Information Systems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Innovative approaches to indexing, classification and document retrieval</a:t>
            </a:r>
          </a:p>
          <a:p>
            <a:pPr marL="0" marR="0" lvl="0" indent="0" algn="l" defTabSz="914400" rtl="0" eaLnBrk="0" fontAlgn="base" latinLnBrk="0" hangingPunct="0">
              <a:lnSpc>
                <a:spcPct val="100000"/>
              </a:lnSpc>
              <a:spcBef>
                <a:spcPct val="0"/>
              </a:spcBef>
              <a:buClrTx/>
              <a:buSzTx/>
              <a:tabLst/>
            </a:pP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based on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microfilm, aperture cards, various kind of punched cards, edge-notched</a:t>
            </a:r>
          </a:p>
          <a:p>
            <a:pPr marL="0" marR="0" lvl="0" indent="0" algn="l" defTabSz="914400" rtl="0" eaLnBrk="0" fontAlgn="base" latinLnBrk="0" hangingPunct="0">
              <a:lnSpc>
                <a:spcPct val="100000"/>
              </a:lnSpc>
              <a:spcBef>
                <a:spcPct val="0"/>
              </a:spcBef>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cards and so on.</a:t>
            </a:r>
          </a:p>
          <a:p>
            <a:pPr marL="0" marR="0" lvl="0" indent="0" algn="l" defTabSz="914400" rtl="0" eaLnBrk="0" fontAlgn="base" latinLnBrk="0" hangingPunct="0">
              <a:lnSpc>
                <a:spcPct val="100000"/>
              </a:lnSpc>
              <a:spcBef>
                <a:spcPct val="0"/>
              </a:spcBef>
              <a:buClrTx/>
              <a:buSzTx/>
              <a:tabLst/>
            </a:pP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complex systems of codes for specifying subject content, identifying and describing</a:t>
            </a:r>
          </a:p>
          <a:p>
            <a:pPr marL="0" marR="0" lvl="0" indent="0" algn="l" defTabSz="914400" rtl="0" eaLnBrk="0" fontAlgn="base" latinLnBrk="0" hangingPunct="0">
              <a:lnSpc>
                <a:spcPct val="100000"/>
              </a:lnSpc>
              <a:spcBef>
                <a:spcPct val="0"/>
              </a:spcBef>
              <a:spcAft>
                <a:spcPts val="60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documents</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Use of Mathematical representation and analysis of document surrogates (indexing</a:t>
            </a:r>
          </a:p>
          <a:p>
            <a:pPr marL="0" marR="0" lvl="0" indent="0" algn="l" defTabSz="914400" rtl="0" eaLnBrk="0" fontAlgn="base" latinLnBrk="0" hangingPunct="0">
              <a:lnSpc>
                <a:spcPct val="100000"/>
              </a:lnSpc>
              <a:spcBef>
                <a:spcPct val="0"/>
              </a:spcBef>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terms or descriptors) for system simulation and experimental research </a:t>
            </a:r>
          </a:p>
          <a:p>
            <a:pPr marL="0" marR="0" lvl="0" indent="0" algn="l" defTabSz="914400" rtl="0" eaLnBrk="0" fontAlgn="base" latinLnBrk="0" hangingPunct="0">
              <a:lnSpc>
                <a:spcPct val="100000"/>
              </a:lnSpc>
              <a:spcBef>
                <a:spcPct val="0"/>
              </a:spcBef>
              <a:buClrTx/>
              <a:buSzTx/>
              <a:tabLst/>
            </a:pPr>
            <a:endParaRPr lang="en-AU" altLang="zh-CN" sz="2000" dirty="0" smtClean="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 the period 1958-1966 “nonconventional technical information systems in current</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use” increased from 30 to 178.” These were “systems ... embodying new principles</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for the organization of subject matter or employing automatic equipment for storage</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search” (the National Science Foundation’s Office of Science Information</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Services).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AU" altLang="zh-CN" sz="2000" dirty="0" smtClean="0">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2400"/>
            <a:ext cx="8610600" cy="5632311"/>
          </a:xfrm>
          <a:prstGeom prst="rect">
            <a:avLst/>
          </a:prstGeom>
        </p:spPr>
        <p:txBody>
          <a:bodyPr wrap="square">
            <a:spAutoFit/>
          </a:bodyPr>
          <a:lstStyle/>
          <a:p>
            <a:pPr algn="ctr"/>
            <a:endParaRPr lang="en-AU" sz="2400" b="1" dirty="0" smtClean="0">
              <a:latin typeface="Times New Roman" pitchFamily="18" charset="0"/>
              <a:cs typeface="Times New Roman" pitchFamily="18" charset="0"/>
            </a:endParaRPr>
          </a:p>
          <a:p>
            <a:pPr algn="ctr"/>
            <a:endParaRPr lang="en-AU" sz="2400" b="1" dirty="0" smtClean="0">
              <a:latin typeface="Times New Roman" pitchFamily="18" charset="0"/>
              <a:cs typeface="Times New Roman" pitchFamily="18" charset="0"/>
            </a:endParaRPr>
          </a:p>
          <a:p>
            <a:pPr algn="ctr"/>
            <a:endParaRPr lang="en-AU" sz="2400" b="1" dirty="0" smtClean="0">
              <a:latin typeface="Times New Roman" pitchFamily="18" charset="0"/>
              <a:cs typeface="Times New Roman" pitchFamily="18" charset="0"/>
            </a:endParaRPr>
          </a:p>
          <a:p>
            <a:pPr algn="ctr"/>
            <a:r>
              <a:rPr lang="en-AU" sz="2400" b="1" dirty="0" smtClean="0">
                <a:latin typeface="Times New Roman" pitchFamily="18" charset="0"/>
                <a:cs typeface="Times New Roman" pitchFamily="18" charset="0"/>
              </a:rPr>
              <a:t>My Text is taken from </a:t>
            </a:r>
            <a:r>
              <a:rPr lang="en-AU" sz="2400" b="1" dirty="0" err="1" smtClean="0">
                <a:latin typeface="Times New Roman" pitchFamily="18" charset="0"/>
                <a:cs typeface="Times New Roman" pitchFamily="18" charset="0"/>
              </a:rPr>
              <a:t>Headrick</a:t>
            </a:r>
            <a:r>
              <a:rPr lang="en-AU" sz="2400" b="1" dirty="0" smtClean="0">
                <a:latin typeface="Times New Roman" pitchFamily="18" charset="0"/>
                <a:cs typeface="Times New Roman" pitchFamily="18" charset="0"/>
              </a:rPr>
              <a:t>, 2008, p. 8</a:t>
            </a:r>
          </a:p>
          <a:p>
            <a:endParaRPr lang="en-AU" sz="2400" dirty="0" smtClean="0">
              <a:latin typeface="Times New Roman" pitchFamily="18" charset="0"/>
              <a:cs typeface="Times New Roman" pitchFamily="18" charset="0"/>
            </a:endParaRPr>
          </a:p>
          <a:p>
            <a:endParaRPr lang="en-AU" sz="2400" dirty="0" smtClean="0">
              <a:latin typeface="Times New Roman" pitchFamily="18" charset="0"/>
              <a:cs typeface="Times New Roman" pitchFamily="18" charset="0"/>
            </a:endParaRPr>
          </a:p>
          <a:p>
            <a:endParaRPr lang="en-AU" sz="2400" dirty="0" smtClean="0">
              <a:latin typeface="Times New Roman" pitchFamily="18" charset="0"/>
              <a:cs typeface="Times New Roman" pitchFamily="18" charset="0"/>
            </a:endParaRPr>
          </a:p>
          <a:p>
            <a:pPr algn="ctr"/>
            <a:r>
              <a:rPr lang="en-AU" sz="2400" dirty="0" smtClean="0">
                <a:latin typeface="Times New Roman" pitchFamily="18" charset="0"/>
                <a:cs typeface="Times New Roman" pitchFamily="18" charset="0"/>
              </a:rPr>
              <a:t>The Information Age has no beginning. It is  as “old as humankind.” but “in the course of history there have been periods of  sharp acceleration (revolutions, if you prefer) in the amount of information that people had access to and in the creation of information systems to deal with it”</a:t>
            </a:r>
          </a:p>
          <a:p>
            <a:endParaRPr lang="en-AU" sz="2400" dirty="0" smtClean="0">
              <a:latin typeface="Times New Roman" pitchFamily="18" charset="0"/>
              <a:cs typeface="Times New Roman" pitchFamily="18" charset="0"/>
            </a:endParaRPr>
          </a:p>
          <a:p>
            <a:endParaRPr lang="en-AU"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304800" y="575117"/>
            <a:ext cx="8686800" cy="55553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As Part of New Information Order - Research on Information Use &amp; Users – The Idea of Information Behaviour </a:t>
            </a:r>
            <a:endParaRPr kumimoji="0" lang="en-US" altLang="zh-CN"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New Realisation that information systems and their technologies are embedded in intricate systems of social relationships and shared practices of scholarly and other communities</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Information need, access, and use were complexly interconnected behavioural</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phenomena,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lang="en-AU" altLang="zh-CN" sz="2000" dirty="0" smtClean="0">
                <a:latin typeface="Times New Roman" pitchFamily="18" charset="0"/>
                <a:ea typeface="SimSun" pitchFamily="2" charset="-122"/>
                <a:cs typeface="Times New Roman" pitchFamily="18" charset="0"/>
              </a:rPr>
              <a:t> I</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nformation behaviour a subject for definition and investigation.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Important</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to understand what information was needed by whom, how it</a:t>
            </a:r>
          </a:p>
          <a:p>
            <a:pPr marL="0" marR="0" lvl="0" indent="0" algn="l" defTabSz="914400" rtl="0" eaLnBrk="0" fontAlgn="base" latinLnBrk="0" hangingPunct="0">
              <a:lnSpc>
                <a:spcPct val="100000"/>
              </a:lnSpc>
              <a:spcBef>
                <a:spcPct val="0"/>
              </a:spcBef>
              <a:spcAft>
                <a:spcPts val="600"/>
              </a:spcAft>
              <a:buClrTx/>
              <a:buSzTx/>
              <a:tabLst/>
            </a:pPr>
            <a:r>
              <a:rPr lang="en-AU" altLang="zh-CN" sz="2000" dirty="0" smtClean="0">
                <a:latin typeface="Times New Roman" pitchFamily="18" charset="0"/>
                <a:ea typeface="SimSun" pitchFamily="2" charset="-122"/>
                <a:cs typeface="Times New Roman" pitchFamily="18" charset="0"/>
              </a:rPr>
              <a:t>   i</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s produced and its production financed, and how it is sought and used.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ts val="6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Since the second world war, a huge literature on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changing patterns of formal &amp;informal communication among scientists</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&amp;</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others,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the social dynamics of various communities of information producers and users</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the impacts on these communities of various emergent or experimental systems of</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information access and exchange </a:t>
            </a:r>
          </a:p>
          <a:p>
            <a:pPr marL="0" marR="0" lvl="0" indent="0" algn="l" defTabSz="914400" rtl="0" eaLnBrk="0" fontAlgn="base" latinLnBrk="0" hangingPunct="0">
              <a:lnSpc>
                <a:spcPct val="100000"/>
              </a:lnSpc>
              <a:spcBef>
                <a:spcPct val="0"/>
              </a:spcBef>
              <a:spcAft>
                <a:spcPct val="0"/>
              </a:spcAft>
              <a:buClrTx/>
              <a:buSzTx/>
              <a:tabLst/>
            </a:pPr>
            <a:endParaRPr lang="en-AU" altLang="zh-CN" sz="2000" dirty="0" smtClean="0">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228600" y="73968"/>
            <a:ext cx="8382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Striking out in New System Directions in the Post-War</a:t>
            </a:r>
            <a:r>
              <a:rPr kumimoji="0" lang="en-AU" altLang="zh-CN" sz="2000" b="1"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Decades</a:t>
            </a:r>
            <a:endParaRPr kumimoji="0" lang="en-US" altLang="zh-CN"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ts val="12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Personnel</a:t>
            </a:r>
          </a:p>
          <a:p>
            <a:pPr marL="0" marR="0" lvl="0" indent="0" algn="l" defTabSz="914400" rtl="0" eaLnBrk="0" fontAlgn="base" latinLnBrk="0" hangingPunct="0">
              <a:lnSpc>
                <a:spcPct val="100000"/>
              </a:lnSpc>
              <a:spcBef>
                <a:spcPct val="0"/>
              </a:spcBef>
              <a:spcAft>
                <a:spcPts val="12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Scientists, engineers, mathematicians, linguists, librarians, physicists, philosophers, psychologists, inventors, even some historians of science (e.g., Derek De Sola Price one of the originators of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bibliometrics</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scientometrics</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ts val="6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Locales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Indexing and abstracting services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Universities </a:t>
            </a:r>
          </a:p>
          <a:p>
            <a:pPr marL="0" marR="0" lvl="0" indent="0" algn="l" defTabSz="914400" rtl="0" eaLnBrk="0" fontAlgn="base" latinLnBrk="0" hangingPunct="0">
              <a:lnSpc>
                <a:spcPct val="100000"/>
              </a:lnSpc>
              <a:spcBef>
                <a:spcPct val="0"/>
              </a:spcBef>
              <a:spcAft>
                <a:spcPct val="0"/>
              </a:spcAft>
              <a:buClrTx/>
              <a:buSzTx/>
              <a:buFontTx/>
              <a:buNone/>
              <a:tabLst/>
            </a:pPr>
            <a:r>
              <a:rPr lang="en-AU" altLang="zh-CN" sz="2000" dirty="0" smtClean="0">
                <a:latin typeface="Times New Roman" pitchFamily="18" charset="0"/>
                <a:ea typeface="SimSun" pitchFamily="2" charset="-122"/>
                <a:cs typeface="Times New Roman" pitchFamily="18" charset="0"/>
              </a:rPr>
              <a:t>Libraries</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Government agencies</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Corporations engaged in government funded information research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Information and research services in industry.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ts val="6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 new Phenomenon – Personal “information” Companies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designed to market and implement the special indexing and retrieval systems of their  inventors (e.g.  Saul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Herner</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Mortimer Taube, Calvin Moers, Joseph Becker and Robert Hayes); Note especially</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Eugene Garfield, the Science Citation Indexes and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ISI</a:t>
            </a: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228600" y="66458"/>
            <a:ext cx="8686800" cy="6424775"/>
          </a:xfrm>
          <a:prstGeom prst="rect">
            <a:avLst/>
          </a:prstGeom>
          <a:noFill/>
          <a:ln w="9525">
            <a:noFill/>
            <a:miter lim="800000"/>
            <a:headEnd/>
            <a:tailEnd/>
          </a:ln>
          <a:effectLst/>
        </p:spPr>
        <p:txBody>
          <a:bodyPr vert="horz" wrap="square" lIns="0" tIns="152352" rIns="0" bIns="38088"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80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Some Post-War Institutional Infrastructural Developments </a:t>
            </a:r>
            <a:endParaRPr kumimoji="0" lang="en-US" altLang="zh-CN" sz="2000" b="1"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Individuals and organisations coalesced into scholarly and professional societies, associations and federations; shaped new domains of information research and development.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1950s </a:t>
            </a:r>
            <a:r>
              <a:rPr kumimoji="0" lang="en-AU" altLang="zh-CN"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ADI</a:t>
            </a: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had a “surge” of new membership</a:t>
            </a:r>
            <a:r>
              <a:rPr kumimoji="0" lang="en-AU" altLang="zh-CN"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and </a:t>
            </a: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become a general professional</a:t>
            </a:r>
          </a:p>
          <a:p>
            <a:pPr marL="0" marR="0" lvl="0" indent="0" algn="l" defTabSz="914400" rtl="0" eaLnBrk="0" fontAlgn="base" latinLnBrk="0" hangingPunct="0">
              <a:lnSpc>
                <a:spcPct val="100000"/>
              </a:lnSpc>
              <a:spcBef>
                <a:spcPct val="0"/>
              </a:spcBef>
              <a:spcAft>
                <a:spcPts val="1200"/>
              </a:spcAft>
              <a:buClrTx/>
              <a:buSzTx/>
              <a:tabLst/>
            </a:pPr>
            <a:r>
              <a:rPr lang="en-AU" altLang="zh-CN" sz="2000" dirty="0" smtClean="0">
                <a:latin typeface="Times New Roman" pitchFamily="18" charset="0"/>
                <a:ea typeface="Times New Roman" pitchFamily="18" charset="0"/>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society; in</a:t>
            </a:r>
            <a:r>
              <a:rPr lang="en-AU" altLang="zh-CN" sz="2000" dirty="0" smtClean="0">
                <a:latin typeface="Times New Roman" pitchFamily="18" charset="0"/>
                <a:ea typeface="Times New Roman" pitchFamily="18" charset="0"/>
                <a:cs typeface="Times New Roman" pitchFamily="18" charset="0"/>
              </a:rPr>
              <a:t> 1</a:t>
            </a: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968 becomes the American Society for Information Science</a:t>
            </a:r>
            <a:endParaRPr kumimoji="0" lang="en-US" altLang="zh-CN" sz="2000" b="1"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ts val="12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1947 the Association of Computer Machinery   </a:t>
            </a:r>
            <a:endParaRPr kumimoji="0" lang="en-US" altLang="zh-CN" sz="2000" b="1"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ts val="12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1958 National Federation of Science Indexing and Abstracting Societies </a:t>
            </a:r>
            <a:endParaRPr kumimoji="0" lang="en-US" altLang="zh-CN" sz="2000" b="1"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1958 Institute for Information Science created in UK by Jason </a:t>
            </a:r>
            <a:r>
              <a:rPr kumimoji="0" lang="en-AU" altLang="zh-CN"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Farradane</a:t>
            </a: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Brian</a:t>
            </a:r>
          </a:p>
          <a:p>
            <a:pPr marL="0" marR="0" lvl="0" indent="0" algn="l" defTabSz="914400" rtl="0" eaLnBrk="0" fontAlgn="base" latinLnBrk="0" hangingPunct="0">
              <a:lnSpc>
                <a:spcPct val="100000"/>
              </a:lnSpc>
              <a:spcBef>
                <a:spcPct val="0"/>
              </a:spcBef>
              <a:spcAft>
                <a:spcPts val="1200"/>
              </a:spcAft>
              <a:buClrTx/>
              <a:buSzTx/>
              <a:tabLst/>
            </a:pP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Vickery and others </a:t>
            </a:r>
            <a:endParaRPr kumimoji="0" lang="en-US" altLang="zh-CN" sz="2000" b="1"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ts val="12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FID and </a:t>
            </a:r>
            <a:r>
              <a:rPr kumimoji="0" lang="en-AU" altLang="zh-CN"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IFLA</a:t>
            </a: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resume annual meetings, publications etc immediately after the war</a:t>
            </a:r>
            <a:endParaRPr kumimoji="0" lang="en-US" altLang="zh-CN" sz="2000" b="1"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ts val="12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UNESCO creates a  Department of Documentation, Libraries and Archives </a:t>
            </a:r>
            <a:endParaRPr kumimoji="0" lang="en-US" altLang="zh-CN" sz="2000" b="1"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1949 International Council of Scientific Unions Abstracting Board (</a:t>
            </a:r>
            <a:r>
              <a:rPr kumimoji="0" lang="en-AU" altLang="zh-CN"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ICSU</a:t>
            </a: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-AB)</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Times New Roman" pitchFamily="18" charset="0"/>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following conference by UNESCO on abstracting services in science (becomes</a:t>
            </a:r>
          </a:p>
          <a:p>
            <a:pPr lvl="0" eaLnBrk="0" fontAlgn="base" hangingPunct="0">
              <a:spcBef>
                <a:spcPct val="0"/>
              </a:spcBef>
              <a:spcAft>
                <a:spcPts val="600"/>
              </a:spcAft>
            </a:pPr>
            <a:r>
              <a:rPr lang="en-AU" altLang="zh-CN" sz="2000" dirty="0" smtClean="0">
                <a:latin typeface="Times New Roman" pitchFamily="18" charset="0"/>
                <a:ea typeface="Times New Roman" pitchFamily="18" charset="0"/>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altLang="zh-CN"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ICSTI</a:t>
            </a:r>
            <a:r>
              <a:rPr kumimoji="0" lang="en-US"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International Council for Scientific and Technical Information, in 1984)</a:t>
            </a:r>
            <a:r>
              <a:rPr lang="en-US" sz="2000" b="1" dirty="0" smtClean="0"/>
              <a:t>  </a:t>
            </a:r>
          </a:p>
          <a:p>
            <a:pPr lvl="0" eaLnBrk="0" fontAlgn="base" hangingPunct="0">
              <a:spcBef>
                <a:spcPct val="0"/>
              </a:spcBef>
              <a:spcAft>
                <a:spcPts val="600"/>
              </a:spcAft>
              <a:buFont typeface="Arial" pitchFamily="34" charset="0"/>
              <a:buChar char="•"/>
            </a:pPr>
            <a:r>
              <a:rPr lang="en-US" sz="2000" b="1" dirty="0" smtClean="0"/>
              <a:t> </a:t>
            </a:r>
            <a:r>
              <a:rPr lang="en-US" sz="2000" dirty="0" smtClean="0">
                <a:latin typeface="Times New Roman" pitchFamily="18" charset="0"/>
                <a:cs typeface="Times New Roman" pitchFamily="18" charset="0"/>
              </a:rPr>
              <a:t>1960</a:t>
            </a:r>
            <a:r>
              <a:rPr lang="en-US" sz="2000" b="1" dirty="0" smtClean="0"/>
              <a:t> </a:t>
            </a:r>
            <a:r>
              <a:rPr lang="en-US" sz="2000" dirty="0" smtClean="0">
                <a:latin typeface="Times New Roman" pitchFamily="18" charset="0"/>
                <a:cs typeface="Times New Roman" pitchFamily="18" charset="0"/>
              </a:rPr>
              <a:t>International Federation for Information Processing</a:t>
            </a:r>
            <a:r>
              <a:rPr kumimoji="0" lang="en-US"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altLang="zh-CN" sz="2000" b="1"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74237"/>
            <a:ext cx="8610600" cy="67095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New Personnel, New Disciplinary Backgrounds, New Approaches </a:t>
            </a:r>
            <a:endParaRPr kumimoji="0" lang="en-US" altLang="zh-CN"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New players with a variety of disciplinary backgrounds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volatile domain of information systems and management</a:t>
            </a:r>
          </a:p>
          <a:p>
            <a:pPr marL="0" marR="0" lvl="0" indent="0" algn="ctr" defTabSz="914400" rtl="0" eaLnBrk="0" fontAlgn="base" latinLnBrk="0" hangingPunct="0">
              <a:lnSpc>
                <a:spcPct val="100000"/>
              </a:lnSpc>
              <a:spcBef>
                <a:spcPct val="0"/>
              </a:spcBef>
              <a:spcAft>
                <a:spcPts val="600"/>
              </a:spcAft>
              <a:buClrTx/>
              <a:buSzTx/>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t>
            </a: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New theoretical approaches to nature of information, information technology, and communication.</a:t>
            </a:r>
          </a:p>
          <a:p>
            <a:pPr marL="0" marR="0" lvl="0" indent="0" algn="l" defTabSz="914400" rtl="0" eaLnBrk="0" fontAlgn="base" latinLnBrk="0" hangingPunct="0">
              <a:lnSpc>
                <a:spcPct val="100000"/>
              </a:lnSpc>
              <a:spcBef>
                <a:spcPct val="0"/>
              </a:spcBef>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1948-1950 Seminal works on operations research, cybernetics, information theory</a:t>
            </a:r>
          </a:p>
          <a:p>
            <a:pPr marL="0" marR="0" lvl="0" indent="0" algn="l" defTabSz="914400" rtl="0" eaLnBrk="0" fontAlgn="base" latinLnBrk="0" hangingPunct="0">
              <a:lnSpc>
                <a:spcPct val="100000"/>
              </a:lnSpc>
              <a:spcBef>
                <a:spcPct val="0"/>
              </a:spcBef>
              <a:spcAft>
                <a:spcPts val="600"/>
              </a:spcAft>
              <a:buClrTx/>
              <a:buSzTx/>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general systems theory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Conference in 1964, e.g., suggested four different disciplinary points of view for</a:t>
            </a:r>
          </a:p>
          <a:p>
            <a:pPr marL="0" marR="0" lvl="0" indent="0" algn="l" defTabSz="914400" rtl="0" eaLnBrk="0" fontAlgn="base" latinLnBrk="0" hangingPunct="0">
              <a:lnSpc>
                <a:spcPct val="100000"/>
              </a:lnSpc>
              <a:spcBef>
                <a:spcPct val="0"/>
              </a:spcBef>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education for information science: systems theory, mathematics, behavioural</a:t>
            </a:r>
          </a:p>
          <a:p>
            <a:pPr marL="0" marR="0" lvl="0" indent="0" algn="l" defTabSz="914400" rtl="0" eaLnBrk="0" fontAlgn="base" latinLnBrk="0" hangingPunct="0">
              <a:lnSpc>
                <a:spcPct val="100000"/>
              </a:lnSpc>
              <a:spcBef>
                <a:spcPct val="0"/>
              </a:spcBef>
              <a:spcAft>
                <a:spcPts val="60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sciences and cybernetics (Swanson, 1964)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Machlup</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Mansfield in the early 1980s commissioned twenty papers for their</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study of information &amp; identified an active concern for information in at least 40</a:t>
            </a:r>
          </a:p>
          <a:p>
            <a:pPr marL="0" marR="0" lvl="0" indent="0" algn="l" defTabSz="914400" rtl="0" eaLnBrk="0" fontAlgn="base" latinLnBrk="0" hangingPunct="0">
              <a:lnSpc>
                <a:spcPct val="100000"/>
              </a:lnSpc>
              <a:spcBef>
                <a:spcPct val="0"/>
              </a:spcBef>
              <a:spcAft>
                <a:spcPts val="60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disciplines or sub disciplines.</a:t>
            </a:r>
            <a:endParaRPr lang="en-AU" altLang="zh-CN" sz="2000" dirty="0" smtClean="0">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1"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Their</a:t>
            </a:r>
            <a:r>
              <a:rPr kumimoji="0" lang="en-AU" altLang="zh-CN" sz="2000" b="0" i="1"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1"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Conclusion: disciplinary situation with respect to information was </a:t>
            </a:r>
          </a:p>
          <a:p>
            <a:pPr marL="0" marR="0" lvl="0" indent="0" algn="ctr" defTabSz="914400" rtl="0" eaLnBrk="0" fontAlgn="base" latinLnBrk="0" hangingPunct="0">
              <a:lnSpc>
                <a:spcPct val="100000"/>
              </a:lnSpc>
              <a:spcBef>
                <a:spcPct val="0"/>
              </a:spcBef>
              <a:spcAft>
                <a:spcPct val="0"/>
              </a:spcAft>
              <a:buClrTx/>
              <a:buSzTx/>
              <a:tabLst/>
            </a:pPr>
            <a:r>
              <a:rPr kumimoji="0" lang="en-AU" altLang="zh-CN" sz="2000" b="0" i="1"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Now so complex, for designation it needed the “power of the plural ‘s’, not information science but the information sciences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Machlup</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Mansfield, 1983, 13,14,19).</a:t>
            </a:r>
          </a:p>
          <a:p>
            <a:pPr marL="0" marR="0" lvl="0" indent="0" algn="l" defTabSz="914400" rtl="0" eaLnBrk="0" fontAlgn="base" latinLnBrk="0" hangingPunct="0">
              <a:lnSpc>
                <a:spcPct val="100000"/>
              </a:lnSpc>
              <a:spcBef>
                <a:spcPct val="0"/>
              </a:spcBef>
              <a:spcAft>
                <a:spcPct val="0"/>
              </a:spcAft>
              <a:buClrTx/>
              <a:buSzTx/>
              <a:buFontTx/>
              <a:buNone/>
              <a:tabLst/>
            </a:pPr>
            <a:endParaRPr lang="en-AU" altLang="zh-CN" sz="2000" dirty="0" smtClean="0">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914400"/>
            <a:ext cx="8001000" cy="5601533"/>
          </a:xfrm>
          <a:prstGeom prst="rect">
            <a:avLst/>
          </a:prstGeom>
        </p:spPr>
        <p:txBody>
          <a:bodyPr wrap="square">
            <a:spAutoFit/>
          </a:bodyPr>
          <a:lstStyle/>
          <a:p>
            <a:pPr lvl="0" algn="ctr" eaLnBrk="0" fontAlgn="base" hangingPunct="0">
              <a:spcBef>
                <a:spcPct val="0"/>
              </a:spcBef>
              <a:spcAft>
                <a:spcPct val="0"/>
              </a:spcAft>
            </a:pPr>
            <a:r>
              <a:rPr lang="en-AU" altLang="zh-CN" sz="2000" dirty="0" err="1" smtClean="0">
                <a:latin typeface="Times New Roman" pitchFamily="18" charset="0"/>
                <a:ea typeface="SimSun" pitchFamily="2" charset="-122"/>
                <a:cs typeface="Times New Roman" pitchFamily="18" charset="0"/>
              </a:rPr>
              <a:t>IN</a:t>
            </a:r>
            <a:r>
              <a:rPr lang="en-AU" altLang="zh-CN" sz="2000" dirty="0" smtClean="0">
                <a:latin typeface="Times New Roman" pitchFamily="18" charset="0"/>
                <a:ea typeface="SimSun" pitchFamily="2" charset="-122"/>
                <a:cs typeface="Times New Roman" pitchFamily="18" charset="0"/>
              </a:rPr>
              <a:t> SUM</a:t>
            </a:r>
          </a:p>
          <a:p>
            <a:pPr lvl="0" eaLnBrk="0" fontAlgn="base" hangingPunct="0">
              <a:spcBef>
                <a:spcPct val="0"/>
              </a:spcBef>
              <a:spcAft>
                <a:spcPct val="0"/>
              </a:spcAft>
            </a:pPr>
            <a:endParaRPr lang="en-US" altLang="zh-CN" sz="2000" dirty="0" smtClean="0">
              <a:latin typeface="Arial" pitchFamily="34" charset="0"/>
              <a:cs typeface="Arial" pitchFamily="34" charset="0"/>
            </a:endParaRPr>
          </a:p>
          <a:p>
            <a:pPr lvl="0" eaLnBrk="0" fontAlgn="base" hangingPunct="0">
              <a:spcBef>
                <a:spcPct val="0"/>
              </a:spcBef>
              <a:spcAft>
                <a:spcPct val="0"/>
              </a:spcAft>
            </a:pPr>
            <a:r>
              <a:rPr lang="en-AU" altLang="zh-CN" sz="2000" dirty="0" smtClean="0">
                <a:latin typeface="Times New Roman" pitchFamily="18" charset="0"/>
                <a:ea typeface="SimSun" pitchFamily="2" charset="-122"/>
                <a:cs typeface="Times New Roman" pitchFamily="18" charset="0"/>
              </a:rPr>
              <a:t>The multiplying, diversifying research and development projects in this post-War, pre-Digital information era traced a terminological trajectory from documentation, to information retrieval, to information storage and retrieval to information science (</a:t>
            </a:r>
            <a:r>
              <a:rPr lang="en-AU" altLang="zh-CN" sz="2000" dirty="0" err="1" smtClean="0">
                <a:latin typeface="Times New Roman" pitchFamily="18" charset="0"/>
                <a:ea typeface="SimSun" pitchFamily="2" charset="-122"/>
                <a:cs typeface="Times New Roman" pitchFamily="18" charset="0"/>
              </a:rPr>
              <a:t>Wellisch</a:t>
            </a:r>
            <a:r>
              <a:rPr lang="en-AU" altLang="zh-CN" sz="2000" dirty="0" smtClean="0">
                <a:latin typeface="Times New Roman" pitchFamily="18" charset="0"/>
                <a:ea typeface="SimSun" pitchFamily="2" charset="-122"/>
                <a:cs typeface="Times New Roman" pitchFamily="18" charset="0"/>
              </a:rPr>
              <a:t> 1972; cf. Rayward 1983 who adds a beginning in librarianship and library science)</a:t>
            </a:r>
          </a:p>
          <a:p>
            <a:pPr lvl="0" eaLnBrk="0" fontAlgn="base" hangingPunct="0">
              <a:spcBef>
                <a:spcPct val="0"/>
              </a:spcBef>
              <a:spcAft>
                <a:spcPct val="0"/>
              </a:spcAft>
            </a:pPr>
            <a:endParaRPr lang="en-AU" altLang="zh-CN" sz="2000" dirty="0" smtClean="0">
              <a:latin typeface="Times New Roman" pitchFamily="18" charset="0"/>
              <a:ea typeface="SimSun" pitchFamily="2" charset="-122"/>
              <a:cs typeface="Times New Roman" pitchFamily="18" charset="0"/>
            </a:endParaRPr>
          </a:p>
          <a:p>
            <a:pPr lvl="0" eaLnBrk="0" fontAlgn="base" hangingPunct="0">
              <a:spcBef>
                <a:spcPct val="0"/>
              </a:spcBef>
              <a:spcAft>
                <a:spcPct val="0"/>
              </a:spcAft>
            </a:pPr>
            <a:r>
              <a:rPr lang="en-AU" altLang="zh-CN" sz="2000" dirty="0" smtClean="0">
                <a:latin typeface="Times New Roman" pitchFamily="18" charset="0"/>
                <a:ea typeface="SimSun" pitchFamily="2" charset="-122"/>
                <a:cs typeface="Times New Roman" pitchFamily="18" charset="0"/>
              </a:rPr>
              <a:t> </a:t>
            </a:r>
          </a:p>
          <a:p>
            <a:pPr lvl="0" eaLnBrk="0" fontAlgn="base" hangingPunct="0">
              <a:spcBef>
                <a:spcPct val="0"/>
              </a:spcBef>
              <a:spcAft>
                <a:spcPct val="0"/>
              </a:spcAft>
            </a:pPr>
            <a:endParaRPr lang="en-US" altLang="zh-CN" dirty="0" smtClean="0">
              <a:latin typeface="Arial" pitchFamily="34" charset="0"/>
              <a:cs typeface="Arial" pitchFamily="34" charset="0"/>
            </a:endParaRPr>
          </a:p>
          <a:p>
            <a:pPr lvl="0" algn="ctr" eaLnBrk="0" fontAlgn="base" hangingPunct="0">
              <a:spcBef>
                <a:spcPct val="0"/>
              </a:spcBef>
              <a:spcAft>
                <a:spcPct val="0"/>
              </a:spcAft>
            </a:pPr>
            <a:r>
              <a:rPr lang="en-AU" altLang="zh-CN" sz="1600" i="1" dirty="0" smtClean="0">
                <a:latin typeface="Times New Roman" pitchFamily="18" charset="0"/>
                <a:ea typeface="SimSun" pitchFamily="2" charset="-122"/>
                <a:cs typeface="Times New Roman" pitchFamily="18" charset="0"/>
              </a:rPr>
              <a:t>For a detailed chronology of developments during this period – as for those both earlier and later – see </a:t>
            </a:r>
            <a:r>
              <a:rPr lang="en-AU" altLang="zh-CN" sz="1600" i="1" dirty="0" err="1" smtClean="0">
                <a:latin typeface="Times New Roman" pitchFamily="18" charset="0"/>
                <a:ea typeface="SimSun" pitchFamily="2" charset="-122"/>
                <a:cs typeface="Times New Roman" pitchFamily="18" charset="0"/>
              </a:rPr>
              <a:t>Williams’s</a:t>
            </a:r>
            <a:r>
              <a:rPr lang="en-AU" altLang="zh-CN" sz="1600" i="1" dirty="0" smtClean="0">
                <a:latin typeface="Times New Roman" pitchFamily="18" charset="0"/>
                <a:ea typeface="SimSun" pitchFamily="2" charset="-122"/>
                <a:cs typeface="Times New Roman" pitchFamily="18" charset="0"/>
              </a:rPr>
              <a:t> “</a:t>
            </a:r>
            <a:r>
              <a:rPr lang="en-AU" altLang="zh-CN" sz="1600" i="1" dirty="0" err="1" smtClean="0">
                <a:latin typeface="Times New Roman" pitchFamily="18" charset="0"/>
                <a:ea typeface="SimSun" pitchFamily="2" charset="-122"/>
                <a:cs typeface="Times New Roman" pitchFamily="18" charset="0"/>
              </a:rPr>
              <a:t>Chonology</a:t>
            </a:r>
            <a:r>
              <a:rPr lang="en-AU" altLang="zh-CN" sz="1600" i="1" dirty="0" smtClean="0">
                <a:latin typeface="Times New Roman" pitchFamily="18" charset="0"/>
                <a:ea typeface="SimSun" pitchFamily="2" charset="-122"/>
                <a:cs typeface="Times New Roman" pitchFamily="18" charset="0"/>
              </a:rPr>
              <a:t> of Information Science,” the section 20</a:t>
            </a:r>
            <a:r>
              <a:rPr lang="en-AU" altLang="zh-CN" sz="1600" i="1" baseline="30000" dirty="0" smtClean="0">
                <a:latin typeface="Times New Roman" pitchFamily="18" charset="0"/>
                <a:ea typeface="SimSun" pitchFamily="2" charset="-122"/>
                <a:cs typeface="Times New Roman" pitchFamily="18" charset="0"/>
              </a:rPr>
              <a:t>th</a:t>
            </a:r>
            <a:r>
              <a:rPr lang="en-AU" altLang="zh-CN" sz="1600" i="1" dirty="0" smtClean="0">
                <a:latin typeface="Times New Roman" pitchFamily="18" charset="0"/>
                <a:ea typeface="SimSun" pitchFamily="2" charset="-122"/>
                <a:cs typeface="Times New Roman" pitchFamily="18" charset="0"/>
              </a:rPr>
              <a:t> century and subsections for the decades beginning 1950-54). </a:t>
            </a:r>
          </a:p>
          <a:p>
            <a:pPr lvl="0" algn="ctr" eaLnBrk="0" fontAlgn="base" hangingPunct="0">
              <a:spcBef>
                <a:spcPct val="0"/>
              </a:spcBef>
              <a:spcAft>
                <a:spcPct val="0"/>
              </a:spcAft>
            </a:pPr>
            <a:endParaRPr lang="en-AU" altLang="zh-CN" sz="1600" i="1" dirty="0" smtClean="0">
              <a:latin typeface="Times New Roman" pitchFamily="18" charset="0"/>
              <a:ea typeface="SimSun" pitchFamily="2" charset="-122"/>
              <a:cs typeface="Times New Roman" pitchFamily="18" charset="0"/>
            </a:endParaRPr>
          </a:p>
          <a:p>
            <a:pPr lvl="0" algn="ctr" eaLnBrk="0" fontAlgn="base" hangingPunct="0">
              <a:spcBef>
                <a:spcPct val="0"/>
              </a:spcBef>
              <a:spcAft>
                <a:spcPct val="0"/>
              </a:spcAft>
            </a:pPr>
            <a:endParaRPr lang="en-AU" altLang="zh-CN" sz="1600" i="1" dirty="0" smtClean="0">
              <a:latin typeface="Times New Roman" pitchFamily="18" charset="0"/>
              <a:ea typeface="SimSun" pitchFamily="2" charset="-122"/>
              <a:cs typeface="Times New Roman" pitchFamily="18" charset="0"/>
            </a:endParaRPr>
          </a:p>
          <a:p>
            <a:pPr lvl="0" algn="ctr" eaLnBrk="0" fontAlgn="base" hangingPunct="0">
              <a:spcBef>
                <a:spcPct val="0"/>
              </a:spcBef>
              <a:spcAft>
                <a:spcPct val="0"/>
              </a:spcAft>
            </a:pPr>
            <a:endParaRPr lang="en-AU" altLang="zh-CN" sz="1600" i="1" dirty="0" smtClean="0">
              <a:latin typeface="Times New Roman" pitchFamily="18" charset="0"/>
              <a:ea typeface="SimSun" pitchFamily="2" charset="-122"/>
              <a:cs typeface="Times New Roman" pitchFamily="18" charset="0"/>
            </a:endParaRPr>
          </a:p>
          <a:p>
            <a:pPr lvl="0" algn="ctr" eaLnBrk="0" fontAlgn="base" hangingPunct="0">
              <a:spcBef>
                <a:spcPct val="0"/>
              </a:spcBef>
              <a:spcAft>
                <a:spcPct val="0"/>
              </a:spcAft>
            </a:pPr>
            <a:endParaRPr lang="en-AU" altLang="zh-CN" sz="1600" i="1" dirty="0" smtClean="0">
              <a:latin typeface="Times New Roman" pitchFamily="18" charset="0"/>
              <a:ea typeface="SimSun" pitchFamily="2" charset="-122"/>
              <a:cs typeface="Times New Roman" pitchFamily="18" charset="0"/>
            </a:endParaRPr>
          </a:p>
          <a:p>
            <a:pPr lvl="0" algn="ctr" eaLnBrk="0" fontAlgn="base" hangingPunct="0">
              <a:spcBef>
                <a:spcPct val="0"/>
              </a:spcBef>
              <a:spcAft>
                <a:spcPct val="0"/>
              </a:spcAft>
            </a:pPr>
            <a:endParaRPr lang="en-AU" altLang="zh-CN" sz="1600" i="1" dirty="0" smtClean="0">
              <a:latin typeface="Times New Roman" pitchFamily="18" charset="0"/>
              <a:ea typeface="SimSun" pitchFamily="2" charset="-122"/>
              <a:cs typeface="Times New Roman" pitchFamily="18" charset="0"/>
            </a:endParaRPr>
          </a:p>
          <a:p>
            <a:pPr lvl="0" algn="ctr" eaLnBrk="0" fontAlgn="base" hangingPunct="0">
              <a:spcBef>
                <a:spcPct val="0"/>
              </a:spcBef>
              <a:spcAft>
                <a:spcPct val="0"/>
              </a:spcAft>
            </a:pPr>
            <a:endParaRPr lang="en-AU" altLang="zh-CN" sz="1600" i="1" dirty="0" smtClean="0">
              <a:latin typeface="Times New Roman" pitchFamily="18" charset="0"/>
              <a:ea typeface="SimSun" pitchFamily="2" charset="-122"/>
              <a:cs typeface="Times New Roman" pitchFamily="18" charset="0"/>
            </a:endParaRPr>
          </a:p>
          <a:p>
            <a:pPr algn="ctr" eaLnBrk="0" fontAlgn="base" hangingPunct="0">
              <a:spcBef>
                <a:spcPct val="0"/>
              </a:spcBef>
              <a:spcAft>
                <a:spcPct val="0"/>
              </a:spcAft>
            </a:pPr>
            <a:endParaRPr lang="en-AU" altLang="zh-CN" sz="16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152400" y="438926"/>
            <a:ext cx="8763000" cy="54168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Advent of Computers 1</a:t>
            </a:r>
          </a:p>
          <a:p>
            <a:pPr marL="0" marR="0" lvl="0" indent="0" algn="ctr" defTabSz="914400" rtl="0" eaLnBrk="1" fontAlgn="base" latinLnBrk="0" hangingPunct="1">
              <a:lnSpc>
                <a:spcPct val="100000"/>
              </a:lnSpc>
              <a:spcBef>
                <a:spcPct val="0"/>
              </a:spcBef>
              <a:spcAft>
                <a:spcPts val="1200"/>
              </a:spcAft>
              <a:buClrTx/>
              <a:buSzTx/>
              <a:buFontTx/>
              <a:buNone/>
              <a:tabLst/>
            </a:pPr>
            <a:endParaRPr kumimoji="0" lang="en-US" altLang="zh-CN"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Computer industry in the early 1950s immediately seen to hold promise of solutions to problems of rising quantities and complexity of documentary materials</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 history of computer use segues through a number of stages involving specially- configured machines often with the word “calculator” in their names  to general purpose computers.</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Used at first  to find more efficient and cost-effective ways of continuing to do or</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modify what was already being done. e.g.: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Automation of various internal processing operations in organizations, SDI,</a:t>
            </a:r>
          </a:p>
          <a:p>
            <a:pPr marL="0" marR="0" lvl="0" indent="0" algn="l" defTabSz="914400" rtl="0" eaLnBrk="0" fontAlgn="base" latinLnBrk="0" hangingPunct="0">
              <a:lnSpc>
                <a:spcPct val="100000"/>
              </a:lnSpc>
              <a:spcBef>
                <a:spcPct val="0"/>
              </a:spcBef>
              <a:spcAft>
                <a:spcPct val="0"/>
              </a:spcAft>
              <a:buClrTx/>
              <a:buSzTx/>
              <a:buFontTx/>
              <a:buNone/>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Searching by Chemical Formulae, producing print-based Citation Indexes and</a:t>
            </a:r>
          </a:p>
          <a:p>
            <a:pPr marL="0" marR="0" lvl="0" indent="0" algn="l" defTabSz="914400" rtl="0" eaLnBrk="0" fontAlgn="base" latinLnBrk="0" hangingPunct="0">
              <a:lnSpc>
                <a:spcPct val="100000"/>
              </a:lnSpc>
              <a:spcBef>
                <a:spcPct val="0"/>
              </a:spcBef>
              <a:spcAft>
                <a:spcPct val="0"/>
              </a:spcAft>
              <a:buClrTx/>
              <a:buSzTx/>
              <a:buFontTx/>
              <a:buNone/>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other indexing and abstracting services,</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permuted single line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KWIC</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book-like</a:t>
            </a:r>
          </a:p>
          <a:p>
            <a:pPr marL="0" marR="0" lvl="0" indent="0" algn="l" defTabSz="914400" rtl="0" eaLnBrk="0" fontAlgn="base" latinLnBrk="0" hangingPunct="0">
              <a:lnSpc>
                <a:spcPct val="100000"/>
              </a:lnSpc>
              <a:spcBef>
                <a:spcPct val="0"/>
              </a:spcBef>
              <a:spcAft>
                <a:spcPct val="0"/>
              </a:spcAft>
              <a:buClrTx/>
              <a:buSzTx/>
              <a:buFontTx/>
              <a:buNone/>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indexes, or catalogue cards for libraries or, even (Horrors!) microfilm output</a:t>
            </a:r>
          </a:p>
          <a:p>
            <a:pPr marL="0" marR="0" lvl="0" indent="0" algn="l" defTabSz="914400" rtl="0" eaLnBrk="0" fontAlgn="base" latinLnBrk="0" hangingPunct="0">
              <a:lnSpc>
                <a:spcPct val="100000"/>
              </a:lnSpc>
              <a:spcBef>
                <a:spcPct val="0"/>
              </a:spcBef>
              <a:spcAft>
                <a:spcPct val="0"/>
              </a:spcAft>
              <a:buClrTx/>
              <a:buSzTx/>
              <a:buFontTx/>
              <a:buNone/>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catalogues (COM catalogues) </a:t>
            </a:r>
          </a:p>
          <a:p>
            <a:pPr marL="0" marR="0" lvl="0" indent="0" algn="ctr" defTabSz="914400" rtl="0" eaLnBrk="0" fontAlgn="base" latinLnBrk="0" hangingPunct="0">
              <a:lnSpc>
                <a:spcPct val="100000"/>
              </a:lnSpc>
              <a:spcBef>
                <a:spcPct val="0"/>
              </a:spcBef>
              <a:spcAft>
                <a:spcPct val="0"/>
              </a:spcAft>
              <a:buClrTx/>
              <a:buSzTx/>
              <a:buFontTx/>
              <a:buNone/>
              <a:tabLst/>
            </a:pPr>
            <a:endParaRPr lang="en-AU" altLang="zh-CN" b="1" dirty="0" smtClean="0">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AU" altLang="zh-CN" b="1" dirty="0" smtClean="0">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304800" y="691278"/>
            <a:ext cx="88392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Advent of computers 2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AU" sz="2000" dirty="0" smtClean="0">
                <a:latin typeface="Times New Roman" pitchFamily="18" charset="0"/>
                <a:ea typeface="Calibri" pitchFamily="34" charset="0"/>
                <a:cs typeface="Times New Roman" pitchFamily="18" charset="0"/>
              </a:rPr>
              <a:t>E</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mergence of database systems accessible through online search services, a form of networked connection that was entirely new. Some issues: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ts val="1200"/>
              </a:spcAft>
              <a:buClrTx/>
              <a:buSzTx/>
              <a:buFont typeface="Arial" pitchFamily="34" charset="0"/>
              <a:buChar char="•"/>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The writing of complex programs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buClrTx/>
              <a:buSzTx/>
              <a:buFont typeface="Arial" pitchFamily="34" charset="0"/>
              <a:buChar char="•"/>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Negotiating commonly accepted standards for file organisation, machine readable</a:t>
            </a:r>
          </a:p>
          <a:p>
            <a:pPr marL="0" marR="0" lvl="0" indent="0" algn="l" defTabSz="914400" rtl="0" eaLnBrk="0" fontAlgn="base" latinLnBrk="0" hangingPunct="0">
              <a:lnSpc>
                <a:spcPct val="100000"/>
              </a:lnSpc>
              <a:spcBef>
                <a:spcPct val="0"/>
              </a:spcBef>
              <a:spcAft>
                <a:spcPts val="600"/>
              </a:spcAft>
              <a:buClrTx/>
              <a:buSzTx/>
              <a:tabLst/>
            </a:pPr>
            <a:r>
              <a:rPr lang="en-AU" sz="2000" dirty="0" smtClean="0">
                <a:latin typeface="Times New Roman" pitchFamily="18" charset="0"/>
                <a:ea typeface="Calibri" pitchFamily="34" charset="0"/>
                <a:cs typeface="Times New Roman" pitchFamily="18" charset="0"/>
              </a:rPr>
              <a:t> </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bibliographic description, data transmission across the new electronic networks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Difficulties of interrogation of the new online services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Specially trained personnel skilled in query formulation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Special command driven terminals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Emergence of the major online bibliographic search services : </a:t>
            </a:r>
            <a:r>
              <a:rPr kumimoji="0" lang="en-A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MEDLARS</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becomes Medline; Dialog (Produced by </a:t>
            </a:r>
            <a:r>
              <a:rPr kumimoji="0" lang="en-A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Lockhead</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ORBIT ( </a:t>
            </a:r>
            <a:r>
              <a:rPr kumimoji="0" lang="en-A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SDC</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others (see Bourne and Hahn, 2003);</a:t>
            </a:r>
            <a:r>
              <a:rPr kumimoji="0" lang="en-AU" sz="20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also international services such as </a:t>
            </a:r>
            <a:r>
              <a:rPr kumimoji="0" lang="en-AU" sz="2000" b="0" i="0" u="none" strike="noStrike" cap="none" normalizeH="0" dirty="0" err="1" smtClean="0">
                <a:ln>
                  <a:noFill/>
                </a:ln>
                <a:solidFill>
                  <a:schemeClr val="tx1"/>
                </a:solidFill>
                <a:effectLst/>
                <a:latin typeface="Times New Roman" pitchFamily="18" charset="0"/>
                <a:ea typeface="Calibri" pitchFamily="34" charset="0"/>
                <a:cs typeface="Times New Roman" pitchFamily="18" charset="0"/>
              </a:rPr>
              <a:t>INIS</a:t>
            </a:r>
            <a:r>
              <a:rPr kumimoji="0" lang="en-AU" sz="20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and </a:t>
            </a:r>
            <a:r>
              <a:rPr kumimoji="0" lang="en-AU" sz="2000" b="0" i="0" u="none" strike="noStrike" cap="none" normalizeH="0" dirty="0" err="1" smtClean="0">
                <a:ln>
                  <a:noFill/>
                </a:ln>
                <a:solidFill>
                  <a:schemeClr val="tx1"/>
                </a:solidFill>
                <a:effectLst/>
                <a:latin typeface="Times New Roman" pitchFamily="18" charset="0"/>
                <a:ea typeface="Calibri" pitchFamily="34" charset="0"/>
                <a:cs typeface="Times New Roman" pitchFamily="18" charset="0"/>
              </a:rPr>
              <a:t>AGRIS</a:t>
            </a:r>
            <a:endPar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AU"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228600" y="467395"/>
            <a:ext cx="8458200" cy="57708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Advent of Computers 3</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MARC, </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[MARC as “boundary object” between pre- and post- digital eras]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1200"/>
              </a:spcAft>
              <a:buClrTx/>
              <a:buSzTx/>
              <a:buFontTx/>
              <a:buNone/>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Use in 1967 by  Fred </a:t>
            </a:r>
            <a:r>
              <a:rPr kumimoji="0" lang="en-A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Kilgour</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for Ohio </a:t>
            </a:r>
            <a:r>
              <a:rPr kumimoji="0" lang="en-A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Center</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for College Libraries (</a:t>
            </a:r>
            <a:r>
              <a:rPr kumimoji="0" lang="en-A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OCLC</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A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OCLC</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mirrors general</a:t>
            </a:r>
            <a:r>
              <a:rPr kumimoji="0" lang="en-AU" sz="20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development of computer applications for information</a:t>
            </a:r>
          </a:p>
          <a:p>
            <a:pPr marL="0" marR="0" lvl="0" indent="0" algn="l" defTabSz="914400" rtl="0" eaLnBrk="0" fontAlgn="base" latinLnBrk="0" hangingPunct="0">
              <a:lnSpc>
                <a:spcPct val="100000"/>
              </a:lnSpc>
              <a:spcBef>
                <a:spcPct val="0"/>
              </a:spcBef>
              <a:spcAft>
                <a:spcPct val="0"/>
              </a:spcAft>
              <a:buClrTx/>
              <a:buSzTx/>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processing, communication and retrieval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Importance</a:t>
            </a:r>
            <a:r>
              <a:rPr kumimoji="0" lang="en-AU" sz="20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for </a:t>
            </a:r>
            <a:r>
              <a:rPr kumimoji="0" lang="en-AU" sz="2000" b="0" i="0" u="none" strike="noStrike" cap="none" normalizeH="0" dirty="0" err="1" smtClean="0">
                <a:ln>
                  <a:noFill/>
                </a:ln>
                <a:solidFill>
                  <a:schemeClr val="tx1"/>
                </a:solidFill>
                <a:effectLst/>
                <a:latin typeface="Times New Roman" pitchFamily="18" charset="0"/>
                <a:ea typeface="Calibri" pitchFamily="34" charset="0"/>
                <a:cs typeface="Times New Roman" pitchFamily="18" charset="0"/>
              </a:rPr>
              <a:t>OCLC</a:t>
            </a:r>
            <a:r>
              <a:rPr kumimoji="0" lang="en-AU" sz="20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in </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early 1970s of regional “brokerage” </a:t>
            </a:r>
            <a:r>
              <a:rPr kumimoji="0" lang="en-A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centers</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the</a:t>
            </a:r>
          </a:p>
          <a:p>
            <a:pPr marL="0" marR="0" lvl="0" indent="0" algn="l" defTabSz="914400" rtl="0" eaLnBrk="0" fontAlgn="base" latinLnBrk="0" hangingPunct="0">
              <a:lnSpc>
                <a:spcPct val="100000"/>
              </a:lnSpc>
              <a:spcBef>
                <a:spcPct val="0"/>
              </a:spcBef>
              <a:spcAft>
                <a:spcPct val="0"/>
              </a:spcAft>
              <a:buClrTx/>
              <a:buSzTx/>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bibliographic utilities </a:t>
            </a:r>
            <a:endPar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lang="en-US" sz="2000" dirty="0" smtClean="0">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Today </a:t>
            </a:r>
            <a:r>
              <a:rPr kumimoji="0" lang="en-A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OCLC</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Inc. manages an internationally developed cooperative database</a:t>
            </a:r>
          </a:p>
          <a:p>
            <a:pPr marL="0" marR="0" lvl="0" indent="0" algn="l" defTabSz="914400" rtl="0" eaLnBrk="0" fontAlgn="base" latinLnBrk="0" hangingPunct="0">
              <a:lnSpc>
                <a:spcPct val="100000"/>
              </a:lnSpc>
              <a:spcBef>
                <a:spcPct val="0"/>
              </a:spcBef>
              <a:spcAft>
                <a:spcPct val="0"/>
              </a:spcAft>
              <a:buClrTx/>
              <a:buSzTx/>
              <a:tabLst/>
            </a:pPr>
            <a:r>
              <a:rPr lang="en-AU" sz="2000" dirty="0" smtClean="0">
                <a:latin typeface="Times New Roman" pitchFamily="18" charset="0"/>
                <a:ea typeface="Calibri" pitchFamily="34" charset="0"/>
                <a:cs typeface="Times New Roman" pitchFamily="18" charset="0"/>
              </a:rPr>
              <a:t> </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comprising 271 million bibliographic records; has major research and </a:t>
            </a:r>
          </a:p>
          <a:p>
            <a:pPr marL="0" marR="0" lvl="0" indent="0" algn="l" defTabSz="914400" rtl="0" eaLnBrk="0" fontAlgn="base" latinLnBrk="0" hangingPunct="0">
              <a:lnSpc>
                <a:spcPct val="100000"/>
              </a:lnSpc>
              <a:spcBef>
                <a:spcPct val="0"/>
              </a:spcBef>
              <a:spcAft>
                <a:spcPct val="0"/>
              </a:spcAft>
              <a:buClrTx/>
              <a:buSzTx/>
              <a:tabLst/>
            </a:pPr>
            <a:r>
              <a:rPr lang="en-AU" sz="2000" dirty="0" smtClean="0">
                <a:latin typeface="Times New Roman" pitchFamily="18" charset="0"/>
                <a:ea typeface="Calibri" pitchFamily="34" charset="0"/>
                <a:cs typeface="Times New Roman" pitchFamily="18" charset="0"/>
              </a:rPr>
              <a:t>   </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development arm </a:t>
            </a:r>
          </a:p>
          <a:p>
            <a:pPr marL="0" marR="0" lvl="0" indent="0" algn="l" defTabSz="914400" rtl="0" eaLnBrk="0" fontAlgn="base" latinLnBrk="0" hangingPunct="0">
              <a:lnSpc>
                <a:spcPct val="100000"/>
              </a:lnSpc>
              <a:spcBef>
                <a:spcPct val="0"/>
              </a:spcBef>
              <a:spcAft>
                <a:spcPct val="0"/>
              </a:spcAft>
              <a:buClrTx/>
              <a:buSzTx/>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Several of the major cooperative networks such as </a:t>
            </a:r>
            <a:r>
              <a:rPr kumimoji="0" lang="en-A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WLN</a:t>
            </a: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a:t>
            </a:r>
            <a:r>
              <a:rPr kumimoji="0" lang="en-A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RLIN</a:t>
            </a: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were subsequently absorbed into </a:t>
            </a:r>
            <a:r>
              <a:rPr kumimoji="0" lang="en-A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OCLC</a:t>
            </a: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Others such as </a:t>
            </a:r>
            <a:r>
              <a:rPr kumimoji="0" lang="en-A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Illinet</a:t>
            </a: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remain independent. Yet others such as </a:t>
            </a:r>
            <a:r>
              <a:rPr kumimoji="0" lang="en-A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NELINET</a:t>
            </a: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A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PALINET</a:t>
            </a: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A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SOLINET</a:t>
            </a: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a:t>
            </a:r>
            <a:r>
              <a:rPr kumimoji="0" lang="en-A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BIBNET</a:t>
            </a: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have only relatively recently merged into a super-bibliographic </a:t>
            </a:r>
            <a:r>
              <a:rPr kumimoji="0" lang="en-A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utitlity</a:t>
            </a: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A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Lyrasis</a:t>
            </a: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created in 2009</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hlinkClick r:id="rId2"/>
              </a:rPr>
              <a:t>http://www.lyrasis.org/About-Us.aspx</a:t>
            </a:r>
            <a:r>
              <a:rPr kumimoji="0" lang="en-AU"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a:t>
            </a:r>
          </a:p>
          <a:p>
            <a:pPr marL="0" marR="0" lvl="0" indent="0" algn="ctr" defTabSz="914400" rtl="0" eaLnBrk="0" fontAlgn="base" latinLnBrk="0" hangingPunct="0">
              <a:lnSpc>
                <a:spcPct val="100000"/>
              </a:lnSpc>
              <a:spcBef>
                <a:spcPct val="0"/>
              </a:spcBef>
              <a:spcAft>
                <a:spcPct val="0"/>
              </a:spcAft>
              <a:buClrTx/>
              <a:buSzTx/>
              <a:buFontTx/>
              <a:buNone/>
              <a:tabLst/>
            </a:pPr>
            <a:endParaRPr lang="en-AU" sz="1100" dirty="0" smtClean="0">
              <a:latin typeface="Arial"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304800" y="175483"/>
            <a:ext cx="8610600" cy="64017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Crisis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The new technologies and systems had promised relief from increasing</a:t>
            </a:r>
          </a:p>
          <a:p>
            <a:pPr marL="0" marR="0" lvl="0" indent="0" algn="l" defTabSz="914400" rtl="0" eaLnBrk="0" fontAlgn="base" latinLnBrk="0" hangingPunct="0">
              <a:lnSpc>
                <a:spcPct val="100000"/>
              </a:lnSpc>
              <a:spcBef>
                <a:spcPct val="0"/>
              </a:spcBef>
              <a:buClrTx/>
              <a:buSzTx/>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congestion, blockages and delays of the established arrangements for information</a:t>
            </a:r>
          </a:p>
          <a:p>
            <a:pPr marL="0" marR="0" lvl="0" indent="0" algn="l" defTabSz="914400" rtl="0" eaLnBrk="0" fontAlgn="base" latinLnBrk="0" hangingPunct="0">
              <a:lnSpc>
                <a:spcPct val="100000"/>
              </a:lnSpc>
              <a:spcBef>
                <a:spcPct val="0"/>
              </a:spcBef>
              <a:spcAft>
                <a:spcPts val="600"/>
              </a:spcAft>
              <a:buClrTx/>
              <a:buSzTx/>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organisation and dissemination.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Derek de Sola Price in 1961 and 1963 and others (see e.g., Jean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Tague</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et</a:t>
            </a:r>
          </a:p>
          <a:p>
            <a:pPr marL="0" marR="0" lvl="0" indent="0" algn="l" defTabSz="914400" rtl="0" eaLnBrk="0" fontAlgn="base" latinLnBrk="0" hangingPunct="0">
              <a:lnSpc>
                <a:spcPct val="100000"/>
              </a:lnSpc>
              <a:spcBef>
                <a:spcPct val="0"/>
              </a:spcBef>
              <a:buClrTx/>
              <a:buSzTx/>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al 981;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Renear</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Palmer 2009) revealed that the volume of information was</a:t>
            </a:r>
          </a:p>
          <a:p>
            <a:pPr marL="0" marR="0" lvl="0" indent="0" algn="l" defTabSz="914400" rtl="0" eaLnBrk="0" fontAlgn="base" latinLnBrk="0" hangingPunct="0">
              <a:lnSpc>
                <a:spcPct val="100000"/>
              </a:lnSpc>
              <a:spcBef>
                <a:spcPct val="0"/>
              </a:spcBef>
              <a:spcAft>
                <a:spcPts val="120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growing exponentially and as a result becoming overwhelming.</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 existing indexing and distribution mechanisms, the information structures</a:t>
            </a:r>
          </a:p>
          <a:p>
            <a:pPr marL="0" marR="0" lvl="0" indent="0" algn="l" defTabSz="914400" rtl="0" eaLnBrk="0" fontAlgn="base" latinLnBrk="0" hangingPunct="0">
              <a:lnSpc>
                <a:spcPct val="100000"/>
              </a:lnSpc>
              <a:spcBef>
                <a:spcPct val="0"/>
              </a:spcBef>
              <a:buClrTx/>
              <a:buSzTx/>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systems that provided physical and intellectual access to publicly accessible</a:t>
            </a:r>
          </a:p>
          <a:p>
            <a:pPr marL="0" marR="0" lvl="0" indent="0" algn="l" defTabSz="914400" rtl="0" eaLnBrk="0" fontAlgn="base" latinLnBrk="0" hangingPunct="0">
              <a:lnSpc>
                <a:spcPct val="100000"/>
              </a:lnSpc>
              <a:spcBef>
                <a:spcPct val="0"/>
              </a:spcBef>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recorded information and to official administrative records of various kinds, were</a:t>
            </a:r>
          </a:p>
          <a:p>
            <a:pPr marL="0" marR="0" lvl="0" indent="0" algn="l" defTabSz="914400" rtl="0" eaLnBrk="0" fontAlgn="base" latinLnBrk="0" hangingPunct="0">
              <a:lnSpc>
                <a:spcPct val="100000"/>
              </a:lnSpc>
              <a:spcBef>
                <a:spcPct val="0"/>
              </a:spcBef>
              <a:spcAft>
                <a:spcPts val="60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failing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“Work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arounds</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such as, e.g.,  pre-print exchanges of papers and reports and</a:t>
            </a:r>
          </a:p>
          <a:p>
            <a:pPr marL="0" marR="0" lvl="0" indent="0" algn="l" defTabSz="914400" rtl="0" eaLnBrk="0" fontAlgn="base" latinLnBrk="0" hangingPunct="0">
              <a:lnSpc>
                <a:spcPct val="100000"/>
              </a:lnSpc>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Garfield’s </a:t>
            </a:r>
            <a:r>
              <a:rPr kumimoji="0" lang="en-AU" altLang="zh-CN" sz="2000" b="0" i="1"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Current Contents</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weekly service of the collected title pages of journals</a:t>
            </a:r>
          </a:p>
          <a:p>
            <a:pPr marL="0" marR="0" lvl="0" indent="0" algn="l" defTabSz="914400" rtl="0" eaLnBrk="0" fontAlgn="base" latinLnBrk="0" hangingPunct="0">
              <a:lnSpc>
                <a:spcPct val="100000"/>
              </a:lnSpc>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 various subjects;  limited in scope; soon subject to the same pressures as their</a:t>
            </a:r>
          </a:p>
          <a:p>
            <a:pPr marL="0" marR="0" lvl="0" indent="0" algn="l" defTabSz="914400" rtl="0" eaLnBrk="0" fontAlgn="base" latinLnBrk="0" hangingPunct="0">
              <a:lnSpc>
                <a:spcPct val="100000"/>
              </a:lnSpc>
              <a:spcAft>
                <a:spcPts val="60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parent journals.</a:t>
            </a:r>
          </a:p>
          <a:p>
            <a:pPr eaLnBrk="0" fontAlgn="base" hangingPunct="0">
              <a:spcAft>
                <a:spcPct val="0"/>
              </a:spcAft>
              <a:buFont typeface="Arial" pitchFamily="34" charset="0"/>
              <a:buChar char="•"/>
            </a:pPr>
            <a:r>
              <a:rPr lang="en-AU" altLang="zh-CN" sz="2000" dirty="0" smtClean="0">
                <a:latin typeface="Times New Roman" pitchFamily="18" charset="0"/>
                <a:ea typeface="SimSun" pitchFamily="2" charset="-122"/>
                <a:cs typeface="Times New Roman" pitchFamily="18" charset="0"/>
              </a:rPr>
              <a:t>  A sense of looming crisis. </a:t>
            </a:r>
            <a:endParaRPr lang="en-US" altLang="zh-CN" sz="2000" dirty="0" smtClean="0">
              <a:latin typeface="Arial" pitchFamily="34" charset="0"/>
              <a:cs typeface="Arial" pitchFamily="34" charset="0"/>
            </a:endParaRPr>
          </a:p>
          <a:p>
            <a:pPr marL="0" marR="0" lvl="0" indent="0" algn="l" defTabSz="914400" rtl="0" eaLnBrk="0" fontAlgn="base" latinLnBrk="0" hangingPunct="0">
              <a:lnSpc>
                <a:spcPct val="100000"/>
              </a:lnSpc>
              <a:spcAft>
                <a:spcPct val="0"/>
              </a:spcAft>
              <a:buClrTx/>
              <a:buSzTx/>
              <a:buFont typeface="Arial" pitchFamily="34" charset="0"/>
              <a:buChar char="•"/>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ts val="600"/>
              </a:spcBef>
              <a:spcAft>
                <a:spcPct val="0"/>
              </a:spcAft>
              <a:buClrTx/>
              <a:buSzTx/>
              <a:buFont typeface="Arial" pitchFamily="34" charset="0"/>
              <a:buChar char="•"/>
              <a:tabLst/>
            </a:pPr>
            <a:endParaRPr lang="en-AU" altLang="zh-CN" sz="2000" dirty="0" smtClean="0">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228600" y="136916"/>
            <a:ext cx="87630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Some Responses to the Sense of Crisis </a:t>
            </a:r>
          </a:p>
          <a:p>
            <a:pPr lvl="0" eaLnBrk="0" fontAlgn="base" hangingPunct="0">
              <a:spcBef>
                <a:spcPts val="1200"/>
              </a:spcBef>
              <a:spcAft>
                <a:spcPts val="1200"/>
              </a:spcAft>
              <a:buFont typeface="Arial" pitchFamily="34" charset="0"/>
              <a:buChar char="•"/>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Governments, business, industry and the various research communities increasingly alarmed</a:t>
            </a:r>
          </a:p>
          <a:p>
            <a:pPr lvl="0" eaLnBrk="0" fontAlgn="base" hangingPunct="0">
              <a:spcBef>
                <a:spcPct val="0"/>
              </a:spcBef>
              <a:spcAft>
                <a:spcPts val="600"/>
              </a:spcAft>
              <a:buFont typeface="Arial" pitchFamily="34" charset="0"/>
              <a:buChar char="•"/>
            </a:pPr>
            <a:r>
              <a:rPr lang="en-AU" altLang="zh-CN" sz="2000" dirty="0" smtClean="0">
                <a:latin typeface="Times New Roman" pitchFamily="18" charset="0"/>
                <a:ea typeface="SimSun" pitchFamily="2" charset="-122"/>
                <a:cs typeface="Times New Roman" pitchFamily="18" charset="0"/>
              </a:rPr>
              <a:t>1948  Royal Society of London’s Scientific Information Conference</a:t>
            </a:r>
            <a:endParaRPr lang="en-US" altLang="zh-CN" sz="2000" dirty="0" smtClean="0">
              <a:latin typeface="Arial" pitchFamily="34" charset="0"/>
              <a:cs typeface="Arial" pitchFamily="34" charset="0"/>
            </a:endParaRPr>
          </a:p>
          <a:p>
            <a:pPr lvl="0" eaLnBrk="0" fontAlgn="base" hangingPunct="0">
              <a:spcBef>
                <a:spcPct val="0"/>
              </a:spcBef>
              <a:spcAft>
                <a:spcPts val="600"/>
              </a:spcAft>
              <a:buFont typeface="Arial" pitchFamily="34" charset="0"/>
              <a:buChar char="•"/>
            </a:pPr>
            <a:r>
              <a:rPr lang="en-AU" altLang="zh-CN" sz="2000" dirty="0" smtClean="0">
                <a:latin typeface="Times New Roman" pitchFamily="18" charset="0"/>
                <a:ea typeface="SimSun" pitchFamily="2" charset="-122"/>
                <a:cs typeface="Times New Roman" pitchFamily="18" charset="0"/>
              </a:rPr>
              <a:t>1958 the International Conference on Scientific Information in Washington sponsored by the American Documentation Institute, the National Science Foundation and the National Academy of Sciences - National Research Council –papers a major conspectus of issues and developments for the time</a:t>
            </a: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ts val="12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1958-1986</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US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Government commissioned at least thirty studies and reports (identified and annotated by Harold Wooster).</a:t>
            </a:r>
          </a:p>
          <a:p>
            <a:pPr lvl="0" eaLnBrk="0" fontAlgn="base" hangingPunct="0">
              <a:spcBef>
                <a:spcPct val="0"/>
              </a:spcBef>
              <a:spcAft>
                <a:spcPct val="0"/>
              </a:spcAft>
              <a:buFont typeface="Arial" pitchFamily="34" charset="0"/>
              <a:buChar char="•"/>
            </a:pPr>
            <a:r>
              <a:rPr lang="en-AU" altLang="zh-CN" sz="2000" dirty="0" smtClean="0">
                <a:latin typeface="Times New Roman" pitchFamily="18" charset="0"/>
                <a:ea typeface="SimSun" pitchFamily="2" charset="-122"/>
                <a:cs typeface="Times New Roman" pitchFamily="18" charset="0"/>
              </a:rPr>
              <a:t>In 1971 UNESCO and the Council of Scientific Unions proposed an international system for world-wide coordination of the production and distribution of scientific and technical literature, </a:t>
            </a:r>
            <a:r>
              <a:rPr lang="en-AU" altLang="zh-CN" sz="2000" dirty="0" err="1" smtClean="0">
                <a:latin typeface="Times New Roman" pitchFamily="18" charset="0"/>
                <a:ea typeface="SimSun" pitchFamily="2" charset="-122"/>
                <a:cs typeface="Times New Roman" pitchFamily="18" charset="0"/>
              </a:rPr>
              <a:t>UNISIST</a:t>
            </a:r>
            <a:endParaRPr lang="en-US" altLang="zh-CN" sz="2000" dirty="0" smtClean="0">
              <a:latin typeface="Arial" pitchFamily="34" charset="0"/>
              <a:cs typeface="Arial" pitchFamily="34" charset="0"/>
            </a:endParaRPr>
          </a:p>
          <a:p>
            <a:pPr lvl="0" eaLnBrk="0" fontAlgn="base" hangingPunct="0">
              <a:spcBef>
                <a:spcPts val="600"/>
              </a:spcBef>
              <a:spcAft>
                <a:spcPct val="0"/>
              </a:spcAft>
              <a:buFont typeface="Arial" pitchFamily="34" charset="0"/>
              <a:buChar char="•"/>
            </a:pPr>
            <a:r>
              <a:rPr lang="en-AU" altLang="zh-CN" sz="2000" dirty="0" smtClean="0">
                <a:latin typeface="Times New Roman" pitchFamily="18" charset="0"/>
                <a:ea typeface="SimSun" pitchFamily="2" charset="-122"/>
                <a:cs typeface="Times New Roman" pitchFamily="18" charset="0"/>
              </a:rPr>
              <a:t>In 1974 UNESCO Working with </a:t>
            </a:r>
            <a:r>
              <a:rPr lang="en-AU" altLang="zh-CN" sz="2000" dirty="0" err="1" smtClean="0">
                <a:latin typeface="Times New Roman" pitchFamily="18" charset="0"/>
                <a:ea typeface="SimSun" pitchFamily="2" charset="-122"/>
                <a:cs typeface="Times New Roman" pitchFamily="18" charset="0"/>
              </a:rPr>
              <a:t>IFLA</a:t>
            </a:r>
            <a:r>
              <a:rPr lang="en-AU" altLang="zh-CN" sz="2000" dirty="0" smtClean="0">
                <a:latin typeface="Times New Roman" pitchFamily="18" charset="0"/>
                <a:ea typeface="SimSun" pitchFamily="2" charset="-122"/>
                <a:cs typeface="Times New Roman" pitchFamily="18" charset="0"/>
              </a:rPr>
              <a:t> , FID and the International Council of Archives developed the </a:t>
            </a:r>
            <a:r>
              <a:rPr lang="en-AU" altLang="zh-CN" sz="2000" dirty="0" err="1" smtClean="0">
                <a:latin typeface="Times New Roman" pitchFamily="18" charset="0"/>
                <a:ea typeface="SimSun" pitchFamily="2" charset="-122"/>
                <a:cs typeface="Times New Roman" pitchFamily="18" charset="0"/>
              </a:rPr>
              <a:t>NATIS</a:t>
            </a:r>
            <a:r>
              <a:rPr lang="en-AU" altLang="zh-CN" sz="2000" dirty="0" smtClean="0">
                <a:latin typeface="Times New Roman" pitchFamily="18" charset="0"/>
                <a:ea typeface="SimSun" pitchFamily="2" charset="-122"/>
                <a:cs typeface="Times New Roman" pitchFamily="18" charset="0"/>
              </a:rPr>
              <a:t> (National Information Systems) program in parallel to the </a:t>
            </a:r>
            <a:r>
              <a:rPr lang="en-AU" altLang="zh-CN" sz="2000" dirty="0" err="1" smtClean="0">
                <a:latin typeface="Times New Roman" pitchFamily="18" charset="0"/>
                <a:ea typeface="SimSun" pitchFamily="2" charset="-122"/>
                <a:cs typeface="Times New Roman" pitchFamily="18" charset="0"/>
              </a:rPr>
              <a:t>UNSIST</a:t>
            </a:r>
            <a:r>
              <a:rPr lang="en-AU" altLang="zh-CN" sz="2000" dirty="0" smtClean="0">
                <a:latin typeface="Times New Roman" pitchFamily="18" charset="0"/>
                <a:ea typeface="SimSun" pitchFamily="2" charset="-122"/>
                <a:cs typeface="Times New Roman" pitchFamily="18" charset="0"/>
              </a:rPr>
              <a:t> program.  By adopting these programs, nations would establish systematically national information policies and plans that could be integrated internationally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10600" cy="6494085"/>
          </a:xfrm>
          <a:prstGeom prst="rect">
            <a:avLst/>
          </a:prstGeom>
        </p:spPr>
        <p:txBody>
          <a:bodyPr wrap="square">
            <a:spAutoFit/>
          </a:bodyPr>
          <a:lstStyle/>
          <a:p>
            <a:pPr algn="ctr"/>
            <a:r>
              <a:rPr lang="en-AU" sz="2400" b="1" dirty="0" smtClean="0">
                <a:latin typeface="Times New Roman" pitchFamily="18" charset="0"/>
                <a:cs typeface="Times New Roman" pitchFamily="18" charset="0"/>
              </a:rPr>
              <a:t>Abstract</a:t>
            </a:r>
          </a:p>
          <a:p>
            <a:pPr algn="ctr"/>
            <a:endParaRPr lang="en-US" sz="2400" b="1" dirty="0" smtClean="0">
              <a:latin typeface="Times New Roman" pitchFamily="18" charset="0"/>
              <a:cs typeface="Times New Roman" pitchFamily="18" charset="0"/>
            </a:endParaRPr>
          </a:p>
          <a:p>
            <a:r>
              <a:rPr lang="en-AU" sz="2000" dirty="0" smtClean="0">
                <a:latin typeface="Times New Roman" pitchFamily="18" charset="0"/>
                <a:cs typeface="Times New Roman" pitchFamily="18" charset="0"/>
              </a:rPr>
              <a:t>This paper presents  in outline an account of the conditions and the trajectory of events that led to the emergence of what we call information science in the context of the American Society of Information Science and Technology. It suggests that we have already passed through at least two information orders or revolutions as we transition 1</a:t>
            </a:r>
            <a:r>
              <a:rPr lang="en-AU" sz="2000" baseline="30000" dirty="0" smtClean="0">
                <a:latin typeface="Times New Roman" pitchFamily="18" charset="0"/>
                <a:cs typeface="Times New Roman" pitchFamily="18" charset="0"/>
              </a:rPr>
              <a:t>st</a:t>
            </a:r>
            <a:r>
              <a:rPr lang="en-AU" sz="2000" dirty="0" smtClean="0">
                <a:latin typeface="Times New Roman" pitchFamily="18" charset="0"/>
                <a:cs typeface="Times New Roman" pitchFamily="18" charset="0"/>
              </a:rPr>
              <a:t> from the long era of print that began with Gutenberg then through 2</a:t>
            </a:r>
            <a:r>
              <a:rPr lang="en-AU" sz="2000" baseline="30000" dirty="0" smtClean="0">
                <a:latin typeface="Times New Roman" pitchFamily="18" charset="0"/>
                <a:cs typeface="Times New Roman" pitchFamily="18" charset="0"/>
              </a:rPr>
              <a:t>nd</a:t>
            </a:r>
            <a:r>
              <a:rPr lang="en-AU" sz="2000" dirty="0" smtClean="0">
                <a:latin typeface="Times New Roman" pitchFamily="18" charset="0"/>
                <a:cs typeface="Times New Roman" pitchFamily="18" charset="0"/>
              </a:rPr>
              <a:t>, a pre-digital era following the Second World War and now 3</a:t>
            </a:r>
            <a:r>
              <a:rPr lang="en-AU" sz="2000" baseline="30000" dirty="0" smtClean="0">
                <a:latin typeface="Times New Roman" pitchFamily="18" charset="0"/>
                <a:cs typeface="Times New Roman" pitchFamily="18" charset="0"/>
              </a:rPr>
              <a:t>rd,</a:t>
            </a:r>
            <a:r>
              <a:rPr lang="en-AU" sz="2000" dirty="0" smtClean="0">
                <a:latin typeface="Times New Roman" pitchFamily="18" charset="0"/>
                <a:cs typeface="Times New Roman" pitchFamily="18" charset="0"/>
              </a:rPr>
              <a:t> to a new era characterized by the advent of the ubiquitous technologies that  herald the “digital revolution” and the creation of the so-called “information society.” As a result of the transformative changes that are currently taking place, it is possible to see the past as opening itself to new kinds of scrutiny. The argument of this paper is that the future of the history of information science is best thought of as part of a still unrealised convergence of diverse historical approaches to understanding how societies are constituted, sustained, reproduced and changed in part by information and the infrastructures that emerge to manage information access and use. There are clearly different bodies of historical knowledge and research methodologies that might be usefully brought together in mutually conducted explorations of important information phenomena from Gutenberg to Google</a:t>
            </a:r>
            <a:r>
              <a:rPr lang="en-AU" sz="2400" dirty="0" smtClean="0"/>
              <a:t>. </a:t>
            </a:r>
            <a:endParaRPr lang="en-US" sz="2400" dirty="0" smtClean="0"/>
          </a:p>
          <a:p>
            <a:r>
              <a:rPr lang="en-AU"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304800" y="614334"/>
            <a:ext cx="86106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 Post-War Pre-Digital Revolution </a:t>
            </a:r>
            <a:endParaRPr kumimoji="0" lang="en-US" altLang="zh-CN"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Simplistic but convenient to see a steady technological progression in this period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punched card and microfilm-based systems,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several generations of computer and networked systems,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Tx/>
              <a:buNone/>
              <a:tabLst/>
            </a:pPr>
            <a:r>
              <a:rPr lang="en-AU" altLang="zh-CN" sz="2000" dirty="0" smtClean="0">
                <a:latin typeface="Times New Roman" pitchFamily="18" charset="0"/>
                <a:ea typeface="SimSun" pitchFamily="2" charset="-122"/>
                <a:cs typeface="Times New Roman" pitchFamily="18" charset="0"/>
              </a:rPr>
              <a:t>      - t</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o developments involving Internet and the World Wide Web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The new information order of post-World War II up to the period of the late </a:t>
            </a:r>
          </a:p>
          <a:p>
            <a:pPr marL="0" marR="0" lvl="0" indent="0" algn="l" defTabSz="914400" rtl="0" eaLnBrk="0" fontAlgn="base" latinLnBrk="0" hangingPunct="0">
              <a:lnSpc>
                <a:spcPct val="100000"/>
              </a:lnSpc>
              <a:spcBef>
                <a:spcPct val="0"/>
              </a:spcBef>
              <a:spcAft>
                <a:spcPts val="120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1980s  and early1990s was still largely print-based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All the Gutenberg certainties of print and its </a:t>
            </a:r>
            <a:r>
              <a:rPr lang="en-AU" altLang="zh-CN" sz="2000" dirty="0" smtClean="0">
                <a:latin typeface="Times New Roman" pitchFamily="18" charset="0"/>
                <a:ea typeface="SimSun" pitchFamily="2" charset="-122"/>
                <a:cs typeface="Times New Roman" pitchFamily="18" charset="0"/>
              </a:rPr>
              <a:t>supportive infrastructures were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question</a:t>
            </a:r>
          </a:p>
          <a:p>
            <a:pPr lvl="0" eaLnBrk="0" fontAlgn="base" hangingPunct="0">
              <a:spcBef>
                <a:spcPct val="0"/>
              </a:spcBef>
              <a:spcAft>
                <a:spcPct val="0"/>
              </a:spcAft>
              <a:buFont typeface="Arial" pitchFamily="34" charset="0"/>
              <a:buChar char="•"/>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Struggle to </a:t>
            </a:r>
            <a:r>
              <a:rPr lang="en-AU" altLang="zh-CN" sz="2000" dirty="0" smtClean="0">
                <a:latin typeface="Times New Roman" pitchFamily="18" charset="0"/>
                <a:ea typeface="SimSun" pitchFamily="2" charset="-122"/>
                <a:cs typeface="Times New Roman" pitchFamily="18" charset="0"/>
              </a:rPr>
              <a:t>use emerging  technologies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to adapt existing information and</a:t>
            </a:r>
          </a:p>
          <a:p>
            <a:pPr lvl="0" eaLnBrk="0" fontAlgn="base" hangingPunct="0">
              <a:spcBef>
                <a:spcPct val="0"/>
              </a:spcBef>
              <a:spcAft>
                <a:spcPct val="0"/>
              </a:spcAf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communications infrastructures for the effective management of increasing</a:t>
            </a:r>
          </a:p>
          <a:p>
            <a:pPr lvl="0" eaLnBrk="0" fontAlgn="base" hangingPunct="0">
              <a:spcBef>
                <a:spcPct val="0"/>
              </a:spcBef>
              <a:spcAft>
                <a:spcPts val="600"/>
              </a:spcAf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volumes of material appearing in new formats</a:t>
            </a:r>
          </a:p>
          <a:p>
            <a:pPr lvl="0" eaLnBrk="0" fontAlgn="base" hangingPunct="0">
              <a:spcBef>
                <a:spcPct val="0"/>
              </a:spcBef>
              <a:spcAft>
                <a:spcPct val="0"/>
              </a:spcAft>
              <a:buFont typeface="Arial" pitchFamily="34" charset="0"/>
              <a:buChar char="•"/>
            </a:pPr>
            <a:r>
              <a:rPr lang="en-AU" altLang="zh-CN" sz="2000" dirty="0" smtClean="0">
                <a:latin typeface="Times New Roman" pitchFamily="18" charset="0"/>
                <a:ea typeface="SimSun" pitchFamily="2" charset="-122"/>
                <a:cs typeface="Times New Roman" pitchFamily="18" charset="0"/>
              </a:rPr>
              <a:t>Major period studied by historians of information science as defined by their affiliations to </a:t>
            </a:r>
            <a:r>
              <a:rPr lang="en-AU" altLang="zh-CN" sz="2000" dirty="0" err="1" smtClean="0">
                <a:latin typeface="Times New Roman" pitchFamily="18" charset="0"/>
                <a:ea typeface="SimSun" pitchFamily="2" charset="-122"/>
                <a:cs typeface="Times New Roman" pitchFamily="18" charset="0"/>
              </a:rPr>
              <a:t>ASIST</a:t>
            </a: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lvl="0" eaLnBrk="0" fontAlgn="base" hangingPunct="0">
              <a:spcBef>
                <a:spcPct val="0"/>
              </a:spcBef>
              <a:spcAft>
                <a:spcPct val="0"/>
              </a:spcAft>
              <a:buFont typeface="Arial" pitchFamily="34" charset="0"/>
              <a:buChar char="•"/>
            </a:pPr>
            <a:endParaRPr lang="en-AU" altLang="zh-CN" sz="2000" dirty="0" smtClean="0">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685800"/>
            <a:ext cx="7543800" cy="5262979"/>
          </a:xfrm>
          <a:prstGeom prst="rect">
            <a:avLst/>
          </a:prstGeom>
        </p:spPr>
        <p:txBody>
          <a:bodyPr wrap="square">
            <a:spAutoFit/>
          </a:bodyPr>
          <a:lstStyle/>
          <a:p>
            <a:pPr algn="ctr"/>
            <a:r>
              <a:rPr lang="en-AU" sz="2400" b="1" dirty="0" smtClean="0">
                <a:latin typeface="Times New Roman" pitchFamily="18" charset="0"/>
                <a:cs typeface="Times New Roman" pitchFamily="18" charset="0"/>
              </a:rPr>
              <a:t>With the advent of the Internet &amp; the World Wide Web in the early 1990s ...</a:t>
            </a:r>
          </a:p>
          <a:p>
            <a:pPr algn="ctr"/>
            <a:r>
              <a:rPr lang="en-AU" sz="2400" b="1" dirty="0" smtClean="0">
                <a:latin typeface="Times New Roman" pitchFamily="18" charset="0"/>
                <a:cs typeface="Times New Roman" pitchFamily="18" charset="0"/>
              </a:rPr>
              <a:t> </a:t>
            </a:r>
          </a:p>
          <a:p>
            <a:pPr algn="ctr"/>
            <a:endParaRPr lang="en-AU" sz="2400" b="1" dirty="0" smtClean="0">
              <a:latin typeface="Times New Roman" pitchFamily="18" charset="0"/>
              <a:cs typeface="Times New Roman" pitchFamily="18" charset="0"/>
            </a:endParaRPr>
          </a:p>
          <a:p>
            <a:pPr algn="ctr"/>
            <a:endParaRPr lang="en-AU" sz="2400" b="1" dirty="0" smtClean="0">
              <a:latin typeface="Times New Roman" pitchFamily="18" charset="0"/>
              <a:cs typeface="Times New Roman" pitchFamily="18" charset="0"/>
            </a:endParaRPr>
          </a:p>
          <a:p>
            <a:pPr algn="ctr"/>
            <a:endParaRPr lang="en-AU" sz="2400" b="1" dirty="0" smtClean="0">
              <a:latin typeface="Times New Roman" pitchFamily="18" charset="0"/>
              <a:cs typeface="Times New Roman" pitchFamily="18" charset="0"/>
            </a:endParaRPr>
          </a:p>
          <a:p>
            <a:pPr algn="ctr"/>
            <a:r>
              <a:rPr lang="en-AU" sz="2400" b="1" dirty="0" smtClean="0">
                <a:latin typeface="Times New Roman" pitchFamily="18" charset="0"/>
                <a:cs typeface="Times New Roman" pitchFamily="18" charset="0"/>
              </a:rPr>
              <a:t>A Third Information Revolution or Information Order</a:t>
            </a:r>
          </a:p>
          <a:p>
            <a:pPr algn="ctr"/>
            <a:endParaRPr lang="en-AU" sz="2400" b="1" dirty="0" smtClean="0">
              <a:latin typeface="Times New Roman" pitchFamily="18" charset="0"/>
              <a:cs typeface="Times New Roman" pitchFamily="18" charset="0"/>
            </a:endParaRPr>
          </a:p>
          <a:p>
            <a:pPr algn="ctr"/>
            <a:endParaRPr lang="en-AU" sz="2400" b="1" dirty="0" smtClean="0">
              <a:latin typeface="Times New Roman" pitchFamily="18" charset="0"/>
              <a:cs typeface="Times New Roman" pitchFamily="18" charset="0"/>
            </a:endParaRPr>
          </a:p>
          <a:p>
            <a:pPr algn="ctr"/>
            <a:endParaRPr lang="en-AU" sz="2400" b="1" dirty="0" smtClean="0">
              <a:latin typeface="Times New Roman" pitchFamily="18" charset="0"/>
              <a:cs typeface="Times New Roman" pitchFamily="18" charset="0"/>
            </a:endParaRPr>
          </a:p>
          <a:p>
            <a:pPr algn="ctr"/>
            <a:endParaRPr lang="en-AU" sz="2400" b="1" dirty="0" smtClean="0">
              <a:latin typeface="Times New Roman" pitchFamily="18" charset="0"/>
              <a:cs typeface="Times New Roman" pitchFamily="18" charset="0"/>
            </a:endParaRPr>
          </a:p>
          <a:p>
            <a:pPr algn="ctr"/>
            <a:endParaRPr lang="en-AU" sz="2400" b="1" dirty="0" smtClean="0">
              <a:latin typeface="Times New Roman" pitchFamily="18" charset="0"/>
              <a:cs typeface="Times New Roman" pitchFamily="18" charset="0"/>
            </a:endParaRPr>
          </a:p>
          <a:p>
            <a:pPr algn="ctr"/>
            <a:endParaRPr lang="en-AU" sz="2400" b="1" dirty="0" smtClean="0">
              <a:latin typeface="Times New Roman" pitchFamily="18" charset="0"/>
              <a:cs typeface="Times New Roman" pitchFamily="18" charset="0"/>
            </a:endParaRPr>
          </a:p>
          <a:p>
            <a:pPr algn="ctr"/>
            <a:endParaRPr lang="en-AU" sz="24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401009"/>
            <a:ext cx="8686800" cy="59554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600"/>
              </a:spcAft>
              <a:buClrTx/>
              <a:buSzTx/>
              <a:buFontTx/>
              <a:buNone/>
              <a:tabLst/>
            </a:pPr>
            <a:r>
              <a:rPr lang="en-AU" altLang="zh-CN" sz="2000" b="1" dirty="0" smtClean="0">
                <a:latin typeface="Times New Roman" pitchFamily="18" charset="0"/>
                <a:ea typeface="SimSun" pitchFamily="2" charset="-122"/>
                <a:cs typeface="Times New Roman" pitchFamily="18" charset="0"/>
              </a:rPr>
              <a:t>D</a:t>
            </a: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igitisation and Globalization  - The Basis of the New Information Revolution</a:t>
            </a:r>
            <a:endParaRPr kumimoji="0" lang="en-US" altLang="zh-CN"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ts val="1800"/>
              </a:spcBef>
              <a:spcAft>
                <a:spcPts val="6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Radical overhaul and replacement of established information infrastructures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See reflection in new  nomenclatures -- neologisms --for new technologies, media</a:t>
            </a:r>
          </a:p>
          <a:p>
            <a:pPr marL="0" marR="0" lvl="0" indent="0" algn="l" defTabSz="914400" rtl="0" eaLnBrk="0" fontAlgn="base" latinLnBrk="0" hangingPunct="0">
              <a:lnSpc>
                <a:spcPct val="100000"/>
              </a:lnSpc>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functions, e.g.</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computers and the specialist terminologies associated with their operation,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-the Internet and the World Wide Web, the Semantic Web, Web 2.0,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-digitization, ubiquitous computing,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ontologies</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mark-up languages,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-E-preprint archives and institutional repositories,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12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-social networking, virtual reality, data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curation</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telescience</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telemedicine.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Transformations of traditional knowledge domains &amp;information formats, e.g.</a:t>
            </a:r>
          </a:p>
          <a:p>
            <a:pPr marL="0" marR="0" lvl="0" indent="0" algn="l" defTabSz="914400" rtl="0" eaLnBrk="0" fontAlgn="base" latinLnBrk="0" hangingPunct="0">
              <a:lnSpc>
                <a:spcPct val="100000"/>
              </a:lnSpc>
              <a:spcBef>
                <a:spcPct val="0"/>
              </a:spcBef>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Ubiquitous Prefix “E”,</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E-commerce, E-government, E-Science, E-learning,</a:t>
            </a:r>
          </a:p>
          <a:p>
            <a:pPr marL="0" marR="0" lvl="0" indent="0" algn="l" defTabSz="914400" rtl="0" eaLnBrk="0" fontAlgn="base" latinLnBrk="0" hangingPunct="0">
              <a:lnSpc>
                <a:spcPct val="100000"/>
              </a:lnSpc>
              <a:spcBef>
                <a:spcPct val="0"/>
              </a:spcBef>
              <a:spcAft>
                <a:spcPts val="600"/>
              </a:spcAft>
              <a:buClrTx/>
              <a:buSzTx/>
              <a:buFontTx/>
              <a:buNone/>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E-books 			</a:t>
            </a:r>
          </a:p>
          <a:p>
            <a:pPr marL="0" marR="0" lvl="0" indent="0" algn="ctr" defTabSz="914400" rtl="0" eaLnBrk="0" fontAlgn="base" latinLnBrk="0" hangingPunct="0">
              <a:lnSpc>
                <a:spcPct val="100000"/>
              </a:lnSpc>
              <a:spcBef>
                <a:spcPct val="0"/>
              </a:spcBef>
              <a:spcAft>
                <a:spcPts val="600"/>
              </a:spcAft>
              <a:buClrTx/>
              <a:buSzTx/>
              <a:buFontTx/>
              <a:buNone/>
              <a:tabLst/>
            </a:pPr>
            <a:r>
              <a:rPr lang="en-AU" altLang="zh-CN" sz="2000" dirty="0" smtClean="0">
                <a:latin typeface="Times New Roman" pitchFamily="18" charset="0"/>
                <a:ea typeface="SimSun" pitchFamily="2" charset="-122"/>
                <a:cs typeface="Times New Roman" pitchFamily="18" charset="0"/>
              </a:rPr>
              <a:t>and</a:t>
            </a: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Post nominal “informatics” e.g., social informatics, community informatics,</a:t>
            </a:r>
          </a:p>
          <a:p>
            <a:pPr marL="0" marR="0" lvl="0" indent="0" algn="l" defTabSz="914400" rtl="0" eaLnBrk="0" fontAlgn="base" latinLnBrk="0" hangingPunct="0">
              <a:lnSpc>
                <a:spcPct val="100000"/>
              </a:lnSpc>
              <a:spcBef>
                <a:spcPct val="0"/>
              </a:spcBef>
              <a:spcAft>
                <a:spcPct val="0"/>
              </a:spcAft>
              <a:buClrTx/>
              <a:buSzTx/>
              <a:buFontTx/>
              <a:buNone/>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biomedical informatics </a:t>
            </a:r>
          </a:p>
          <a:p>
            <a:pPr marL="0" marR="0" lvl="0" indent="0" algn="l" defTabSz="914400" rtl="0" eaLnBrk="0" fontAlgn="base" latinLnBrk="0" hangingPunct="0">
              <a:lnSpc>
                <a:spcPct val="100000"/>
              </a:lnSpc>
              <a:spcBef>
                <a:spcPct val="0"/>
              </a:spcBef>
              <a:spcAft>
                <a:spcPct val="0"/>
              </a:spcAft>
              <a:buClrTx/>
              <a:buSzTx/>
              <a:buFontTx/>
              <a:buNone/>
              <a:tabLst/>
            </a:pPr>
            <a:endParaRPr lang="en-AU" altLang="zh-CN" b="1" dirty="0" smtClean="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AU" altLang="zh-CN" b="1" dirty="0" smtClean="0">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533400" y="952567"/>
            <a:ext cx="83058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Gutenberg Continued and Transformed </a:t>
            </a:r>
            <a:endParaRPr kumimoji="0" lang="en-US" altLang="zh-CN"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All continuing</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information services and projects of the Gutenberg world of print </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assimilated </a:t>
            </a:r>
            <a:r>
              <a:rPr lang="en-AU" altLang="zh-CN" sz="2000" dirty="0" smtClean="0">
                <a:latin typeface="Times New Roman" pitchFamily="18" charset="0"/>
                <a:ea typeface="SimSun" pitchFamily="2" charset="-122"/>
                <a:cs typeface="Times New Roman" pitchFamily="18" charset="0"/>
              </a:rPr>
              <a:t>into the digital universe </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and their functions augmented or transformed, e.g.,</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From library catalogues to the Carte du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Ciel</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lang="en-AU" altLang="zh-CN" sz="2000" dirty="0" smtClean="0">
                <a:latin typeface="Times New Roman" pitchFamily="18" charset="0"/>
                <a:ea typeface="SimSun" pitchFamily="2" charset="-122"/>
                <a:cs typeface="Times New Roman" pitchFamily="18" charset="0"/>
              </a:rPr>
              <a:t>      -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Collections of digitised journals, books, manuscripts and archives,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Administrative Records, the  files and forms of government and</a:t>
            </a:r>
          </a:p>
          <a:p>
            <a:pPr marL="0" marR="0" lvl="0" indent="0" algn="l" defTabSz="914400" rtl="0" eaLnBrk="0" fontAlgn="base" latinLnBrk="0" hangingPunct="0">
              <a:lnSpc>
                <a:spcPct val="100000"/>
              </a:lnSpc>
              <a:spcBef>
                <a:spcPct val="0"/>
              </a:spcBef>
              <a:spcAft>
                <a:spcPts val="1200"/>
              </a:spcAft>
              <a:buClrTx/>
              <a:buSzTx/>
              <a:buFontTx/>
              <a:buNone/>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commercial organisations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Massive, continuously cumulating data collections: astrophysical, medical,</a:t>
            </a:r>
          </a:p>
          <a:p>
            <a:pPr marL="0" marR="0" lvl="0" indent="0" algn="l" defTabSz="914400" rtl="0" eaLnBrk="0" fontAlgn="base" latinLnBrk="0" hangingPunct="0">
              <a:lnSpc>
                <a:spcPct val="100000"/>
              </a:lnSpc>
              <a:spcBef>
                <a:spcPct val="0"/>
              </a:spcBef>
              <a:spcAft>
                <a:spcPts val="600"/>
              </a:spcAft>
              <a:buClrTx/>
              <a:buSzTx/>
              <a:buFontTx/>
              <a:buNone/>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genetic, chemical, economic, financial</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lang="en-AU" altLang="zh-CN" sz="2000" dirty="0" smtClean="0">
                <a:latin typeface="Times New Roman" pitchFamily="18" charset="0"/>
                <a:ea typeface="SimSun" pitchFamily="2" charset="-122"/>
                <a:cs typeface="Times New Roman" pitchFamily="18" charset="0"/>
              </a:rPr>
              <a:t> New tools for analysis and management of these new online collections of </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print based or digitally born data in the sciences and humanities (for latter see</a:t>
            </a:r>
          </a:p>
          <a:p>
            <a:pPr marL="0" marR="0" lvl="0" indent="0" algn="l" defTabSz="914400" rtl="0" eaLnBrk="0" fontAlgn="base" latinLnBrk="0" hangingPunct="0">
              <a:lnSpc>
                <a:spcPct val="100000"/>
              </a:lnSpc>
              <a:spcBef>
                <a:spcPct val="0"/>
              </a:spcBef>
              <a:spcAft>
                <a:spcPct val="0"/>
              </a:spcAft>
              <a:buClrTx/>
              <a:buSzTx/>
              <a:tabLst/>
            </a:pPr>
            <a:r>
              <a:rPr lang="en-AU" altLang="zh-CN" sz="2000" dirty="0" smtClean="0">
                <a:latin typeface="Times New Roman" pitchFamily="18" charset="0"/>
                <a:ea typeface="SimSun" pitchFamily="2" charset="-122"/>
                <a:cs typeface="Times New Roman" pitchFamily="18" charset="0"/>
              </a:rPr>
              <a:t>  </a:t>
            </a:r>
            <a:r>
              <a:rPr lang="en-AU" altLang="zh-CN" sz="2000" i="1" dirty="0" smtClean="0">
                <a:latin typeface="Times New Roman" pitchFamily="18" charset="0"/>
                <a:ea typeface="SimSun" pitchFamily="2" charset="-122"/>
                <a:cs typeface="Times New Roman" pitchFamily="18" charset="0"/>
              </a:rPr>
              <a:t>Companion to Digital Humanities</a:t>
            </a:r>
            <a:r>
              <a:rPr lang="en-AU" altLang="zh-CN" sz="2000" dirty="0" smtClean="0">
                <a:latin typeface="Times New Roman" pitchFamily="18" charset="0"/>
                <a:ea typeface="SimSun" pitchFamily="2" charset="-122"/>
                <a:cs typeface="Times New Roman" pitchFamily="18" charset="0"/>
              </a:rPr>
              <a:t>, 2004)</a:t>
            </a: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AU" altLang="zh-CN" sz="2000" dirty="0" smtClean="0">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381000" y="125340"/>
            <a:ext cx="8534400" cy="61709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Conjuring the New Information Society</a:t>
            </a:r>
          </a:p>
          <a:p>
            <a:pPr marL="0" marR="0" lvl="0" indent="0" algn="l" defTabSz="914400" rtl="0" eaLnBrk="0" fontAlgn="base" latinLnBrk="0" hangingPunct="0">
              <a:lnSpc>
                <a:spcPct val="100000"/>
              </a:lnSpc>
              <a:spcBef>
                <a:spcPts val="600"/>
              </a:spcBef>
              <a:spcAft>
                <a:spcPts val="6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High-tech telecommunications, networked, interactive environment of personal computing, digital radio, television and photography, and electronic mail.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Small hand-held devices for downloading or uploading &amp;sharing anything digital, </a:t>
            </a:r>
          </a:p>
          <a:p>
            <a:pPr marL="0" marR="0" lvl="0" indent="0" algn="l" defTabSz="914400" rtl="0" eaLnBrk="0" fontAlgn="base" latinLnBrk="0" hangingPunct="0">
              <a:lnSpc>
                <a:spcPct val="100000"/>
              </a:lnSpc>
              <a:spcBef>
                <a:spcPct val="0"/>
              </a:spcBef>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-increasingly ubiquitous,</a:t>
            </a:r>
          </a:p>
          <a:p>
            <a:pPr marL="0" marR="0" lvl="0" indent="0" algn="l" defTabSz="914400" rtl="0" eaLnBrk="0" fontAlgn="base" latinLnBrk="0" hangingPunct="0">
              <a:lnSpc>
                <a:spcPct val="100000"/>
              </a:lnSpc>
              <a:spcBef>
                <a:spcPct val="0"/>
              </a:spcBef>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increasingly</a:t>
            </a: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multifunctional </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-becoming ever cheaper.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Relationships between individuals and groups once mediated by mails, telephone, document reproduction techniques and need for physical propinquity augmented or replaced by  </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email, “texting,” online chat, teleconferencing, blogs, internet sites,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New kinds of electronically-based communities and services based on communications that are: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instant,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-potentially simultaneous among many participants,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-location-free </a:t>
            </a:r>
          </a:p>
          <a:p>
            <a:pPr marL="0" marR="0" lvl="0" indent="0" algn="l" defTabSz="914400" rtl="0" eaLnBrk="0" fontAlgn="base" latinLnBrk="0" hangingPunct="0">
              <a:lnSpc>
                <a:spcPct val="100000"/>
              </a:lnSpc>
              <a:spcBef>
                <a:spcPct val="0"/>
              </a:spcBef>
              <a:spcAft>
                <a:spcPct val="0"/>
              </a:spcAft>
              <a:buClrTx/>
              <a:buSzTx/>
              <a:buFontTx/>
              <a:buNone/>
              <a:tabLst/>
            </a:pPr>
            <a:endParaRPr lang="en-AU" altLang="zh-CN" sz="2000" dirty="0" smtClean="0">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228600" y="696339"/>
            <a:ext cx="8534400" cy="60631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Revolutionary Slogans, Incantations and Activities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Google, Google Maps,</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Google Scholar,</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Wikipedia,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Facebook</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Linked in, Twitter,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Flickr</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Amazon.com and E-Bay</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 the scholarly community,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WorldCat</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JSTOR</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Google Books, </a:t>
            </a:r>
            <a:r>
              <a:rPr lang="en-AU" altLang="zh-CN" sz="2000" dirty="0" smtClean="0">
                <a:latin typeface="Times New Roman" pitchFamily="18" charset="0"/>
                <a:ea typeface="SimSun" pitchFamily="2" charset="-122"/>
                <a:cs typeface="Times New Roman" pitchFamily="18" charset="0"/>
              </a:rPr>
              <a:t>the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Internet Archive, and the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Hathi</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Trust, and Access to massive, bundled full-text services of journals and reference sources by commercial organisation and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shcolarly</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dirty="0" err="1" smtClean="0">
                <a:ln>
                  <a:noFill/>
                </a:ln>
                <a:solidFill>
                  <a:schemeClr val="tx1"/>
                </a:solidFill>
                <a:effectLst/>
                <a:latin typeface="Times New Roman" pitchFamily="18" charset="0"/>
                <a:ea typeface="SimSun" pitchFamily="2" charset="-122"/>
                <a:cs typeface="Times New Roman" pitchFamily="18" charset="0"/>
              </a:rPr>
              <a:t>assocations</a:t>
            </a:r>
            <a:r>
              <a:rPr lang="en-AU" altLang="zh-CN" sz="2000" dirty="0" smtClean="0">
                <a:latin typeface="Times New Roman" pitchFamily="18" charset="0"/>
                <a:ea typeface="SimSun" pitchFamily="2" charset="-122"/>
                <a:cs typeface="Times New Roman" pitchFamily="18" charset="0"/>
              </a:rPr>
              <a:t>; e.g., Elsevier, Emerald, IEEE</a:t>
            </a: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ts val="6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 University Welkin is loud with  </a:t>
            </a:r>
          </a:p>
          <a:p>
            <a:pPr marL="457200" marR="0" lvl="0" indent="-457200" algn="l" defTabSz="914400" rtl="0" eaLnBrk="0" fontAlgn="base" latinLnBrk="0" hangingPunct="0">
              <a:lnSpc>
                <a:spcPct val="100000"/>
              </a:lnSpc>
              <a:spcBef>
                <a:spcPct val="0"/>
              </a:spcBef>
              <a:spcAft>
                <a:spcPts val="600"/>
              </a:spcAft>
              <a:buClrTx/>
              <a:buSzTx/>
              <a:buFontTx/>
              <a:buAutoNum type="alphaUcPeriod"/>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Anguished cries at the frustrations created by the inconsistent restrictions, the unreadable snippet views and the inadequate bibliographical descriptions imposed by Google Books</a:t>
            </a:r>
          </a:p>
          <a:p>
            <a:pPr marL="457200" marR="0" lvl="0" indent="-457200" algn="l" defTabSz="914400" rtl="0" eaLnBrk="0" fontAlgn="base" latinLnBrk="0" hangingPunct="0">
              <a:lnSpc>
                <a:spcPct val="100000"/>
              </a:lnSpc>
              <a:spcBef>
                <a:spcPct val="0"/>
              </a:spcBef>
              <a:spcAft>
                <a:spcPct val="0"/>
              </a:spcAft>
              <a:buClrTx/>
              <a:buSzTx/>
              <a:buFontTx/>
              <a:buAutoNum type="alphaUcPeriod"/>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 cries of joyous salvation at having access through Google Books  to the text of hitherto unknown</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material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and being saved from</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l</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ong delays of waiting for international interlibrary loans or the tediousness and expense of travel</a:t>
            </a:r>
          </a:p>
          <a:p>
            <a:pPr marL="457200" marR="0" lvl="0" indent="-457200" algn="ctr" defTabSz="914400" rtl="0" eaLnBrk="0" fontAlgn="base" latinLnBrk="0" hangingPunct="0">
              <a:lnSpc>
                <a:spcPct val="100000"/>
              </a:lnSpc>
              <a:spcBef>
                <a:spcPct val="0"/>
              </a:spcBef>
              <a:spcAft>
                <a:spcPct val="0"/>
              </a:spcAft>
              <a:buClrTx/>
              <a:buSzTx/>
              <a:tabLst/>
            </a:pPr>
            <a:endParaRPr lang="en-AU" altLang="zh-CN" b="1" dirty="0" smtClean="0">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152400" y="496416"/>
            <a:ext cx="87630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Revolution at last - But What kind of New Age, Society, Revolution is it?</a:t>
            </a:r>
            <a:endParaRPr kumimoji="0" lang="en-US" altLang="zh-CN"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Renear</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Palmer (2009) have suggested that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A revolution in scientific communication was foreshadowed in the 1980s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It did not quite occur in the 1990s</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But is NOW</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1200"/>
              </a:spcAft>
              <a:buClrTx/>
              <a:buSzTx/>
              <a:buFont typeface="Arial" pitchFamily="34" charset="0"/>
              <a:buChar char="•"/>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How to describe it: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A new post-industrial or post-</a:t>
            </a:r>
            <a:r>
              <a:rPr kumimoji="0" lang="en-A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Fordist</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or post-modern age,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A new network and surveillance society,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A new knowledge economy or new digital capitalist economy ?</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ts val="6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Or</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The next stage in a continuously evolving information society but</a:t>
            </a: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AU"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with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changes of unprecedented magnitude, complexity, velocity, convergence,</a:t>
            </a:r>
          </a:p>
          <a:p>
            <a:pPr marL="0" marR="0" lvl="0" indent="0" algn="l" defTabSz="914400" rtl="0" eaLnBrk="0" fontAlgn="base" latinLnBrk="0" hangingPunct="0">
              <a:lnSpc>
                <a:spcPct val="100000"/>
              </a:lnSpc>
              <a:spcBef>
                <a:spcPct val="0"/>
              </a:spcBef>
              <a:spcAft>
                <a:spcPct val="0"/>
              </a:spcAft>
              <a:buClrTx/>
              <a:buSzTx/>
              <a:buFontTx/>
              <a:buNone/>
              <a:tabLst/>
            </a:pPr>
            <a:r>
              <a:rPr lang="en-AU" altLang="zh-CN" sz="2000" dirty="0" smtClean="0">
                <a:latin typeface="Times New Roman" pitchFamily="18" charset="0"/>
                <a:ea typeface="SimSun" pitchFamily="2" charset="-122"/>
                <a:cs typeface="Times New Roman" pitchFamily="18" charset="0"/>
              </a:rPr>
              <a:t>     </a:t>
            </a: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technological expression?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ts val="60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The answer to all such questions and other questions of this kind is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A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YES</a:t>
            </a:r>
          </a:p>
          <a:p>
            <a:pPr marL="0" marR="0" lvl="0" indent="0" algn="ctr" defTabSz="914400" rtl="0" eaLnBrk="0" fontAlgn="base" latinLnBrk="0" hangingPunct="0">
              <a:lnSpc>
                <a:spcPct val="100000"/>
              </a:lnSpc>
              <a:spcBef>
                <a:spcPct val="0"/>
              </a:spcBef>
              <a:spcAft>
                <a:spcPct val="0"/>
              </a:spcAft>
              <a:buClrTx/>
              <a:buSzTx/>
              <a:buFontTx/>
              <a:buNone/>
              <a:tabLst/>
            </a:pPr>
            <a:endParaRPr lang="en-AU" altLang="zh-CN" sz="2000" dirty="0" smtClean="0">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685800"/>
            <a:ext cx="6324600" cy="5663089"/>
          </a:xfrm>
          <a:prstGeom prst="rect">
            <a:avLst/>
          </a:prstGeom>
        </p:spPr>
        <p:txBody>
          <a:bodyPr wrap="square">
            <a:spAutoFit/>
          </a:bodyPr>
          <a:lstStyle/>
          <a:p>
            <a:pPr algn="ctr">
              <a:spcAft>
                <a:spcPts val="600"/>
              </a:spcAft>
            </a:pPr>
            <a:r>
              <a:rPr lang="en-AU" b="1" dirty="0" smtClean="0"/>
              <a:t>Reconfiguring Past and Future</a:t>
            </a:r>
          </a:p>
          <a:p>
            <a:pPr>
              <a:spcAft>
                <a:spcPts val="1200"/>
              </a:spcAft>
            </a:pPr>
            <a:r>
              <a:rPr lang="en-AU" dirty="0" smtClean="0"/>
              <a:t>“The flexibilities made possible by invention are not just the obvious ones distinctive to an individual medium ‒ vellum or paper, pen, type or pixel. They also require an extension of thought, in that established practice must now operate in an environment larger both in its conception and in its organization. Conversely… new invention is inevitably judged and used according to familiar principles. Printing is a new way of writing. Computers offer new ways of publishing and sharing information resources. Even hypertext, for all its much vaunted possibilities, may be fundamentally defined as an </a:t>
            </a:r>
            <a:r>
              <a:rPr lang="en-AU" dirty="0" err="1" smtClean="0"/>
              <a:t>extention</a:t>
            </a:r>
            <a:r>
              <a:rPr lang="en-AU" dirty="0" smtClean="0"/>
              <a:t> (sic) of textual comparison of a kind familiar to scholarship since Politian…and others first worked to collate texts for the printing press in the late fifteenth century.”</a:t>
            </a:r>
          </a:p>
          <a:p>
            <a:pPr>
              <a:spcAft>
                <a:spcPts val="600"/>
              </a:spcAft>
            </a:pPr>
            <a:r>
              <a:rPr lang="en-AU" dirty="0" smtClean="0"/>
              <a:t>“the new drives out the old in more ways than just the technological. It also drives our former assumptions of reading, and the old structures of thought”</a:t>
            </a:r>
          </a:p>
          <a:p>
            <a:r>
              <a:rPr lang="en-AU" dirty="0" smtClean="0"/>
              <a:t> David </a:t>
            </a:r>
            <a:r>
              <a:rPr lang="en-AU" dirty="0" err="1" smtClean="0"/>
              <a:t>McKitterick</a:t>
            </a:r>
            <a:r>
              <a:rPr lang="en-AU" dirty="0" smtClean="0"/>
              <a:t> </a:t>
            </a:r>
            <a:r>
              <a:rPr lang="en-AU" i="1" dirty="0" smtClean="0"/>
              <a:t>Print Manuscript and the Search for Order, 1450-1830</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rot="10800000" flipV="1">
            <a:off x="152400" y="165060"/>
            <a:ext cx="86106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ts val="600"/>
              </a:spcAft>
              <a:buClrTx/>
              <a:buSzTx/>
              <a:buFontTx/>
              <a:buNone/>
              <a:tabLst/>
            </a:pPr>
            <a:r>
              <a:rPr kumimoji="0" lang="en-GB"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Earlier Revolutionary Periods or Information Orders Become Historical </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Emergence of new kinds of historical study, related societies and their meetings and literatures, e.g., </a:t>
            </a:r>
          </a:p>
          <a:p>
            <a:pPr lvl="0" fontAlgn="base">
              <a:spcBef>
                <a:spcPct val="0"/>
              </a:spcBef>
              <a:spcAft>
                <a:spcPts val="600"/>
              </a:spcAft>
              <a:buFont typeface="Arial" pitchFamily="34" charset="0"/>
              <a:buChar char="•"/>
            </a:pP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Histories of the Book and print culture</a:t>
            </a:r>
            <a:r>
              <a:rPr lang="en-GB" sz="2000" dirty="0" smtClean="0">
                <a:latin typeface="Times New Roman" pitchFamily="18" charset="0"/>
                <a:ea typeface="Calibri" pitchFamily="34" charset="0"/>
                <a:cs typeface="Times New Roman" pitchFamily="18" charset="0"/>
              </a:rPr>
              <a:t> –</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recent multivolume national histories of the book;  SHARP</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algn="l" defTabSz="914400" rtl="0" eaLnBrk="0" fontAlgn="base" latinLnBrk="0" hangingPunct="0">
              <a:lnSpc>
                <a:spcPct val="100000"/>
              </a:lnSpc>
              <a:spcBef>
                <a:spcPct val="0"/>
              </a:spcBef>
              <a:spcAft>
                <a:spcPct val="0"/>
              </a:spcAft>
              <a:buClrTx/>
              <a:buSzTx/>
              <a:buFont typeface="Arial" pitchFamily="34" charset="0"/>
              <a:buChar char="•"/>
              <a:tabLst/>
            </a:pP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Information Science and Technology – </a:t>
            </a:r>
            <a:r>
              <a:rPr kumimoji="0" lang="en-GB"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ASIS&amp;T</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SIG </a:t>
            </a:r>
            <a:r>
              <a:rPr kumimoji="0" lang="en-GB"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HFIS</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lvl="0" eaLnBrk="0" fontAlgn="base" hangingPunct="0">
              <a:spcBef>
                <a:spcPts val="600"/>
              </a:spcBef>
              <a:spcAft>
                <a:spcPts val="600"/>
              </a:spcAft>
              <a:buFont typeface="Arial" pitchFamily="34" charset="0"/>
              <a:buChar char="•"/>
            </a:pP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Computing </a:t>
            </a:r>
            <a:r>
              <a:rPr kumimoji="0" lang="en-GB" sz="2000" b="0" i="0" u="none" strike="noStrike" cap="none" normalizeH="0" baseline="0" dirty="0" smtClean="0" bmk="">
                <a:ln>
                  <a:noFill/>
                </a:ln>
                <a:solidFill>
                  <a:schemeClr val="tx1"/>
                </a:solidFill>
                <a:effectLst/>
                <a:latin typeface="Times New Roman" pitchFamily="18" charset="0"/>
                <a:ea typeface="Calibri" pitchFamily="34" charset="0"/>
                <a:cs typeface="Times New Roman" pitchFamily="18" charset="0"/>
              </a:rPr>
              <a:t>and information technologies</a:t>
            </a:r>
            <a:r>
              <a:rPr lang="en-GB" sz="2000" dirty="0" smtClean="0">
                <a:latin typeface="Times New Roman" pitchFamily="18" charset="0"/>
                <a:ea typeface="Calibri" pitchFamily="34" charset="0"/>
                <a:cs typeface="Times New Roman" pitchFamily="18" charset="0"/>
              </a:rPr>
              <a:t> –</a:t>
            </a:r>
            <a:r>
              <a:rPr kumimoji="0" lang="en-GB" sz="2000" b="0" i="0" u="none" strike="noStrike" cap="none" normalizeH="0" baseline="0" dirty="0" smtClean="0" bmk="wg97">
                <a:ln>
                  <a:noFill/>
                </a:ln>
                <a:solidFill>
                  <a:schemeClr val="tx1"/>
                </a:solidFill>
                <a:effectLst/>
                <a:latin typeface="Times New Roman" pitchFamily="18" charset="0"/>
                <a:ea typeface="Calibri" pitchFamily="34" charset="0"/>
                <a:cs typeface="Times New Roman" pitchFamily="18" charset="0"/>
              </a:rPr>
              <a:t>International Federation for Information Processing </a:t>
            </a:r>
            <a:r>
              <a:rPr kumimoji="0" lang="en-GB" sz="2000" b="0" i="0" u="none" strike="noStrike" cap="none" normalizeH="0" baseline="0" dirty="0" err="1" smtClean="0" bmk="wg97">
                <a:ln>
                  <a:noFill/>
                </a:ln>
                <a:solidFill>
                  <a:schemeClr val="tx1"/>
                </a:solidFill>
                <a:effectLst/>
                <a:latin typeface="Times New Roman" pitchFamily="18" charset="0"/>
                <a:ea typeface="Calibri" pitchFamily="34" charset="0"/>
                <a:cs typeface="Times New Roman" pitchFamily="18" charset="0"/>
              </a:rPr>
              <a:t>WG</a:t>
            </a:r>
            <a:r>
              <a:rPr kumimoji="0" lang="en-GB" sz="2000" b="0" i="0" u="none" strike="noStrike" cap="none" normalizeH="0" baseline="0" dirty="0" smtClean="0" bmk="wg97">
                <a:ln>
                  <a:noFill/>
                </a:ln>
                <a:solidFill>
                  <a:schemeClr val="tx1"/>
                </a:solidFill>
                <a:effectLst/>
                <a:latin typeface="Times New Roman" pitchFamily="18" charset="0"/>
                <a:ea typeface="Calibri" pitchFamily="34" charset="0"/>
                <a:cs typeface="Times New Roman" pitchFamily="18" charset="0"/>
              </a:rPr>
              <a:t> </a:t>
            </a:r>
            <a:r>
              <a:rPr kumimoji="0" lang="en-GB" sz="2000" b="0" i="0" u="none" strike="noStrike" cap="none" normalizeH="0" baseline="0" dirty="0" smtClean="0" bmk="wg97">
                <a:ln>
                  <a:noFill/>
                </a:ln>
                <a:solidFill>
                  <a:srgbClr val="000000"/>
                </a:solidFill>
                <a:effectLst/>
                <a:latin typeface="Times New Roman" pitchFamily="18" charset="0"/>
                <a:ea typeface="Calibri" pitchFamily="34" charset="0"/>
                <a:cs typeface="Times New Roman" pitchFamily="18" charset="0"/>
              </a:rPr>
              <a:t>9.7 History of Computing</a:t>
            </a:r>
            <a:r>
              <a:rPr kumimoji="0" lang="en-GB"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GB"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Charles Babbage Institute (CBI) and research </a:t>
            </a:r>
            <a:r>
              <a:rPr kumimoji="0" lang="en-GB"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center</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GB"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Society for the History of Technology (SHOT) SIG on Computers, Information, and Society (</a:t>
            </a:r>
            <a:r>
              <a:rPr kumimoji="0" lang="en-GB" sz="20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SIGCIS</a:t>
            </a:r>
            <a:r>
              <a:rPr kumimoji="0" lang="en-GB"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GB" sz="20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IEEE Annals of  the History of  Computing</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algn="l" defTabSz="914400" rtl="0" eaLnBrk="0" fontAlgn="base" latinLnBrk="0" hangingPunct="0">
              <a:lnSpc>
                <a:spcPct val="100000"/>
              </a:lnSpc>
              <a:spcBef>
                <a:spcPct val="0"/>
              </a:spcBef>
              <a:spcAft>
                <a:spcPct val="0"/>
              </a:spcAft>
              <a:buClrTx/>
              <a:buSzTx/>
              <a:buFont typeface="Arial" pitchFamily="34" charset="0"/>
              <a:buChar char="•"/>
              <a:tabLst/>
            </a:pP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History of Libraries – groups associated with major national library associations </a:t>
            </a:r>
            <a:r>
              <a:rPr kumimoji="0" lang="en-GB" sz="2000" b="0" i="1" u="none" strike="noStrike" cap="none" normalizeH="0" baseline="0" dirty="0" smtClean="0">
                <a:ln>
                  <a:noFill/>
                </a:ln>
                <a:solidFill>
                  <a:srgbClr val="333333"/>
                </a:solidFill>
                <a:effectLst/>
                <a:latin typeface="Times New Roman" pitchFamily="18" charset="0"/>
                <a:ea typeface="Calibri" pitchFamily="34" charset="0"/>
                <a:cs typeface="Times New Roman" pitchFamily="18" charset="0"/>
              </a:rPr>
              <a:t>e.g., </a:t>
            </a:r>
            <a:r>
              <a:rPr kumimoji="0" lang="en-GB" sz="2000" b="0" i="0" u="none" strike="noStrike" cap="none" normalizeH="0" baseline="0" dirty="0" smtClean="0">
                <a:ln>
                  <a:noFill/>
                </a:ln>
                <a:solidFill>
                  <a:srgbClr val="333333"/>
                </a:solidFill>
                <a:effectLst/>
                <a:latin typeface="Times New Roman" pitchFamily="18" charset="0"/>
                <a:ea typeface="Calibri" pitchFamily="34" charset="0"/>
                <a:cs typeface="Times New Roman" pitchFamily="18" charset="0"/>
              </a:rPr>
              <a:t>In the UK</a:t>
            </a:r>
            <a:r>
              <a:rPr kumimoji="0" lang="en-GB" sz="2000" b="0" i="1" u="none" strike="noStrike" cap="none" normalizeH="0" baseline="0" dirty="0" smtClean="0">
                <a:ln>
                  <a:noFill/>
                </a:ln>
                <a:solidFill>
                  <a:srgbClr val="333333"/>
                </a:solidFill>
                <a:effectLst/>
                <a:latin typeface="Times New Roman" pitchFamily="18" charset="0"/>
                <a:ea typeface="Calibri" pitchFamily="34" charset="0"/>
                <a:cs typeface="Times New Roman" pitchFamily="18" charset="0"/>
              </a:rPr>
              <a:t>  </a:t>
            </a:r>
            <a:r>
              <a:rPr kumimoji="0" lang="en-GB" sz="2000" b="0" i="0" u="none" strike="noStrike" cap="none" normalizeH="0" baseline="0" dirty="0" smtClean="0">
                <a:ln>
                  <a:noFill/>
                </a:ln>
                <a:solidFill>
                  <a:srgbClr val="333333"/>
                </a:solidFill>
                <a:effectLst/>
                <a:latin typeface="Times New Roman" pitchFamily="18" charset="0"/>
                <a:ea typeface="Calibri" pitchFamily="34" charset="0"/>
                <a:cs typeface="Times New Roman" pitchFamily="18" charset="0"/>
              </a:rPr>
              <a:t>Library History Group (now the Library &amp;Information History Group) of the Library Association (now </a:t>
            </a:r>
            <a:r>
              <a:rPr kumimoji="0" lang="en-GB" sz="2000" b="0" i="0" u="none" strike="noStrike" cap="none" normalizeH="0" baseline="0" dirty="0" err="1" smtClean="0">
                <a:ln>
                  <a:noFill/>
                </a:ln>
                <a:solidFill>
                  <a:srgbClr val="333333"/>
                </a:solidFill>
                <a:effectLst/>
                <a:latin typeface="Times New Roman" pitchFamily="18" charset="0"/>
                <a:ea typeface="Calibri" pitchFamily="34" charset="0"/>
                <a:cs typeface="Times New Roman" pitchFamily="18" charset="0"/>
              </a:rPr>
              <a:t>CILIP</a:t>
            </a:r>
            <a:r>
              <a:rPr kumimoji="0" lang="en-GB" sz="2000" b="0" i="0" u="none" strike="noStrike" cap="none" normalizeH="0" baseline="0" dirty="0" smtClean="0">
                <a:ln>
                  <a:noFill/>
                </a:ln>
                <a:solidFill>
                  <a:srgbClr val="333333"/>
                </a:solidFill>
                <a:effectLst/>
                <a:latin typeface="Times New Roman" pitchFamily="18" charset="0"/>
                <a:ea typeface="Calibri" pitchFamily="34" charset="0"/>
                <a:cs typeface="Times New Roman" pitchFamily="18" charset="0"/>
              </a:rPr>
              <a:t>) sponsors</a:t>
            </a:r>
            <a:r>
              <a:rPr kumimoji="0" lang="en-GB" sz="2000" b="0" i="1" u="none" strike="noStrike" cap="none" normalizeH="0" baseline="0" dirty="0" smtClean="0">
                <a:ln>
                  <a:noFill/>
                </a:ln>
                <a:solidFill>
                  <a:srgbClr val="333333"/>
                </a:solidFill>
                <a:effectLst/>
                <a:latin typeface="Times New Roman" pitchFamily="18" charset="0"/>
                <a:ea typeface="Calibri" pitchFamily="34" charset="0"/>
                <a:cs typeface="Times New Roman" pitchFamily="18" charset="0"/>
              </a:rPr>
              <a:t> Library History</a:t>
            </a:r>
            <a:r>
              <a:rPr kumimoji="0" lang="en-GB" sz="2000" b="0" i="0" u="none" strike="noStrike" cap="none" normalizeH="0" baseline="0" dirty="0" smtClean="0">
                <a:ln>
                  <a:noFill/>
                </a:ln>
                <a:solidFill>
                  <a:srgbClr val="333333"/>
                </a:solidFill>
                <a:effectLst/>
                <a:latin typeface="Times New Roman" pitchFamily="18" charset="0"/>
                <a:ea typeface="Calibri" pitchFamily="34" charset="0"/>
                <a:cs typeface="Times New Roman" pitchFamily="18" charset="0"/>
              </a:rPr>
              <a:t>  </a:t>
            </a:r>
            <a:r>
              <a:rPr kumimoji="0" lang="en-GB"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GB" sz="20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Library and Information History</a:t>
            </a:r>
            <a:r>
              <a:rPr kumimoji="0" lang="en-GB"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 Library History Round Table of the American Library Association, with an</a:t>
            </a:r>
            <a:r>
              <a:rPr kumimoji="0" lang="en-GB" sz="2000" b="0" i="0" u="none" strike="noStrike" cap="none" normalizeH="0" dirty="0" smtClean="0">
                <a:ln>
                  <a:noFill/>
                </a:ln>
                <a:solidFill>
                  <a:srgbClr val="000000"/>
                </a:solidFill>
                <a:effectLst/>
                <a:latin typeface="Times New Roman" pitchFamily="18" charset="0"/>
                <a:ea typeface="Calibri" pitchFamily="34" charset="0"/>
                <a:cs typeface="Times New Roman" pitchFamily="18" charset="0"/>
              </a:rPr>
              <a:t> informal </a:t>
            </a:r>
            <a:r>
              <a:rPr kumimoji="0" lang="en-GB"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relationship with </a:t>
            </a:r>
            <a:r>
              <a:rPr kumimoji="0" lang="en-GB" sz="20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Journal of Library History, Philosophy and Comparative Librarianship</a:t>
            </a:r>
            <a:r>
              <a:rPr kumimoji="0" lang="en-GB"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 </a:t>
            </a:r>
            <a:r>
              <a:rPr kumimoji="0" lang="en-GB" sz="20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Libraries and Culture</a:t>
            </a:r>
            <a:r>
              <a:rPr kumimoji="0" lang="en-GB"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GB" sz="20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Libraries and the Cultural Record</a:t>
            </a:r>
            <a:r>
              <a:rPr kumimoji="0" lang="en-GB"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GB" sz="20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Information and Culture</a:t>
            </a:r>
            <a:endParaRPr kumimoji="0" lang="en-GB"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381000" y="73778"/>
            <a:ext cx="8610600"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Some selected Histories of Information and Information Management from different disciplinary points of view by way of illustration</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GB" sz="16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Headrick</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GB" sz="16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Tools of Empire: Technology and European Imperialism in the Nineteenth Century</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1981 </a:t>
            </a:r>
          </a:p>
          <a:p>
            <a:pPr marL="0" marR="0" lvl="0" indent="0" algn="l" defTabSz="914400" rtl="0" eaLnBrk="0" fontAlgn="base" latinLnBrk="0" hangingPunct="0">
              <a:lnSpc>
                <a:spcPct val="100000"/>
              </a:lnSpc>
              <a:spcBef>
                <a:spcPct val="0"/>
              </a:spcBef>
              <a:spcAft>
                <a:spcPct val="0"/>
              </a:spcAft>
              <a:buClrTx/>
              <a:buSzTx/>
              <a:tabLst/>
            </a:pP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(Part 3, the Communications Revolution)</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GB" sz="16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Beninger</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GB" sz="16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 Control Revolution: Technological and Economic Origins of the Information Society</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1986</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GB" sz="16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Headrick</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GB" sz="16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Tentacles if Progress: Technology Transfer in the Age of Imperialism</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1988 (Ch. 4 The Imperial Telecommunications Networks)</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GB" sz="16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Cordata</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GB" sz="16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Before the Computer: IBM, NCR, Burroughs, &amp; Remington Rand &amp; the Industry they Created, 1865-1956</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1993 (2000)</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Chandler and </a:t>
            </a:r>
            <a:r>
              <a:rPr kumimoji="0" lang="en-GB" sz="16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Cordata</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GB" sz="16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 Nation Transformed by Information: How Information has Shaped the United States from Colonial Times to the Present</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2000</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Schiller</a:t>
            </a:r>
            <a:r>
              <a:rPr kumimoji="0" lang="en-GB" sz="16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How to Think about Information: The History and Theory of Information as a Commodity in the Contemporary World</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2006</a:t>
            </a:r>
          </a:p>
          <a:p>
            <a:pPr eaLnBrk="0" fontAlgn="base" hangingPunct="0">
              <a:spcBef>
                <a:spcPct val="0"/>
              </a:spcBef>
              <a:spcAft>
                <a:spcPct val="0"/>
              </a:spcAft>
              <a:buFont typeface="Arial" pitchFamily="34" charset="0"/>
              <a:buChar char="•"/>
            </a:pPr>
            <a:r>
              <a:rPr lang="en-GB" sz="1600" dirty="0" smtClean="0">
                <a:solidFill>
                  <a:srgbClr val="000000"/>
                </a:solidFill>
                <a:latin typeface="Times New Roman" pitchFamily="18" charset="0"/>
                <a:ea typeface="Calibri" pitchFamily="34" charset="0"/>
                <a:cs typeface="Times New Roman" pitchFamily="18" charset="0"/>
              </a:rPr>
              <a:t>Black, </a:t>
            </a:r>
            <a:r>
              <a:rPr lang="en-GB" sz="1600" dirty="0" err="1" smtClean="0">
                <a:solidFill>
                  <a:srgbClr val="000000"/>
                </a:solidFill>
                <a:latin typeface="Times New Roman" pitchFamily="18" charset="0"/>
                <a:ea typeface="Calibri" pitchFamily="34" charset="0"/>
                <a:cs typeface="Times New Roman" pitchFamily="18" charset="0"/>
              </a:rPr>
              <a:t>Muddiman</a:t>
            </a:r>
            <a:r>
              <a:rPr lang="en-GB" sz="1600" dirty="0" smtClean="0">
                <a:solidFill>
                  <a:srgbClr val="000000"/>
                </a:solidFill>
                <a:latin typeface="Times New Roman" pitchFamily="18" charset="0"/>
                <a:ea typeface="Calibri" pitchFamily="34" charset="0"/>
                <a:cs typeface="Times New Roman" pitchFamily="18" charset="0"/>
              </a:rPr>
              <a:t>, Plant, </a:t>
            </a:r>
            <a:r>
              <a:rPr lang="en-GB" sz="1600" i="1" dirty="0" smtClean="0">
                <a:solidFill>
                  <a:srgbClr val="000000"/>
                </a:solidFill>
                <a:latin typeface="Times New Roman" pitchFamily="18" charset="0"/>
                <a:ea typeface="Calibri" pitchFamily="34" charset="0"/>
                <a:cs typeface="Times New Roman" pitchFamily="18" charset="0"/>
              </a:rPr>
              <a:t>The Early Information Society: Information Management in Britain Before  the Computer</a:t>
            </a:r>
            <a:r>
              <a:rPr lang="en-GB" sz="1600" dirty="0" smtClean="0">
                <a:solidFill>
                  <a:srgbClr val="000000"/>
                </a:solidFill>
                <a:latin typeface="Times New Roman" pitchFamily="18" charset="0"/>
                <a:ea typeface="Calibri" pitchFamily="34" charset="0"/>
                <a:cs typeface="Times New Roman" pitchFamily="18" charset="0"/>
              </a:rPr>
              <a:t>, 2007</a:t>
            </a:r>
            <a:endParaRPr lang="en-US" sz="16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GB" sz="16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Headrick</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GB" sz="16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When Information Came of Age: Technologies of Knowledge in the Age of Reason and Revolution</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GB" sz="16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1700-1850</a:t>
            </a:r>
            <a:r>
              <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2008</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lang="en-GB" sz="1600" dirty="0" smtClean="0">
                <a:solidFill>
                  <a:srgbClr val="000000"/>
                </a:solidFill>
                <a:latin typeface="Times New Roman" pitchFamily="18" charset="0"/>
                <a:ea typeface="Calibri" pitchFamily="34" charset="0"/>
                <a:cs typeface="Times New Roman" pitchFamily="18" charset="0"/>
              </a:rPr>
              <a:t>Rayward, </a:t>
            </a:r>
            <a:r>
              <a:rPr lang="en-GB" sz="1600" i="1" dirty="0" smtClean="0">
                <a:solidFill>
                  <a:srgbClr val="000000"/>
                </a:solidFill>
                <a:latin typeface="Times New Roman" pitchFamily="18" charset="0"/>
                <a:ea typeface="Calibri" pitchFamily="34" charset="0"/>
                <a:cs typeface="Times New Roman" pitchFamily="18" charset="0"/>
              </a:rPr>
              <a:t>European Modernism &amp; the Information Society: Informing the present Understanding the Past</a:t>
            </a:r>
            <a:r>
              <a:rPr lang="en-GB" sz="1600" dirty="0" smtClean="0">
                <a:solidFill>
                  <a:srgbClr val="000000"/>
                </a:solidFill>
                <a:latin typeface="Times New Roman" pitchFamily="18" charset="0"/>
                <a:ea typeface="Calibri" pitchFamily="34" charset="0"/>
                <a:cs typeface="Times New Roman" pitchFamily="18" charset="0"/>
              </a:rPr>
              <a:t>, 2008</a:t>
            </a:r>
            <a:endParaRPr kumimoji="0" lang="en-GB"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lvl="0" eaLnBrk="0" fontAlgn="base" hangingPunct="0">
              <a:spcBef>
                <a:spcPct val="0"/>
              </a:spcBef>
              <a:spcAft>
                <a:spcPct val="0"/>
              </a:spcAft>
              <a:buFont typeface="Arial" pitchFamily="34" charset="0"/>
              <a:buChar char="•"/>
            </a:pPr>
            <a:r>
              <a:rPr lang="en-AU" sz="1600" dirty="0" err="1" smtClean="0">
                <a:latin typeface="Times New Roman" pitchFamily="18" charset="0"/>
                <a:ea typeface="Calibri" pitchFamily="34" charset="0"/>
                <a:cs typeface="Times New Roman" pitchFamily="18" charset="0"/>
              </a:rPr>
              <a:t>McNeeley</a:t>
            </a:r>
            <a:r>
              <a:rPr lang="en-AU" sz="1600" dirty="0" smtClean="0">
                <a:latin typeface="Times New Roman" pitchFamily="18" charset="0"/>
                <a:ea typeface="Calibri" pitchFamily="34" charset="0"/>
                <a:cs typeface="Times New Roman" pitchFamily="18" charset="0"/>
              </a:rPr>
              <a:t> and </a:t>
            </a:r>
            <a:r>
              <a:rPr lang="en-AU" sz="1600" dirty="0" err="1" smtClean="0">
                <a:latin typeface="Times New Roman" pitchFamily="18" charset="0"/>
                <a:ea typeface="Calibri" pitchFamily="34" charset="0"/>
                <a:cs typeface="Times New Roman" pitchFamily="18" charset="0"/>
              </a:rPr>
              <a:t>Wolverton</a:t>
            </a:r>
            <a:r>
              <a:rPr lang="en-AU" sz="1600" dirty="0" smtClean="0">
                <a:latin typeface="Times New Roman" pitchFamily="18" charset="0"/>
                <a:ea typeface="Calibri" pitchFamily="34" charset="0"/>
                <a:cs typeface="Times New Roman" pitchFamily="18" charset="0"/>
              </a:rPr>
              <a:t> </a:t>
            </a:r>
            <a:r>
              <a:rPr lang="en-AU" sz="1600" i="1" dirty="0" smtClean="0">
                <a:latin typeface="Times New Roman" pitchFamily="18" charset="0"/>
                <a:ea typeface="Calibri" pitchFamily="34" charset="0"/>
                <a:cs typeface="Times New Roman" pitchFamily="18" charset="0"/>
              </a:rPr>
              <a:t>From Alexandria to the Internet</a:t>
            </a:r>
            <a:r>
              <a:rPr lang="en-AU" sz="1600" dirty="0" smtClean="0">
                <a:latin typeface="Times New Roman" pitchFamily="18" charset="0"/>
                <a:ea typeface="Calibri" pitchFamily="34" charset="0"/>
                <a:cs typeface="Times New Roman" pitchFamily="18" charset="0"/>
              </a:rPr>
              <a:t>, 2008 (“a history of six  institutions of knowledge The library, the monastery, the University, the Republic of Letters, the disciples and the laboratory”)</a:t>
            </a:r>
            <a:endParaRPr lang="en-GB" sz="1600" dirty="0" smtClean="0">
              <a:solidFill>
                <a:srgbClr val="000000"/>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Burke, </a:t>
            </a: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Social History of Knowledge, from the </a:t>
            </a:r>
            <a:r>
              <a:rPr kumimoji="0" lang="en-A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Encyclopédie</a:t>
            </a:r>
            <a:r>
              <a:rPr kumimoji="0" lang="en-A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to Wikipedia </a:t>
            </a: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vol 1, 2000, vol II, 2012 (Burke lists Histories of Knowledge; proposes for himself a next book: “From </a:t>
            </a:r>
            <a:r>
              <a:rPr kumimoji="0" lang="en-A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Gutenburg</a:t>
            </a: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to Google”) </a:t>
            </a:r>
            <a:endParaRPr kumimoji="0" lang="en-A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40704"/>
            <a:ext cx="184731" cy="53860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304800" y="446941"/>
            <a:ext cx="82296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AU" sz="2400" b="1" dirty="0">
                <a:latin typeface="Times New Roman" pitchFamily="18" charset="0"/>
                <a:ea typeface="Calibri" pitchFamily="34" charset="0"/>
                <a:cs typeface="Times New Roman" pitchFamily="18" charset="0"/>
              </a:rPr>
              <a:t>T</a:t>
            </a:r>
            <a:r>
              <a:rPr kumimoji="0" lang="en-AU"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hree information revolutions or information orders as a basis for reflecting on the future of the history of information science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1.Begins with Gutenberg and his world of print and lasts for over</a:t>
            </a:r>
          </a:p>
          <a:p>
            <a:pPr marL="0" marR="0" lvl="0" indent="0" algn="l" defTabSz="914400" rtl="0" eaLnBrk="0" fontAlgn="base" latinLnBrk="0" hangingPunct="0">
              <a:lnSpc>
                <a:spcPct val="100000"/>
              </a:lnSpc>
              <a:spcBef>
                <a:spcPct val="0"/>
              </a:spcBef>
              <a:spcAft>
                <a:spcPts val="600"/>
              </a:spcAft>
              <a:buClrTx/>
              <a:buSzTx/>
              <a:buFontTx/>
              <a:buNone/>
              <a:tabLst/>
            </a:pPr>
            <a:r>
              <a:rPr lang="en-AU" sz="2400" dirty="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500 years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Begins with the Second World War, is still print-based and</a:t>
            </a:r>
          </a:p>
          <a:p>
            <a:pPr marL="0" marR="0" lvl="0" indent="0" algn="l" defTabSz="914400" rtl="0" eaLnBrk="0" fontAlgn="base" latinLnBrk="0" hangingPunct="0">
              <a:lnSpc>
                <a:spcPct val="100000"/>
              </a:lnSpc>
              <a:spcBef>
                <a:spcPct val="0"/>
              </a:spcBef>
              <a:spcAft>
                <a:spcPts val="600"/>
              </a:spcAft>
              <a:buClrTx/>
              <a:buSzTx/>
              <a:buFontTx/>
              <a:buNone/>
              <a:tabLst/>
            </a:pPr>
            <a:r>
              <a:rPr lang="en-AU" sz="2400" dirty="0">
                <a:latin typeface="Times New Roman" pitchFamily="18" charset="0"/>
                <a:ea typeface="Calibri" pitchFamily="34" charset="0"/>
                <a:cs typeface="Times New Roman" pitchFamily="18" charset="0"/>
              </a:rPr>
              <a:t> </a:t>
            </a:r>
            <a:r>
              <a:rPr lang="en-AU" sz="2400" dirty="0" smtClean="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ends in crisis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Begins with the Internet, the World Wide Web, ubiquitous</a:t>
            </a:r>
          </a:p>
          <a:p>
            <a:pPr marL="0" marR="0" lvl="0" indent="0" algn="l" defTabSz="914400" rtl="0" eaLnBrk="0" fontAlgn="base" latinLnBrk="0" hangingPunct="0">
              <a:lnSpc>
                <a:spcPct val="100000"/>
              </a:lnSpc>
              <a:spcBef>
                <a:spcPct val="0"/>
              </a:spcBef>
              <a:spcAft>
                <a:spcPct val="0"/>
              </a:spcAft>
              <a:buClrTx/>
              <a:buSzTx/>
              <a:buFontTx/>
              <a:buNone/>
              <a:tabLst/>
            </a:pPr>
            <a:r>
              <a:rPr lang="en-AU" sz="2400" dirty="0">
                <a:latin typeface="Times New Roman" pitchFamily="18" charset="0"/>
                <a:ea typeface="Calibri" pitchFamily="34" charset="0"/>
                <a:cs typeface="Times New Roman" pitchFamily="18" charset="0"/>
              </a:rPr>
              <a:t> </a:t>
            </a:r>
            <a:r>
              <a:rPr lang="en-AU" sz="2400" dirty="0" smtClean="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digitization and the communications transformations often</a:t>
            </a:r>
          </a:p>
          <a:p>
            <a:pPr lvl="0" eaLnBrk="0" fontAlgn="base" hangingPunct="0">
              <a:spcBef>
                <a:spcPct val="0"/>
              </a:spcBef>
              <a:spcAft>
                <a:spcPct val="0"/>
              </a:spcAft>
            </a:pPr>
            <a:r>
              <a:rPr lang="en-AU" sz="2400" dirty="0">
                <a:latin typeface="Times New Roman" pitchFamily="18" charset="0"/>
                <a:ea typeface="Calibri" pitchFamily="34" charset="0"/>
                <a:cs typeface="Times New Roman" pitchFamily="18" charset="0"/>
              </a:rPr>
              <a:t> </a:t>
            </a:r>
            <a:r>
              <a:rPr lang="en-AU" sz="2400" dirty="0" smtClean="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referred to as the  </a:t>
            </a:r>
            <a:r>
              <a:rPr kumimoji="0" lang="en-AU"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information Revolution</a:t>
            </a:r>
            <a:r>
              <a:rPr kumimoji="0" lang="en-AU"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lang="en-AU" sz="2400" dirty="0"/>
              <a:t> </a:t>
            </a:r>
            <a:endParaRPr lang="en-AU" sz="2400" dirty="0" smtClean="0"/>
          </a:p>
          <a:p>
            <a:pPr lvl="0" eaLnBrk="0" fontAlgn="base" hangingPunct="0">
              <a:spcBef>
                <a:spcPct val="0"/>
              </a:spcBef>
              <a:spcAft>
                <a:spcPct val="0"/>
              </a:spcAft>
            </a:pPr>
            <a:endParaRPr lang="en-AU" sz="2400" dirty="0"/>
          </a:p>
          <a:p>
            <a:pPr lvl="0" algn="ctr" eaLnBrk="0" fontAlgn="base" hangingPunct="0">
              <a:spcBef>
                <a:spcPct val="0"/>
              </a:spcBef>
              <a:spcAft>
                <a:spcPct val="0"/>
              </a:spcAft>
            </a:pPr>
            <a:r>
              <a:rPr lang="en-AU" sz="2000" dirty="0" smtClean="0">
                <a:latin typeface="Franklin Gothic Demi Cond" pitchFamily="34" charset="0"/>
                <a:cs typeface="Times New Roman" pitchFamily="18" charset="0"/>
              </a:rPr>
              <a:t>NOTE: I do not argue that one of these information orders or revolutions supersedes </a:t>
            </a:r>
            <a:r>
              <a:rPr lang="en-AU" sz="2000" dirty="0">
                <a:latin typeface="Franklin Gothic Demi Cond" pitchFamily="34" charset="0"/>
                <a:cs typeface="Times New Roman" pitchFamily="18" charset="0"/>
              </a:rPr>
              <a:t>the next. </a:t>
            </a:r>
            <a:r>
              <a:rPr lang="en-AU" sz="2000" dirty="0" smtClean="0">
                <a:latin typeface="Franklin Gothic Demi Cond" pitchFamily="34" charset="0"/>
                <a:cs typeface="Times New Roman" pitchFamily="18" charset="0"/>
              </a:rPr>
              <a:t>Each </a:t>
            </a:r>
            <a:r>
              <a:rPr lang="en-AU" sz="2000" dirty="0">
                <a:latin typeface="Franklin Gothic Demi Cond" pitchFamily="34" charset="0"/>
                <a:cs typeface="Times New Roman" pitchFamily="18" charset="0"/>
              </a:rPr>
              <a:t>builds on what went before, sits on but also reconfigures a continuing, underlying structure of functions, systems and structures whose origins can be traced, at least for my </a:t>
            </a:r>
            <a:r>
              <a:rPr lang="en-AU" sz="2000" dirty="0" smtClean="0">
                <a:latin typeface="Franklin Gothic Demi Cond" pitchFamily="34" charset="0"/>
                <a:cs typeface="Times New Roman" pitchFamily="18" charset="0"/>
              </a:rPr>
              <a:t>purposes here, </a:t>
            </a:r>
            <a:r>
              <a:rPr lang="en-AU" sz="2000" dirty="0">
                <a:latin typeface="Franklin Gothic Demi Cond" pitchFamily="34" charset="0"/>
                <a:cs typeface="Times New Roman" pitchFamily="18" charset="0"/>
              </a:rPr>
              <a:t>back to Gutenberg</a:t>
            </a:r>
            <a:r>
              <a:rPr kumimoji="0" lang="en-AU" sz="2000" b="0" i="0" u="none" strike="noStrike" cap="none" normalizeH="0" baseline="0" dirty="0" smtClean="0">
                <a:ln>
                  <a:noFill/>
                </a:ln>
                <a:solidFill>
                  <a:schemeClr val="tx1"/>
                </a:solidFill>
                <a:effectLst/>
                <a:latin typeface="Franklin Gothic Demi Cond" pitchFamily="34" charset="0"/>
                <a:ea typeface="Calibri" pitchFamily="34" charset="0"/>
                <a:cs typeface="Times New Roman" pitchFamily="18" charset="0"/>
              </a:rPr>
              <a:t> </a:t>
            </a:r>
            <a:endParaRPr kumimoji="0" lang="en-A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381000" y="423528"/>
            <a:ext cx="8305800" cy="55553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Future of the History of Information Science 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Information related work of cultural historians, business historians, historians</a:t>
            </a:r>
          </a:p>
          <a:p>
            <a:pPr marL="0" marR="0" lvl="0" indent="0" algn="l" defTabSz="914400" rtl="0" eaLnBrk="0" fontAlgn="base" latinLnBrk="0" hangingPunct="0">
              <a:lnSpc>
                <a:spcPct val="100000"/>
              </a:lnSpc>
              <a:spcBef>
                <a:spcPct val="0"/>
              </a:spcBef>
              <a:spcAft>
                <a:spcPct val="0"/>
              </a:spcAft>
              <a:buClrTx/>
              <a:buSzTx/>
              <a:tabLst/>
            </a:pPr>
            <a:r>
              <a:rPr lang="en-GB" sz="2000" dirty="0" smtClean="0">
                <a:latin typeface="Times New Roman" pitchFamily="18" charset="0"/>
                <a:ea typeface="Calibri" pitchFamily="34" charset="0"/>
                <a:cs typeface="Times New Roman" pitchFamily="18" charset="0"/>
              </a:rPr>
              <a:t>    </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of the book, libraries, computers and information and communications </a:t>
            </a:r>
          </a:p>
          <a:p>
            <a:pPr marL="0" marR="0" lvl="0" indent="0" algn="l" defTabSz="914400" rtl="0" eaLnBrk="0" fontAlgn="base" latinLnBrk="0" hangingPunct="0">
              <a:lnSpc>
                <a:spcPct val="100000"/>
              </a:lnSpc>
              <a:spcBef>
                <a:spcPct val="0"/>
              </a:spcBef>
              <a:spcAft>
                <a:spcPct val="0"/>
              </a:spcAft>
              <a:buClrTx/>
              <a:buSzTx/>
              <a:tabLst/>
            </a:pPr>
            <a:r>
              <a:rPr lang="en-GB" sz="2000" dirty="0" smtClean="0">
                <a:latin typeface="Times New Roman" pitchFamily="18" charset="0"/>
                <a:ea typeface="Calibri" pitchFamily="34" charset="0"/>
                <a:cs typeface="Times New Roman" pitchFamily="18" charset="0"/>
              </a:rPr>
              <a:t>     </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technologies -- and the </a:t>
            </a:r>
            <a:r>
              <a:rPr kumimoji="0" lang="en-GB"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ASIS&amp;T</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based historians of information science –</a:t>
            </a:r>
          </a:p>
          <a:p>
            <a:pPr marL="0" marR="0" lvl="0" indent="0" algn="l" defTabSz="914400" rtl="0" eaLnBrk="0" fontAlgn="base" latinLnBrk="0" hangingPunct="0">
              <a:lnSpc>
                <a:spcPct val="100000"/>
              </a:lnSpc>
              <a:spcBef>
                <a:spcPct val="0"/>
              </a:spcBef>
              <a:spcAft>
                <a:spcPts val="600"/>
              </a:spcAft>
              <a:buClrTx/>
              <a:buSzTx/>
              <a:tabLst/>
            </a:pPr>
            <a:r>
              <a:rPr lang="en-GB" sz="2000" dirty="0" smtClean="0">
                <a:latin typeface="Times New Roman" pitchFamily="18" charset="0"/>
                <a:ea typeface="Calibri" pitchFamily="34" charset="0"/>
                <a:cs typeface="Times New Roman" pitchFamily="18" charset="0"/>
              </a:rPr>
              <a:t>   </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has little overlap or inter-reference. Separate worlds of Enquiry.</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How to find a more inclusive multidisciplinary approach  to the history of</a:t>
            </a:r>
          </a:p>
          <a:p>
            <a:pPr marL="0" marR="0" lvl="0" indent="0" algn="l" defTabSz="914400" rtl="0" eaLnBrk="0" fontAlgn="base" latinLnBrk="0" hangingPunct="0">
              <a:lnSpc>
                <a:spcPct val="100000"/>
              </a:lnSpc>
              <a:spcBef>
                <a:spcPct val="0"/>
              </a:spcBef>
              <a:spcAft>
                <a:spcPts val="1200"/>
              </a:spcAft>
              <a:buClrTx/>
              <a:buSzTx/>
              <a:buFontTx/>
              <a:buNone/>
              <a:tabLst/>
            </a:pPr>
            <a:r>
              <a:rPr lang="en-GB" sz="2000" dirty="0" smtClean="0">
                <a:latin typeface="Times New Roman" pitchFamily="18" charset="0"/>
                <a:ea typeface="Calibri" pitchFamily="34" charset="0"/>
                <a:cs typeface="Times New Roman" pitchFamily="18" charset="0"/>
              </a:rPr>
              <a:t>   </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information?</a:t>
            </a:r>
          </a:p>
          <a:p>
            <a:pPr marL="0" marR="0" lvl="0" indent="0" algn="ctr" defTabSz="914400" rtl="0" eaLnBrk="0" fontAlgn="base" latinLnBrk="0" hangingPunct="0">
              <a:lnSpc>
                <a:spcPct val="100000"/>
              </a:lnSpc>
              <a:spcBef>
                <a:spcPct val="0"/>
              </a:spcBef>
              <a:spcAft>
                <a:spcPts val="1200"/>
              </a:spcAft>
              <a:buClrTx/>
              <a:buSzTx/>
              <a:buFontTx/>
              <a:buNone/>
              <a:tabLst/>
            </a:pPr>
            <a:r>
              <a:rPr kumimoji="0" lang="en-GB"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First</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Reformulate the fundamental question: not what is the future of the history of  information science but: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What is the future of the history  of information, information infrastructures</a:t>
            </a:r>
          </a:p>
          <a:p>
            <a:pPr marL="0" marR="0" lvl="0" indent="0" algn="l" defTabSz="914400" rtl="0" eaLnBrk="0" fontAlgn="base" latinLnBrk="0" hangingPunct="0">
              <a:lnSpc>
                <a:spcPct val="100000"/>
              </a:lnSpc>
              <a:spcBef>
                <a:spcPct val="0"/>
              </a:spcBef>
              <a:spcAft>
                <a:spcPts val="600"/>
              </a:spcAft>
              <a:buClrTx/>
              <a:buSzTx/>
              <a:tabLst/>
            </a:pPr>
            <a:r>
              <a:rPr lang="en-GB" sz="2000" dirty="0" smtClean="0">
                <a:latin typeface="Times New Roman" pitchFamily="18" charset="0"/>
                <a:ea typeface="Calibri" pitchFamily="34" charset="0"/>
                <a:cs typeface="Times New Roman" pitchFamily="18" charset="0"/>
              </a:rPr>
              <a:t>  </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the information society? OR</a:t>
            </a:r>
            <a:r>
              <a:rPr kumimoji="0" lang="en-GB" sz="20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perhaps</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How are societies constituted, sustained, reproduced and changed in part by</a:t>
            </a:r>
          </a:p>
          <a:p>
            <a:pPr marL="0" marR="0" lvl="0" indent="0" algn="l" defTabSz="914400" rtl="0" eaLnBrk="0" fontAlgn="base" latinLnBrk="0" hangingPunct="0">
              <a:lnSpc>
                <a:spcPct val="100000"/>
              </a:lnSpc>
              <a:spcBef>
                <a:spcPct val="0"/>
              </a:spcBef>
              <a:spcAft>
                <a:spcPct val="0"/>
              </a:spcAft>
              <a:buClrTx/>
              <a:buSzTx/>
              <a:tabLst/>
            </a:pPr>
            <a:r>
              <a:rPr lang="en-AU" sz="2000" dirty="0" smtClean="0">
                <a:latin typeface="Times New Roman" pitchFamily="18" charset="0"/>
                <a:ea typeface="Calibri" pitchFamily="34" charset="0"/>
                <a:cs typeface="Times New Roman" pitchFamily="18" charset="0"/>
              </a:rPr>
              <a:t>  </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information and the infrastructures that emerge to manage information access</a:t>
            </a:r>
          </a:p>
          <a:p>
            <a:pPr marL="0" marR="0" lvl="0" indent="0" algn="l" defTabSz="914400" rtl="0" eaLnBrk="0" fontAlgn="base" latinLnBrk="0" hangingPunct="0">
              <a:lnSpc>
                <a:spcPct val="100000"/>
              </a:lnSpc>
              <a:spcBef>
                <a:spcPct val="0"/>
              </a:spcBef>
              <a:spcAft>
                <a:spcPct val="0"/>
              </a:spcAft>
              <a:buClrTx/>
              <a:buSzTx/>
              <a:tabLst/>
            </a:pPr>
            <a:r>
              <a:rPr lang="en-AU" sz="2000" dirty="0" smtClean="0">
                <a:latin typeface="Times New Roman" pitchFamily="18" charset="0"/>
                <a:ea typeface="Calibri" pitchFamily="34" charset="0"/>
                <a:cs typeface="Times New Roman" pitchFamily="18" charset="0"/>
              </a:rPr>
              <a:t> </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use?</a:t>
            </a:r>
            <a:endParaRPr kumimoji="0" lang="en-A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3105835"/>
            <a:ext cx="4572000" cy="1754326"/>
          </a:xfrm>
          <a:prstGeom prst="rect">
            <a:avLst/>
          </a:prstGeom>
        </p:spPr>
        <p:txBody>
          <a:bodyPr>
            <a:spAutoFit/>
          </a:bodyPr>
          <a:lstStyle/>
          <a:p>
            <a:endParaRPr lang="en-GB" b="1" dirty="0" smtClean="0">
              <a:latin typeface="Times New Roman" pitchFamily="18" charset="0"/>
              <a:ea typeface="Calibri" pitchFamily="34" charset="0"/>
              <a:cs typeface="Times New Roman" pitchFamily="18" charset="0"/>
            </a:endParaRPr>
          </a:p>
          <a:p>
            <a:endParaRPr lang="en-GB" b="1" dirty="0" smtClean="0">
              <a:latin typeface="Times New Roman" pitchFamily="18" charset="0"/>
              <a:cs typeface="Times New Roman" pitchFamily="18" charset="0"/>
            </a:endParaRPr>
          </a:p>
          <a:p>
            <a:endParaRPr lang="en-GB" b="1" dirty="0" smtClean="0">
              <a:latin typeface="Times New Roman" pitchFamily="18" charset="0"/>
              <a:cs typeface="Times New Roman" pitchFamily="18" charset="0"/>
            </a:endParaRPr>
          </a:p>
          <a:p>
            <a:endParaRPr lang="en-GB" b="1" dirty="0" smtClean="0">
              <a:latin typeface="Times New Roman" pitchFamily="18" charset="0"/>
              <a:cs typeface="Times New Roman" pitchFamily="18" charset="0"/>
            </a:endParaRPr>
          </a:p>
          <a:p>
            <a:endParaRPr lang="en-GB" b="1" dirty="0" smtClean="0">
              <a:latin typeface="Times New Roman" pitchFamily="18" charset="0"/>
              <a:cs typeface="Times New Roman" pitchFamily="18" charset="0"/>
            </a:endParaRPr>
          </a:p>
          <a:p>
            <a:endParaRPr lang="en-US" dirty="0"/>
          </a:p>
        </p:txBody>
      </p:sp>
      <p:sp>
        <p:nvSpPr>
          <p:cNvPr id="55297" name="Rectangle 1"/>
          <p:cNvSpPr>
            <a:spLocks noChangeArrowheads="1"/>
          </p:cNvSpPr>
          <p:nvPr/>
        </p:nvSpPr>
        <p:spPr bwMode="auto">
          <a:xfrm>
            <a:off x="762000" y="76200"/>
            <a:ext cx="7696200" cy="6267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ts val="600"/>
              </a:spcAft>
            </a:pPr>
            <a:r>
              <a:rPr lang="en-GB" sz="2000" b="1" dirty="0" smtClean="0">
                <a:latin typeface="Times New Roman" pitchFamily="18" charset="0"/>
                <a:ea typeface="Calibri" pitchFamily="34" charset="0"/>
                <a:cs typeface="Times New Roman" pitchFamily="18" charset="0"/>
              </a:rPr>
              <a:t>The Future of the History of Information Science 2</a:t>
            </a:r>
          </a:p>
          <a:p>
            <a:pPr marL="0" marR="0" lvl="0" indent="0" algn="ctr" defTabSz="914400" rtl="0" eaLnBrk="1" fontAlgn="base" latinLnBrk="0" hangingPunct="1">
              <a:lnSpc>
                <a:spcPct val="100000"/>
              </a:lnSpc>
              <a:spcBef>
                <a:spcPct val="0"/>
              </a:spcBef>
              <a:spcAft>
                <a:spcPts val="1200"/>
              </a:spcAft>
              <a:buClrTx/>
              <a:buSzTx/>
              <a:buFontTx/>
              <a:buNone/>
              <a:tabLst/>
            </a:pPr>
            <a:r>
              <a:rPr kumimoji="0" lang="en-AU"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Second</a:t>
            </a:r>
          </a:p>
          <a:p>
            <a:pPr fontAlgn="base">
              <a:spcBef>
                <a:spcPct val="0"/>
              </a:spcBef>
              <a:spcAft>
                <a:spcPct val="0"/>
              </a:spcAft>
              <a:buFont typeface="Arial" pitchFamily="34" charset="0"/>
              <a:buChar char="•"/>
            </a:pPr>
            <a:r>
              <a:rPr lang="en-AU" sz="2000" dirty="0" smtClean="0">
                <a:latin typeface="Times New Roman" pitchFamily="18" charset="0"/>
                <a:ea typeface="Calibri" pitchFamily="34" charset="0"/>
                <a:cs typeface="Times New Roman" pitchFamily="18" charset="0"/>
              </a:rPr>
              <a:t> Ask and answer the question: Are there different bodies of historical</a:t>
            </a:r>
          </a:p>
          <a:p>
            <a:pPr fontAlgn="base">
              <a:spcBef>
                <a:spcPct val="0"/>
              </a:spcBef>
              <a:spcAft>
                <a:spcPct val="0"/>
              </a:spcAft>
            </a:pPr>
            <a:r>
              <a:rPr lang="en-AU" sz="2000" dirty="0" smtClean="0">
                <a:latin typeface="Times New Roman" pitchFamily="18" charset="0"/>
                <a:ea typeface="Calibri" pitchFamily="34" charset="0"/>
                <a:cs typeface="Times New Roman" pitchFamily="18" charset="0"/>
              </a:rPr>
              <a:t>     knowledge and research methodologies that might be usefully brought</a:t>
            </a:r>
          </a:p>
          <a:p>
            <a:pPr fontAlgn="base">
              <a:spcBef>
                <a:spcPct val="0"/>
              </a:spcBef>
              <a:spcAft>
                <a:spcPct val="0"/>
              </a:spcAft>
            </a:pPr>
            <a:r>
              <a:rPr lang="en-AU" sz="2000" dirty="0" smtClean="0">
                <a:latin typeface="Times New Roman" pitchFamily="18" charset="0"/>
                <a:ea typeface="Calibri" pitchFamily="34" charset="0"/>
                <a:cs typeface="Times New Roman" pitchFamily="18" charset="0"/>
              </a:rPr>
              <a:t>     together in collaboratively conducted explorations of important</a:t>
            </a:r>
          </a:p>
          <a:p>
            <a:pPr fontAlgn="base">
              <a:spcBef>
                <a:spcPct val="0"/>
              </a:spcBef>
              <a:spcAft>
                <a:spcPts val="600"/>
              </a:spcAft>
            </a:pPr>
            <a:r>
              <a:rPr lang="en-AU" sz="2000" dirty="0" smtClean="0">
                <a:latin typeface="Times New Roman" pitchFamily="18" charset="0"/>
                <a:ea typeface="Calibri" pitchFamily="34" charset="0"/>
                <a:cs typeface="Times New Roman" pitchFamily="18" charset="0"/>
              </a:rPr>
              <a:t>     information phenomena from Gutenberg to Google? </a:t>
            </a:r>
            <a:endParaRPr lang="en-AU" sz="2000" dirty="0" smtClean="0">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Create collaborative relationships across the various historical</a:t>
            </a:r>
          </a:p>
          <a:p>
            <a:pPr marL="0" marR="0" lvl="0" indent="0" algn="l" defTabSz="914400" rtl="0" eaLnBrk="1" fontAlgn="base" latinLnBrk="0" hangingPunct="1">
              <a:lnSpc>
                <a:spcPct val="100000"/>
              </a:lnSpc>
              <a:spcBef>
                <a:spcPct val="0"/>
              </a:spcBef>
              <a:spcAft>
                <a:spcPct val="0"/>
              </a:spcAft>
              <a:buClrTx/>
              <a:buSzTx/>
              <a:tabLst/>
            </a:pPr>
            <a:r>
              <a:rPr lang="en-AU" sz="2000" dirty="0" smtClean="0">
                <a:latin typeface="Times New Roman" pitchFamily="18" charset="0"/>
                <a:ea typeface="Calibri" pitchFamily="34" charset="0"/>
                <a:cs typeface="Times New Roman" pitchFamily="18" charset="0"/>
              </a:rPr>
              <a:t>     </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disciplines by Joint meetings? Joint research projects? Publication of </a:t>
            </a:r>
          </a:p>
          <a:p>
            <a:pPr marL="0" marR="0" lvl="0" indent="0" algn="l" defTabSz="914400" rtl="0" eaLnBrk="1" fontAlgn="base" latinLnBrk="0" hangingPunct="1">
              <a:lnSpc>
                <a:spcPct val="100000"/>
              </a:lnSpc>
              <a:spcBef>
                <a:spcPct val="0"/>
              </a:spcBef>
              <a:spcAft>
                <a:spcPts val="600"/>
              </a:spcAft>
              <a:buClrTx/>
              <a:buSzTx/>
              <a:tabLst/>
            </a:pPr>
            <a:r>
              <a:rPr lang="en-AU" sz="2000" dirty="0" smtClean="0">
                <a:latin typeface="Times New Roman" pitchFamily="18" charset="0"/>
                <a:ea typeface="Calibri" pitchFamily="34" charset="0"/>
                <a:cs typeface="Times New Roman" pitchFamily="18" charset="0"/>
              </a:rPr>
              <a:t>      </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papers in non-</a:t>
            </a:r>
            <a:r>
              <a:rPr lang="en-AU" sz="2000" dirty="0" smtClean="0">
                <a:latin typeface="Times New Roman" pitchFamily="18" charset="0"/>
                <a:ea typeface="Calibri" pitchFamily="34" charset="0"/>
                <a:cs typeface="Times New Roman" pitchFamily="18" charset="0"/>
              </a:rPr>
              <a:t> </a:t>
            </a:r>
            <a:r>
              <a:rPr kumimoji="0" lang="en-A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home discipline journals? </a:t>
            </a:r>
          </a:p>
          <a:p>
            <a:pPr lvl="0" algn="ctr" eaLnBrk="0" fontAlgn="base" hangingPunct="0">
              <a:spcBef>
                <a:spcPct val="0"/>
              </a:spcBef>
              <a:spcAft>
                <a:spcPts val="1200"/>
              </a:spcAft>
            </a:pPr>
            <a:r>
              <a:rPr lang="en-AU" sz="2000" b="1" dirty="0" smtClean="0">
                <a:latin typeface="Times New Roman" pitchFamily="18" charset="0"/>
                <a:cs typeface="Times New Roman" pitchFamily="18" charset="0"/>
              </a:rPr>
              <a:t>Third</a:t>
            </a:r>
          </a:p>
          <a:p>
            <a:pPr lvl="0" eaLnBrk="0" fontAlgn="base" hangingPunct="0">
              <a:spcBef>
                <a:spcPct val="0"/>
              </a:spcBef>
              <a:buFont typeface="Arial" pitchFamily="34" charset="0"/>
              <a:buChar char="•"/>
            </a:pPr>
            <a:r>
              <a:rPr lang="en-AU" sz="2000" dirty="0" smtClean="0">
                <a:latin typeface="Times New Roman" pitchFamily="18" charset="0"/>
                <a:cs typeface="Times New Roman" pitchFamily="18" charset="0"/>
              </a:rPr>
              <a:t> Create a mechanism for consultation with other groups to plan regular</a:t>
            </a:r>
          </a:p>
          <a:p>
            <a:pPr lvl="0" eaLnBrk="0" fontAlgn="base" hangingPunct="0">
              <a:spcBef>
                <a:spcPct val="0"/>
              </a:spcBef>
              <a:spcAft>
                <a:spcPts val="1200"/>
              </a:spcAft>
            </a:pPr>
            <a:r>
              <a:rPr lang="en-AU" sz="2000" dirty="0" smtClean="0">
                <a:latin typeface="Times New Roman" pitchFamily="18" charset="0"/>
                <a:cs typeface="Times New Roman" pitchFamily="18" charset="0"/>
              </a:rPr>
              <a:t>      meetings and projects</a:t>
            </a:r>
            <a:r>
              <a:rPr lang="en-US" sz="2000" dirty="0" smtClean="0">
                <a:latin typeface="Times New Roman" pitchFamily="18" charset="0"/>
                <a:cs typeface="Times New Roman" pitchFamily="18" charset="0"/>
              </a:rPr>
              <a:t> </a:t>
            </a:r>
          </a:p>
          <a:p>
            <a:pPr lvl="0" algn="ctr" eaLnBrk="0" fontAlgn="base" hangingPunct="0">
              <a:spcBef>
                <a:spcPct val="0"/>
              </a:spcBef>
              <a:spcAft>
                <a:spcPts val="1200"/>
              </a:spcAft>
            </a:pPr>
            <a:r>
              <a:rPr lang="en-AU" sz="2000" b="1" dirty="0" smtClean="0">
                <a:latin typeface="Times New Roman" pitchFamily="18" charset="0"/>
                <a:ea typeface="Calibri" pitchFamily="34" charset="0"/>
                <a:cs typeface="Times New Roman" pitchFamily="18" charset="0"/>
              </a:rPr>
              <a:t>Fourth</a:t>
            </a:r>
            <a:endParaRPr kumimoji="0" lang="en-AU"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defTabSz="914400" rtl="0" eaLnBrk="0" fontAlgn="base" latinLnBrk="0" hangingPunct="0">
              <a:lnSpc>
                <a:spcPct val="100000"/>
              </a:lnSpc>
              <a:spcBef>
                <a:spcPct val="0"/>
              </a:spcBef>
              <a:buClrTx/>
              <a:buSzTx/>
              <a:buFont typeface="Arial" pitchFamily="34" charset="0"/>
              <a:buChar char="•"/>
              <a:tabLst/>
            </a:pPr>
            <a:r>
              <a:rPr lang="en-AU" sz="2000" dirty="0" smtClean="0">
                <a:latin typeface="Times New Roman" pitchFamily="18" charset="0"/>
                <a:ea typeface="Calibri" pitchFamily="34" charset="0"/>
                <a:cs typeface="Times New Roman" pitchFamily="18" charset="0"/>
              </a:rPr>
              <a:t> </a:t>
            </a:r>
            <a:r>
              <a:rPr lang="en-AU" sz="2000" dirty="0" err="1" smtClean="0">
                <a:latin typeface="Times New Roman" pitchFamily="18" charset="0"/>
                <a:ea typeface="Calibri" pitchFamily="34" charset="0"/>
                <a:cs typeface="Times New Roman" pitchFamily="18" charset="0"/>
              </a:rPr>
              <a:t>ASIS&amp;T</a:t>
            </a:r>
            <a:r>
              <a:rPr lang="en-AU" sz="2000" dirty="0" smtClean="0">
                <a:latin typeface="Times New Roman" pitchFamily="18" charset="0"/>
                <a:ea typeface="Calibri" pitchFamily="34" charset="0"/>
                <a:cs typeface="Times New Roman" pitchFamily="18" charset="0"/>
              </a:rPr>
              <a:t> in conjunction with other information-related</a:t>
            </a:r>
          </a:p>
          <a:p>
            <a:pPr marL="0" marR="0" lvl="0" indent="0" defTabSz="914400" rtl="0" eaLnBrk="0" fontAlgn="base" latinLnBrk="0" hangingPunct="0">
              <a:lnSpc>
                <a:spcPct val="100000"/>
              </a:lnSpc>
              <a:spcBef>
                <a:spcPct val="0"/>
              </a:spcBef>
              <a:buClrTx/>
              <a:buSzTx/>
              <a:tabLst/>
            </a:pPr>
            <a:r>
              <a:rPr lang="en-AU" sz="2000" dirty="0" smtClean="0">
                <a:latin typeface="Times New Roman" pitchFamily="18" charset="0"/>
                <a:ea typeface="Calibri" pitchFamily="34" charset="0"/>
                <a:cs typeface="Times New Roman" pitchFamily="18" charset="0"/>
              </a:rPr>
              <a:t>    societies or groups convene with a jointly formulated theme an </a:t>
            </a:r>
          </a:p>
          <a:p>
            <a:pPr marL="0" marR="0" lvl="0" indent="0" defTabSz="914400" rtl="0" eaLnBrk="0" fontAlgn="base" latinLnBrk="0" hangingPunct="0">
              <a:lnSpc>
                <a:spcPct val="100000"/>
              </a:lnSpc>
              <a:spcBef>
                <a:spcPct val="0"/>
              </a:spcBef>
              <a:buClrTx/>
              <a:buSzTx/>
              <a:tabLst/>
            </a:pPr>
            <a:r>
              <a:rPr lang="en-AU" sz="2000" dirty="0" smtClean="0">
                <a:latin typeface="Times New Roman" pitchFamily="18" charset="0"/>
                <a:ea typeface="Calibri" pitchFamily="34" charset="0"/>
                <a:cs typeface="Times New Roman" pitchFamily="18" charset="0"/>
              </a:rPr>
              <a:t>    interdisciplinary conference similar to those on the history and</a:t>
            </a:r>
          </a:p>
          <a:p>
            <a:pPr marL="0" marR="0" lvl="0" indent="0" defTabSz="914400" rtl="0" eaLnBrk="0" fontAlgn="base" latinLnBrk="0" hangingPunct="0">
              <a:lnSpc>
                <a:spcPct val="100000"/>
              </a:lnSpc>
              <a:spcBef>
                <a:spcPct val="0"/>
              </a:spcBef>
              <a:spcAft>
                <a:spcPts val="1200"/>
              </a:spcAft>
              <a:buClrTx/>
              <a:buSzTx/>
              <a:tabLst/>
            </a:pPr>
            <a:r>
              <a:rPr lang="en-AU" sz="2000" dirty="0" smtClean="0">
                <a:latin typeface="Times New Roman" pitchFamily="18" charset="0"/>
                <a:ea typeface="Calibri" pitchFamily="34" charset="0"/>
                <a:cs typeface="Times New Roman" pitchFamily="18" charset="0"/>
              </a:rPr>
              <a:t>   heritage of information systems of 1999 and 2002</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rot="10800000" flipV="1">
            <a:off x="228600" y="521479"/>
            <a:ext cx="8305800" cy="56477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AU"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Gutenberg</a:t>
            </a:r>
            <a:r>
              <a:rPr kumimoji="0" lang="en-AU" sz="2400" b="1"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AU"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world of print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Information  expressed in and transmitted by documents,</a:t>
            </a:r>
          </a:p>
          <a:p>
            <a:pPr marL="0" marR="0" lvl="0" indent="0" algn="l" defTabSz="914400" rtl="0" eaLnBrk="0" fontAlgn="base" latinLnBrk="0" hangingPunct="0">
              <a:lnSpc>
                <a:spcPct val="100000"/>
              </a:lnSpc>
              <a:spcBef>
                <a:spcPct val="0"/>
              </a:spcBef>
              <a:spcAft>
                <a:spcPts val="600"/>
              </a:spcAft>
              <a:buClrTx/>
              <a:buSzTx/>
              <a:tabLst/>
            </a:pPr>
            <a:r>
              <a:rPr lang="en-AU" sz="2400" dirty="0">
                <a:latin typeface="Times New Roman" pitchFamily="18" charset="0"/>
                <a:ea typeface="Calibri" pitchFamily="34" charset="0"/>
                <a:cs typeface="Times New Roman" pitchFamily="18" charset="0"/>
              </a:rPr>
              <a:t> </a:t>
            </a:r>
            <a:r>
              <a:rPr lang="en-AU" sz="2400" dirty="0" smtClean="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especially books, journals,</a:t>
            </a:r>
            <a:r>
              <a:rPr kumimoji="0" lang="en-AU"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newspapers, etc</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Epistemic, social, economic and political consequences of print</a:t>
            </a:r>
          </a:p>
          <a:p>
            <a:pPr marL="0" marR="0" lvl="0" indent="0" algn="l" defTabSz="914400" rtl="0" eaLnBrk="0" fontAlgn="base" latinLnBrk="0" hangingPunct="0">
              <a:lnSpc>
                <a:spcPct val="100000"/>
              </a:lnSpc>
              <a:spcBef>
                <a:spcPct val="0"/>
              </a:spcBef>
              <a:spcAft>
                <a:spcPct val="0"/>
              </a:spcAft>
              <a:buClrTx/>
              <a:buSzTx/>
              <a:tabLst/>
            </a:pPr>
            <a:r>
              <a:rPr lang="en-AU" sz="2400" dirty="0" smtClean="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are immense and continuous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buClrTx/>
              <a:buSzTx/>
              <a:buFontTx/>
              <a:buChar char="•"/>
              <a:tabLst/>
            </a:pP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Organizational structures and social practices emerged to</a:t>
            </a:r>
          </a:p>
          <a:p>
            <a:pPr marL="0" marR="0" lvl="0" indent="0" algn="l" defTabSz="914400" rtl="0" eaLnBrk="0" fontAlgn="base" latinLnBrk="0" hangingPunct="0">
              <a:lnSpc>
                <a:spcPct val="100000"/>
              </a:lnSpc>
              <a:spcBef>
                <a:spcPct val="0"/>
              </a:spcBef>
              <a:buClrTx/>
              <a:buSzTx/>
              <a:tabLst/>
            </a:pPr>
            <a:r>
              <a:rPr lang="en-AU" sz="2400" dirty="0">
                <a:latin typeface="Times New Roman" pitchFamily="18" charset="0"/>
                <a:ea typeface="Calibri" pitchFamily="34" charset="0"/>
                <a:cs typeface="Times New Roman" pitchFamily="18" charset="0"/>
              </a:rPr>
              <a:t> </a:t>
            </a:r>
            <a:r>
              <a:rPr lang="en-AU" sz="2400" dirty="0" smtClean="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provide industrial, legal, and commercial frameworks for the</a:t>
            </a:r>
          </a:p>
          <a:p>
            <a:pPr marL="0" marR="0" lvl="0" indent="0" algn="l" defTabSz="914400" rtl="0" eaLnBrk="0" fontAlgn="base" latinLnBrk="0" hangingPunct="0">
              <a:lnSpc>
                <a:spcPct val="100000"/>
              </a:lnSpc>
              <a:spcBef>
                <a:spcPct val="0"/>
              </a:spcBef>
              <a:spcAft>
                <a:spcPts val="600"/>
              </a:spcAft>
              <a:buClrTx/>
              <a:buSzTx/>
              <a:tabLst/>
            </a:pPr>
            <a:r>
              <a:rPr lang="en-AU" sz="2400" dirty="0">
                <a:latin typeface="Times New Roman" pitchFamily="18" charset="0"/>
                <a:ea typeface="Calibri" pitchFamily="34" charset="0"/>
                <a:cs typeface="Times New Roman" pitchFamily="18" charset="0"/>
              </a:rPr>
              <a:t> </a:t>
            </a:r>
            <a:r>
              <a:rPr lang="en-AU" sz="2400" dirty="0" smtClean="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production, regulation, and dissemination of print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Ever-expanding range of users for an increasingly complex</a:t>
            </a:r>
          </a:p>
          <a:p>
            <a:pPr marL="0" marR="0" lvl="0" indent="0" algn="l" defTabSz="914400" rtl="0" eaLnBrk="0" fontAlgn="base" latinLnBrk="0" hangingPunct="0">
              <a:lnSpc>
                <a:spcPct val="100000"/>
              </a:lnSpc>
              <a:spcBef>
                <a:spcPct val="0"/>
              </a:spcBef>
              <a:spcAft>
                <a:spcPct val="0"/>
              </a:spcAft>
              <a:buClrTx/>
              <a:buSzTx/>
              <a:tabLst/>
            </a:pPr>
            <a:r>
              <a:rPr lang="en-AU" sz="2400" dirty="0">
                <a:latin typeface="Times New Roman" pitchFamily="18" charset="0"/>
                <a:ea typeface="Calibri" pitchFamily="34" charset="0"/>
                <a:cs typeface="Times New Roman" pitchFamily="18" charset="0"/>
              </a:rPr>
              <a:t> </a:t>
            </a:r>
            <a:r>
              <a:rPr lang="en-AU" sz="2400" dirty="0" smtClean="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range of political, social, research, educational and</a:t>
            </a:r>
          </a:p>
          <a:p>
            <a:pPr marL="0" marR="0" lvl="0" indent="0" algn="l" defTabSz="914400" rtl="0" eaLnBrk="0" fontAlgn="base" latinLnBrk="0" hangingPunct="0">
              <a:lnSpc>
                <a:spcPct val="100000"/>
              </a:lnSpc>
              <a:spcBef>
                <a:spcPct val="0"/>
              </a:spcBef>
              <a:spcAft>
                <a:spcPts val="600"/>
              </a:spcAft>
              <a:buClrTx/>
              <a:buSzTx/>
              <a:tabLst/>
            </a:pPr>
            <a:r>
              <a:rPr lang="en-AU" sz="2400" dirty="0">
                <a:latin typeface="Times New Roman" pitchFamily="18" charset="0"/>
                <a:ea typeface="Calibri" pitchFamily="34" charset="0"/>
                <a:cs typeface="Times New Roman" pitchFamily="18" charset="0"/>
              </a:rPr>
              <a:t> </a:t>
            </a:r>
            <a:r>
              <a:rPr lang="en-AU" sz="2400" dirty="0" smtClean="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recreational purposes. </a:t>
            </a:r>
          </a:p>
          <a:p>
            <a:pPr lvl="0" eaLnBrk="0" fontAlgn="base" hangingPunct="0">
              <a:spcBef>
                <a:spcPct val="0"/>
              </a:spcBef>
              <a:spcAft>
                <a:spcPct val="0"/>
              </a:spcAft>
              <a:buFont typeface="Arial" pitchFamily="34" charset="0"/>
              <a:buChar char="•"/>
            </a:pPr>
            <a:r>
              <a:rPr lang="en-AU" sz="2400" dirty="0" smtClean="0">
                <a:latin typeface="Times New Roman" pitchFamily="18" charset="0"/>
                <a:cs typeface="Times New Roman" pitchFamily="18" charset="0"/>
              </a:rPr>
              <a:t> as part of capitalist industrialised economies, development of</a:t>
            </a:r>
          </a:p>
          <a:p>
            <a:pPr lvl="0" eaLnBrk="0" fontAlgn="base" hangingPunct="0">
              <a:spcBef>
                <a:spcPct val="0"/>
              </a:spcBef>
              <a:spcAft>
                <a:spcPct val="0"/>
              </a:spcAft>
            </a:pPr>
            <a:r>
              <a:rPr lang="en-AU" sz="2400" dirty="0" smtClean="0">
                <a:latin typeface="Times New Roman" pitchFamily="18" charset="0"/>
                <a:cs typeface="Times New Roman" pitchFamily="18" charset="0"/>
              </a:rPr>
              <a:t>   “information” markets as basis for regulating supply &amp; demand</a:t>
            </a:r>
          </a:p>
          <a:p>
            <a:pPr lvl="0" eaLnBrk="0" fontAlgn="base" hangingPunct="0">
              <a:spcBef>
                <a:spcPct val="0"/>
              </a:spcBef>
              <a:spcAft>
                <a:spcPct val="0"/>
              </a:spcAft>
            </a:pPr>
            <a:r>
              <a:rPr lang="en-AU" sz="2400" dirty="0" smtClean="0">
                <a:latin typeface="Times New Roman" pitchFamily="18" charset="0"/>
                <a:cs typeface="Times New Roman" pitchFamily="18" charset="0"/>
              </a:rPr>
              <a:t>    and determining product and technological innovation </a:t>
            </a:r>
            <a:endPar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rot="10800000" flipV="1">
            <a:off x="228600" y="1873355"/>
            <a:ext cx="76962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lang="en-AU" altLang="zh-CN" sz="2400" dirty="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AU" altLang="zh-CN" sz="2400" dirty="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AU" altLang="zh-CN" sz="2400" dirty="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AU" altLang="zh-CN" sz="2400" dirty="0">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685800" y="228600"/>
            <a:ext cx="7543800" cy="6155531"/>
          </a:xfrm>
          <a:prstGeom prst="rect">
            <a:avLst/>
          </a:prstGeom>
        </p:spPr>
        <p:txBody>
          <a:bodyPr wrap="square">
            <a:spAutoFit/>
          </a:bodyPr>
          <a:lstStyle/>
          <a:p>
            <a:pPr lvl="0" algn="ctr" fontAlgn="base">
              <a:spcBef>
                <a:spcPct val="0"/>
              </a:spcBef>
              <a:spcAft>
                <a:spcPct val="0"/>
              </a:spcAft>
            </a:pPr>
            <a:r>
              <a:rPr kumimoji="0" lang="en-AU" altLang="zh-CN" sz="24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Information Infrastructural Kinds and Levels -1</a:t>
            </a:r>
          </a:p>
          <a:p>
            <a:pPr lvl="0" algn="ctr" fontAlgn="base">
              <a:spcBef>
                <a:spcPct val="0"/>
              </a:spcBef>
              <a:spcAft>
                <a:spcPct val="0"/>
              </a:spcAft>
            </a:pPr>
            <a:endParaRPr kumimoji="0" lang="en-US" altLang="zh-CN" sz="2400" b="1" i="0" u="none" strike="noStrike" cap="none" normalizeH="0" baseline="0" dirty="0" smtClean="0">
              <a:ln>
                <a:noFill/>
              </a:ln>
              <a:solidFill>
                <a:schemeClr val="tx1"/>
              </a:solidFill>
              <a:effectLst/>
              <a:latin typeface="Times New Roman" pitchFamily="18" charset="0"/>
              <a:cs typeface="Times New Roman" pitchFamily="18" charset="0"/>
            </a:endParaRPr>
          </a:p>
          <a:p>
            <a:pPr lvl="0" eaLnBrk="0" fontAlgn="base" hangingPunct="0">
              <a:spcBef>
                <a:spcPct val="0"/>
              </a:spcBef>
              <a:spcAft>
                <a:spcPct val="0"/>
              </a:spcAft>
              <a:buFontTx/>
              <a:buChar char="•"/>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Basic affordances</a:t>
            </a:r>
            <a:endParaRPr kumimoji="0" lang="en-US"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lvl="0" eaLnBrk="0" fontAlgn="base" hangingPunct="0">
              <a:spcBef>
                <a:spcPct val="0"/>
              </a:spcBef>
              <a:spcAft>
                <a:spcPct val="0"/>
              </a:spcAft>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manufacture of pens, paper and inks, commercial glues</a:t>
            </a:r>
          </a:p>
          <a:p>
            <a:pPr lvl="0" eaLnBrk="0" fontAlgn="base" hangingPunct="0">
              <a:spcBef>
                <a:spcPct val="0"/>
              </a:spcBef>
              <a:spcAft>
                <a:spcPct val="0"/>
              </a:spcAft>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and sewing machines, foundry practices, printing</a:t>
            </a:r>
          </a:p>
          <a:p>
            <a:pPr lvl="0" eaLnBrk="0" fontAlgn="base" hangingPunct="0">
              <a:spcBef>
                <a:spcPct val="0"/>
              </a:spcBef>
              <a:spcAft>
                <a:spcPct val="0"/>
              </a:spcAft>
            </a:pPr>
            <a:r>
              <a:rPr lang="en-AU" altLang="zh-CN" sz="2400" dirty="0">
                <a:latin typeface="Times New Roman" pitchFamily="18" charset="0"/>
                <a:ea typeface="SimSun" pitchFamily="2" charset="-122"/>
                <a:cs typeface="Times New Roman" pitchFamily="18" charset="0"/>
              </a:rPr>
              <a:t> </a:t>
            </a:r>
            <a:r>
              <a:rPr lang="en-AU" altLang="zh-CN" sz="2400" dirty="0" smtClean="0">
                <a:latin typeface="Times New Roman" pitchFamily="18" charset="0"/>
                <a:ea typeface="SimSun" pitchFamily="2" charset="-122"/>
                <a:cs typeface="Times New Roman" pitchFamily="18" charset="0"/>
              </a:rPr>
              <a:t> </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presses, typewriters and photocopiers; systems and</a:t>
            </a:r>
          </a:p>
          <a:p>
            <a:pPr lvl="0" eaLnBrk="0" fontAlgn="base" hangingPunct="0">
              <a:spcBef>
                <a:spcPct val="0"/>
              </a:spcBef>
              <a:spcAft>
                <a:spcPct val="0"/>
              </a:spcAft>
            </a:pPr>
            <a:r>
              <a:rPr lang="en-AU" altLang="zh-CN" sz="2400" dirty="0">
                <a:latin typeface="Times New Roman" pitchFamily="18" charset="0"/>
                <a:ea typeface="SimSun" pitchFamily="2" charset="-122"/>
                <a:cs typeface="Times New Roman" pitchFamily="18" charset="0"/>
              </a:rPr>
              <a:t> </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networks for moving goods and people by road, rail,</a:t>
            </a:r>
          </a:p>
          <a:p>
            <a:pPr lvl="0" eaLnBrk="0" fontAlgn="base" hangingPunct="0">
              <a:spcBef>
                <a:spcPct val="0"/>
              </a:spcBef>
              <a:spcAft>
                <a:spcPts val="600"/>
              </a:spcAft>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shipping and ultimately air. </a:t>
            </a:r>
            <a:endParaRPr kumimoji="0" lang="en-US"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lvl="0" eaLnBrk="0" fontAlgn="base" hangingPunct="0">
              <a:spcBef>
                <a:spcPct val="0"/>
              </a:spcBef>
              <a:spcAft>
                <a:spcPct val="0"/>
              </a:spcAft>
              <a:buFontTx/>
              <a:buChar char="•"/>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infrastructure concerned with the production, access,</a:t>
            </a:r>
          </a:p>
          <a:p>
            <a:pPr lvl="0" eaLnBrk="0" fontAlgn="base" hangingPunct="0">
              <a:spcBef>
                <a:spcPct val="0"/>
              </a:spcBef>
              <a:spcAft>
                <a:spcPct val="0"/>
              </a:spcAft>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management and use of information sources &amp; services.</a:t>
            </a:r>
          </a:p>
          <a:p>
            <a:pPr lvl="0" eaLnBrk="0" fontAlgn="base" hangingPunct="0">
              <a:spcBef>
                <a:spcPct val="0"/>
              </a:spcBef>
              <a:spcAft>
                <a:spcPct val="0"/>
              </a:spcAft>
            </a:pPr>
            <a:r>
              <a:rPr lang="en-AU" altLang="zh-CN" sz="2400" dirty="0" smtClean="0">
                <a:latin typeface="Times New Roman" pitchFamily="18" charset="0"/>
                <a:ea typeface="SimSun" pitchFamily="2" charset="-122"/>
                <a:cs typeface="Times New Roman" pitchFamily="18" charset="0"/>
              </a:rPr>
              <a:t>    </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Industries producing and distributing books,</a:t>
            </a:r>
          </a:p>
          <a:p>
            <a:pPr lvl="0" eaLnBrk="0" fontAlgn="base" hangingPunct="0">
              <a:spcBef>
                <a:spcPct val="0"/>
              </a:spcBef>
              <a:spcAft>
                <a:spcPct val="0"/>
              </a:spcAft>
            </a:pPr>
            <a:r>
              <a:rPr lang="en-AU" altLang="zh-CN" sz="2400" dirty="0">
                <a:latin typeface="Times New Roman" pitchFamily="18" charset="0"/>
                <a:ea typeface="SimSun" pitchFamily="2" charset="-122"/>
                <a:cs typeface="Times New Roman" pitchFamily="18" charset="0"/>
              </a:rPr>
              <a:t> </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journals, newspapers, bibliographies, indexing and</a:t>
            </a:r>
          </a:p>
          <a:p>
            <a:pPr lvl="0" eaLnBrk="0" fontAlgn="base" hangingPunct="0">
              <a:spcBef>
                <a:spcPct val="0"/>
              </a:spcBef>
              <a:spcAft>
                <a:spcPts val="600"/>
              </a:spcAft>
            </a:pPr>
            <a:r>
              <a:rPr lang="en-AU" altLang="zh-CN" sz="2400" dirty="0">
                <a:latin typeface="Times New Roman" pitchFamily="18" charset="0"/>
                <a:ea typeface="SimSun" pitchFamily="2" charset="-122"/>
                <a:cs typeface="Times New Roman" pitchFamily="18" charset="0"/>
              </a:rPr>
              <a:t> </a:t>
            </a:r>
            <a:r>
              <a:rPr lang="en-AU" altLang="zh-CN" sz="2400" dirty="0" smtClean="0">
                <a:latin typeface="Times New Roman" pitchFamily="18" charset="0"/>
                <a:ea typeface="SimSun" pitchFamily="2" charset="-122"/>
                <a:cs typeface="Times New Roman" pitchFamily="18" charset="0"/>
              </a:rPr>
              <a:t>  </a:t>
            </a: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abstracting services, data compilations</a:t>
            </a:r>
          </a:p>
          <a:p>
            <a:pPr lvl="0" eaLnBrk="0" fontAlgn="base" hangingPunct="0">
              <a:spcBef>
                <a:spcPct val="0"/>
              </a:spcBef>
              <a:spcAft>
                <a:spcPct val="0"/>
              </a:spcAft>
              <a:buFont typeface="Arial" pitchFamily="34" charset="0"/>
              <a:buChar char="•"/>
            </a:pPr>
            <a:r>
              <a:rPr lang="en-AU" altLang="zh-CN" sz="2400" dirty="0" smtClean="0">
                <a:latin typeface="Times New Roman" pitchFamily="18" charset="0"/>
                <a:ea typeface="SimSun" pitchFamily="2" charset="-122"/>
                <a:cs typeface="Times New Roman" pitchFamily="18" charset="0"/>
              </a:rPr>
              <a:t> Information systems to facilitate operational and</a:t>
            </a:r>
          </a:p>
          <a:p>
            <a:pPr lvl="0" eaLnBrk="0" fontAlgn="base" hangingPunct="0">
              <a:spcBef>
                <a:spcPct val="0"/>
              </a:spcBef>
              <a:spcAft>
                <a:spcPct val="0"/>
              </a:spcAft>
            </a:pPr>
            <a:r>
              <a:rPr lang="en-AU" altLang="zh-CN" sz="2400" dirty="0" smtClean="0">
                <a:latin typeface="Times New Roman" pitchFamily="18" charset="0"/>
                <a:ea typeface="SimSun" pitchFamily="2" charset="-122"/>
                <a:cs typeface="Times New Roman" pitchFamily="18" charset="0"/>
              </a:rPr>
              <a:t>     management activities in organisations in all sectors</a:t>
            </a:r>
          </a:p>
          <a:p>
            <a:pPr lvl="0" eaLnBrk="0" fontAlgn="base" hangingPunct="0">
              <a:spcBef>
                <a:spcPct val="0"/>
              </a:spcBef>
              <a:spcAft>
                <a:spcPct val="0"/>
              </a:spcAft>
            </a:pPr>
            <a:endPar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381000" y="302457"/>
            <a:ext cx="85344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Infrastructural Kinds and Levels-2</a:t>
            </a:r>
          </a:p>
          <a:p>
            <a:pPr marL="0" marR="0" lvl="0" indent="0" algn="ctr" defTabSz="914400" rtl="0" eaLnBrk="1" fontAlgn="base" latinLnBrk="0" hangingPunct="1">
              <a:lnSpc>
                <a:spcPct val="100000"/>
              </a:lnSpc>
              <a:spcBef>
                <a:spcPct val="0"/>
              </a:spcBef>
              <a:spcAft>
                <a:spcPct val="0"/>
              </a:spcAft>
              <a:buClrTx/>
              <a:buSzTx/>
              <a:buFontTx/>
              <a:buNone/>
              <a:tabLst/>
            </a:pPr>
            <a:endParaRPr lang="en-AU" sz="2400" b="1" dirty="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eaLnBrk="0" fontAlgn="base" hangingPunct="0">
              <a:spcBef>
                <a:spcPct val="0"/>
              </a:spcBef>
              <a:spcAft>
                <a:spcPct val="0"/>
              </a:spcAft>
              <a:buFontTx/>
              <a:buChar char="•"/>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proliferation and differentiation of reading populations,</a:t>
            </a:r>
          </a:p>
          <a:p>
            <a:pPr eaLnBrk="0" fontAlgn="base" hangingPunct="0">
              <a:spcBef>
                <a:spcPct val="0"/>
              </a:spcBef>
              <a:spcAft>
                <a:spcPct val="0"/>
              </a:spcAft>
            </a:pPr>
            <a:r>
              <a:rPr kumimoji="0" lang="en-A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endParaRPr kumimoji="0" lang="en-US"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Institutions for education, research and information-based</a:t>
            </a:r>
          </a:p>
          <a:p>
            <a:pPr marL="0" marR="0" lvl="0" indent="0" algn="l" defTabSz="914400" rtl="0" eaLnBrk="0" fontAlgn="base" latinLnBrk="0" hangingPunct="0">
              <a:lnSpc>
                <a:spcPct val="100000"/>
              </a:lnSpc>
              <a:spcBef>
                <a:spcPct val="0"/>
              </a:spcBef>
              <a:spcAft>
                <a:spcPct val="0"/>
              </a:spcAft>
              <a:buClrTx/>
              <a:buSzTx/>
              <a:tabLst/>
            </a:pPr>
            <a:r>
              <a:rPr kumimoji="0" lang="en-AU"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recreation: </a:t>
            </a:r>
          </a:p>
          <a:p>
            <a:pPr marL="0" marR="0" lvl="0" indent="0" algn="l" defTabSz="914400" rtl="0" eaLnBrk="0" fontAlgn="base" latinLnBrk="0" hangingPunct="0">
              <a:lnSpc>
                <a:spcPct val="100000"/>
              </a:lnSpc>
              <a:spcBef>
                <a:spcPct val="0"/>
              </a:spcBef>
              <a:spcAft>
                <a:spcPct val="0"/>
              </a:spcAft>
              <a:buClrTx/>
              <a:buSzTx/>
              <a:tabLst/>
            </a:pPr>
            <a:r>
              <a:rPr lang="en-AU" sz="2400" dirty="0">
                <a:latin typeface="Times New Roman" pitchFamily="18" charset="0"/>
                <a:ea typeface="Calibri" pitchFamily="34" charset="0"/>
                <a:cs typeface="Times New Roman" pitchFamily="18" charset="0"/>
              </a:rPr>
              <a:t> </a:t>
            </a:r>
            <a:r>
              <a:rPr lang="en-AU" sz="2400" dirty="0" smtClean="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learned and professional societies, universities and research</a:t>
            </a:r>
          </a:p>
          <a:p>
            <a:pPr marL="0" marR="0" lvl="0" indent="0" algn="l" defTabSz="914400" rtl="0" eaLnBrk="0" fontAlgn="base" latinLnBrk="0" hangingPunct="0">
              <a:lnSpc>
                <a:spcPct val="100000"/>
              </a:lnSpc>
              <a:spcBef>
                <a:spcPct val="0"/>
              </a:spcBef>
              <a:spcAft>
                <a:spcPct val="0"/>
              </a:spcAft>
              <a:buClrTx/>
              <a:buSzTx/>
              <a:tabLst/>
            </a:pPr>
            <a:r>
              <a:rPr lang="en-AU" sz="2400" dirty="0">
                <a:latin typeface="Times New Roman" pitchFamily="18" charset="0"/>
                <a:ea typeface="Calibri" pitchFamily="34" charset="0"/>
                <a:cs typeface="Times New Roman" pitchFamily="18" charset="0"/>
              </a:rPr>
              <a:t> </a:t>
            </a:r>
            <a:r>
              <a:rPr lang="en-AU" sz="2400" dirty="0" smtClean="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organizations, schools, museums, archives and libraries. </a:t>
            </a:r>
          </a:p>
          <a:p>
            <a:pPr marL="0" marR="0" lvl="0" indent="0" algn="l" defTabSz="914400" rtl="0" eaLnBrk="0" fontAlgn="base" latinLnBrk="0" hangingPunct="0">
              <a:lnSpc>
                <a:spcPct val="100000"/>
              </a:lnSpc>
              <a:spcBef>
                <a:spcPct val="0"/>
              </a:spcBef>
              <a:spcAft>
                <a:spcPct val="0"/>
              </a:spcAft>
              <a:buClrTx/>
              <a:buSzTx/>
              <a:buFontTx/>
              <a:buNone/>
              <a:tabLst/>
            </a:pPr>
            <a:endParaRPr lang="en-AU" sz="2400" dirty="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Infrastructures at local, national and international levels: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Distinct organizational structures,</a:t>
            </a:r>
            <a:r>
              <a:rPr kumimoji="0" lang="en-US" sz="600" b="0" i="0" u="none" strike="noStrike" cap="none" normalizeH="0" baseline="0" dirty="0" smtClean="0">
                <a:ln>
                  <a:noFill/>
                </a:ln>
                <a:solidFill>
                  <a:schemeClr val="tx1"/>
                </a:solidFill>
                <a:effectLst/>
                <a:latin typeface="Arial" pitchFamily="34" charset="0"/>
                <a:cs typeface="Arial" pitchFamily="34"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overlapping memberships and</a:t>
            </a:r>
          </a:p>
          <a:p>
            <a:pPr marL="0" marR="0" lvl="0" indent="0" algn="l" defTabSz="914400" rtl="0" eaLnBrk="0" fontAlgn="base" latinLnBrk="0" hangingPunct="0">
              <a:lnSpc>
                <a:spcPct val="100000"/>
              </a:lnSpc>
              <a:spcBef>
                <a:spcPct val="0"/>
              </a:spcBef>
              <a:spcAft>
                <a:spcPct val="0"/>
              </a:spcAft>
              <a:buClrTx/>
              <a:buSzTx/>
              <a:buFontTx/>
              <a:buNone/>
              <a:tabLst/>
            </a:pPr>
            <a:r>
              <a:rPr lang="en-AU" sz="2400" dirty="0">
                <a:latin typeface="Times New Roman" pitchFamily="18" charset="0"/>
                <a:ea typeface="Calibri" pitchFamily="34" charset="0"/>
                <a:cs typeface="Times New Roman" pitchFamily="18" charset="0"/>
              </a:rPr>
              <a:t> </a:t>
            </a:r>
            <a:r>
              <a:rPr lang="en-AU" sz="2400" dirty="0" smtClean="0">
                <a:latin typeface="Times New Roman" pitchFamily="18" charset="0"/>
                <a:ea typeface="Calibri" pitchFamily="34" charset="0"/>
                <a:cs typeface="Times New Roman" pitchFamily="18" charset="0"/>
              </a:rPr>
              <a:t>   </a:t>
            </a: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codes of standards and practices.</a:t>
            </a:r>
          </a:p>
          <a:p>
            <a:pPr marL="0" marR="0" lvl="0" indent="0" algn="l" defTabSz="914400" rtl="0" eaLnBrk="0" fontAlgn="base" latinLnBrk="0" hangingPunct="0">
              <a:lnSpc>
                <a:spcPct val="100000"/>
              </a:lnSpc>
              <a:spcBef>
                <a:spcPct val="0"/>
              </a:spcBef>
              <a:spcAft>
                <a:spcPct val="0"/>
              </a:spcAft>
              <a:buClrTx/>
              <a:buSzTx/>
              <a:buFontTx/>
              <a:buNone/>
              <a:tabLst/>
            </a:pPr>
            <a:endParaRPr lang="en-AU" sz="2400" dirty="0" smtClean="0">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AU" sz="2400" dirty="0" smtClean="0">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AU"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381000" y="278647"/>
            <a:ext cx="82296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AU" sz="2400" b="1" dirty="0"/>
              <a:t>Fin-de- </a:t>
            </a:r>
            <a:r>
              <a:rPr lang="en-AU" sz="2400" b="1" dirty="0" smtClean="0"/>
              <a:t>Siècle </a:t>
            </a:r>
            <a:r>
              <a:rPr lang="en-AU" sz="2400" b="1" dirty="0"/>
              <a:t>to </a:t>
            </a:r>
            <a:r>
              <a:rPr lang="en-AU" sz="2400" b="1" dirty="0" smtClean="0"/>
              <a:t>WWI,</a:t>
            </a:r>
            <a:r>
              <a:rPr lang="en-AU" sz="2400" dirty="0" smtClean="0"/>
              <a:t> </a:t>
            </a:r>
            <a:r>
              <a:rPr lang="en-AU" sz="2400" b="1" dirty="0"/>
              <a:t>“A </a:t>
            </a:r>
            <a:r>
              <a:rPr lang="en-AU" sz="2400" b="1" dirty="0" smtClean="0"/>
              <a:t>New Industrial Age</a:t>
            </a:r>
            <a:r>
              <a:rPr lang="en-AU" sz="2400" b="1" dirty="0"/>
              <a:t>, a </a:t>
            </a:r>
            <a:r>
              <a:rPr lang="en-AU" sz="2400" b="1" dirty="0" smtClean="0"/>
              <a:t>Second </a:t>
            </a:r>
            <a:r>
              <a:rPr lang="en-AU" sz="2400" b="1" dirty="0"/>
              <a:t>Industrial Revolution” </a:t>
            </a:r>
            <a:r>
              <a:rPr lang="en-AU" sz="2400" b="1" dirty="0" smtClean="0"/>
              <a:t>(</a:t>
            </a:r>
            <a:r>
              <a:rPr lang="en-AU" sz="2400" b="1" dirty="0"/>
              <a:t>Geddes 1915, p. 46</a:t>
            </a:r>
            <a:r>
              <a:rPr lang="en-AU" sz="2400" b="1" dirty="0" smtClean="0"/>
              <a:t>). 1</a:t>
            </a:r>
          </a:p>
          <a:p>
            <a:pPr algn="ctr"/>
            <a:endParaRPr lang="en-AU" sz="2400" b="1" dirty="0"/>
          </a:p>
          <a:p>
            <a:r>
              <a:rPr lang="en-AU" sz="2400" dirty="0" smtClean="0"/>
              <a:t>Gutenberg’s </a:t>
            </a:r>
            <a:r>
              <a:rPr lang="en-AU" sz="2400" dirty="0"/>
              <a:t>technology of print seemed </a:t>
            </a:r>
            <a:r>
              <a:rPr lang="en-AU" sz="2400" dirty="0" smtClean="0"/>
              <a:t>to reach an extraordinary high point of development in the decades at the end of the nineteenth century and before the First World War.</a:t>
            </a:r>
            <a:endParaRPr lang="en-US" sz="2400" dirty="0"/>
          </a:p>
          <a:p>
            <a:r>
              <a:rPr lang="en-AU" sz="2400" dirty="0"/>
              <a:t> </a:t>
            </a:r>
            <a:endParaRPr lang="en-US" sz="2400" dirty="0"/>
          </a:p>
          <a:p>
            <a:pPr>
              <a:buFont typeface="Arial" pitchFamily="34" charset="0"/>
              <a:buChar char="•"/>
            </a:pPr>
            <a:r>
              <a:rPr lang="en-AU" sz="2400" dirty="0"/>
              <a:t> A world of knowledge and information rapidly increasing </a:t>
            </a:r>
            <a:r>
              <a:rPr lang="en-AU" sz="2400" dirty="0" smtClean="0"/>
              <a:t>in</a:t>
            </a:r>
          </a:p>
          <a:p>
            <a:r>
              <a:rPr lang="en-AU" sz="2400" dirty="0" smtClean="0"/>
              <a:t>       volume and diversifying</a:t>
            </a:r>
            <a:r>
              <a:rPr lang="en-AU" sz="2400" dirty="0"/>
              <a:t>, fragmenting, </a:t>
            </a:r>
            <a:r>
              <a:rPr lang="en-AU" sz="2400" dirty="0" smtClean="0"/>
              <a:t>internationalising</a:t>
            </a:r>
          </a:p>
          <a:p>
            <a:endParaRPr lang="en-AU" sz="2400" dirty="0" smtClean="0"/>
          </a:p>
          <a:p>
            <a:pPr algn="ctr"/>
            <a:r>
              <a:rPr lang="en-AU" sz="2400" dirty="0" smtClean="0"/>
              <a:t>Leading to </a:t>
            </a:r>
            <a:endParaRPr lang="en-US" sz="2400" dirty="0"/>
          </a:p>
          <a:p>
            <a:r>
              <a:rPr lang="en-AU" sz="2400" dirty="0"/>
              <a:t> </a:t>
            </a:r>
            <a:endParaRPr lang="en-US" sz="2400" dirty="0"/>
          </a:p>
          <a:p>
            <a:pPr>
              <a:buFont typeface="Arial" pitchFamily="34" charset="0"/>
              <a:buChar char="•"/>
            </a:pPr>
            <a:r>
              <a:rPr lang="en-AU" sz="2400" dirty="0" smtClean="0"/>
              <a:t>A Crescendo </a:t>
            </a:r>
            <a:r>
              <a:rPr lang="en-AU" sz="2400" dirty="0"/>
              <a:t>of effort &amp; experimentation in </a:t>
            </a:r>
            <a:r>
              <a:rPr lang="en-AU" sz="2400" dirty="0" smtClean="0"/>
              <a:t>the production</a:t>
            </a:r>
            <a:r>
              <a:rPr lang="en-AU" sz="2400" dirty="0"/>
              <a:t>, consumption &amp; management of print </a:t>
            </a:r>
            <a:endParaRPr lang="en-AU" sz="2400" dirty="0" smtClean="0"/>
          </a:p>
          <a:p>
            <a:pPr>
              <a:buFont typeface="Arial" pitchFamily="34" charset="0"/>
              <a:buChar char="•"/>
            </a:pPr>
            <a:endParaRPr lang="en-AU" sz="2400" dirty="0" smtClean="0"/>
          </a:p>
          <a:p>
            <a:pPr>
              <a:buFont typeface="Arial" pitchFamily="34" charset="0"/>
              <a:buChar char="•"/>
            </a:pPr>
            <a:endParaRPr lang="en-AU" sz="2400" dirty="0" smtClean="0"/>
          </a:p>
          <a:p>
            <a:r>
              <a:rPr lang="en-AU" sz="2400" dirty="0"/>
              <a:t> </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2400"/>
            <a:ext cx="7848600" cy="6093976"/>
          </a:xfrm>
          <a:prstGeom prst="rect">
            <a:avLst/>
          </a:prstGeom>
        </p:spPr>
        <p:txBody>
          <a:bodyPr wrap="square">
            <a:spAutoFit/>
          </a:bodyPr>
          <a:lstStyle/>
          <a:p>
            <a:pPr algn="ctr"/>
            <a:r>
              <a:rPr lang="en-AU" sz="2000" b="1" dirty="0" smtClean="0"/>
              <a:t>Fin-de- Siècle, to WWI</a:t>
            </a:r>
            <a:r>
              <a:rPr lang="en-AU" sz="2000" dirty="0" smtClean="0"/>
              <a:t> </a:t>
            </a:r>
            <a:r>
              <a:rPr lang="en-AU" sz="2000" b="1" dirty="0" smtClean="0"/>
              <a:t>“A New Industrial Age, a Second Industrial Revolution” (Geddes 1915, p. 46). 2</a:t>
            </a:r>
          </a:p>
          <a:p>
            <a:pPr lvl="0"/>
            <a:endParaRPr lang="en-AU" sz="2000" dirty="0" smtClean="0"/>
          </a:p>
          <a:p>
            <a:pPr lvl="0">
              <a:spcAft>
                <a:spcPts val="600"/>
              </a:spcAft>
              <a:buFont typeface="Arial" pitchFamily="34" charset="0"/>
              <a:buChar char="•"/>
            </a:pPr>
            <a:r>
              <a:rPr lang="en-AU" sz="2000" dirty="0" smtClean="0"/>
              <a:t>Ever-increasing growth in rates of general literacy and educational levels </a:t>
            </a:r>
            <a:endParaRPr lang="en-US" sz="2000" dirty="0" smtClean="0"/>
          </a:p>
          <a:p>
            <a:pPr lvl="0">
              <a:spcAft>
                <a:spcPts val="600"/>
              </a:spcAft>
              <a:buFont typeface="Arial" pitchFamily="34" charset="0"/>
              <a:buChar char="•"/>
            </a:pPr>
            <a:r>
              <a:rPr lang="en-AU" sz="2000" dirty="0" smtClean="0"/>
              <a:t>Accelerating growth of scientific research;  </a:t>
            </a:r>
            <a:endParaRPr lang="en-US" sz="2000" dirty="0" smtClean="0"/>
          </a:p>
          <a:p>
            <a:pPr lvl="0">
              <a:spcAft>
                <a:spcPts val="600"/>
              </a:spcAft>
              <a:buFont typeface="Arial" pitchFamily="34" charset="0"/>
              <a:buChar char="•"/>
            </a:pPr>
            <a:r>
              <a:rPr lang="en-AU" sz="2000" dirty="0" smtClean="0"/>
              <a:t>Most knowledge domains classified &amp; named, natural &amp;social sciences adopted positivist scientific methodologies </a:t>
            </a:r>
            <a:endParaRPr lang="en-US" sz="2000" dirty="0" smtClean="0"/>
          </a:p>
          <a:p>
            <a:pPr lvl="0">
              <a:spcAft>
                <a:spcPts val="600"/>
              </a:spcAft>
              <a:buFont typeface="Arial" pitchFamily="34" charset="0"/>
              <a:buChar char="•"/>
            </a:pPr>
            <a:r>
              <a:rPr lang="en-AU" sz="2000" dirty="0" smtClean="0"/>
              <a:t>Organisational disciplinary structures established (national academies, ever increasing numbers of national &amp; international associations and societies; increasing numbers of local, national &amp;International meetings of these bodies  --the last often at World’s Fairs, an important characteristic of the period) </a:t>
            </a:r>
            <a:endParaRPr lang="en-US" sz="2000" dirty="0" smtClean="0"/>
          </a:p>
          <a:p>
            <a:pPr lvl="0">
              <a:buFont typeface="Arial" pitchFamily="34" charset="0"/>
              <a:buChar char="•"/>
            </a:pPr>
            <a:r>
              <a:rPr lang="en-AU" sz="2000" dirty="0" smtClean="0"/>
              <a:t>Rapidly increasing volume of publications- </a:t>
            </a:r>
            <a:r>
              <a:rPr lang="en-AU" sz="2000" cap="all" dirty="0" smtClean="0"/>
              <a:t>Primary</a:t>
            </a:r>
            <a:r>
              <a:rPr lang="en-AU" sz="2000" dirty="0" smtClean="0"/>
              <a:t>: books, journals, proceedings, memoires, literary periodicals, newspapers ; </a:t>
            </a:r>
            <a:r>
              <a:rPr lang="en-AU" sz="2000" cap="all" dirty="0" smtClean="0"/>
              <a:t>Secondary</a:t>
            </a:r>
            <a:r>
              <a:rPr lang="en-AU" sz="2000" dirty="0" smtClean="0"/>
              <a:t> : Comprehensive national systems of bibliography, official &amp;trade; handbooks, indexing and abstracting services and annual reviews.</a:t>
            </a:r>
          </a:p>
          <a:p>
            <a:pPr lvl="0">
              <a:spcBef>
                <a:spcPts val="1200"/>
              </a:spcBef>
              <a:buFont typeface="Arial" pitchFamily="34" charset="0"/>
              <a:buChar char="•"/>
            </a:pPr>
            <a:r>
              <a:rPr lang="en-AU" sz="2000" dirty="0" smtClean="0"/>
              <a:t>Creation of “information”-related professions and professional organisations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1659</TotalTime>
  <Words>5108</Words>
  <Application>Microsoft Office PowerPoint</Application>
  <PresentationFormat>On-screen Show (4:3)</PresentationFormat>
  <Paragraphs>478</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The Information Society and the Future of the History of Information Science  By   W. Boyd Rayward Emeritus Professor in the University of Illinois  and the University of New South Wales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vector>
  </TitlesOfParts>
  <Company>University of Illinois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Information Society and the Future of the History of Information Science    By  W Boyd Rayward Emeritus Professor in the University of Illinois and the University of New South Wales</dc:title>
  <dc:creator>wrayward</dc:creator>
  <cp:lastModifiedBy>bobwill</cp:lastModifiedBy>
  <cp:revision>156</cp:revision>
  <dcterms:created xsi:type="dcterms:W3CDTF">2012-10-21T23:24:01Z</dcterms:created>
  <dcterms:modified xsi:type="dcterms:W3CDTF">2012-11-19T19:48:17Z</dcterms:modified>
</cp:coreProperties>
</file>