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4"/>
    <p:sldMasterId id="2147483751" r:id="rId5"/>
  </p:sldMasterIdLst>
  <p:notesMasterIdLst>
    <p:notesMasterId r:id="rId22"/>
  </p:notesMasterIdLst>
  <p:handoutMasterIdLst>
    <p:handoutMasterId r:id="rId23"/>
  </p:handoutMasterIdLst>
  <p:sldIdLst>
    <p:sldId id="256" r:id="rId6"/>
    <p:sldId id="431" r:id="rId7"/>
    <p:sldId id="434" r:id="rId8"/>
    <p:sldId id="436" r:id="rId9"/>
    <p:sldId id="439" r:id="rId10"/>
    <p:sldId id="435" r:id="rId11"/>
    <p:sldId id="437" r:id="rId12"/>
    <p:sldId id="443" r:id="rId13"/>
    <p:sldId id="444" r:id="rId14"/>
    <p:sldId id="438" r:id="rId15"/>
    <p:sldId id="445" r:id="rId16"/>
    <p:sldId id="441" r:id="rId17"/>
    <p:sldId id="417" r:id="rId18"/>
    <p:sldId id="272" r:id="rId19"/>
    <p:sldId id="446" r:id="rId20"/>
    <p:sldId id="43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  <a:srgbClr val="FFFF00"/>
    <a:srgbClr val="FF5050"/>
    <a:srgbClr val="FF00FF"/>
    <a:srgbClr val="3366FF"/>
    <a:srgbClr val="33CCCC"/>
    <a:srgbClr val="33CC33"/>
    <a:srgbClr val="636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1297" autoAdjust="0"/>
  </p:normalViewPr>
  <p:slideViewPr>
    <p:cSldViewPr snapToGrid="0" snapToObjects="1">
      <p:cViewPr varScale="1">
        <p:scale>
          <a:sx n="94" d="100"/>
          <a:sy n="94" d="100"/>
        </p:scale>
        <p:origin x="11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34"/>
    </p:cViewPr>
  </p:sorterViewPr>
  <p:notesViewPr>
    <p:cSldViewPr snapToGrid="0" snapToObjects="1">
      <p:cViewPr varScale="1">
        <p:scale>
          <a:sx n="111" d="100"/>
          <a:sy n="111" d="100"/>
        </p:scale>
        <p:origin x="-39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6E0F-1DB3-5A43-B8F9-5E1E696749DF}" type="datetimeFigureOut"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C211-ACBD-CB48-B939-364088D2CD6D}" type="datetimeFigureOut"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this slide</a:t>
            </a:r>
            <a:r>
              <a:rPr lang="en-US" baseline="0" dirty="0"/>
              <a:t> with current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1D5B-514F-4C90-8400-F5D4AF32CBFD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</a:t>
            </a:r>
          </a:p>
        </p:txBody>
      </p:sp>
    </p:spTree>
    <p:extLst>
      <p:ext uri="{BB962C8B-B14F-4D97-AF65-F5344CB8AC3E}">
        <p14:creationId xmlns:p14="http://schemas.microsoft.com/office/powerpoint/2010/main" val="331003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5"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Dinessa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1D5B-514F-4C90-8400-F5D4AF32CBFD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</a:t>
            </a:r>
          </a:p>
        </p:txBody>
      </p:sp>
    </p:spTree>
    <p:extLst>
      <p:ext uri="{BB962C8B-B14F-4D97-AF65-F5344CB8AC3E}">
        <p14:creationId xmlns:p14="http://schemas.microsoft.com/office/powerpoint/2010/main" val="4819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5"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Dinessa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1D5B-514F-4C90-8400-F5D4AF32CBFD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</a:t>
            </a:r>
          </a:p>
        </p:txBody>
      </p:sp>
    </p:spTree>
    <p:extLst>
      <p:ext uri="{BB962C8B-B14F-4D97-AF65-F5344CB8AC3E}">
        <p14:creationId xmlns:p14="http://schemas.microsoft.com/office/powerpoint/2010/main" val="4819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5"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Dinessa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1D5B-514F-4C90-8400-F5D4AF32CBFD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</a:t>
            </a:r>
          </a:p>
        </p:txBody>
      </p:sp>
    </p:spTree>
    <p:extLst>
      <p:ext uri="{BB962C8B-B14F-4D97-AF65-F5344CB8AC3E}">
        <p14:creationId xmlns:p14="http://schemas.microsoft.com/office/powerpoint/2010/main" val="4819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5"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Dinessa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1D5B-514F-4C90-8400-F5D4AF32CBFD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</a:t>
            </a:r>
          </a:p>
        </p:txBody>
      </p:sp>
    </p:spTree>
    <p:extLst>
      <p:ext uri="{BB962C8B-B14F-4D97-AF65-F5344CB8AC3E}">
        <p14:creationId xmlns:p14="http://schemas.microsoft.com/office/powerpoint/2010/main" val="4819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5"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Dinessa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1D5B-514F-4C90-8400-F5D4AF32CBFD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</a:t>
            </a:r>
          </a:p>
        </p:txBody>
      </p:sp>
    </p:spTree>
    <p:extLst>
      <p:ext uri="{BB962C8B-B14F-4D97-AF65-F5344CB8AC3E}">
        <p14:creationId xmlns:p14="http://schemas.microsoft.com/office/powerpoint/2010/main" val="4819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5"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Dinessa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1D5B-514F-4C90-8400-F5D4AF32CBFD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</a:t>
            </a:r>
          </a:p>
        </p:txBody>
      </p:sp>
    </p:spTree>
    <p:extLst>
      <p:ext uri="{BB962C8B-B14F-4D97-AF65-F5344CB8AC3E}">
        <p14:creationId xmlns:p14="http://schemas.microsoft.com/office/powerpoint/2010/main" val="4819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5"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Dinessa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1D5B-514F-4C90-8400-F5D4AF32CBFD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Research</a:t>
            </a:r>
          </a:p>
        </p:txBody>
      </p:sp>
    </p:spTree>
    <p:extLst>
      <p:ext uri="{BB962C8B-B14F-4D97-AF65-F5344CB8AC3E}">
        <p14:creationId xmlns:p14="http://schemas.microsoft.com/office/powerpoint/2010/main" val="4819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03363" y="3683000"/>
            <a:ext cx="6137275" cy="111125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03363" y="4802660"/>
            <a:ext cx="6137275" cy="329513"/>
          </a:xfrm>
          <a:prstGeom prst="rect">
            <a:avLst/>
          </a:prstGeom>
        </p:spPr>
        <p:txBody>
          <a:bodyPr anchor="ctr"/>
          <a:lstStyle>
            <a:lvl1pPr algn="ctr"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503363" y="5157572"/>
            <a:ext cx="6137275" cy="354013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>
              <a:buSzPct val="99224"/>
              <a:defRPr sz="3800"/>
            </a:lvl1pPr>
            <a:lvl2pPr>
              <a:buSzPct val="99224"/>
              <a:defRPr sz="3800"/>
            </a:lvl2pPr>
            <a:lvl3pPr>
              <a:buSzPct val="99224"/>
              <a:defRPr sz="3800"/>
            </a:lvl3pPr>
            <a:lvl4pPr>
              <a:buSzPct val="99224"/>
              <a:defRPr sz="3800"/>
            </a:lvl4pPr>
            <a:lvl5pPr>
              <a:buSzPct val="99224"/>
              <a:defRPr sz="3800"/>
            </a:lvl5pPr>
            <a:lvl6pPr>
              <a:buSzPct val="99224"/>
              <a:defRPr sz="3800"/>
            </a:lvl6pPr>
            <a:lvl7pPr>
              <a:buSzPct val="99224"/>
              <a:defRPr sz="3800"/>
            </a:lvl7pPr>
            <a:lvl8pPr>
              <a:buSzPct val="99224"/>
              <a:defRPr sz="3800"/>
            </a:lvl8pPr>
            <a:lvl9pPr>
              <a:buSzPct val="99224"/>
              <a:defRPr sz="3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1"/>
            <a:ext cx="8595360" cy="4937759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>
              <a:buSzPct val="98765"/>
              <a:defRPr sz="2400"/>
            </a:lvl1pPr>
            <a:lvl2pPr>
              <a:buSzPct val="98765"/>
              <a:defRPr sz="2400"/>
            </a:lvl2pPr>
            <a:lvl3pPr>
              <a:buSzPct val="98765"/>
              <a:defRPr sz="2400"/>
            </a:lvl3pPr>
            <a:lvl4pPr>
              <a:buSzPct val="98765"/>
              <a:defRPr sz="2400"/>
            </a:lvl4pPr>
            <a:lvl5pPr>
              <a:buSzPct val="98765"/>
              <a:defRPr sz="2400"/>
            </a:lvl5pPr>
            <a:lvl6pPr>
              <a:buSzPct val="98765"/>
              <a:defRPr sz="2400"/>
            </a:lvl6pPr>
            <a:lvl7pPr>
              <a:buSzPct val="98765"/>
              <a:defRPr sz="2400"/>
            </a:lvl7pPr>
            <a:lvl8pPr>
              <a:buSzPct val="98765"/>
              <a:defRPr sz="2400"/>
            </a:lvl8pPr>
            <a:lvl9pPr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035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33E9-9778-47D0-AB42-5DE37D262108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C3D0-F028-4ADD-BB78-D338FADB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2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705C69-7897-4889-8776-6254EEC6B1E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989712-44D6-4619-AB40-A9196507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8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23568" y="1828800"/>
            <a:ext cx="8852963" cy="44167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BB0000"/>
                </a:solidFill>
                <a:latin typeface="Georgia" panose="02040502050405020303" pitchFamily="18" charset="0"/>
              </a:defRPr>
            </a:lvl1pPr>
            <a:lvl2pPr marL="0">
              <a:spcBef>
                <a:spcPts val="600"/>
              </a:spcBef>
              <a:defRPr sz="24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marL="228600" indent="-228600">
              <a:spcBef>
                <a:spcPts val="0"/>
              </a:spcBef>
              <a:defRPr sz="2400" b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 marL="461963" indent="-234950" defTabSz="400050"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687388" indent="-228600">
              <a:spcBef>
                <a:spcPts val="350"/>
              </a:spcBef>
              <a:buFont typeface="Arial" panose="020B0604020202020204" pitchFamily="34" charset="0"/>
              <a:buChar char="−"/>
              <a:defRPr sz="20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  <a:lvl6pPr marL="914400" indent="-227013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11430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2"/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  <a:p>
            <a:pPr lvl="6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3568" y="1046206"/>
            <a:ext cx="8852963" cy="6927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BB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85669"/>
            <a:ext cx="9144000" cy="1431984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solidFill>
                  <a:srgbClr val="BB0000"/>
                </a:solidFill>
                <a:latin typeface="Georgia" panose="02040502050405020303" pitchFamily="18" charset="0"/>
              </a:defRPr>
            </a:lvl1pPr>
            <a:lvl2pPr marL="0" indent="0" algn="ctr">
              <a:defRPr sz="3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Section Title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0" y="3217653"/>
            <a:ext cx="9144000" cy="1932317"/>
          </a:xfrm>
          <a:prstGeom prst="rect">
            <a:avLst/>
          </a:prstGeom>
        </p:spPr>
        <p:txBody>
          <a:bodyPr/>
          <a:lstStyle>
            <a:lvl1pPr algn="ctr">
              <a:defRPr sz="36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36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25283"/>
            <a:ext cx="4330460" cy="513271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31804" y="1028700"/>
            <a:ext cx="8905103" cy="563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BB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19613" y="1725284"/>
            <a:ext cx="4624387" cy="5029530"/>
          </a:xfrm>
          <a:prstGeom prst="rect">
            <a:avLst/>
          </a:prstGeom>
        </p:spPr>
        <p:txBody>
          <a:bodyPr/>
          <a:lstStyle>
            <a:lvl1pPr marL="233363" indent="-233363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-223838">
              <a:buSzPct val="90000"/>
              <a:buFont typeface="Courier New" panose="02070309020205020404" pitchFamily="49" charset="0"/>
              <a:buChar char="o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4213" indent="-230188">
              <a:buFont typeface="Arial" panose="020B0604020202020204" pitchFamily="34" charset="0"/>
              <a:buChar char="−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14400" indent="-22225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46175" indent="-228600"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1028700"/>
            <a:ext cx="8229600" cy="563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BB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1" y="1600199"/>
            <a:ext cx="4040188" cy="4525964"/>
          </a:xfrm>
          <a:prstGeom prst="rect">
            <a:avLst/>
          </a:prstGeom>
          <a:ln>
            <a:noFill/>
          </a:ln>
        </p:spPr>
        <p:txBody>
          <a:bodyPr/>
          <a:lstStyle>
            <a:lvl1pPr marL="230188" indent="-230188">
              <a:buFont typeface="Arial" panose="020B0604020202020204" pitchFamily="34" charset="0"/>
              <a:buChar char="•"/>
              <a:defRPr lang="en-US" sz="2400" b="0" kern="120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61963" indent="-230188">
              <a:spcBef>
                <a:spcPts val="0"/>
              </a:spcBef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4213" indent="-230188">
              <a:spcBef>
                <a:spcPts val="0"/>
              </a:spcBef>
              <a:buFont typeface="Arial" panose="020B0604020202020204" pitchFamily="34" charset="0"/>
              <a:buChar char="−"/>
              <a:defRPr lang="en-US" sz="2000" kern="120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914400" indent="-234950" defTabSz="40005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47763" indent="-228600">
              <a:spcBef>
                <a:spcPts val="350"/>
              </a:spcBef>
              <a:buFont typeface="Arial" panose="020B0604020202020204" pitchFamily="34" charset="0"/>
              <a:buChar char="•"/>
              <a:defRPr sz="20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  <a:lvl6pPr marL="914400" indent="-227013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11430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46612" y="1600199"/>
            <a:ext cx="4040188" cy="4525964"/>
          </a:xfrm>
          <a:prstGeom prst="rect">
            <a:avLst/>
          </a:prstGeom>
          <a:ln>
            <a:noFill/>
          </a:ln>
        </p:spPr>
        <p:txBody>
          <a:bodyPr/>
          <a:lstStyle>
            <a:lvl1pPr marL="230188" indent="-230188">
              <a:buFont typeface="Arial" panose="020B0604020202020204" pitchFamily="34" charset="0"/>
              <a:buChar char="•"/>
              <a:defRPr lang="en-US" sz="2400" b="0" kern="120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61963" indent="-230188">
              <a:spcBef>
                <a:spcPts val="0"/>
              </a:spcBef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4213" indent="-230188">
              <a:spcBef>
                <a:spcPts val="0"/>
              </a:spcBef>
              <a:buFont typeface="Arial" panose="020B0604020202020204" pitchFamily="34" charset="0"/>
              <a:buChar char="−"/>
              <a:defRPr lang="en-US" sz="2000" kern="120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914400" indent="-234950" defTabSz="40005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47763" indent="-228600">
              <a:spcBef>
                <a:spcPts val="350"/>
              </a:spcBef>
              <a:buFont typeface="Arial" panose="020B0604020202020204" pitchFamily="34" charset="0"/>
              <a:buChar char="•"/>
              <a:defRPr sz="20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  <a:lvl6pPr marL="914400" indent="-227013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11430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5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92263"/>
            <a:ext cx="4040188" cy="5826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92263"/>
            <a:ext cx="4041775" cy="5826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1028700"/>
            <a:ext cx="8229600" cy="563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BB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ln>
            <a:noFill/>
          </a:ln>
        </p:spPr>
        <p:txBody>
          <a:bodyPr/>
          <a:lstStyle>
            <a:lvl1pPr marL="230188" indent="-230188">
              <a:buFont typeface="Arial" panose="020B0604020202020204" pitchFamily="34" charset="0"/>
              <a:buChar char="•"/>
              <a:defRPr lang="en-US" sz="2400" b="0" kern="120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61963" indent="-230188">
              <a:spcBef>
                <a:spcPts val="0"/>
              </a:spcBef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4213" indent="-230188">
              <a:spcBef>
                <a:spcPts val="0"/>
              </a:spcBef>
              <a:buFont typeface="Arial" panose="020B0604020202020204" pitchFamily="34" charset="0"/>
              <a:buChar char="−"/>
              <a:defRPr lang="en-US" sz="2000" kern="120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914400" indent="-234950" defTabSz="40005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47763" indent="-228600">
              <a:spcBef>
                <a:spcPts val="350"/>
              </a:spcBef>
              <a:buFont typeface="Arial" panose="020B0604020202020204" pitchFamily="34" charset="0"/>
              <a:buChar char="•"/>
              <a:defRPr sz="20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  <a:lvl6pPr marL="914400" indent="-227013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11430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49789" y="2170842"/>
            <a:ext cx="4040188" cy="3951288"/>
          </a:xfrm>
          <a:prstGeom prst="rect">
            <a:avLst/>
          </a:prstGeom>
          <a:ln>
            <a:noFill/>
          </a:ln>
        </p:spPr>
        <p:txBody>
          <a:bodyPr/>
          <a:lstStyle>
            <a:lvl1pPr marL="230188" indent="-230188">
              <a:buFont typeface="Arial" panose="020B0604020202020204" pitchFamily="34" charset="0"/>
              <a:buChar char="•"/>
              <a:defRPr lang="en-US" sz="2400" b="0" kern="120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61963" indent="-230188">
              <a:spcBef>
                <a:spcPts val="0"/>
              </a:spcBef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4213" indent="-230188">
              <a:spcBef>
                <a:spcPts val="0"/>
              </a:spcBef>
              <a:buFont typeface="Arial" panose="020B0604020202020204" pitchFamily="34" charset="0"/>
              <a:buChar char="−"/>
              <a:defRPr lang="en-US" sz="2000" kern="120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914400" indent="-234950" defTabSz="40005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47763" indent="-228600">
              <a:spcBef>
                <a:spcPts val="350"/>
              </a:spcBef>
              <a:buFont typeface="Arial" panose="020B0604020202020204" pitchFamily="34" charset="0"/>
              <a:buChar char="•"/>
              <a:defRPr sz="20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  <a:lvl6pPr marL="914400" indent="-227013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11430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295632"/>
          </a:xfrm>
          <a:prstGeom prst="rect">
            <a:avLst/>
          </a:prstGeom>
        </p:spPr>
        <p:txBody>
          <a:bodyPr vert="horz"/>
          <a:lstStyle>
            <a:lvl1pPr>
              <a:defRPr>
                <a:ln>
                  <a:noFill/>
                </a:ln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h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8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  <a:latin typeface="Georgia" panose="02040502050405020303" pitchFamily="18" charset="0"/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6"/>
            <a:ext cx="3392207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9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pPr lvl="0"/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9" y="1603962"/>
            <a:ext cx="6494123" cy="92773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291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7" y="197909"/>
            <a:ext cx="3333750" cy="47625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0" y="1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8" r:id="rId2"/>
    <p:sldLayoutId id="2147483768" r:id="rId3"/>
    <p:sldLayoutId id="2147483783" r:id="rId4"/>
    <p:sldLayoutId id="2147483784" r:id="rId5"/>
    <p:sldLayoutId id="2147483758" r:id="rId6"/>
    <p:sldLayoutId id="2147483754" r:id="rId7"/>
    <p:sldLayoutId id="2147483767" r:id="rId8"/>
    <p:sldLayoutId id="2147483790" r:id="rId9"/>
    <p:sldLayoutId id="2147483791" r:id="rId10"/>
    <p:sldLayoutId id="2147483792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Rinehart.64@osu.edu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9304" y="3328670"/>
            <a:ext cx="8611736" cy="1111250"/>
          </a:xfrm>
        </p:spPr>
        <p:txBody>
          <a:bodyPr/>
          <a:lstStyle/>
          <a:p>
            <a:r>
              <a:rPr lang="en-US" dirty="0"/>
              <a:t>When private meets public: </a:t>
            </a:r>
          </a:p>
          <a:p>
            <a:r>
              <a:rPr lang="en-US" dirty="0"/>
              <a:t>Data, ethics, and librarians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September 8, 2017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Amanda K Rinehart</a:t>
            </a:r>
          </a:p>
          <a:p>
            <a:r>
              <a:rPr lang="en-US" dirty="0"/>
              <a:t>Data Management Services Librarian, Ohio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404343966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23568" y="2265523"/>
            <a:ext cx="8852963" cy="3944207"/>
          </a:xfrm>
        </p:spPr>
        <p:txBody>
          <a:bodyPr/>
          <a:lstStyle/>
          <a:p>
            <a:pPr marL="230188" lvl="1">
              <a:tabLst>
                <a:tab pos="1828800" algn="l"/>
              </a:tabLst>
            </a:pPr>
            <a:r>
              <a:rPr lang="en-US" dirty="0"/>
              <a:t>Public Affairs first year doctoral student seminar case studies</a:t>
            </a:r>
          </a:p>
          <a:p>
            <a:pPr marL="230188" lvl="1">
              <a:tabLst>
                <a:tab pos="1828800" algn="l"/>
              </a:tabLst>
            </a:pPr>
            <a:endParaRPr lang="en-US" dirty="0"/>
          </a:p>
          <a:p>
            <a:pPr marL="573088" lvl="1" indent="-341313">
              <a:tabLst>
                <a:tab pos="1828800" algn="l"/>
              </a:tabLst>
            </a:pPr>
            <a:r>
              <a:rPr lang="en-US" dirty="0"/>
              <a:t>1. Facebook experiment – Is it OK to manipulate people? </a:t>
            </a:r>
          </a:p>
          <a:p>
            <a:pPr marL="573088" lvl="1" indent="-341313">
              <a:tabLst>
                <a:tab pos="1828800" algn="l"/>
              </a:tabLst>
            </a:pPr>
            <a:r>
              <a:rPr lang="en-US" dirty="0"/>
              <a:t>2. </a:t>
            </a:r>
            <a:r>
              <a:rPr lang="en-US" dirty="0" err="1"/>
              <a:t>OKCupid</a:t>
            </a:r>
            <a:r>
              <a:rPr lang="en-US" dirty="0"/>
              <a:t> – Is public access consent for any activity?</a:t>
            </a:r>
          </a:p>
          <a:p>
            <a:pPr marL="573088" lvl="1" indent="-341313">
              <a:tabLst>
                <a:tab pos="1828800" algn="l"/>
              </a:tabLst>
            </a:pPr>
            <a:r>
              <a:rPr lang="en-US" dirty="0"/>
              <a:t>3. Ask Retraction Watch – is it OK to deliberately skip citing datasets?</a:t>
            </a:r>
          </a:p>
          <a:p>
            <a:pPr marL="573088" lvl="1" indent="-341313">
              <a:tabLst>
                <a:tab pos="1828800" algn="l"/>
              </a:tabLst>
            </a:pPr>
            <a:r>
              <a:rPr lang="en-US" dirty="0"/>
              <a:t>4. Student analytics - Big Brother or predictive support?</a:t>
            </a:r>
          </a:p>
          <a:p>
            <a:pPr marL="463550" lvl="1" indent="-233363">
              <a:tabLst>
                <a:tab pos="1828800" algn="l"/>
              </a:tabLst>
            </a:pPr>
            <a:endParaRPr lang="en-US" dirty="0"/>
          </a:p>
          <a:p>
            <a:pPr marL="463550" lvl="1" indent="-233363">
              <a:tabLst>
                <a:tab pos="1828800" algn="l"/>
              </a:tabLst>
            </a:pPr>
            <a:r>
              <a:rPr lang="en-US" dirty="0"/>
              <a:t>http://go.osu.edu/dataEthicsCases</a:t>
            </a:r>
          </a:p>
          <a:p>
            <a:pPr marL="230188" lvl="1">
              <a:tabLst>
                <a:tab pos="1828800" algn="l"/>
              </a:tabLst>
            </a:pPr>
            <a:r>
              <a:rPr lang="en-US" dirty="0"/>
              <a:t>	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Raising Awareness </a:t>
            </a:r>
          </a:p>
        </p:txBody>
      </p:sp>
    </p:spTree>
    <p:extLst>
      <p:ext uri="{BB962C8B-B14F-4D97-AF65-F5344CB8AC3E}">
        <p14:creationId xmlns:p14="http://schemas.microsoft.com/office/powerpoint/2010/main" val="37785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4031478"/>
            <a:ext cx="28956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36712" y="2046667"/>
            <a:ext cx="4860626" cy="45243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Confidentiality</a:t>
            </a:r>
          </a:p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Consent</a:t>
            </a:r>
          </a:p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Copyright</a:t>
            </a:r>
          </a:p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DATA Use Agreements</a:t>
            </a:r>
          </a:p>
          <a:p>
            <a:r>
              <a:rPr lang="en-US" sz="2400" dirty="0" err="1">
                <a:solidFill>
                  <a:srgbClr val="BB0000"/>
                </a:solidFill>
                <a:latin typeface="+mj-lt"/>
              </a:rPr>
              <a:t>FERPA</a:t>
            </a:r>
            <a:endParaRPr lang="en-US" sz="2400" dirty="0">
              <a:solidFill>
                <a:srgbClr val="BB0000"/>
              </a:solidFill>
              <a:latin typeface="+mj-lt"/>
            </a:endParaRPr>
          </a:p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HIPAA</a:t>
            </a:r>
          </a:p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Institutional Review Board</a:t>
            </a:r>
          </a:p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Personally Identifiable Information</a:t>
            </a:r>
          </a:p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Privacy</a:t>
            </a:r>
          </a:p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Responsible Conduct of Research</a:t>
            </a:r>
          </a:p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Sharing</a:t>
            </a:r>
          </a:p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Transparency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3481" y="1179491"/>
            <a:ext cx="7681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6038" algn="r" rtl="1">
              <a:tabLst>
                <a:tab pos="1828800" algn="l"/>
              </a:tabLst>
            </a:pPr>
            <a:r>
              <a:rPr lang="en-US" sz="3200" dirty="0">
                <a:solidFill>
                  <a:srgbClr val="BB0000"/>
                </a:solidFill>
                <a:latin typeface="Georgia" panose="02040502050405020303" pitchFamily="18" charset="0"/>
              </a:rPr>
              <a:t>Data ethics/legal issues</a:t>
            </a:r>
          </a:p>
        </p:txBody>
      </p:sp>
    </p:spTree>
    <p:extLst>
      <p:ext uri="{BB962C8B-B14F-4D97-AF65-F5344CB8AC3E}">
        <p14:creationId xmlns:p14="http://schemas.microsoft.com/office/powerpoint/2010/main" val="35743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8038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Worried? Ask these questions: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5661" y="1926968"/>
            <a:ext cx="870727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Does this option do less harm than other options?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Would I want this publicized?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I defend this choice?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I were the subject, would I be OK with it?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 my colleagues say about this?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my professional association or ethics committee say?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the ethics officer or legal counsel say?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82" y="5769592"/>
            <a:ext cx="9034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DiBiase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D, C.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Goranson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F. Harvey, and D. Wright (2009). The GIS Professional Ethics Project: Practical Ethics Education for GIS Pros. Proceedings of the 24th International Cartography Conference. Santiago, Chile, 15-21 November.</a:t>
            </a:r>
          </a:p>
        </p:txBody>
      </p:sp>
    </p:spTree>
    <p:extLst>
      <p:ext uri="{BB962C8B-B14F-4D97-AF65-F5344CB8AC3E}">
        <p14:creationId xmlns:p14="http://schemas.microsoft.com/office/powerpoint/2010/main" val="36812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23568" y="2593076"/>
            <a:ext cx="8852963" cy="2715904"/>
          </a:xfrm>
        </p:spPr>
        <p:txBody>
          <a:bodyPr/>
          <a:lstStyle/>
          <a:p>
            <a:pPr marL="1878013" lvl="1" indent="-51435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dirty="0"/>
              <a:t>Responsible Conduct of Research Trainers</a:t>
            </a:r>
          </a:p>
          <a:p>
            <a:pPr marL="1878013" lvl="1" indent="-51435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dirty="0"/>
              <a:t>Office of Compliance</a:t>
            </a:r>
          </a:p>
          <a:p>
            <a:pPr marL="1878013" lvl="1" indent="-51435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dirty="0"/>
              <a:t>Institutional Review Board</a:t>
            </a:r>
          </a:p>
          <a:p>
            <a:pPr marL="1878013" lvl="1" indent="-51435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dirty="0"/>
              <a:t>Legal counsel</a:t>
            </a:r>
          </a:p>
          <a:p>
            <a:pPr marL="1878013" lvl="1" indent="-51435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dirty="0"/>
              <a:t>Ethics researchers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Partnerships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490" y="5568287"/>
            <a:ext cx="8608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Rinehart, A. (2016), Finding the Connection: Research Data Management and the Office of Research. Bul. Am. Soc. Info. Sci. Tech., 43: 28–30. doi:10.1002/bul2.2016.1720430107</a:t>
            </a:r>
          </a:p>
        </p:txBody>
      </p:sp>
    </p:spTree>
    <p:extLst>
      <p:ext uri="{BB962C8B-B14F-4D97-AF65-F5344CB8AC3E}">
        <p14:creationId xmlns:p14="http://schemas.microsoft.com/office/powerpoint/2010/main" val="203306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Amanda Rinehart</a:t>
            </a:r>
          </a:p>
          <a:p>
            <a:pPr marL="0" indent="0">
              <a:buNone/>
            </a:pPr>
            <a:r>
              <a:rPr lang="en-US" sz="3600" dirty="0">
                <a:hlinkClick r:id="rId2"/>
              </a:rPr>
              <a:t>rinehart.64@osu.edu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3486595"/>
            <a:ext cx="9144000" cy="1932317"/>
          </a:xfrm>
        </p:spPr>
        <p:txBody>
          <a:bodyPr/>
          <a:lstStyle/>
          <a:p>
            <a:r>
              <a:rPr lang="en-US" sz="3200" dirty="0"/>
              <a:t>Data Management Services Librarian</a:t>
            </a:r>
          </a:p>
          <a:p>
            <a:endParaRPr lang="en-US" sz="3200" dirty="0">
              <a:solidFill>
                <a:srgbClr val="BB0000"/>
              </a:solidFill>
            </a:endParaRPr>
          </a:p>
          <a:p>
            <a:r>
              <a:rPr lang="en-US" sz="2800" dirty="0">
                <a:solidFill>
                  <a:srgbClr val="BB0000"/>
                </a:solidFill>
              </a:rPr>
              <a:t>614-292-3336</a:t>
            </a:r>
          </a:p>
          <a:p>
            <a:r>
              <a:rPr lang="en-US" sz="2800" dirty="0"/>
              <a:t>490F 18</a:t>
            </a:r>
            <a:r>
              <a:rPr lang="en-US" sz="2800" baseline="30000" dirty="0"/>
              <a:t>th</a:t>
            </a:r>
            <a:r>
              <a:rPr lang="en-US" sz="2800" dirty="0"/>
              <a:t> Ave Library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60" y="1172854"/>
            <a:ext cx="6627695" cy="56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4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Interested in learning more?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15" y="5505775"/>
            <a:ext cx="24765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230" y="1930062"/>
            <a:ext cx="8976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/>
            <a:r>
              <a:rPr lang="en-US" dirty="0" err="1"/>
              <a:t>Barbrow</a:t>
            </a:r>
            <a:r>
              <a:rPr lang="en-US" dirty="0"/>
              <a:t>, S., Brush, D., &amp; Goldman, J. (May 01, 2017). Research data management and services: Resources for novice data librarians. </a:t>
            </a:r>
            <a:r>
              <a:rPr lang="en-US" i="1" dirty="0"/>
              <a:t>College and Research Libraries News, 78, </a:t>
            </a:r>
            <a:r>
              <a:rPr lang="en-US" dirty="0"/>
              <a:t>5, 274-278. Retrieved from: http://crln.acrl.org/index.php/crlnews/article/view/16660/18115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0060" y="5587719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#</a:t>
            </a:r>
            <a:r>
              <a:rPr lang="en-US" sz="3200" dirty="0" err="1"/>
              <a:t>datalibs</a:t>
            </a:r>
            <a:endParaRPr lang="en-US" sz="3200" dirty="0"/>
          </a:p>
        </p:txBody>
      </p:sp>
      <p:sp>
        <p:nvSpPr>
          <p:cNvPr id="6" name="AutoShape 4" descr="Image result for twitt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twitter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File:Twitter bird logo 201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268036"/>
            <a:ext cx="1033070" cy="84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r="18423" b="27579"/>
          <a:stretch/>
        </p:blipFill>
        <p:spPr bwMode="auto">
          <a:xfrm>
            <a:off x="85582" y="3225927"/>
            <a:ext cx="6100549" cy="17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s://images-na.ssl-images-amazon.com/images/I/619xTzPGzVL._SX347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09" y="4385985"/>
            <a:ext cx="1662113" cy="237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3" descr="Courser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5" descr="Courser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7" descr="Courser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64" y="3172536"/>
            <a:ext cx="2190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18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23568" y="2620385"/>
            <a:ext cx="8852963" cy="2947908"/>
          </a:xfrm>
        </p:spPr>
        <p:txBody>
          <a:bodyPr/>
          <a:lstStyle/>
          <a:p>
            <a:r>
              <a:rPr lang="en-US" dirty="0"/>
              <a:t>Education Focus</a:t>
            </a:r>
          </a:p>
          <a:p>
            <a:pPr marL="457200" lvl="2"/>
            <a:r>
              <a:rPr lang="en-US" dirty="0"/>
              <a:t>Workshops, OSU Libraries Research Commons</a:t>
            </a:r>
          </a:p>
          <a:p>
            <a:pPr marL="915988" lvl="1" indent="-342900">
              <a:buFont typeface="Arial" panose="020B0604020202020204" pitchFamily="34" charset="0"/>
              <a:buChar char="•"/>
            </a:pPr>
            <a:r>
              <a:rPr lang="en-US" dirty="0"/>
              <a:t>Data organization basics</a:t>
            </a:r>
          </a:p>
          <a:p>
            <a:pPr marL="915988" lvl="1" indent="-342900">
              <a:buFont typeface="Arial" panose="020B0604020202020204" pitchFamily="34" charset="0"/>
              <a:buChar char="•"/>
            </a:pPr>
            <a:r>
              <a:rPr lang="en-US" dirty="0" err="1"/>
              <a:t>DMPTool</a:t>
            </a:r>
            <a:r>
              <a:rPr lang="en-US" dirty="0"/>
              <a:t> (470 plans to date!)</a:t>
            </a:r>
          </a:p>
          <a:p>
            <a:pPr marL="457200" lvl="2"/>
            <a:r>
              <a:rPr lang="en-US" dirty="0"/>
              <a:t>Events in colleges, departments, classes</a:t>
            </a:r>
          </a:p>
          <a:p>
            <a:pPr marL="457200" lvl="2"/>
            <a:r>
              <a:rPr lang="en-US" dirty="0"/>
              <a:t>Consultations, office hours </a:t>
            </a:r>
          </a:p>
          <a:p>
            <a:pPr marL="227013" lvl="3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Research Data Management at OSU Libraries: First Four Years</a:t>
            </a:r>
          </a:p>
        </p:txBody>
      </p:sp>
    </p:spTree>
    <p:extLst>
      <p:ext uri="{BB962C8B-B14F-4D97-AF65-F5344CB8AC3E}">
        <p14:creationId xmlns:p14="http://schemas.microsoft.com/office/powerpoint/2010/main" val="131667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23568" y="2593076"/>
            <a:ext cx="8852963" cy="2715904"/>
          </a:xfrm>
        </p:spPr>
        <p:txBody>
          <a:bodyPr/>
          <a:lstStyle/>
          <a:p>
            <a:pPr marL="2287588" lvl="1" indent="-514350">
              <a:buFont typeface="+mj-lt"/>
              <a:buAutoNum type="arabicPeriod"/>
              <a:tabLst>
                <a:tab pos="1828800" algn="l"/>
              </a:tabLst>
            </a:pPr>
            <a:r>
              <a:rPr lang="en-US" dirty="0"/>
              <a:t>How to organize data</a:t>
            </a:r>
          </a:p>
          <a:p>
            <a:pPr marL="2287588" lvl="1" indent="-514350">
              <a:buFont typeface="+mj-lt"/>
              <a:buAutoNum type="arabicPeriod"/>
              <a:tabLst>
                <a:tab pos="1828800" algn="l"/>
              </a:tabLst>
            </a:pPr>
            <a:r>
              <a:rPr lang="en-US" dirty="0"/>
              <a:t>How to share data</a:t>
            </a:r>
          </a:p>
          <a:p>
            <a:pPr marL="2287588" lvl="1" indent="-514350">
              <a:buFont typeface="+mj-lt"/>
              <a:buAutoNum type="arabicPeriod"/>
              <a:tabLst>
                <a:tab pos="1828800" algn="l"/>
              </a:tabLst>
            </a:pPr>
            <a:r>
              <a:rPr lang="en-US" dirty="0"/>
              <a:t>Writing a data management plan</a:t>
            </a:r>
          </a:p>
          <a:p>
            <a:pPr marL="2287588" lvl="1" indent="-514350">
              <a:buFont typeface="+mj-lt"/>
              <a:buAutoNum type="arabicPeriod"/>
              <a:tabLst>
                <a:tab pos="1828800" algn="l"/>
              </a:tabLst>
            </a:pPr>
            <a:r>
              <a:rPr lang="en-US" dirty="0"/>
              <a:t>How to collect data</a:t>
            </a:r>
          </a:p>
          <a:p>
            <a:pPr marL="2287588" lvl="1" indent="-514350">
              <a:buFont typeface="+mj-lt"/>
              <a:buAutoNum type="arabicPeriod"/>
              <a:tabLst>
                <a:tab pos="1828800" algn="l"/>
              </a:tabLst>
            </a:pPr>
            <a:r>
              <a:rPr lang="en-US" sz="3200" dirty="0">
                <a:solidFill>
                  <a:srgbClr val="BB0000"/>
                </a:solidFill>
              </a:rPr>
              <a:t>Data ethics or legal issues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Top Consultation Concerns</a:t>
            </a:r>
          </a:p>
        </p:txBody>
      </p:sp>
    </p:spTree>
    <p:extLst>
      <p:ext uri="{BB962C8B-B14F-4D97-AF65-F5344CB8AC3E}">
        <p14:creationId xmlns:p14="http://schemas.microsoft.com/office/powerpoint/2010/main" val="37785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09433" y="2593076"/>
            <a:ext cx="8567098" cy="2715904"/>
          </a:xfrm>
        </p:spPr>
        <p:txBody>
          <a:bodyPr/>
          <a:lstStyle/>
          <a:p>
            <a:pPr marL="177800" algn="ctr">
              <a:tabLst>
                <a:tab pos="1828800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“We protect each library user's right to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privacy and confidentiality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with respect to information sought or received and resources consulted, borrowed, acquired or transmitted”</a:t>
            </a:r>
          </a:p>
          <a:p>
            <a:pPr marL="177800" algn="ctr">
              <a:tabLst>
                <a:tab pos="1828800" algn="l"/>
              </a:tabLst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177800" algn="ctr">
              <a:tabLst>
                <a:tab pos="1828800" algn="l"/>
              </a:tabLst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American Library Association Code of Ethics, http://www.ala.org/tools/ethics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ALA Ethics Statement</a:t>
            </a:r>
          </a:p>
        </p:txBody>
      </p:sp>
    </p:spTree>
    <p:extLst>
      <p:ext uri="{BB962C8B-B14F-4D97-AF65-F5344CB8AC3E}">
        <p14:creationId xmlns:p14="http://schemas.microsoft.com/office/powerpoint/2010/main" val="37785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4031478"/>
            <a:ext cx="28956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36712" y="2046667"/>
            <a:ext cx="4860626" cy="45243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Confidentiality</a:t>
            </a:r>
          </a:p>
          <a:p>
            <a:r>
              <a:rPr lang="en-US" sz="2400" dirty="0">
                <a:latin typeface="+mj-lt"/>
              </a:rPr>
              <a:t>Consent</a:t>
            </a:r>
          </a:p>
          <a:p>
            <a:r>
              <a:rPr lang="en-US" sz="2400" dirty="0">
                <a:latin typeface="+mj-lt"/>
              </a:rPr>
              <a:t>Copyright</a:t>
            </a:r>
          </a:p>
          <a:p>
            <a:r>
              <a:rPr lang="en-US" sz="2400" dirty="0">
                <a:latin typeface="+mj-lt"/>
              </a:rPr>
              <a:t>DATA Use Agreements</a:t>
            </a:r>
          </a:p>
          <a:p>
            <a:r>
              <a:rPr lang="en-US" sz="2400" dirty="0" err="1">
                <a:latin typeface="+mj-lt"/>
              </a:rPr>
              <a:t>FERPA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HIPAA</a:t>
            </a:r>
          </a:p>
          <a:p>
            <a:r>
              <a:rPr lang="en-US" sz="2400" dirty="0">
                <a:latin typeface="+mj-lt"/>
              </a:rPr>
              <a:t>Institutional Review Board</a:t>
            </a:r>
          </a:p>
          <a:p>
            <a:r>
              <a:rPr lang="en-US" sz="2400" dirty="0">
                <a:latin typeface="+mj-lt"/>
              </a:rPr>
              <a:t>Personally Identifiable Information</a:t>
            </a:r>
          </a:p>
          <a:p>
            <a:r>
              <a:rPr lang="en-US" sz="2400" dirty="0">
                <a:latin typeface="+mj-lt"/>
              </a:rPr>
              <a:t>Privacy</a:t>
            </a:r>
          </a:p>
          <a:p>
            <a:r>
              <a:rPr lang="en-US" sz="2400" dirty="0">
                <a:latin typeface="+mj-lt"/>
              </a:rPr>
              <a:t>Responsible Conduct of Research</a:t>
            </a:r>
          </a:p>
          <a:p>
            <a:r>
              <a:rPr lang="en-US" sz="2400" dirty="0">
                <a:latin typeface="+mj-lt"/>
              </a:rPr>
              <a:t>Sharing</a:t>
            </a:r>
          </a:p>
          <a:p>
            <a:r>
              <a:rPr lang="en-US" sz="2400" dirty="0">
                <a:latin typeface="+mj-lt"/>
              </a:rPr>
              <a:t>Transparency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3481" y="1179491"/>
            <a:ext cx="7681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6038" algn="r" rtl="1">
              <a:tabLst>
                <a:tab pos="1828800" algn="l"/>
              </a:tabLst>
            </a:pPr>
            <a:r>
              <a:rPr lang="en-US" sz="3200" dirty="0">
                <a:solidFill>
                  <a:srgbClr val="BB0000"/>
                </a:solidFill>
                <a:latin typeface="Georgia" panose="02040502050405020303" pitchFamily="18" charset="0"/>
              </a:rPr>
              <a:t>Data ethics/legal issues</a:t>
            </a:r>
          </a:p>
        </p:txBody>
      </p:sp>
    </p:spTree>
    <p:extLst>
      <p:ext uri="{BB962C8B-B14F-4D97-AF65-F5344CB8AC3E}">
        <p14:creationId xmlns:p14="http://schemas.microsoft.com/office/powerpoint/2010/main" val="397723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24" y="2069882"/>
            <a:ext cx="2366962" cy="1151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68" y="4103569"/>
            <a:ext cx="39338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5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Ag Coalition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23568" y="1733262"/>
            <a:ext cx="8852963" cy="453105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ln>
                  <a:noFill/>
                </a:ln>
                <a:solidFill>
                  <a:srgbClr val="BB000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2286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b="0" kern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461963" indent="-234950" algn="l" defTabSz="400050" rtl="0" eaLnBrk="1" latinLnBrk="0" hangingPunct="1">
              <a:spcBef>
                <a:spcPts val="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7388" indent="-228600" algn="l" defTabSz="457200" rtl="0" eaLnBrk="1" latinLnBrk="0" hangingPunct="1">
              <a:spcBef>
                <a:spcPts val="350"/>
              </a:spcBef>
              <a:buFont typeface="Arial" panose="020B0604020202020204" pitchFamily="34" charset="0"/>
              <a:buChar char="−"/>
              <a:defRPr sz="2000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914400" indent="-227013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>
              <a:tabLst>
                <a:tab pos="1828800" algn="l"/>
              </a:tabLst>
            </a:pPr>
            <a:r>
              <a:rPr lang="en-US" b="1" dirty="0"/>
              <a:t>Problem</a:t>
            </a:r>
            <a:r>
              <a:rPr lang="en-US" dirty="0"/>
              <a:t>: Farming data</a:t>
            </a:r>
          </a:p>
          <a:p>
            <a:pPr marL="176213" lvl="1">
              <a:tabLst>
                <a:tab pos="573088" algn="l"/>
              </a:tabLst>
            </a:pPr>
            <a:r>
              <a:rPr lang="en-US" dirty="0"/>
              <a:t>		- is in silos </a:t>
            </a:r>
          </a:p>
          <a:p>
            <a:pPr marL="176213" lvl="1">
              <a:tabLst>
                <a:tab pos="573088" algn="l"/>
              </a:tabLst>
            </a:pPr>
            <a:r>
              <a:rPr lang="en-US" dirty="0"/>
              <a:t>		- sometimes proprietary</a:t>
            </a:r>
          </a:p>
          <a:p>
            <a:pPr marL="176213" lvl="1">
              <a:tabLst>
                <a:tab pos="573088" algn="l"/>
              </a:tabLst>
            </a:pPr>
            <a:r>
              <a:rPr lang="en-US" dirty="0"/>
              <a:t>		- hard for farmers to analyze</a:t>
            </a:r>
          </a:p>
          <a:p>
            <a:pPr marL="176213" lvl="1">
              <a:tabLst>
                <a:tab pos="914400" algn="l"/>
              </a:tabLst>
            </a:pPr>
            <a:endParaRPr lang="en-US" dirty="0"/>
          </a:p>
          <a:p>
            <a:pPr marL="176213" lvl="1">
              <a:tabLst>
                <a:tab pos="1828800" algn="l"/>
              </a:tabLst>
            </a:pPr>
            <a:r>
              <a:rPr lang="en-US" dirty="0"/>
              <a:t>Agri-businesses want the data</a:t>
            </a:r>
          </a:p>
          <a:p>
            <a:pPr marL="176213" lvl="1">
              <a:tabLst>
                <a:tab pos="1828800" algn="l"/>
              </a:tabLst>
            </a:pPr>
            <a:r>
              <a:rPr lang="en-US" dirty="0"/>
              <a:t>for product improvement,  </a:t>
            </a:r>
          </a:p>
          <a:p>
            <a:pPr marL="176213" lvl="1">
              <a:tabLst>
                <a:tab pos="1828800" algn="l"/>
              </a:tabLst>
            </a:pPr>
            <a:r>
              <a:rPr lang="en-US" dirty="0"/>
              <a:t>but farmers want to retain control </a:t>
            </a:r>
          </a:p>
          <a:p>
            <a:pPr marL="176213" lvl="1">
              <a:tabLst>
                <a:tab pos="1828800" algn="l"/>
              </a:tabLst>
            </a:pPr>
            <a:endParaRPr lang="en-US" dirty="0"/>
          </a:p>
          <a:p>
            <a:pPr marL="176213" lvl="1">
              <a:tabLst>
                <a:tab pos="1828800" algn="l"/>
              </a:tabLst>
            </a:pPr>
            <a:endParaRPr lang="en-US" dirty="0"/>
          </a:p>
          <a:p>
            <a:pPr marL="176213" lvl="1">
              <a:tabLst>
                <a:tab pos="1828800" algn="l"/>
              </a:tabLst>
            </a:pPr>
            <a:endParaRPr lang="en-US" dirty="0"/>
          </a:p>
          <a:p>
            <a:pPr marL="176213" lvl="1">
              <a:tabLst>
                <a:tab pos="1828800" algn="l"/>
              </a:tabLst>
            </a:pPr>
            <a:endParaRPr lang="en-US" dirty="0"/>
          </a:p>
          <a:p>
            <a:pPr marL="176213" lvl="1">
              <a:tabLst>
                <a:tab pos="1828800" algn="l"/>
              </a:tabLst>
            </a:pPr>
            <a:endParaRPr lang="en-US" dirty="0"/>
          </a:p>
          <a:p>
            <a:pPr marL="2287588" lvl="1" indent="-514350">
              <a:buFont typeface="+mj-lt"/>
              <a:buAutoNum type="arabicPeriod"/>
              <a:tabLst>
                <a:tab pos="1828800" algn="l"/>
              </a:tabLst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50" y="3616656"/>
            <a:ext cx="4466342" cy="325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5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Ag Coalition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23568" y="1733262"/>
            <a:ext cx="8852963" cy="453105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ln>
                  <a:noFill/>
                </a:ln>
                <a:solidFill>
                  <a:srgbClr val="BB000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2286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b="0" kern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461963" indent="-234950" algn="l" defTabSz="400050" rtl="0" eaLnBrk="1" latinLnBrk="0" hangingPunct="1">
              <a:spcBef>
                <a:spcPts val="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7388" indent="-228600" algn="l" defTabSz="457200" rtl="0" eaLnBrk="1" latinLnBrk="0" hangingPunct="1">
              <a:spcBef>
                <a:spcPts val="350"/>
              </a:spcBef>
              <a:buFont typeface="Arial" panose="020B0604020202020204" pitchFamily="34" charset="0"/>
              <a:buChar char="−"/>
              <a:defRPr sz="2000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914400" indent="-227013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>
              <a:tabLst>
                <a:tab pos="1828800" algn="l"/>
              </a:tabLst>
            </a:pPr>
            <a:r>
              <a:rPr lang="en-US" b="1" dirty="0"/>
              <a:t>Solution</a:t>
            </a:r>
            <a:r>
              <a:rPr lang="en-US" dirty="0"/>
              <a:t>: Put the farmers in charge of how the data is pooled and shared! Membership models with granular levels of control. (http://agdatacoalition.org)</a:t>
            </a:r>
          </a:p>
          <a:p>
            <a:pPr marL="176213" lvl="1">
              <a:tabLst>
                <a:tab pos="1828800" algn="l"/>
              </a:tabLst>
            </a:pPr>
            <a:endParaRPr lang="en-US" dirty="0"/>
          </a:p>
          <a:p>
            <a:pPr marL="176213" lvl="1">
              <a:tabLst>
                <a:tab pos="1828800" algn="l"/>
              </a:tabLst>
            </a:pPr>
            <a:endParaRPr lang="en-US" dirty="0"/>
          </a:p>
          <a:p>
            <a:pPr marL="176213" lvl="1">
              <a:tabLst>
                <a:tab pos="1828800" algn="l"/>
              </a:tabLst>
            </a:pPr>
            <a:endParaRPr lang="en-US" dirty="0"/>
          </a:p>
          <a:p>
            <a:pPr marL="176213" lvl="1">
              <a:tabLst>
                <a:tab pos="1828800" algn="l"/>
              </a:tabLst>
            </a:pPr>
            <a:endParaRPr lang="en-US" dirty="0"/>
          </a:p>
          <a:p>
            <a:pPr marL="2287588" lvl="1" indent="-514350">
              <a:buFont typeface="+mj-lt"/>
              <a:buAutoNum type="arabicPeriod"/>
              <a:tabLst>
                <a:tab pos="1828800" algn="l"/>
              </a:tabLst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1" y="3152632"/>
            <a:ext cx="7600196" cy="3598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79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4031478"/>
            <a:ext cx="28956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36712" y="2046667"/>
            <a:ext cx="4860626" cy="45243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Confidentiality</a:t>
            </a:r>
          </a:p>
          <a:p>
            <a:r>
              <a:rPr lang="en-US" sz="2400" dirty="0">
                <a:latin typeface="+mj-lt"/>
              </a:rPr>
              <a:t>Consent</a:t>
            </a:r>
          </a:p>
          <a:p>
            <a:r>
              <a:rPr lang="en-US" sz="2400" dirty="0">
                <a:latin typeface="+mj-lt"/>
              </a:rPr>
              <a:t>Copyright</a:t>
            </a:r>
          </a:p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Data Use Agreements</a:t>
            </a:r>
          </a:p>
          <a:p>
            <a:r>
              <a:rPr lang="en-US" sz="2400" dirty="0" err="1">
                <a:latin typeface="+mj-lt"/>
              </a:rPr>
              <a:t>FERPA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HIPAA</a:t>
            </a:r>
          </a:p>
          <a:p>
            <a:r>
              <a:rPr lang="en-US" sz="2400" dirty="0">
                <a:latin typeface="+mj-lt"/>
              </a:rPr>
              <a:t>Institutional Review Board</a:t>
            </a:r>
          </a:p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Personally Identifiable Information</a:t>
            </a:r>
          </a:p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Privacy</a:t>
            </a:r>
          </a:p>
          <a:p>
            <a:r>
              <a:rPr lang="en-US" sz="2400" dirty="0">
                <a:latin typeface="+mj-lt"/>
              </a:rPr>
              <a:t>Responsible Conduct of Research</a:t>
            </a:r>
          </a:p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Sharing</a:t>
            </a:r>
          </a:p>
          <a:p>
            <a:r>
              <a:rPr lang="en-US" sz="2400" dirty="0">
                <a:solidFill>
                  <a:srgbClr val="BB0000"/>
                </a:solidFill>
                <a:latin typeface="+mj-lt"/>
              </a:rPr>
              <a:t>Transparency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3481" y="1179491"/>
            <a:ext cx="7681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6038" algn="r" rtl="1">
              <a:tabLst>
                <a:tab pos="1828800" algn="l"/>
              </a:tabLst>
            </a:pPr>
            <a:r>
              <a:rPr lang="en-US" sz="3200" dirty="0">
                <a:solidFill>
                  <a:srgbClr val="BB0000"/>
                </a:solidFill>
                <a:latin typeface="Georgia" panose="02040502050405020303" pitchFamily="18" charset="0"/>
              </a:rPr>
              <a:t>Data ethics/legal issues</a:t>
            </a:r>
          </a:p>
        </p:txBody>
      </p:sp>
    </p:spTree>
    <p:extLst>
      <p:ext uri="{BB962C8B-B14F-4D97-AF65-F5344CB8AC3E}">
        <p14:creationId xmlns:p14="http://schemas.microsoft.com/office/powerpoint/2010/main" val="357433634"/>
      </p:ext>
    </p:extLst>
  </p:cSld>
  <p:clrMapOvr>
    <a:masterClrMapping/>
  </p:clrMapOvr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slide-deck.potx" id="{D513DC22-D389-488C-B86A-7DD2512BD6B4}" vid="{9851D308-6968-464E-85EF-BA2380CFAD0D}"/>
    </a:ext>
  </a:extLst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slide-deck.potx" id="{D513DC22-D389-488C-B86A-7DD2512BD6B4}" vid="{44BBC40D-7B02-46C9-84F5-0173453C6F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FA67BB8893134191D9394909D4A940" ma:contentTypeVersion="12" ma:contentTypeDescription="Create a new document." ma:contentTypeScope="" ma:versionID="7c9b21a987813599722e3730cd6eaecb">
  <xsd:schema xmlns:xsd="http://www.w3.org/2001/XMLSchema" xmlns:xs="http://www.w3.org/2001/XMLSchema" xmlns:p="http://schemas.microsoft.com/office/2006/metadata/properties" xmlns:ns2="8f8875c8-43a9-487a-8483-c93934f2a15b" xmlns:ns3="0822d87c-9f4b-4af0-9aff-df69078804cc" targetNamespace="http://schemas.microsoft.com/office/2006/metadata/properties" ma:root="true" ma:fieldsID="b378793884891a40cc43184d8f2d233b" ns2:_="" ns3:_="">
    <xsd:import namespace="8f8875c8-43a9-487a-8483-c93934f2a15b"/>
    <xsd:import namespace="0822d87c-9f4b-4af0-9aff-df69078804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875c8-43a9-487a-8483-c93934f2a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2d87c-9f4b-4af0-9aff-df69078804c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690229-FF41-4FF0-A1A8-01B10E855E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8875c8-43a9-487a-8483-c93934f2a15b"/>
    <ds:schemaRef ds:uri="0822d87c-9f4b-4af0-9aff-df69078804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925BB1-FEFD-4B80-83BA-AFB432F0C3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0C0307-68A5-4FE4-8E0D-AD6FF2FAE93C}">
  <ds:schemaRefs>
    <ds:schemaRef ds:uri="0822d87c-9f4b-4af0-9aff-df69078804cc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f8875c8-43a9-487a-8483-c93934f2a15b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ppt_slide-deck</Template>
  <TotalTime>1141</TotalTime>
  <Words>603</Words>
  <Application>Microsoft Office PowerPoint</Application>
  <PresentationFormat>On-screen Show (4:3)</PresentationFormat>
  <Paragraphs>141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Georgia</vt:lpstr>
      <vt:lpstr>Wingdings</vt:lpstr>
      <vt:lpstr>2_Title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Sadvari</dc:creator>
  <cp:lastModifiedBy>Lydia Middleton</cp:lastModifiedBy>
  <cp:revision>111</cp:revision>
  <cp:lastPrinted>2013-08-13T14:25:08Z</cp:lastPrinted>
  <dcterms:created xsi:type="dcterms:W3CDTF">2017-07-07T14:57:54Z</dcterms:created>
  <dcterms:modified xsi:type="dcterms:W3CDTF">2019-09-12T21:09:08Z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0x010100CDFA67BB8893134191D9394909D4A940</vt:lpwstr>
  </property>
</Properties>
</file>