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64" r:id="rId2"/>
    <p:sldId id="299" r:id="rId3"/>
    <p:sldId id="302" r:id="rId4"/>
    <p:sldId id="303" r:id="rId5"/>
    <p:sldId id="304" r:id="rId6"/>
    <p:sldId id="277" r:id="rId7"/>
    <p:sldId id="279" r:id="rId8"/>
    <p:sldId id="276" r:id="rId9"/>
    <p:sldId id="270" r:id="rId10"/>
    <p:sldId id="271" r:id="rId11"/>
    <p:sldId id="287" r:id="rId12"/>
    <p:sldId id="313" r:id="rId13"/>
    <p:sldId id="305" r:id="rId14"/>
    <p:sldId id="288" r:id="rId15"/>
    <p:sldId id="289" r:id="rId16"/>
    <p:sldId id="281" r:id="rId17"/>
    <p:sldId id="293" r:id="rId18"/>
    <p:sldId id="261" r:id="rId19"/>
    <p:sldId id="311" r:id="rId20"/>
    <p:sldId id="263" r:id="rId21"/>
    <p:sldId id="310" r:id="rId22"/>
    <p:sldId id="294" r:id="rId23"/>
    <p:sldId id="308" r:id="rId24"/>
    <p:sldId id="309" r:id="rId25"/>
    <p:sldId id="298" r:id="rId26"/>
    <p:sldId id="317" r:id="rId27"/>
    <p:sldId id="297" r:id="rId28"/>
    <p:sldId id="306" r:id="rId29"/>
    <p:sldId id="315" r:id="rId30"/>
    <p:sldId id="314" r:id="rId31"/>
    <p:sldId id="316" r:id="rId32"/>
    <p:sldId id="318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00" autoAdjust="0"/>
  </p:normalViewPr>
  <p:slideViewPr>
    <p:cSldViewPr>
      <p:cViewPr varScale="1">
        <p:scale>
          <a:sx n="54" d="100"/>
          <a:sy n="54" d="100"/>
        </p:scale>
        <p:origin x="-52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310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ibrary\users\staff\dbretthauer\My%20Documents\Downloads\Analytics_www.lib.uconn.edu_20090715-20101015_(OsBrowsersReport).csv" TargetMode="External"/><Relationship Id="rId1" Type="http://schemas.openxmlformats.org/officeDocument/2006/relationships/hyperlink" Target="http://www.lib.uconn.edu/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AppData\Local\Temp\Analytics%20www.lib.uconn.edu%20Devices%2020111215-20120315.tsv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hyperlink" Target="http://www.lib.uconn.edu/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AppData\Local\Temp\Analytics%20www.lib.uconn.edu%20Overview%2020111215-20120315.t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Mobile Device</a:t>
            </a:r>
            <a:r>
              <a:rPr lang="en-US" baseline="0" dirty="0"/>
              <a:t> </a:t>
            </a:r>
            <a:r>
              <a:rPr lang="en-US" dirty="0"/>
              <a:t>Visits to </a:t>
            </a:r>
            <a:r>
              <a:rPr lang="en-US" dirty="0" smtClean="0">
                <a:hlinkClick xmlns:r="http://schemas.openxmlformats.org/officeDocument/2006/relationships" r:id="rId1"/>
              </a:rPr>
              <a:t>www.lib.uconn.edu</a:t>
            </a:r>
            <a:r>
              <a:rPr lang="en-US" dirty="0" smtClean="0"/>
              <a:t> by </a:t>
            </a:r>
            <a:r>
              <a:rPr lang="en-US" dirty="0"/>
              <a:t>Device and Browser, July 15,</a:t>
            </a:r>
            <a:r>
              <a:rPr lang="en-US" baseline="0" dirty="0"/>
              <a:t> 2009-October 15, 2010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369169939028943E-2"/>
          <c:y val="0.34063175892967718"/>
          <c:w val="0.52953790776152809"/>
          <c:h val="0.56419563992857391"/>
        </c:manualLayout>
      </c:layout>
      <c:pieChart>
        <c:varyColors val="1"/>
        <c:ser>
          <c:idx val="0"/>
          <c:order val="0"/>
          <c:tx>
            <c:strRef>
              <c:f>Sheet1!$C$3</c:f>
              <c:strCache>
                <c:ptCount val="1"/>
                <c:pt idx="0">
                  <c:v>Visits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Sheet1!$B$4:$B$33</c:f>
              <c:strCache>
                <c:ptCount val="30"/>
                <c:pt idx="0">
                  <c:v>Safari / iPhone</c:v>
                </c:pt>
                <c:pt idx="1">
                  <c:v>Safari / iPod</c:v>
                </c:pt>
                <c:pt idx="2">
                  <c:v>Safari / Android</c:v>
                </c:pt>
                <c:pt idx="3">
                  <c:v>Safari / iPad</c:v>
                </c:pt>
                <c:pt idx="4">
                  <c:v>BlackBerry9000 / BlackBerry</c:v>
                </c:pt>
                <c:pt idx="5">
                  <c:v>BlackBerry9530 / BlackBerry</c:v>
                </c:pt>
                <c:pt idx="6">
                  <c:v>Mozilla Compatible Agent / iPhone</c:v>
                </c:pt>
                <c:pt idx="7">
                  <c:v>BlackBerry9630 / BlackBerry</c:v>
                </c:pt>
                <c:pt idx="8">
                  <c:v>Mozilla Compatible Agent / iPod</c:v>
                </c:pt>
                <c:pt idx="9">
                  <c:v>BlackBerry8530 / BlackBerry</c:v>
                </c:pt>
                <c:pt idx="10">
                  <c:v>BlackBerry9700 / BlackBerry</c:v>
                </c:pt>
                <c:pt idx="11">
                  <c:v>BlackBerry9650 / BlackBerry</c:v>
                </c:pt>
                <c:pt idx="12">
                  <c:v>Mozilla Compatible Agent / iPad</c:v>
                </c:pt>
                <c:pt idx="13">
                  <c:v>Safari / SymbianOS</c:v>
                </c:pt>
                <c:pt idx="14">
                  <c:v>Blazer / PalmOS</c:v>
                </c:pt>
                <c:pt idx="15">
                  <c:v>Internet Explorer / Windows</c:v>
                </c:pt>
                <c:pt idx="16">
                  <c:v>NetFront / Sony</c:v>
                </c:pt>
                <c:pt idx="17">
                  <c:v>BlackBerry9550 / BlackBerry</c:v>
                </c:pt>
                <c:pt idx="18">
                  <c:v>Firefox / Windows</c:v>
                </c:pt>
                <c:pt idx="19">
                  <c:v>Mozilla / Danger Hiptop</c:v>
                </c:pt>
                <c:pt idx="20">
                  <c:v>Opera / Windows</c:v>
                </c:pt>
                <c:pt idx="21">
                  <c:v>LGE-VM510 NetFront / LGE</c:v>
                </c:pt>
                <c:pt idx="22">
                  <c:v>Mozilla Compatible Agent / SymbianOS</c:v>
                </c:pt>
                <c:pt idx="23">
                  <c:v>Opera / Samsung</c:v>
                </c:pt>
                <c:pt idx="24">
                  <c:v>Opera Mini / iPhone</c:v>
                </c:pt>
                <c:pt idx="25">
                  <c:v>BlackBerry8520 / BlackBerry</c:v>
                </c:pt>
                <c:pt idx="26">
                  <c:v>BlackBerry8900 / BlackBerry</c:v>
                </c:pt>
                <c:pt idx="27">
                  <c:v>LG-GR500 / LG</c:v>
                </c:pt>
                <c:pt idx="28">
                  <c:v>SAMSUNG-SGH-I637 / Windows</c:v>
                </c:pt>
                <c:pt idx="29">
                  <c:v>SAMSUNG-SGH-i780 / Windows</c:v>
                </c:pt>
              </c:strCache>
            </c:strRef>
          </c:cat>
          <c:val>
            <c:numRef>
              <c:f>Sheet1!$C$4:$C$33</c:f>
              <c:numCache>
                <c:formatCode>General</c:formatCode>
                <c:ptCount val="30"/>
                <c:pt idx="0">
                  <c:v>2333</c:v>
                </c:pt>
                <c:pt idx="1">
                  <c:v>1025</c:v>
                </c:pt>
                <c:pt idx="2">
                  <c:v>712</c:v>
                </c:pt>
                <c:pt idx="3">
                  <c:v>437</c:v>
                </c:pt>
                <c:pt idx="4">
                  <c:v>96</c:v>
                </c:pt>
                <c:pt idx="5">
                  <c:v>89</c:v>
                </c:pt>
                <c:pt idx="6">
                  <c:v>89</c:v>
                </c:pt>
                <c:pt idx="7">
                  <c:v>81</c:v>
                </c:pt>
                <c:pt idx="8">
                  <c:v>54</c:v>
                </c:pt>
                <c:pt idx="9">
                  <c:v>50</c:v>
                </c:pt>
                <c:pt idx="10">
                  <c:v>46</c:v>
                </c:pt>
                <c:pt idx="11">
                  <c:v>27</c:v>
                </c:pt>
                <c:pt idx="12">
                  <c:v>27</c:v>
                </c:pt>
                <c:pt idx="13">
                  <c:v>23</c:v>
                </c:pt>
                <c:pt idx="14">
                  <c:v>19</c:v>
                </c:pt>
                <c:pt idx="15">
                  <c:v>19</c:v>
                </c:pt>
                <c:pt idx="16">
                  <c:v>15</c:v>
                </c:pt>
                <c:pt idx="17">
                  <c:v>11</c:v>
                </c:pt>
                <c:pt idx="18">
                  <c:v>11</c:v>
                </c:pt>
                <c:pt idx="19">
                  <c:v>11</c:v>
                </c:pt>
                <c:pt idx="20">
                  <c:v>11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% Visits of Total</c:v>
                </c:pt>
              </c:strCache>
            </c:strRef>
          </c:tx>
          <c:explosion val="25"/>
          <c:cat>
            <c:strRef>
              <c:f>Sheet1!$B$4:$B$33</c:f>
              <c:strCache>
                <c:ptCount val="30"/>
                <c:pt idx="0">
                  <c:v>Safari / iPhone</c:v>
                </c:pt>
                <c:pt idx="1">
                  <c:v>Safari / iPod</c:v>
                </c:pt>
                <c:pt idx="2">
                  <c:v>Safari / Android</c:v>
                </c:pt>
                <c:pt idx="3">
                  <c:v>Safari / iPad</c:v>
                </c:pt>
                <c:pt idx="4">
                  <c:v>BlackBerry9000 / BlackBerry</c:v>
                </c:pt>
                <c:pt idx="5">
                  <c:v>BlackBerry9530 / BlackBerry</c:v>
                </c:pt>
                <c:pt idx="6">
                  <c:v>Mozilla Compatible Agent / iPhone</c:v>
                </c:pt>
                <c:pt idx="7">
                  <c:v>BlackBerry9630 / BlackBerry</c:v>
                </c:pt>
                <c:pt idx="8">
                  <c:v>Mozilla Compatible Agent / iPod</c:v>
                </c:pt>
                <c:pt idx="9">
                  <c:v>BlackBerry8530 / BlackBerry</c:v>
                </c:pt>
                <c:pt idx="10">
                  <c:v>BlackBerry9700 / BlackBerry</c:v>
                </c:pt>
                <c:pt idx="11">
                  <c:v>BlackBerry9650 / BlackBerry</c:v>
                </c:pt>
                <c:pt idx="12">
                  <c:v>Mozilla Compatible Agent / iPad</c:v>
                </c:pt>
                <c:pt idx="13">
                  <c:v>Safari / SymbianOS</c:v>
                </c:pt>
                <c:pt idx="14">
                  <c:v>Blazer / PalmOS</c:v>
                </c:pt>
                <c:pt idx="15">
                  <c:v>Internet Explorer / Windows</c:v>
                </c:pt>
                <c:pt idx="16">
                  <c:v>NetFront / Sony</c:v>
                </c:pt>
                <c:pt idx="17">
                  <c:v>BlackBerry9550 / BlackBerry</c:v>
                </c:pt>
                <c:pt idx="18">
                  <c:v>Firefox / Windows</c:v>
                </c:pt>
                <c:pt idx="19">
                  <c:v>Mozilla / Danger Hiptop</c:v>
                </c:pt>
                <c:pt idx="20">
                  <c:v>Opera / Windows</c:v>
                </c:pt>
                <c:pt idx="21">
                  <c:v>LGE-VM510 NetFront / LGE</c:v>
                </c:pt>
                <c:pt idx="22">
                  <c:v>Mozilla Compatible Agent / SymbianOS</c:v>
                </c:pt>
                <c:pt idx="23">
                  <c:v>Opera / Samsung</c:v>
                </c:pt>
                <c:pt idx="24">
                  <c:v>Opera Mini / iPhone</c:v>
                </c:pt>
                <c:pt idx="25">
                  <c:v>BlackBerry8520 / BlackBerry</c:v>
                </c:pt>
                <c:pt idx="26">
                  <c:v>BlackBerry8900 / BlackBerry</c:v>
                </c:pt>
                <c:pt idx="27">
                  <c:v>LG-GR500 / LG</c:v>
                </c:pt>
                <c:pt idx="28">
                  <c:v>SAMSUNG-SGH-I637 / Windows</c:v>
                </c:pt>
                <c:pt idx="29">
                  <c:v>SAMSUNG-SGH-i780 / Windows</c:v>
                </c:pt>
              </c:strCache>
            </c:strRef>
          </c:cat>
          <c:val>
            <c:numRef>
              <c:f>Sheet1!$D$4:$D$33</c:f>
              <c:numCache>
                <c:formatCode>0.00%</c:formatCode>
                <c:ptCount val="30"/>
                <c:pt idx="0">
                  <c:v>0.44497425138279684</c:v>
                </c:pt>
                <c:pt idx="1">
                  <c:v>0.19549876025176399</c:v>
                </c:pt>
                <c:pt idx="2">
                  <c:v>0.13580011443829801</c:v>
                </c:pt>
                <c:pt idx="3">
                  <c:v>8.3349227541483828E-2</c:v>
                </c:pt>
                <c:pt idx="4">
                  <c:v>1.8310127789433549E-2</c:v>
                </c:pt>
                <c:pt idx="5">
                  <c:v>1.6975014304787352E-2</c:v>
                </c:pt>
                <c:pt idx="6">
                  <c:v>1.6975014304787352E-2</c:v>
                </c:pt>
                <c:pt idx="7">
                  <c:v>1.5449170322334501E-2</c:v>
                </c:pt>
                <c:pt idx="8">
                  <c:v>1.0299446881556264E-2</c:v>
                </c:pt>
                <c:pt idx="9">
                  <c:v>9.5365248903300052E-3</c:v>
                </c:pt>
                <c:pt idx="10">
                  <c:v>8.7736028991035921E-3</c:v>
                </c:pt>
                <c:pt idx="11">
                  <c:v>5.1497234407782023E-3</c:v>
                </c:pt>
                <c:pt idx="12">
                  <c:v>5.1497234407782023E-3</c:v>
                </c:pt>
                <c:pt idx="13">
                  <c:v>4.3868014495517804E-3</c:v>
                </c:pt>
                <c:pt idx="14">
                  <c:v>3.6238794583253933E-3</c:v>
                </c:pt>
                <c:pt idx="15">
                  <c:v>3.6238794583253933E-3</c:v>
                </c:pt>
                <c:pt idx="16">
                  <c:v>2.8609574670989861E-3</c:v>
                </c:pt>
                <c:pt idx="17">
                  <c:v>2.0980354758725899E-3</c:v>
                </c:pt>
                <c:pt idx="18">
                  <c:v>2.0980354758725899E-3</c:v>
                </c:pt>
                <c:pt idx="19">
                  <c:v>2.0980354758725899E-3</c:v>
                </c:pt>
                <c:pt idx="20">
                  <c:v>2.0980354758725899E-3</c:v>
                </c:pt>
                <c:pt idx="21">
                  <c:v>1.3351134846461942E-3</c:v>
                </c:pt>
                <c:pt idx="22">
                  <c:v>1.3351134846461942E-3</c:v>
                </c:pt>
                <c:pt idx="23">
                  <c:v>1.3351134846461942E-3</c:v>
                </c:pt>
                <c:pt idx="24">
                  <c:v>1.3351134846461942E-3</c:v>
                </c:pt>
                <c:pt idx="25">
                  <c:v>5.7219149341979699E-4</c:v>
                </c:pt>
                <c:pt idx="26">
                  <c:v>5.7219149341979699E-4</c:v>
                </c:pt>
                <c:pt idx="27">
                  <c:v>5.7219149341979699E-4</c:v>
                </c:pt>
                <c:pt idx="28">
                  <c:v>5.7219149341979699E-4</c:v>
                </c:pt>
                <c:pt idx="29">
                  <c:v>5.7219149341979699E-4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Mobile Device Visits to www.lib.uconn.edu by Device and Browser, December 15, 2011-March 15, 2012</a:t>
            </a:r>
          </a:p>
        </c:rich>
      </c:tx>
      <c:layout>
        <c:manualLayout>
          <c:xMode val="edge"/>
          <c:yMode val="edge"/>
          <c:x val="0.11911314984709481"/>
          <c:y val="3.52941176470588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719316622119484"/>
          <c:y val="0.29362436313107926"/>
          <c:w val="0.44938621204459533"/>
          <c:h val="0.57627173073953986"/>
        </c:manualLayout>
      </c:layout>
      <c:pieChart>
        <c:varyColors val="1"/>
        <c:ser>
          <c:idx val="0"/>
          <c:order val="0"/>
          <c:tx>
            <c:strRef>
              <c:f>'Analytics www.lib.uconn.edu Dev'!$C$7</c:f>
              <c:strCache>
                <c:ptCount val="1"/>
                <c:pt idx="0">
                  <c:v>Visits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multiLvlStrRef>
              <c:f>'Analytics www.lib.uconn.edu Dev'!$A$8:$B$114</c:f>
              <c:multiLvlStrCache>
                <c:ptCount val="107"/>
                <c:lvl>
                  <c:pt idx="0">
                    <c:v>Apple iPad</c:v>
                  </c:pt>
                  <c:pt idx="1">
                    <c:v>Apple iPhone</c:v>
                  </c:pt>
                  <c:pt idx="2">
                    <c:v>Apple iPhone</c:v>
                  </c:pt>
                  <c:pt idx="3">
                    <c:v>Apple iPod Touch</c:v>
                  </c:pt>
                  <c:pt idx="4">
                    <c:v>(not set)</c:v>
                  </c:pt>
                  <c:pt idx="5">
                    <c:v>SonyEricsson LT15i Xperia Arc</c:v>
                  </c:pt>
                  <c:pt idx="6">
                    <c:v>Apple iPod Touch</c:v>
                  </c:pt>
                  <c:pt idx="7">
                    <c:v>(not set)</c:v>
                  </c:pt>
                  <c:pt idx="8">
                    <c:v>Apple iPad</c:v>
                  </c:pt>
                  <c:pt idx="9">
                    <c:v>HTC  EVO 4G</c:v>
                  </c:pt>
                  <c:pt idx="10">
                    <c:v>HTC ADR6350 Droid Incredible 2</c:v>
                  </c:pt>
                  <c:pt idx="11">
                    <c:v>Motorola DroidX</c:v>
                  </c:pt>
                  <c:pt idx="12">
                    <c:v>HTC Inspire</c:v>
                  </c:pt>
                  <c:pt idx="13">
                    <c:v>Asus Eee Pad Transformer TF101</c:v>
                  </c:pt>
                  <c:pt idx="14">
                    <c:v>Verizon Droid2</c:v>
                  </c:pt>
                  <c:pt idx="15">
                    <c:v>Samsung SC-02B GALAXY S</c:v>
                  </c:pt>
                  <c:pt idx="16">
                    <c:v>HTC ADR6300 Incredible</c:v>
                  </c:pt>
                  <c:pt idx="17">
                    <c:v>LG VS660 Vortex</c:v>
                  </c:pt>
                  <c:pt idx="18">
                    <c:v>Motorola xt875 Droid Bionic</c:v>
                  </c:pt>
                  <c:pt idx="19">
                    <c:v>Motorola Droid 2</c:v>
                  </c:pt>
                  <c:pt idx="20">
                    <c:v>Verizon Droid</c:v>
                  </c:pt>
                  <c:pt idx="21">
                    <c:v>Fujitsu T-01C REGZA Phone T-01C</c:v>
                  </c:pt>
                  <c:pt idx="22">
                    <c:v>HTC ADR6400L Thunderbolt 4G</c:v>
                  </c:pt>
                  <c:pt idx="23">
                    <c:v>(not set)</c:v>
                  </c:pt>
                  <c:pt idx="24">
                    <c:v>LG Ally</c:v>
                  </c:pt>
                  <c:pt idx="25">
                    <c:v>Motorola Droid X2</c:v>
                  </c:pt>
                  <c:pt idx="26">
                    <c:v>Motorola MB860 Atrix</c:v>
                  </c:pt>
                  <c:pt idx="27">
                    <c:v>Motorola Xoom</c:v>
                  </c:pt>
                  <c:pt idx="28">
                    <c:v>(not set)</c:v>
                  </c:pt>
                  <c:pt idx="29">
                    <c:v>HTC 001HT Desire HD SoftBank</c:v>
                  </c:pt>
                  <c:pt idx="30">
                    <c:v>LG VM670 Optimus V</c:v>
                  </c:pt>
                  <c:pt idx="31">
                    <c:v>Samsung SGH-T959 Vibrant</c:v>
                  </c:pt>
                  <c:pt idx="32">
                    <c:v>(not set)</c:v>
                  </c:pt>
                  <c:pt idx="33">
                    <c:v>Samsung SPH-D700 Epic 4G</c:v>
                  </c:pt>
                  <c:pt idx="34">
                    <c:v>HTC G2 HTC Sappire</c:v>
                  </c:pt>
                  <c:pt idx="35">
                    <c:v>T-Mobile myTouch4G</c:v>
                  </c:pt>
                  <c:pt idx="36">
                    <c:v>LG VS910 4G Revolution</c:v>
                  </c:pt>
                  <c:pt idx="37">
                    <c:v>HTC APA7373KT EVO Shift 4G</c:v>
                  </c:pt>
                  <c:pt idx="38">
                    <c:v>Samsung SGH-I997</c:v>
                  </c:pt>
                  <c:pt idx="39">
                    <c:v>RIM BlackBerry 8530 Curve</c:v>
                  </c:pt>
                  <c:pt idx="40">
                    <c:v>Samsung GT-P7510 Galaxy Tab 10.1</c:v>
                  </c:pt>
                  <c:pt idx="41">
                    <c:v>Samsung SCH-I500 Fascinate</c:v>
                  </c:pt>
                  <c:pt idx="42">
                    <c:v>HTC PC36100 EVO 4G</c:v>
                  </c:pt>
                  <c:pt idx="43">
                    <c:v>Samsung GT-P1000 Galaxy Tab</c:v>
                  </c:pt>
                  <c:pt idx="44">
                    <c:v>Samsung SGH-I897 Galaxy S Captivate</c:v>
                  </c:pt>
                  <c:pt idx="45">
                    <c:v>Acer A500 Picasso</c:v>
                  </c:pt>
                  <c:pt idx="46">
                    <c:v>HTC Espresso</c:v>
                  </c:pt>
                  <c:pt idx="47">
                    <c:v>Nokia</c:v>
                  </c:pt>
                  <c:pt idx="48">
                    <c:v>Samsung SPH-M820-BST Galaxy Prevail</c:v>
                  </c:pt>
                  <c:pt idx="49">
                    <c:v>Samsung SPH-M920</c:v>
                  </c:pt>
                  <c:pt idx="50">
                    <c:v>Samsung SWH-M110S</c:v>
                  </c:pt>
                  <c:pt idx="51">
                    <c:v>(not set)</c:v>
                  </c:pt>
                  <c:pt idx="52">
                    <c:v>Casio C771 G'zOne</c:v>
                  </c:pt>
                  <c:pt idx="53">
                    <c:v>Dell Streak 7 Streak 7</c:v>
                  </c:pt>
                  <c:pt idx="54">
                    <c:v>HTC A6366 Aria</c:v>
                  </c:pt>
                  <c:pt idx="55">
                    <c:v>HTC Desire</c:v>
                  </c:pt>
                  <c:pt idx="56">
                    <c:v>HTC Desire S</c:v>
                  </c:pt>
                  <c:pt idx="57">
                    <c:v>LG LS670</c:v>
                  </c:pt>
                  <c:pt idx="58">
                    <c:v>LG LW690 Optimus C</c:v>
                  </c:pt>
                  <c:pt idx="59">
                    <c:v>LG MS910 Bryce</c:v>
                  </c:pt>
                  <c:pt idx="60">
                    <c:v>Logic PD LogicPD Zoom2 Barnes &amp; Noble Nook Color</c:v>
                  </c:pt>
                  <c:pt idx="61">
                    <c:v>Motorola MB508 Sage</c:v>
                  </c:pt>
                  <c:pt idx="62">
                    <c:v>Motorola WX445 Ciena</c:v>
                  </c:pt>
                  <c:pt idx="63">
                    <c:v>Nokia C3-00</c:v>
                  </c:pt>
                  <c:pt idx="64">
                    <c:v>Nokia N8-00 N8</c:v>
                  </c:pt>
                  <c:pt idx="65">
                    <c:v>Pantech IM-A710K Sky Vega Xpress</c:v>
                  </c:pt>
                  <c:pt idx="66">
                    <c:v>RIM BlackBerry 9630 Tour</c:v>
                  </c:pt>
                  <c:pt idx="67">
                    <c:v>Samsung SCH-I400 Continuum</c:v>
                  </c:pt>
                  <c:pt idx="68">
                    <c:v>Samsung SGH-T839 T-Mobile Sidekick 4G</c:v>
                  </c:pt>
                  <c:pt idx="69">
                    <c:v>Samsung SHW-M250K GALAXY S II (KT)</c:v>
                  </c:pt>
                  <c:pt idx="70">
                    <c:v>Samsung SPH-M900 Moment</c:v>
                  </c:pt>
                  <c:pt idx="71">
                    <c:v>Samsung SPH-M910 Intercept</c:v>
                  </c:pt>
                  <c:pt idx="72">
                    <c:v>(not set)</c:v>
                  </c:pt>
                  <c:pt idx="73">
                    <c:v>(not set)</c:v>
                  </c:pt>
                  <c:pt idx="74">
                    <c:v>(not set)</c:v>
                  </c:pt>
                  <c:pt idx="75">
                    <c:v>Google Nexus One HTC Nexus One</c:v>
                  </c:pt>
                  <c:pt idx="76">
                    <c:v>Google Nexus S Samsung Nexus S</c:v>
                  </c:pt>
                  <c:pt idx="77">
                    <c:v>HTC Desire ADR6200</c:v>
                  </c:pt>
                  <c:pt idx="78">
                    <c:v>HTC Desire HD</c:v>
                  </c:pt>
                  <c:pt idx="79">
                    <c:v>HTC Glacier</c:v>
                  </c:pt>
                  <c:pt idx="80">
                    <c:v>HTC Hero</c:v>
                  </c:pt>
                  <c:pt idx="81">
                    <c:v>Huawei Comet T-Mobile Comet</c:v>
                  </c:pt>
                  <c:pt idx="82">
                    <c:v>LG MS690 Optimus M</c:v>
                  </c:pt>
                  <c:pt idx="83">
                    <c:v>LG P509 Optimus T</c:v>
                  </c:pt>
                  <c:pt idx="84">
                    <c:v>LG P999 T-Mobile G2x</c:v>
                  </c:pt>
                  <c:pt idx="85">
                    <c:v>LG US855 Optimus Black</c:v>
                  </c:pt>
                  <c:pt idx="86">
                    <c:v>Motorola MB855 Photon</c:v>
                  </c:pt>
                  <c:pt idx="87">
                    <c:v>Motorola Milestone</c:v>
                  </c:pt>
                  <c:pt idx="88">
                    <c:v>Nokia 2600c</c:v>
                  </c:pt>
                  <c:pt idx="89">
                    <c:v>Nokia 6120c</c:v>
                  </c:pt>
                  <c:pt idx="90">
                    <c:v>Nokia C6-00</c:v>
                  </c:pt>
                  <c:pt idx="91">
                    <c:v>Nokia E5-00 Mystic</c:v>
                  </c:pt>
                  <c:pt idx="92">
                    <c:v>Nokia E71x</c:v>
                  </c:pt>
                  <c:pt idx="93">
                    <c:v>Nokia N8-00 N8</c:v>
                  </c:pt>
                  <c:pt idx="94">
                    <c:v>Nokia N97</c:v>
                  </c:pt>
                  <c:pt idx="95">
                    <c:v>Nokia X2-01</c:v>
                  </c:pt>
                  <c:pt idx="96">
                    <c:v>RIM BlackBerry 8520 Curve</c:v>
                  </c:pt>
                  <c:pt idx="97">
                    <c:v>RIM BlackBerry 9330 Curve</c:v>
                  </c:pt>
                  <c:pt idx="98">
                    <c:v>Samsung GT-i5500 Galaxy 5</c:v>
                  </c:pt>
                  <c:pt idx="99">
                    <c:v>Samsung GT-I9100 Galaxy S II</c:v>
                  </c:pt>
                  <c:pt idx="100">
                    <c:v>Samsung GT-P7500 Galaxy Tab</c:v>
                  </c:pt>
                  <c:pt idx="101">
                    <c:v>Samsung GT-S5570L</c:v>
                  </c:pt>
                  <c:pt idx="102">
                    <c:v>Sharp IS12SH 3D AQUOS PHONE IS12SH for KDDI au</c:v>
                  </c:pt>
                  <c:pt idx="103">
                    <c:v>SonyEricsson W200a</c:v>
                  </c:pt>
                  <c:pt idx="104">
                    <c:v>SonyEricsson X10i Xperia X10</c:v>
                  </c:pt>
                  <c:pt idx="105">
                    <c:v>T-Mobile myTouch 3G</c:v>
                  </c:pt>
                  <c:pt idx="106">
                    <c:v>Velocity Micro Cruz T301</c:v>
                  </c:pt>
                </c:lvl>
                <c:lvl>
                  <c:pt idx="0">
                    <c:v>Safari</c:v>
                  </c:pt>
                  <c:pt idx="1">
                    <c:v>Safari</c:v>
                  </c:pt>
                  <c:pt idx="2">
                    <c:v>Mozilla Compatible Agent</c:v>
                  </c:pt>
                  <c:pt idx="3">
                    <c:v>Safari</c:v>
                  </c:pt>
                  <c:pt idx="4">
                    <c:v>Android Browser</c:v>
                  </c:pt>
                  <c:pt idx="5">
                    <c:v>Android Browser</c:v>
                  </c:pt>
                  <c:pt idx="6">
                    <c:v>Mozilla Compatible Agent</c:v>
                  </c:pt>
                  <c:pt idx="7">
                    <c:v>Safari</c:v>
                  </c:pt>
                  <c:pt idx="8">
                    <c:v>Mozilla Compatible Agent</c:v>
                  </c:pt>
                  <c:pt idx="9">
                    <c:v>Android Browser</c:v>
                  </c:pt>
                  <c:pt idx="10">
                    <c:v>Android Browser</c:v>
                  </c:pt>
                  <c:pt idx="11">
                    <c:v>Android Browser</c:v>
                  </c:pt>
                  <c:pt idx="12">
                    <c:v>Android Browser</c:v>
                  </c:pt>
                  <c:pt idx="13">
                    <c:v>Android Browser</c:v>
                  </c:pt>
                  <c:pt idx="14">
                    <c:v>Android Browser</c:v>
                  </c:pt>
                  <c:pt idx="15">
                    <c:v>Android Browser</c:v>
                  </c:pt>
                  <c:pt idx="16">
                    <c:v>Android Browser</c:v>
                  </c:pt>
                  <c:pt idx="17">
                    <c:v>Android Browser</c:v>
                  </c:pt>
                  <c:pt idx="18">
                    <c:v>Android Browser</c:v>
                  </c:pt>
                  <c:pt idx="19">
                    <c:v>Android Browser</c:v>
                  </c:pt>
                  <c:pt idx="20">
                    <c:v>Android Browser</c:v>
                  </c:pt>
                  <c:pt idx="21">
                    <c:v>Android Browser</c:v>
                  </c:pt>
                  <c:pt idx="22">
                    <c:v>Android Browser</c:v>
                  </c:pt>
                  <c:pt idx="23">
                    <c:v>Firefox</c:v>
                  </c:pt>
                  <c:pt idx="24">
                    <c:v>Android Browser</c:v>
                  </c:pt>
                  <c:pt idx="25">
                    <c:v>Android Browser</c:v>
                  </c:pt>
                  <c:pt idx="26">
                    <c:v>Android Browser</c:v>
                  </c:pt>
                  <c:pt idx="27">
                    <c:v>Android Browser</c:v>
                  </c:pt>
                  <c:pt idx="28">
                    <c:v>Internet Explorer</c:v>
                  </c:pt>
                  <c:pt idx="29">
                    <c:v>Android Browser</c:v>
                  </c:pt>
                  <c:pt idx="30">
                    <c:v>Android Browser</c:v>
                  </c:pt>
                  <c:pt idx="31">
                    <c:v>Android Browser</c:v>
                  </c:pt>
                  <c:pt idx="32">
                    <c:v>Opera Mini</c:v>
                  </c:pt>
                  <c:pt idx="33">
                    <c:v>Android Browser</c:v>
                  </c:pt>
                  <c:pt idx="34">
                    <c:v>Android Browser</c:v>
                  </c:pt>
                  <c:pt idx="35">
                    <c:v>Android Browser</c:v>
                  </c:pt>
                  <c:pt idx="36">
                    <c:v>Android Browser</c:v>
                  </c:pt>
                  <c:pt idx="37">
                    <c:v>Android Browser</c:v>
                  </c:pt>
                  <c:pt idx="38">
                    <c:v>Android Browser</c:v>
                  </c:pt>
                  <c:pt idx="39">
                    <c:v>BlackBerry8530</c:v>
                  </c:pt>
                  <c:pt idx="40">
                    <c:v>Android Browser</c:v>
                  </c:pt>
                  <c:pt idx="41">
                    <c:v>Android Browser</c:v>
                  </c:pt>
                  <c:pt idx="42">
                    <c:v>Android Browser</c:v>
                  </c:pt>
                  <c:pt idx="43">
                    <c:v>Android Browser</c:v>
                  </c:pt>
                  <c:pt idx="44">
                    <c:v>Android Browser</c:v>
                  </c:pt>
                  <c:pt idx="45">
                    <c:v>Android Browser</c:v>
                  </c:pt>
                  <c:pt idx="46">
                    <c:v>Android Browser</c:v>
                  </c:pt>
                  <c:pt idx="47">
                    <c:v>Nokia5233</c:v>
                  </c:pt>
                  <c:pt idx="48">
                    <c:v>Android Browser</c:v>
                  </c:pt>
                  <c:pt idx="49">
                    <c:v>Android Browser</c:v>
                  </c:pt>
                  <c:pt idx="50">
                    <c:v>Android Browser</c:v>
                  </c:pt>
                  <c:pt idx="51">
                    <c:v>Mozilla Compatible Agent</c:v>
                  </c:pt>
                  <c:pt idx="52">
                    <c:v>Android Browser</c:v>
                  </c:pt>
                  <c:pt idx="53">
                    <c:v>Android Browser</c:v>
                  </c:pt>
                  <c:pt idx="54">
                    <c:v>Android Browser</c:v>
                  </c:pt>
                  <c:pt idx="55">
                    <c:v>Android Browser</c:v>
                  </c:pt>
                  <c:pt idx="56">
                    <c:v>Android Browser</c:v>
                  </c:pt>
                  <c:pt idx="57">
                    <c:v>Android Browser</c:v>
                  </c:pt>
                  <c:pt idx="58">
                    <c:v>Android Browser</c:v>
                  </c:pt>
                  <c:pt idx="59">
                    <c:v>Android Browser</c:v>
                  </c:pt>
                  <c:pt idx="60">
                    <c:v>Android Browser</c:v>
                  </c:pt>
                  <c:pt idx="61">
                    <c:v>Android Browser</c:v>
                  </c:pt>
                  <c:pt idx="62">
                    <c:v>Android Browser</c:v>
                  </c:pt>
                  <c:pt idx="63">
                    <c:v>Safari</c:v>
                  </c:pt>
                  <c:pt idx="64">
                    <c:v>Mozilla Compatible Agent</c:v>
                  </c:pt>
                  <c:pt idx="65">
                    <c:v>Android Browser</c:v>
                  </c:pt>
                  <c:pt idx="66">
                    <c:v>BlackBerry9630</c:v>
                  </c:pt>
                  <c:pt idx="67">
                    <c:v>Android Browser</c:v>
                  </c:pt>
                  <c:pt idx="68">
                    <c:v>Android Browser</c:v>
                  </c:pt>
                  <c:pt idx="69">
                    <c:v>Android Browser</c:v>
                  </c:pt>
                  <c:pt idx="70">
                    <c:v>Android Browser</c:v>
                  </c:pt>
                  <c:pt idx="71">
                    <c:v>Android Browser</c:v>
                  </c:pt>
                  <c:pt idx="72">
                    <c:v>BlackBerry8900</c:v>
                  </c:pt>
                  <c:pt idx="73">
                    <c:v>Nokia7210Supernova</c:v>
                  </c:pt>
                  <c:pt idx="74">
                    <c:v>Opera</c:v>
                  </c:pt>
                  <c:pt idx="75">
                    <c:v>Android Browser</c:v>
                  </c:pt>
                  <c:pt idx="76">
                    <c:v>Android Browser</c:v>
                  </c:pt>
                  <c:pt idx="77">
                    <c:v>Android Browser</c:v>
                  </c:pt>
                  <c:pt idx="78">
                    <c:v>Android Browser</c:v>
                  </c:pt>
                  <c:pt idx="79">
                    <c:v>Android Browser</c:v>
                  </c:pt>
                  <c:pt idx="80">
                    <c:v>Android Browser</c:v>
                  </c:pt>
                  <c:pt idx="81">
                    <c:v>Android Browser</c:v>
                  </c:pt>
                  <c:pt idx="82">
                    <c:v>Android Browser</c:v>
                  </c:pt>
                  <c:pt idx="83">
                    <c:v>Android Browser</c:v>
                  </c:pt>
                  <c:pt idx="84">
                    <c:v>Android Browser</c:v>
                  </c:pt>
                  <c:pt idx="85">
                    <c:v>Android Browser</c:v>
                  </c:pt>
                  <c:pt idx="86">
                    <c:v>Android Browser</c:v>
                  </c:pt>
                  <c:pt idx="87">
                    <c:v>Android Browser</c:v>
                  </c:pt>
                  <c:pt idx="88">
                    <c:v>Nokia2600c-2</c:v>
                  </c:pt>
                  <c:pt idx="89">
                    <c:v>Safari</c:v>
                  </c:pt>
                  <c:pt idx="90">
                    <c:v>Mozilla Compatible Agent</c:v>
                  </c:pt>
                  <c:pt idx="91">
                    <c:v>Mozilla Compatible Agent</c:v>
                  </c:pt>
                  <c:pt idx="92">
                    <c:v>Safari</c:v>
                  </c:pt>
                  <c:pt idx="93">
                    <c:v>Safari</c:v>
                  </c:pt>
                  <c:pt idx="94">
                    <c:v>Mozilla Compatible Agent</c:v>
                  </c:pt>
                  <c:pt idx="95">
                    <c:v>NokiaX2-01</c:v>
                  </c:pt>
                  <c:pt idx="96">
                    <c:v>BlackBerry8520</c:v>
                  </c:pt>
                  <c:pt idx="97">
                    <c:v>BlackBerry9330</c:v>
                  </c:pt>
                  <c:pt idx="98">
                    <c:v>Android Browser</c:v>
                  </c:pt>
                  <c:pt idx="99">
                    <c:v>Android Browser</c:v>
                  </c:pt>
                  <c:pt idx="100">
                    <c:v>Android Browser</c:v>
                  </c:pt>
                  <c:pt idx="101">
                    <c:v>Android Browser</c:v>
                  </c:pt>
                  <c:pt idx="102">
                    <c:v>Android Browser</c:v>
                  </c:pt>
                  <c:pt idx="103">
                    <c:v>NetFront</c:v>
                  </c:pt>
                  <c:pt idx="104">
                    <c:v>Android Browser</c:v>
                  </c:pt>
                  <c:pt idx="105">
                    <c:v>Android Browser</c:v>
                  </c:pt>
                  <c:pt idx="106">
                    <c:v>Android Browser</c:v>
                  </c:pt>
                </c:lvl>
              </c:multiLvlStrCache>
            </c:multiLvlStrRef>
          </c:cat>
          <c:val>
            <c:numRef>
              <c:f>'Analytics www.lib.uconn.edu Dev'!$C$8:$C$114</c:f>
              <c:numCache>
                <c:formatCode>#,##0</c:formatCode>
                <c:ptCount val="107"/>
                <c:pt idx="0">
                  <c:v>2076</c:v>
                </c:pt>
                <c:pt idx="1">
                  <c:v>1876</c:v>
                </c:pt>
                <c:pt idx="2" formatCode="General">
                  <c:v>739</c:v>
                </c:pt>
                <c:pt idx="3" formatCode="General">
                  <c:v>256</c:v>
                </c:pt>
                <c:pt idx="4" formatCode="General">
                  <c:v>191</c:v>
                </c:pt>
                <c:pt idx="5" formatCode="General">
                  <c:v>136</c:v>
                </c:pt>
                <c:pt idx="6" formatCode="General">
                  <c:v>127</c:v>
                </c:pt>
                <c:pt idx="7" formatCode="General">
                  <c:v>81</c:v>
                </c:pt>
                <c:pt idx="8" formatCode="General">
                  <c:v>67</c:v>
                </c:pt>
                <c:pt idx="9" formatCode="General">
                  <c:v>57</c:v>
                </c:pt>
                <c:pt idx="10" formatCode="General">
                  <c:v>54</c:v>
                </c:pt>
                <c:pt idx="11" formatCode="General">
                  <c:v>54</c:v>
                </c:pt>
                <c:pt idx="12" formatCode="General">
                  <c:v>39</c:v>
                </c:pt>
                <c:pt idx="13" formatCode="General">
                  <c:v>35</c:v>
                </c:pt>
                <c:pt idx="14" formatCode="General">
                  <c:v>34</c:v>
                </c:pt>
                <c:pt idx="15" formatCode="General">
                  <c:v>31</c:v>
                </c:pt>
                <c:pt idx="16" formatCode="General">
                  <c:v>29</c:v>
                </c:pt>
                <c:pt idx="17" formatCode="General">
                  <c:v>29</c:v>
                </c:pt>
                <c:pt idx="18" formatCode="General">
                  <c:v>27</c:v>
                </c:pt>
                <c:pt idx="19" formatCode="General">
                  <c:v>26</c:v>
                </c:pt>
                <c:pt idx="20" formatCode="General">
                  <c:v>26</c:v>
                </c:pt>
                <c:pt idx="21" formatCode="General">
                  <c:v>25</c:v>
                </c:pt>
                <c:pt idx="22" formatCode="General">
                  <c:v>23</c:v>
                </c:pt>
                <c:pt idx="23" formatCode="General">
                  <c:v>22</c:v>
                </c:pt>
                <c:pt idx="24" formatCode="General">
                  <c:v>22</c:v>
                </c:pt>
                <c:pt idx="25" formatCode="General">
                  <c:v>21</c:v>
                </c:pt>
                <c:pt idx="26" formatCode="General">
                  <c:v>18</c:v>
                </c:pt>
                <c:pt idx="27" formatCode="General">
                  <c:v>18</c:v>
                </c:pt>
                <c:pt idx="28" formatCode="General">
                  <c:v>15</c:v>
                </c:pt>
                <c:pt idx="29" formatCode="General">
                  <c:v>15</c:v>
                </c:pt>
                <c:pt idx="30" formatCode="General">
                  <c:v>15</c:v>
                </c:pt>
                <c:pt idx="31" formatCode="General">
                  <c:v>14</c:v>
                </c:pt>
                <c:pt idx="32" formatCode="General">
                  <c:v>13</c:v>
                </c:pt>
                <c:pt idx="33" formatCode="General">
                  <c:v>13</c:v>
                </c:pt>
                <c:pt idx="34" formatCode="General">
                  <c:v>11</c:v>
                </c:pt>
                <c:pt idx="35" formatCode="General">
                  <c:v>11</c:v>
                </c:pt>
                <c:pt idx="36" formatCode="General">
                  <c:v>10</c:v>
                </c:pt>
                <c:pt idx="37" formatCode="General">
                  <c:v>7</c:v>
                </c:pt>
                <c:pt idx="38" formatCode="General">
                  <c:v>7</c:v>
                </c:pt>
                <c:pt idx="39" formatCode="General">
                  <c:v>6</c:v>
                </c:pt>
                <c:pt idx="40" formatCode="General">
                  <c:v>6</c:v>
                </c:pt>
                <c:pt idx="41" formatCode="General">
                  <c:v>6</c:v>
                </c:pt>
                <c:pt idx="42" formatCode="General">
                  <c:v>5</c:v>
                </c:pt>
                <c:pt idx="43" formatCode="General">
                  <c:v>5</c:v>
                </c:pt>
                <c:pt idx="44" formatCode="General">
                  <c:v>5</c:v>
                </c:pt>
                <c:pt idx="45" formatCode="General">
                  <c:v>3</c:v>
                </c:pt>
                <c:pt idx="46" formatCode="General">
                  <c:v>3</c:v>
                </c:pt>
                <c:pt idx="47" formatCode="General">
                  <c:v>3</c:v>
                </c:pt>
                <c:pt idx="48" formatCode="General">
                  <c:v>3</c:v>
                </c:pt>
                <c:pt idx="49" formatCode="General">
                  <c:v>3</c:v>
                </c:pt>
                <c:pt idx="50" formatCode="General">
                  <c:v>3</c:v>
                </c:pt>
                <c:pt idx="51" formatCode="General">
                  <c:v>2</c:v>
                </c:pt>
                <c:pt idx="52" formatCode="General">
                  <c:v>2</c:v>
                </c:pt>
                <c:pt idx="53" formatCode="General">
                  <c:v>2</c:v>
                </c:pt>
                <c:pt idx="54" formatCode="General">
                  <c:v>2</c:v>
                </c:pt>
                <c:pt idx="55" formatCode="General">
                  <c:v>2</c:v>
                </c:pt>
                <c:pt idx="56" formatCode="General">
                  <c:v>2</c:v>
                </c:pt>
                <c:pt idx="57" formatCode="General">
                  <c:v>2</c:v>
                </c:pt>
                <c:pt idx="58" formatCode="General">
                  <c:v>2</c:v>
                </c:pt>
                <c:pt idx="59" formatCode="General">
                  <c:v>2</c:v>
                </c:pt>
                <c:pt idx="60" formatCode="General">
                  <c:v>2</c:v>
                </c:pt>
                <c:pt idx="61" formatCode="General">
                  <c:v>2</c:v>
                </c:pt>
                <c:pt idx="62" formatCode="General">
                  <c:v>2</c:v>
                </c:pt>
                <c:pt idx="63" formatCode="General">
                  <c:v>2</c:v>
                </c:pt>
                <c:pt idx="64" formatCode="General">
                  <c:v>2</c:v>
                </c:pt>
                <c:pt idx="65" formatCode="General">
                  <c:v>2</c:v>
                </c:pt>
                <c:pt idx="66" formatCode="General">
                  <c:v>2</c:v>
                </c:pt>
                <c:pt idx="67" formatCode="General">
                  <c:v>2</c:v>
                </c:pt>
                <c:pt idx="68" formatCode="General">
                  <c:v>2</c:v>
                </c:pt>
                <c:pt idx="69" formatCode="General">
                  <c:v>2</c:v>
                </c:pt>
                <c:pt idx="70" formatCode="General">
                  <c:v>2</c:v>
                </c:pt>
                <c:pt idx="71" formatCode="General">
                  <c:v>2</c:v>
                </c:pt>
                <c:pt idx="72" formatCode="General">
                  <c:v>1</c:v>
                </c:pt>
                <c:pt idx="73" formatCode="General">
                  <c:v>1</c:v>
                </c:pt>
                <c:pt idx="74" formatCode="General">
                  <c:v>1</c:v>
                </c:pt>
                <c:pt idx="75" formatCode="General">
                  <c:v>1</c:v>
                </c:pt>
                <c:pt idx="76" formatCode="General">
                  <c:v>1</c:v>
                </c:pt>
                <c:pt idx="77" formatCode="General">
                  <c:v>1</c:v>
                </c:pt>
                <c:pt idx="78" formatCode="General">
                  <c:v>1</c:v>
                </c:pt>
                <c:pt idx="79" formatCode="General">
                  <c:v>1</c:v>
                </c:pt>
                <c:pt idx="80" formatCode="General">
                  <c:v>1</c:v>
                </c:pt>
                <c:pt idx="81" formatCode="General">
                  <c:v>1</c:v>
                </c:pt>
                <c:pt idx="82" formatCode="General">
                  <c:v>1</c:v>
                </c:pt>
                <c:pt idx="83" formatCode="General">
                  <c:v>1</c:v>
                </c:pt>
                <c:pt idx="84" formatCode="General">
                  <c:v>1</c:v>
                </c:pt>
                <c:pt idx="85" formatCode="General">
                  <c:v>1</c:v>
                </c:pt>
                <c:pt idx="86" formatCode="General">
                  <c:v>1</c:v>
                </c:pt>
                <c:pt idx="87" formatCode="General">
                  <c:v>1</c:v>
                </c:pt>
                <c:pt idx="88" formatCode="General">
                  <c:v>1</c:v>
                </c:pt>
                <c:pt idx="89" formatCode="General">
                  <c:v>1</c:v>
                </c:pt>
                <c:pt idx="90" formatCode="General">
                  <c:v>1</c:v>
                </c:pt>
                <c:pt idx="91" formatCode="General">
                  <c:v>1</c:v>
                </c:pt>
                <c:pt idx="92" formatCode="General">
                  <c:v>1</c:v>
                </c:pt>
                <c:pt idx="93" formatCode="General">
                  <c:v>1</c:v>
                </c:pt>
                <c:pt idx="94" formatCode="General">
                  <c:v>1</c:v>
                </c:pt>
                <c:pt idx="95" formatCode="General">
                  <c:v>1</c:v>
                </c:pt>
                <c:pt idx="96" formatCode="General">
                  <c:v>1</c:v>
                </c:pt>
                <c:pt idx="97" formatCode="General">
                  <c:v>1</c:v>
                </c:pt>
                <c:pt idx="98" formatCode="General">
                  <c:v>1</c:v>
                </c:pt>
                <c:pt idx="99" formatCode="General">
                  <c:v>1</c:v>
                </c:pt>
                <c:pt idx="100" formatCode="General">
                  <c:v>1</c:v>
                </c:pt>
                <c:pt idx="101" formatCode="General">
                  <c:v>1</c:v>
                </c:pt>
                <c:pt idx="102" formatCode="General">
                  <c:v>1</c:v>
                </c:pt>
                <c:pt idx="103" formatCode="General">
                  <c:v>1</c:v>
                </c:pt>
                <c:pt idx="104" formatCode="General">
                  <c:v>1</c:v>
                </c:pt>
                <c:pt idx="105" formatCode="General">
                  <c:v>1</c:v>
                </c:pt>
                <c:pt idx="106" formatCode="General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137614678899081"/>
          <c:y val="0.211441716844218"/>
          <c:w val="0.3379204892966361"/>
          <c:h val="0.7855871545468581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Total visits to </a:t>
            </a:r>
            <a:r>
              <a:rPr lang="en-US" dirty="0" smtClean="0">
                <a:hlinkClick xmlns:r="http://schemas.openxmlformats.org/officeDocument/2006/relationships" r:id="rId1"/>
              </a:rPr>
              <a:t>www.lib.uconn.edu</a:t>
            </a:r>
            <a:r>
              <a:rPr lang="en-US" dirty="0" smtClean="0"/>
              <a:t> July 15-2009 – October 15, 2010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showLegendKey val="1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Sheet1!$C$3:$C$4</c:f>
              <c:strCache>
                <c:ptCount val="2"/>
                <c:pt idx="0">
                  <c:v>Total visits</c:v>
                </c:pt>
                <c:pt idx="1">
                  <c:v>Mobile visits</c:v>
                </c:pt>
              </c:strCache>
            </c:strRef>
          </c:cat>
          <c:val>
            <c:numRef>
              <c:f>Sheet1!$D$3:$D$4</c:f>
              <c:numCache>
                <c:formatCode>#,##0</c:formatCode>
                <c:ptCount val="2"/>
                <c:pt idx="0">
                  <c:v>2197908</c:v>
                </c:pt>
                <c:pt idx="1">
                  <c:v>3792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visits to www.lib.uconn.edu December 15, 2011-March 15, 2012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'Analytics www.lib.uconn.edu Ove'!$B$7</c:f>
              <c:strCache>
                <c:ptCount val="1"/>
                <c:pt idx="0">
                  <c:v>Visits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Total</a:t>
                    </a:r>
                    <a:r>
                      <a:rPr lang="en-US" baseline="0"/>
                      <a:t> visits </a:t>
                    </a:r>
                    <a:r>
                      <a:rPr lang="en-US"/>
                      <a:t>325,554, 98.08%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Mobile 6,379, 1.92%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'Analytics www.lib.uconn.edu Ove'!$A$8:$A$9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'Analytics www.lib.uconn.edu Ove'!$B$8:$B$9</c:f>
              <c:numCache>
                <c:formatCode>#,##0</c:formatCode>
                <c:ptCount val="2"/>
                <c:pt idx="0">
                  <c:v>325554</c:v>
                </c:pt>
                <c:pt idx="1">
                  <c:v>6379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964ED-47F9-49A9-80C3-97A8D4AC8C3C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98A92-8800-4C9E-A747-EA30A5E14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89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73212-28CB-464A-B168-7C72BD3A43FB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DB4F8-66DF-4798-9271-D1E96AAA9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5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92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36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8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56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7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00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6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04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B4F8-66DF-4798-9271-D1E96AAA97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30C970-BA22-4FB8-BA9A-295801C3B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0C970-BA22-4FB8-BA9A-295801C3B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0C970-BA22-4FB8-BA9A-295801C3B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0C970-BA22-4FB8-BA9A-295801C3B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0C970-BA22-4FB8-BA9A-295801C3B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0C970-BA22-4FB8-BA9A-295801C3B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0C970-BA22-4FB8-BA9A-295801C3B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0C970-BA22-4FB8-BA9A-295801C3B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0C970-BA22-4FB8-BA9A-295801C3B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0C970-BA22-4FB8-BA9A-295801C3B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30C970-BA22-4FB8-BA9A-295801C3B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30C970-BA22-4FB8-BA9A-295801C3B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d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csd.ed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conn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html5boilerplate.com/mobile" TargetMode="External"/><Relationship Id="rId7" Type="http://schemas.openxmlformats.org/officeDocument/2006/relationships/hyperlink" Target="http://www.sencha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ui-js.org/" TargetMode="External"/><Relationship Id="rId5" Type="http://schemas.openxmlformats.org/officeDocument/2006/relationships/hyperlink" Target="http://phonegap.com/" TargetMode="External"/><Relationship Id="rId4" Type="http://schemas.openxmlformats.org/officeDocument/2006/relationships/hyperlink" Target="http://jquerymobile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Web at </a:t>
            </a:r>
            <a:br>
              <a:rPr lang="en-US" dirty="0" smtClean="0"/>
            </a:br>
            <a:r>
              <a:rPr lang="en-US" dirty="0" smtClean="0"/>
              <a:t>UConn Libraries</a:t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Dave Bretthauer</a:t>
            </a:r>
          </a:p>
          <a:p>
            <a:r>
              <a:rPr lang="en-US" sz="1800" dirty="0" smtClean="0"/>
              <a:t>University of Connecticut Libraries</a:t>
            </a:r>
          </a:p>
          <a:p>
            <a:r>
              <a:rPr lang="en-US" sz="1800" dirty="0" smtClean="0"/>
              <a:t>NEASIS&amp;T</a:t>
            </a:r>
            <a:r>
              <a:rPr lang="en-US" sz="1800" dirty="0"/>
              <a:t>: Going Mobile: Library Websites, Services, and  Apps on Mobile </a:t>
            </a:r>
            <a:r>
              <a:rPr lang="en-US" sz="1800" dirty="0" smtClean="0"/>
              <a:t>Devices</a:t>
            </a:r>
          </a:p>
          <a:p>
            <a:r>
              <a:rPr lang="en-US" sz="1800" dirty="0" smtClean="0"/>
              <a:t>April </a:t>
            </a:r>
            <a:r>
              <a:rPr lang="en-US" sz="1800" dirty="0"/>
              <a:t>23, 2012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708886"/>
            <a:ext cx="55162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http</a:t>
            </a:r>
            <a:r>
              <a:rPr lang="en-US" sz="1000" dirty="0"/>
              <a:t>://www.slideshare.net/bryanrieger/rethinking-the-mobile-web-by-yiibu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5500" dirty="0" smtClean="0"/>
              <a:t>Device-Specific Applications</a:t>
            </a:r>
          </a:p>
          <a:p>
            <a:pPr lvl="1"/>
            <a:r>
              <a:rPr lang="en-US" sz="4900" dirty="0"/>
              <a:t>Development Kits and Device Emulators: </a:t>
            </a:r>
          </a:p>
          <a:p>
            <a:pPr lvl="2"/>
            <a:r>
              <a:rPr lang="en-US" sz="4300" dirty="0"/>
              <a:t>BlackBerry</a:t>
            </a:r>
          </a:p>
          <a:p>
            <a:pPr lvl="2"/>
            <a:r>
              <a:rPr lang="en-US" sz="4300" dirty="0" err="1"/>
              <a:t>iOS</a:t>
            </a:r>
            <a:endParaRPr lang="en-US" sz="4300" dirty="0"/>
          </a:p>
          <a:p>
            <a:pPr lvl="2"/>
            <a:r>
              <a:rPr lang="en-US" sz="4300" dirty="0"/>
              <a:t>Palm Pre</a:t>
            </a:r>
          </a:p>
          <a:p>
            <a:pPr lvl="2"/>
            <a:r>
              <a:rPr lang="en-US" sz="4300" dirty="0" err="1" smtClean="0"/>
              <a:t>Etc</a:t>
            </a:r>
            <a:endParaRPr lang="en-US" sz="4300" dirty="0" smtClean="0"/>
          </a:p>
          <a:p>
            <a:pPr lvl="1"/>
            <a:r>
              <a:rPr lang="en-US" sz="4900" dirty="0" smtClean="0"/>
              <a:t>Issues:</a:t>
            </a:r>
          </a:p>
          <a:p>
            <a:pPr lvl="2"/>
            <a:r>
              <a:rPr lang="en-US" sz="4300" dirty="0" smtClean="0"/>
              <a:t>Device-specific </a:t>
            </a:r>
            <a:r>
              <a:rPr lang="en-US" sz="4300" dirty="0"/>
              <a:t>approach is resource-intensive</a:t>
            </a:r>
          </a:p>
          <a:p>
            <a:pPr lvl="2"/>
            <a:r>
              <a:rPr lang="en-US" sz="4300" dirty="0"/>
              <a:t>Required languages not widely used</a:t>
            </a:r>
          </a:p>
          <a:p>
            <a:pPr lvl="2"/>
            <a:r>
              <a:rPr lang="en-US" sz="4300" dirty="0"/>
              <a:t>Cost for </a:t>
            </a:r>
            <a:r>
              <a:rPr lang="en-US" sz="4300" dirty="0" err="1"/>
              <a:t>iOS</a:t>
            </a:r>
            <a:r>
              <a:rPr lang="en-US" sz="4300" dirty="0"/>
              <a:t> and certification </a:t>
            </a:r>
            <a:r>
              <a:rPr lang="en-US" sz="4300" dirty="0" smtClean="0"/>
              <a:t>process</a:t>
            </a:r>
          </a:p>
          <a:p>
            <a:r>
              <a:rPr lang="en-US" sz="5500" dirty="0" smtClean="0"/>
              <a:t>Mobile-friendly CSS for existing website</a:t>
            </a:r>
          </a:p>
          <a:p>
            <a:pPr lvl="1"/>
            <a:r>
              <a:rPr lang="en-US" sz="4900" dirty="0"/>
              <a:t>“Write the page once, it works everywhere”</a:t>
            </a:r>
          </a:p>
          <a:p>
            <a:pPr lvl="1"/>
            <a:r>
              <a:rPr lang="en-US" sz="4900" dirty="0" smtClean="0"/>
              <a:t>Issues:</a:t>
            </a:r>
          </a:p>
          <a:p>
            <a:pPr lvl="2"/>
            <a:r>
              <a:rPr lang="en-US" sz="4300" dirty="0"/>
              <a:t>“media=handheld” tag </a:t>
            </a:r>
            <a:r>
              <a:rPr lang="en-US" sz="4300" dirty="0" smtClean="0"/>
              <a:t>was </a:t>
            </a:r>
            <a:r>
              <a:rPr lang="en-US" sz="4300" dirty="0"/>
              <a:t>not consistently used by mobile browsers</a:t>
            </a:r>
          </a:p>
          <a:p>
            <a:pPr lvl="2"/>
            <a:r>
              <a:rPr lang="en-US" sz="4300" dirty="0"/>
              <a:t>Current website has a lot of content extraneous to mobile </a:t>
            </a:r>
            <a:r>
              <a:rPr lang="en-US" sz="4300" dirty="0" smtClean="0"/>
              <a:t>users (~11,970 pages)</a:t>
            </a:r>
            <a:endParaRPr lang="en-US" sz="4300" dirty="0"/>
          </a:p>
          <a:p>
            <a:pPr lvl="2"/>
            <a:r>
              <a:rPr lang="en-US" sz="4300" dirty="0"/>
              <a:t>Current website does not use CSS consistently</a:t>
            </a:r>
          </a:p>
          <a:p>
            <a:pPr lvl="2"/>
            <a:r>
              <a:rPr lang="en-US" sz="4300" dirty="0"/>
              <a:t>Web browsers in varying states of HTML5 and CSS3 readiness (Chrome high, IE&lt;9 terrible</a:t>
            </a:r>
            <a:r>
              <a:rPr lang="en-US" sz="43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Options Reviewed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2DA2BF"/>
              </a:buClr>
            </a:pPr>
            <a:r>
              <a:rPr lang="en-US" sz="1800" dirty="0">
                <a:solidFill>
                  <a:prstClr val="black"/>
                </a:solidFill>
              </a:rPr>
              <a:t>Flash</a:t>
            </a:r>
          </a:p>
          <a:p>
            <a:pPr lvl="1">
              <a:buClr>
                <a:srgbClr val="2DA2BF"/>
              </a:buClr>
            </a:pPr>
            <a:r>
              <a:rPr lang="en-US" sz="1600" dirty="0">
                <a:solidFill>
                  <a:prstClr val="black"/>
                </a:solidFill>
              </a:rPr>
              <a:t>Explicitly not supported by Apple; not well supported by BlackBerry</a:t>
            </a:r>
          </a:p>
          <a:p>
            <a:pPr lvl="1">
              <a:buClr>
                <a:srgbClr val="2DA2BF"/>
              </a:buClr>
            </a:pPr>
            <a:r>
              <a:rPr lang="en-US" sz="1600" dirty="0">
                <a:solidFill>
                  <a:prstClr val="black"/>
                </a:solidFill>
              </a:rPr>
              <a:t>HTML5 offers real alternative </a:t>
            </a:r>
          </a:p>
          <a:p>
            <a:pPr>
              <a:buClr>
                <a:srgbClr val="2DA2BF"/>
              </a:buClr>
            </a:pPr>
            <a:r>
              <a:rPr lang="en-US" sz="1800" dirty="0" err="1" smtClean="0">
                <a:solidFill>
                  <a:prstClr val="black"/>
                </a:solidFill>
              </a:rPr>
              <a:t>Javascript</a:t>
            </a:r>
            <a:r>
              <a:rPr lang="en-US" sz="1800" dirty="0" smtClean="0">
                <a:solidFill>
                  <a:prstClr val="black"/>
                </a:solidFill>
              </a:rPr>
              <a:t>/CSS “Development Frameworks” </a:t>
            </a:r>
            <a:r>
              <a:rPr lang="en-US" sz="1800" dirty="0">
                <a:solidFill>
                  <a:prstClr val="black"/>
                </a:solidFill>
              </a:rPr>
              <a:t>with separate mobile-friendly web </a:t>
            </a:r>
            <a:r>
              <a:rPr lang="en-US" sz="1800" dirty="0" smtClean="0">
                <a:solidFill>
                  <a:prstClr val="black"/>
                </a:solidFill>
              </a:rPr>
              <a:t>pages</a:t>
            </a:r>
          </a:p>
          <a:p>
            <a:pPr lvl="1">
              <a:buClr>
                <a:srgbClr val="2DA2BF"/>
              </a:buClr>
            </a:pPr>
            <a:r>
              <a:rPr lang="en-US" sz="1600" dirty="0">
                <a:solidFill>
                  <a:prstClr val="black"/>
                </a:solidFill>
              </a:rPr>
              <a:t>M</a:t>
            </a:r>
            <a:r>
              <a:rPr lang="en-US" sz="1600" dirty="0" smtClean="0">
                <a:solidFill>
                  <a:prstClr val="black"/>
                </a:solidFill>
              </a:rPr>
              <a:t>ost </a:t>
            </a:r>
            <a:r>
              <a:rPr lang="en-US" sz="1600" dirty="0">
                <a:solidFill>
                  <a:prstClr val="black"/>
                </a:solidFill>
              </a:rPr>
              <a:t>commonly-used approach by academic/research libraries; </a:t>
            </a:r>
            <a:r>
              <a:rPr lang="en-US" sz="1600" dirty="0" smtClean="0">
                <a:solidFill>
                  <a:prstClr val="black"/>
                </a:solidFill>
              </a:rPr>
              <a:t>offer app-like experience with </a:t>
            </a:r>
            <a:r>
              <a:rPr lang="en-US" sz="1600" dirty="0">
                <a:solidFill>
                  <a:prstClr val="black"/>
                </a:solidFill>
              </a:rPr>
              <a:t>the least </a:t>
            </a:r>
            <a:r>
              <a:rPr lang="en-US" sz="1600" dirty="0" smtClean="0">
                <a:solidFill>
                  <a:prstClr val="black"/>
                </a:solidFill>
              </a:rPr>
              <a:t>effort</a:t>
            </a:r>
            <a:endParaRPr lang="en-US" sz="1600" dirty="0">
              <a:solidFill>
                <a:prstClr val="black"/>
              </a:solidFill>
            </a:endParaRPr>
          </a:p>
          <a:p>
            <a:pPr lvl="2">
              <a:buClr>
                <a:srgbClr val="2DA2BF"/>
              </a:buClr>
            </a:pPr>
            <a:r>
              <a:rPr lang="en-US" sz="1400" dirty="0" smtClean="0">
                <a:solidFill>
                  <a:prstClr val="black"/>
                </a:solidFill>
              </a:rPr>
              <a:t>MIT </a:t>
            </a:r>
            <a:r>
              <a:rPr lang="en-US" sz="1400" dirty="0">
                <a:solidFill>
                  <a:prstClr val="black"/>
                </a:solidFill>
              </a:rPr>
              <a:t>Framework</a:t>
            </a:r>
          </a:p>
          <a:p>
            <a:pPr lvl="2">
              <a:buClr>
                <a:srgbClr val="2DA2BF"/>
              </a:buClr>
            </a:pPr>
            <a:r>
              <a:rPr lang="en-US" sz="1400" dirty="0" err="1" smtClean="0">
                <a:solidFill>
                  <a:prstClr val="black"/>
                </a:solidFill>
              </a:rPr>
              <a:t>iUi</a:t>
            </a:r>
            <a:r>
              <a:rPr lang="en-US" sz="1400" dirty="0" smtClean="0">
                <a:solidFill>
                  <a:prstClr val="black"/>
                </a:solidFill>
              </a:rPr>
              <a:t> (then sponsored by Google)</a:t>
            </a:r>
            <a:endParaRPr lang="en-US" sz="1400" dirty="0">
              <a:solidFill>
                <a:prstClr val="black"/>
              </a:solidFill>
            </a:endParaRPr>
          </a:p>
          <a:p>
            <a:pPr lvl="2">
              <a:buClr>
                <a:srgbClr val="2DA2BF"/>
              </a:buClr>
            </a:pPr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dirty="0" err="1">
                <a:solidFill>
                  <a:prstClr val="black"/>
                </a:solidFill>
              </a:rPr>
              <a:t>Mobi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</a:p>
          <a:p>
            <a:pPr lvl="2">
              <a:buClr>
                <a:srgbClr val="2DA2BF"/>
              </a:buClr>
            </a:pPr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dirty="0" err="1">
                <a:solidFill>
                  <a:prstClr val="black"/>
                </a:solidFill>
              </a:rPr>
              <a:t>PhoneGap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</a:p>
          <a:p>
            <a:pPr lvl="2">
              <a:buClr>
                <a:srgbClr val="2DA2BF"/>
              </a:buClr>
            </a:pPr>
            <a:r>
              <a:rPr lang="en-US" sz="1400" dirty="0">
                <a:solidFill>
                  <a:prstClr val="black"/>
                </a:solidFill>
              </a:rPr>
              <a:t>University of Montana Libraries</a:t>
            </a:r>
          </a:p>
          <a:p>
            <a:pPr lvl="2">
              <a:buClr>
                <a:srgbClr val="2DA2BF"/>
              </a:buClr>
            </a:pPr>
            <a:r>
              <a:rPr lang="en-US" sz="1400" dirty="0">
                <a:solidFill>
                  <a:prstClr val="black"/>
                </a:solidFill>
              </a:rPr>
              <a:t>UNC </a:t>
            </a:r>
            <a:r>
              <a:rPr lang="en-US" sz="1400" dirty="0" smtClean="0">
                <a:solidFill>
                  <a:prstClr val="black"/>
                </a:solidFill>
              </a:rPr>
              <a:t>Libraries</a:t>
            </a:r>
            <a:endParaRPr lang="en-US" sz="1400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Issues</a:t>
            </a:r>
            <a:r>
              <a:rPr lang="en-US" sz="1600" dirty="0">
                <a:solidFill>
                  <a:prstClr val="black"/>
                </a:solidFill>
              </a:rPr>
              <a:t>: </a:t>
            </a:r>
          </a:p>
          <a:p>
            <a:pPr lvl="2">
              <a:buClr>
                <a:srgbClr val="2DA2BF"/>
              </a:buClr>
            </a:pPr>
            <a:r>
              <a:rPr lang="en-US" sz="1400" dirty="0">
                <a:solidFill>
                  <a:prstClr val="black"/>
                </a:solidFill>
              </a:rPr>
              <a:t>New options </a:t>
            </a:r>
            <a:r>
              <a:rPr lang="en-US" sz="1400" dirty="0" smtClean="0">
                <a:solidFill>
                  <a:prstClr val="black"/>
                </a:solidFill>
              </a:rPr>
              <a:t>were emerging</a:t>
            </a:r>
            <a:endParaRPr lang="en-US" sz="1400" dirty="0">
              <a:solidFill>
                <a:prstClr val="black"/>
              </a:solidFill>
            </a:endParaRPr>
          </a:p>
          <a:p>
            <a:pPr lvl="2">
              <a:buClr>
                <a:srgbClr val="2DA2BF"/>
              </a:buClr>
            </a:pPr>
            <a:r>
              <a:rPr lang="en-US" sz="1400" dirty="0">
                <a:solidFill>
                  <a:prstClr val="black"/>
                </a:solidFill>
              </a:rPr>
              <a:t>Separate pages to maintain from primary </a:t>
            </a:r>
            <a:r>
              <a:rPr lang="en-US" sz="1400" dirty="0" smtClean="0">
                <a:solidFill>
                  <a:prstClr val="black"/>
                </a:solidFill>
              </a:rPr>
              <a:t>website—wouldn’t scale to entire site’s content </a:t>
            </a:r>
            <a:endParaRPr lang="en-US" sz="1400" dirty="0">
              <a:solidFill>
                <a:prstClr val="black"/>
              </a:solidFill>
            </a:endParaRPr>
          </a:p>
          <a:p>
            <a:pPr lvl="2">
              <a:buClr>
                <a:srgbClr val="2DA2BF"/>
              </a:buClr>
            </a:pPr>
            <a:r>
              <a:rPr lang="en-US" sz="1400" dirty="0">
                <a:solidFill>
                  <a:prstClr val="black"/>
                </a:solidFill>
              </a:rPr>
              <a:t>Frameworks in varying stages of development, support, and documentation</a:t>
            </a:r>
          </a:p>
          <a:p>
            <a:pPr lvl="2">
              <a:buClr>
                <a:srgbClr val="2DA2BF"/>
              </a:buClr>
            </a:pPr>
            <a:r>
              <a:rPr lang="en-US" sz="1400" dirty="0">
                <a:solidFill>
                  <a:prstClr val="black"/>
                </a:solidFill>
              </a:rPr>
              <a:t>Each framework </a:t>
            </a:r>
            <a:r>
              <a:rPr lang="en-US" sz="1400" dirty="0" smtClean="0">
                <a:solidFill>
                  <a:prstClr val="black"/>
                </a:solidFill>
              </a:rPr>
              <a:t>had </a:t>
            </a:r>
            <a:r>
              <a:rPr lang="en-US" sz="1400" dirty="0">
                <a:solidFill>
                  <a:prstClr val="black"/>
                </a:solidFill>
              </a:rPr>
              <a:t>its </a:t>
            </a:r>
            <a:r>
              <a:rPr lang="en-US" sz="1400" dirty="0" smtClean="0">
                <a:solidFill>
                  <a:prstClr val="black"/>
                </a:solidFill>
              </a:rPr>
              <a:t>quirks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Options Reviewed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Frameworks:</a:t>
            </a:r>
          </a:p>
          <a:p>
            <a:pPr lvl="1"/>
            <a:r>
              <a:rPr lang="en-US" dirty="0" err="1" smtClean="0"/>
              <a:t>jQuery</a:t>
            </a:r>
            <a:r>
              <a:rPr lang="en-US" dirty="0" smtClean="0"/>
              <a:t> mobile</a:t>
            </a:r>
          </a:p>
          <a:p>
            <a:pPr lvl="1"/>
            <a:r>
              <a:rPr lang="en-US" dirty="0" smtClean="0"/>
              <a:t>HTML </a:t>
            </a:r>
            <a:r>
              <a:rPr lang="en-US" dirty="0"/>
              <a:t>5 Mobile </a:t>
            </a:r>
            <a:r>
              <a:rPr lang="en-US" dirty="0" smtClean="0"/>
              <a:t>Boilerplate</a:t>
            </a:r>
          </a:p>
          <a:p>
            <a:pPr lvl="1"/>
            <a:r>
              <a:rPr lang="en-US" dirty="0" err="1" smtClean="0"/>
              <a:t>Sencha</a:t>
            </a:r>
            <a:r>
              <a:rPr lang="en-US" dirty="0" smtClean="0"/>
              <a:t> touch</a:t>
            </a:r>
            <a:endParaRPr lang="en-US" dirty="0"/>
          </a:p>
          <a:p>
            <a:r>
              <a:rPr lang="en-US" dirty="0" smtClean="0"/>
              <a:t>Emerging Best Practices</a:t>
            </a:r>
          </a:p>
          <a:p>
            <a:pPr lvl="1"/>
            <a:r>
              <a:rPr lang="en-US" sz="2100" dirty="0" smtClean="0"/>
              <a:t>Responsive </a:t>
            </a:r>
            <a:r>
              <a:rPr lang="en-US" sz="2100" dirty="0"/>
              <a:t>Web </a:t>
            </a:r>
            <a:r>
              <a:rPr lang="en-US" sz="2100" dirty="0" smtClean="0"/>
              <a:t>Design—CSS3 Media Queries and defined breakpoints</a:t>
            </a:r>
          </a:p>
          <a:p>
            <a:pPr marL="630936" lvl="2" indent="0">
              <a:buNone/>
            </a:pPr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http://nd.edu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http://www.ucsd.edu</a:t>
            </a:r>
            <a:r>
              <a:rPr lang="en-US" dirty="0" smtClean="0"/>
              <a:t> </a:t>
            </a:r>
          </a:p>
          <a:p>
            <a:r>
              <a:rPr lang="en-US" dirty="0"/>
              <a:t>University of </a:t>
            </a:r>
            <a:r>
              <a:rPr lang="en-US" dirty="0" smtClean="0"/>
              <a:t>Connecticut Mobile Branding Standards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Didn’t Exist Yet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hot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86200" y="1341437"/>
            <a:ext cx="3017309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Example—MIT Libraries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752600"/>
            <a:ext cx="175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site currently only works for </a:t>
            </a:r>
            <a:r>
              <a:rPr lang="en-US" dirty="0" err="1" smtClean="0"/>
              <a:t>iPhones</a:t>
            </a:r>
            <a:r>
              <a:rPr lang="en-US" dirty="0" smtClean="0"/>
              <a:t>. In the future, we plan to create versions optimized for other mobile phones.”</a:t>
            </a:r>
            <a:endParaRPr lang="en-US" dirty="0"/>
          </a:p>
        </p:txBody>
      </p:sp>
      <p:pic>
        <p:nvPicPr>
          <p:cNvPr id="8" name="Picture 7" descr="photo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330105"/>
            <a:ext cx="3048000" cy="457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hoto(3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63346" y="1481138"/>
            <a:ext cx="3017308" cy="45259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2010 Example—Montana State University Libraries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Library Services They Said They Would Use from Mobile Devices in 2010</a:t>
            </a:r>
          </a:p>
          <a:p>
            <a:r>
              <a:rPr lang="en-US" dirty="0" smtClean="0"/>
              <a:t>Which Mobile Devices They Used to Access </a:t>
            </a:r>
            <a:r>
              <a:rPr lang="en-US" dirty="0" smtClean="0">
                <a:hlinkClick r:id="rId3"/>
              </a:rPr>
              <a:t>www.lib.uconn.edu</a:t>
            </a:r>
            <a:r>
              <a:rPr lang="en-US" dirty="0" smtClean="0"/>
              <a:t>, in 2010 and now</a:t>
            </a:r>
          </a:p>
          <a:p>
            <a:r>
              <a:rPr lang="en-US" dirty="0" smtClean="0"/>
              <a:t>How Frequently They’ve Been Accessing </a:t>
            </a:r>
            <a:r>
              <a:rPr lang="en-US" dirty="0" smtClean="0">
                <a:hlinkClick r:id="rId3"/>
              </a:rPr>
              <a:t>www.lib.uconn.edu</a:t>
            </a:r>
            <a:r>
              <a:rPr lang="en-US" dirty="0" smtClean="0"/>
              <a:t> Using These Devices, in 2010 and now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About Our Users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330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493520"/>
                <a:gridCol w="1661160"/>
                <a:gridCol w="1661160"/>
                <a:gridCol w="1661160"/>
              </a:tblGrid>
              <a:tr h="6096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Percentage of Undergraduates Fairly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Likely, Likely, or Extremely Likely to...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Ask a Librarian a Question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34.60</a:t>
                      </a:r>
                    </a:p>
                  </a:txBody>
                  <a:tcPr marL="9525" marR="9525" marT="9525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Send a Call Number from the Catalog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35.40</a:t>
                      </a:r>
                    </a:p>
                  </a:txBody>
                  <a:tcPr marL="9525" marR="9525" marT="9525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 Renewal or Overdue Notices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60.30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Renew Library Materials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60.3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Library Services via Mobile Phone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5448641"/>
            <a:ext cx="6633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2010 UConn Libraries Undergraduate Technology Survey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238250" y="300037"/>
          <a:ext cx="7372350" cy="625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25563"/>
              </p:ext>
            </p:extLst>
          </p:nvPr>
        </p:nvGraphicFramePr>
        <p:xfrm>
          <a:off x="762000" y="76200"/>
          <a:ext cx="83058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Reorganized in 2009, per new Academic Plan</a:t>
            </a:r>
          </a:p>
          <a:p>
            <a:r>
              <a:rPr lang="en-US" dirty="0" smtClean="0"/>
              <a:t>Emphasis on meeting user needs by group</a:t>
            </a:r>
          </a:p>
          <a:p>
            <a:pPr lvl="1"/>
            <a:r>
              <a:rPr lang="en-US" dirty="0" smtClean="0"/>
              <a:t>Undergraduate</a:t>
            </a:r>
          </a:p>
          <a:p>
            <a:pPr lvl="1"/>
            <a:r>
              <a:rPr lang="en-US" dirty="0" smtClean="0"/>
              <a:t>Graduate</a:t>
            </a:r>
          </a:p>
          <a:p>
            <a:pPr lvl="1"/>
            <a:r>
              <a:rPr lang="en-US" dirty="0" smtClean="0"/>
              <a:t>Faculty</a:t>
            </a:r>
          </a:p>
          <a:p>
            <a:pPr lvl="1"/>
            <a:r>
              <a:rPr lang="en-US" dirty="0" smtClean="0"/>
              <a:t>Public </a:t>
            </a:r>
          </a:p>
          <a:p>
            <a:r>
              <a:rPr lang="en-US" dirty="0" smtClean="0"/>
              <a:t>Planning Team manages a process for Strategic Goals (“SPGs”), including  potentially significant funding</a:t>
            </a:r>
          </a:p>
          <a:p>
            <a:r>
              <a:rPr lang="en-US" dirty="0" smtClean="0"/>
              <a:t>UConn Brand managed by University Communications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Uconn</a:t>
            </a:r>
            <a:r>
              <a:rPr lang="en-US" dirty="0" smtClean="0"/>
              <a:t> &amp; Libraries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499406"/>
              </p:ext>
            </p:extLst>
          </p:nvPr>
        </p:nvGraphicFramePr>
        <p:xfrm>
          <a:off x="457200" y="144780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Use as a Percentage of Total Use of UCL Homepage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Use as a Percentage of Total Use of UCL Homepage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984887"/>
              </p:ext>
            </p:extLst>
          </p:nvPr>
        </p:nvGraphicFramePr>
        <p:xfrm>
          <a:off x="457200" y="1447800"/>
          <a:ext cx="8229600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hoto(11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1143000"/>
            <a:ext cx="3429000" cy="51435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UCL Mobile, October 2010Draft 1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UCL Mobile, April 2012</a:t>
            </a:r>
            <a:br>
              <a:rPr lang="en-US" dirty="0" smtClean="0"/>
            </a:b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3429000" cy="514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UCL Mobile, October 2010 Draft 2</a:t>
            </a:r>
            <a:br>
              <a:rPr lang="en-US" dirty="0" smtClean="0"/>
            </a:b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3432175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hoto(6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447800"/>
            <a:ext cx="2667000" cy="40005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Availability v.1</a:t>
            </a:r>
            <a:endParaRPr lang="en-US" dirty="0"/>
          </a:p>
        </p:txBody>
      </p:sp>
      <p:pic>
        <p:nvPicPr>
          <p:cNvPr id="7" name="Picture 6" descr="photo(7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447800"/>
            <a:ext cx="2641600" cy="3962400"/>
          </a:xfrm>
          <a:prstGeom prst="rect">
            <a:avLst/>
          </a:prstGeom>
        </p:spPr>
      </p:pic>
      <p:pic>
        <p:nvPicPr>
          <p:cNvPr id="8" name="Picture 7" descr="photo(8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4400" y="1447800"/>
            <a:ext cx="2641600" cy="3962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Availability v.2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24384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11" y="1295400"/>
            <a:ext cx="2438400" cy="3657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3"/>
          <a:stretch/>
        </p:blipFill>
        <p:spPr>
          <a:xfrm>
            <a:off x="6400800" y="685800"/>
            <a:ext cx="2438400" cy="3292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44" b="1"/>
          <a:stretch/>
        </p:blipFill>
        <p:spPr>
          <a:xfrm>
            <a:off x="6400800" y="3978244"/>
            <a:ext cx="2438400" cy="2346355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November 2010:</a:t>
            </a:r>
          </a:p>
          <a:p>
            <a:pPr lvl="1"/>
            <a:r>
              <a:rPr lang="en-US" dirty="0" smtClean="0"/>
              <a:t>Invited University Webmaster/Web Developer community to informal meetings, with goal of sharing experience and unifying direction</a:t>
            </a:r>
          </a:p>
          <a:p>
            <a:pPr lvl="1"/>
            <a:r>
              <a:rPr lang="en-US" dirty="0" smtClean="0"/>
              <a:t>Gathered user feedback and staff feedback</a:t>
            </a:r>
          </a:p>
          <a:p>
            <a:pPr lvl="1"/>
            <a:r>
              <a:rPr lang="en-US" dirty="0" smtClean="0"/>
              <a:t>After initial </a:t>
            </a:r>
            <a:r>
              <a:rPr lang="en-US" dirty="0" err="1" smtClean="0"/>
              <a:t>jQuery</a:t>
            </a:r>
            <a:r>
              <a:rPr lang="en-US" dirty="0" smtClean="0"/>
              <a:t> mobile interest, University Communications initial effort used HTML 5 Mobile Template</a:t>
            </a:r>
          </a:p>
          <a:p>
            <a:r>
              <a:rPr lang="en-US" dirty="0" smtClean="0"/>
              <a:t>Late 2011/Early 2012:</a:t>
            </a:r>
          </a:p>
          <a:p>
            <a:pPr lvl="1"/>
            <a:r>
              <a:rPr lang="en-US" dirty="0" smtClean="0"/>
              <a:t>Central IT set focus on Mobile Apps after one failed attempt</a:t>
            </a:r>
          </a:p>
          <a:p>
            <a:pPr marL="630936" lvl="2" indent="0">
              <a:buNone/>
            </a:pPr>
            <a:r>
              <a:rPr lang="en-US" dirty="0"/>
              <a:t>Current Strategy: </a:t>
            </a:r>
          </a:p>
          <a:p>
            <a:pPr marL="630936" lvl="2" indent="0">
              <a:buNone/>
            </a:pPr>
            <a:r>
              <a:rPr lang="en-US" dirty="0" err="1"/>
              <a:t>Senta</a:t>
            </a:r>
            <a:r>
              <a:rPr lang="en-US" dirty="0"/>
              <a:t> </a:t>
            </a:r>
            <a:r>
              <a:rPr lang="en-US" dirty="0" err="1"/>
              <a:t>Touch</a:t>
            </a:r>
            <a:r>
              <a:rPr lang="en-US" dirty="0" err="1">
                <a:sym typeface="Wingdings" pitchFamily="2" charset="2"/>
              </a:rPr>
              <a:t>WebsitePhoneGapMobile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App (not Native, such as Objective C, because of resource constraints)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University Mobile Steering Committee formed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University Mobile Standards Committee formed to extend current branding standard</a:t>
            </a:r>
            <a:endParaRPr lang="en-US" dirty="0">
              <a:sym typeface="Wingdings" pitchFamily="2" charset="2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Added basic mobile detection/redirection script </a:t>
            </a:r>
          </a:p>
          <a:p>
            <a:r>
              <a:rPr lang="en-US" dirty="0" smtClean="0"/>
              <a:t>PC Availability Application has been rewritten (using </a:t>
            </a:r>
            <a:r>
              <a:rPr lang="en-US" dirty="0" err="1" smtClean="0"/>
              <a:t>jQuery</a:t>
            </a:r>
            <a:r>
              <a:rPr lang="en-US" dirty="0" smtClean="0"/>
              <a:t> Mobile)</a:t>
            </a:r>
          </a:p>
          <a:p>
            <a:r>
              <a:rPr lang="en-US" dirty="0" smtClean="0"/>
              <a:t>Features/Services Added: </a:t>
            </a:r>
          </a:p>
          <a:p>
            <a:pPr lvl="1"/>
            <a:r>
              <a:rPr lang="en-US" dirty="0" smtClean="0"/>
              <a:t>Summon</a:t>
            </a:r>
          </a:p>
          <a:p>
            <a:pPr lvl="1"/>
            <a:r>
              <a:rPr lang="en-US" dirty="0" err="1" smtClean="0"/>
              <a:t>Libguides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Mobile-Friendly E-Resources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Changed To Our Site?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Mobile Branding Standard Finalization</a:t>
            </a:r>
          </a:p>
          <a:p>
            <a:r>
              <a:rPr lang="en-US" dirty="0"/>
              <a:t>Testing </a:t>
            </a:r>
            <a:r>
              <a:rPr lang="en-US" dirty="0" err="1"/>
              <a:t>Sencha</a:t>
            </a:r>
            <a:r>
              <a:rPr lang="en-US" dirty="0"/>
              <a:t> Touch </a:t>
            </a:r>
            <a:r>
              <a:rPr lang="en-US" dirty="0" smtClean="0"/>
              <a:t>Framework</a:t>
            </a:r>
            <a:endParaRPr lang="en-US" dirty="0"/>
          </a:p>
          <a:p>
            <a:r>
              <a:rPr lang="en-US" dirty="0" smtClean="0"/>
              <a:t>Library Hours Application</a:t>
            </a:r>
            <a:endParaRPr lang="en-US" dirty="0"/>
          </a:p>
          <a:p>
            <a:r>
              <a:rPr lang="en-US" dirty="0" smtClean="0"/>
              <a:t>More Google Analytics use</a:t>
            </a:r>
          </a:p>
          <a:p>
            <a:r>
              <a:rPr lang="en-US" dirty="0" smtClean="0"/>
              <a:t>m.lib.uconn.edu?</a:t>
            </a:r>
          </a:p>
          <a:p>
            <a:r>
              <a:rPr lang="en-US" dirty="0" smtClean="0">
                <a:sym typeface="Wingdings" pitchFamily="2" charset="2"/>
              </a:rPr>
              <a:t>Content Management System testing, selection, and deployment</a:t>
            </a:r>
            <a:endParaRPr lang="en-US" dirty="0">
              <a:sym typeface="Wingdings" pitchFamily="2" charset="2"/>
            </a:endParaRP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Member of Digital Programs Team</a:t>
            </a:r>
          </a:p>
          <a:p>
            <a:pPr lvl="1"/>
            <a:r>
              <a:rPr lang="en-US" dirty="0" smtClean="0"/>
              <a:t>Websites/Web Presence</a:t>
            </a:r>
          </a:p>
          <a:p>
            <a:pPr lvl="1"/>
            <a:r>
              <a:rPr lang="en-US" dirty="0" smtClean="0"/>
              <a:t>Local &amp; BLC Digitization</a:t>
            </a:r>
          </a:p>
          <a:p>
            <a:pPr lvl="1"/>
            <a:r>
              <a:rPr lang="en-US" dirty="0" smtClean="0"/>
              <a:t>Application Development since September 2010</a:t>
            </a:r>
          </a:p>
          <a:p>
            <a:pPr lvl="1"/>
            <a:r>
              <a:rPr lang="en-US" dirty="0" smtClean="0"/>
              <a:t>Institutional Repository</a:t>
            </a:r>
          </a:p>
          <a:p>
            <a:pPr lvl="1"/>
            <a:r>
              <a:rPr lang="en-US" dirty="0" smtClean="0"/>
              <a:t>Second Gen Digital Library System—Fedora Commons</a:t>
            </a:r>
          </a:p>
          <a:p>
            <a:r>
              <a:rPr lang="en-US" dirty="0" smtClean="0"/>
              <a:t>Librarian, not an Applications </a:t>
            </a:r>
            <a:r>
              <a:rPr lang="en-US" dirty="0"/>
              <a:t>D</a:t>
            </a:r>
            <a:r>
              <a:rPr lang="en-US" dirty="0" smtClean="0"/>
              <a:t>eveloper</a:t>
            </a:r>
          </a:p>
          <a:p>
            <a:r>
              <a:rPr lang="en-US" dirty="0" smtClean="0"/>
              <a:t>Not part of IT</a:t>
            </a:r>
          </a:p>
          <a:p>
            <a:r>
              <a:rPr lang="en-US" dirty="0" smtClean="0"/>
              <a:t>Emphasize usability &amp; incremental improvement</a:t>
            </a:r>
          </a:p>
          <a:p>
            <a:r>
              <a:rPr lang="en-US" dirty="0" smtClean="0"/>
              <a:t>Manage and/or support 24 websites:</a:t>
            </a:r>
          </a:p>
          <a:p>
            <a:pPr lvl="1"/>
            <a:r>
              <a:rPr lang="en-US" dirty="0" smtClean="0"/>
              <a:t>First generation individual digital collections</a:t>
            </a:r>
          </a:p>
          <a:p>
            <a:pPr lvl="1"/>
            <a:r>
              <a:rPr lang="en-US" dirty="0" smtClean="0"/>
              <a:t>Project and service websites</a:t>
            </a:r>
          </a:p>
          <a:p>
            <a:pPr lvl="1"/>
            <a:r>
              <a:rPr lang="en-US" dirty="0" smtClean="0"/>
              <a:t>Application websites</a:t>
            </a:r>
          </a:p>
          <a:p>
            <a:pPr lvl="1"/>
            <a:r>
              <a:rPr lang="en-US" dirty="0" smtClean="0"/>
              <a:t>Individual Library websites</a:t>
            </a:r>
          </a:p>
          <a:p>
            <a:pPr lvl="1"/>
            <a:r>
              <a:rPr lang="en-US" dirty="0" smtClean="0"/>
              <a:t>Some not UConn-branded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a mobile device yourself</a:t>
            </a:r>
          </a:p>
          <a:p>
            <a:r>
              <a:rPr lang="en-US" dirty="0"/>
              <a:t>Look at what is being done elsewhere</a:t>
            </a:r>
          </a:p>
          <a:p>
            <a:r>
              <a:rPr lang="en-US" dirty="0" smtClean="0"/>
              <a:t>Mobile </a:t>
            </a:r>
            <a:r>
              <a:rPr lang="en-US" dirty="0"/>
              <a:t>Website ≠ N</a:t>
            </a:r>
            <a:r>
              <a:rPr lang="en-US" dirty="0" smtClean="0"/>
              <a:t>ative Mobile App</a:t>
            </a:r>
          </a:p>
          <a:p>
            <a:r>
              <a:rPr lang="en-US" dirty="0" smtClean="0"/>
              <a:t>Web</a:t>
            </a:r>
            <a:r>
              <a:rPr lang="en-US" dirty="0"/>
              <a:t> ≠ </a:t>
            </a:r>
            <a:r>
              <a:rPr lang="en-US" dirty="0" smtClean="0"/>
              <a:t>Desktop</a:t>
            </a:r>
            <a:endParaRPr lang="en-US" dirty="0"/>
          </a:p>
          <a:p>
            <a:pPr lvl="1"/>
            <a:r>
              <a:rPr lang="en-US" dirty="0"/>
              <a:t>While a tablet can show a desktop website, interaction is by touch, not mouse</a:t>
            </a:r>
          </a:p>
          <a:p>
            <a:pPr lvl="1"/>
            <a:r>
              <a:rPr lang="en-US" dirty="0"/>
              <a:t>Consider your content in “mobile first” context</a:t>
            </a:r>
          </a:p>
          <a:p>
            <a:pPr lvl="1"/>
            <a:r>
              <a:rPr lang="en-US" dirty="0"/>
              <a:t>Minimize keyboard entry</a:t>
            </a:r>
          </a:p>
          <a:p>
            <a:pPr lvl="1"/>
            <a:r>
              <a:rPr lang="en-US" dirty="0"/>
              <a:t>Minimize bandwidth usage with slow cellular connections in </a:t>
            </a:r>
            <a:r>
              <a:rPr lang="en-US" dirty="0" smtClean="0"/>
              <a:t>mind</a:t>
            </a:r>
          </a:p>
          <a:p>
            <a:r>
              <a:rPr lang="en-US" dirty="0" smtClean="0"/>
              <a:t>Network with other web people in your own college/university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</a:t>
            </a:r>
            <a:r>
              <a:rPr lang="en-US" dirty="0" smtClean="0"/>
              <a:t>nless you’re a professional developer, focus on Mobile Web first. That content can be consumed/presented by Native Mobile Apps, which will likely be used more</a:t>
            </a:r>
          </a:p>
          <a:p>
            <a:r>
              <a:rPr lang="en-US" dirty="0" smtClean="0"/>
              <a:t>Look for users’ instant needs to satisfy</a:t>
            </a:r>
          </a:p>
          <a:p>
            <a:r>
              <a:rPr lang="en-US" dirty="0" smtClean="0"/>
              <a:t>Leverage </a:t>
            </a:r>
            <a:r>
              <a:rPr lang="en-US" dirty="0"/>
              <a:t>your available tools: </a:t>
            </a:r>
            <a:r>
              <a:rPr lang="en-US" dirty="0" err="1"/>
              <a:t>Springshare</a:t>
            </a:r>
            <a:r>
              <a:rPr lang="en-US" dirty="0"/>
              <a:t> (</a:t>
            </a:r>
            <a:r>
              <a:rPr lang="en-US" dirty="0" err="1"/>
              <a:t>LibGuides</a:t>
            </a:r>
            <a:r>
              <a:rPr lang="en-US" dirty="0"/>
              <a:t>), CMS</a:t>
            </a:r>
          </a:p>
          <a:p>
            <a:r>
              <a:rPr lang="en-US" dirty="0"/>
              <a:t>If </a:t>
            </a:r>
            <a:r>
              <a:rPr lang="en-US" dirty="0" smtClean="0"/>
              <a:t>mobile </a:t>
            </a:r>
            <a:r>
              <a:rPr lang="en-US" dirty="0"/>
              <a:t>isn’t strategic now, it will </a:t>
            </a:r>
            <a:r>
              <a:rPr lang="en-US" dirty="0" smtClean="0"/>
              <a:t>be, so…</a:t>
            </a:r>
            <a:endParaRPr lang="en-US" dirty="0"/>
          </a:p>
          <a:p>
            <a:r>
              <a:rPr lang="en-US" dirty="0"/>
              <a:t>Experiment even if your organization isn’t</a:t>
            </a:r>
          </a:p>
          <a:p>
            <a:r>
              <a:rPr lang="en-US" dirty="0"/>
              <a:t>Test on as many mobile platforms as you can, but if you only have one, use </a:t>
            </a:r>
            <a:r>
              <a:rPr lang="en-US" dirty="0" err="1"/>
              <a:t>iOS</a:t>
            </a:r>
            <a:r>
              <a:rPr lang="en-US" dirty="0"/>
              <a:t>. Your users probably </a:t>
            </a:r>
            <a:r>
              <a:rPr lang="en-US" dirty="0" smtClean="0"/>
              <a:t>are</a:t>
            </a:r>
          </a:p>
          <a:p>
            <a:r>
              <a:rPr lang="en-US" dirty="0"/>
              <a:t>U</a:t>
            </a:r>
            <a:r>
              <a:rPr lang="en-US" dirty="0" smtClean="0"/>
              <a:t>sing Google Analytics to get to know your users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Friendly Suggestions/Advice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Framework </a:t>
            </a:r>
            <a:r>
              <a:rPr lang="en-US" dirty="0" smtClean="0"/>
              <a:t>examples:</a:t>
            </a:r>
            <a:endParaRPr lang="en-US" dirty="0"/>
          </a:p>
          <a:p>
            <a:pPr lvl="2"/>
            <a:r>
              <a:rPr lang="en-US" u="sng" dirty="0">
                <a:hlinkClick r:id="rId3"/>
              </a:rPr>
              <a:t>http://html5boilerplate.com/mobile</a:t>
            </a:r>
            <a:endParaRPr lang="en-US" dirty="0"/>
          </a:p>
          <a:p>
            <a:pPr lvl="2"/>
            <a:r>
              <a:rPr lang="en-US" u="sng" dirty="0">
                <a:hlinkClick r:id="rId4"/>
              </a:rPr>
              <a:t>http://jquerymobile.com/</a:t>
            </a:r>
            <a:r>
              <a:rPr lang="en-US" dirty="0"/>
              <a:t> </a:t>
            </a:r>
          </a:p>
          <a:p>
            <a:pPr lvl="2"/>
            <a:r>
              <a:rPr lang="en-US" u="sng" dirty="0">
                <a:hlinkClick r:id="rId5"/>
              </a:rPr>
              <a:t>http://phonegap.com/</a:t>
            </a:r>
            <a:r>
              <a:rPr lang="en-US" dirty="0"/>
              <a:t> </a:t>
            </a:r>
          </a:p>
          <a:p>
            <a:pPr lvl="2"/>
            <a:r>
              <a:rPr lang="en-US" u="sng" dirty="0">
                <a:hlinkClick r:id="rId6"/>
              </a:rPr>
              <a:t>http://www.iui-js.org/</a:t>
            </a:r>
            <a:endParaRPr lang="en-US" dirty="0"/>
          </a:p>
          <a:p>
            <a:pPr lvl="2"/>
            <a:r>
              <a:rPr lang="en-US" u="sng" dirty="0">
                <a:hlinkClick r:id="rId7"/>
              </a:rPr>
              <a:t>http://www.sencha.com/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Twitter Sources:</a:t>
            </a:r>
          </a:p>
          <a:p>
            <a:pPr lvl="2"/>
            <a:r>
              <a:rPr lang="en-US" dirty="0"/>
              <a:t>@</a:t>
            </a:r>
            <a:r>
              <a:rPr lang="en-US" dirty="0" err="1"/>
              <a:t>designmodo</a:t>
            </a:r>
            <a:endParaRPr lang="en-US" dirty="0"/>
          </a:p>
          <a:p>
            <a:pPr lvl="2"/>
            <a:r>
              <a:rPr lang="en-US" dirty="0"/>
              <a:t>@</a:t>
            </a:r>
            <a:r>
              <a:rPr lang="en-US" dirty="0" err="1"/>
              <a:t>designshack</a:t>
            </a:r>
            <a:endParaRPr lang="en-US" dirty="0"/>
          </a:p>
          <a:p>
            <a:pPr lvl="2"/>
            <a:r>
              <a:rPr lang="en-US" dirty="0"/>
              <a:t>@IATV </a:t>
            </a:r>
          </a:p>
          <a:p>
            <a:pPr lvl="2"/>
            <a:r>
              <a:rPr lang="en-US" dirty="0" smtClean="0"/>
              <a:t>@</a:t>
            </a:r>
            <a:r>
              <a:rPr lang="en-US" dirty="0" err="1" smtClean="0"/>
              <a:t>mathias</a:t>
            </a:r>
            <a:endParaRPr lang="en-US" dirty="0" smtClean="0"/>
          </a:p>
          <a:p>
            <a:pPr lvl="2"/>
            <a:r>
              <a:rPr lang="en-US" dirty="0"/>
              <a:t>@</a:t>
            </a:r>
            <a:r>
              <a:rPr lang="en-US" dirty="0" err="1"/>
              <a:t>MsrUsability</a:t>
            </a:r>
            <a:endParaRPr lang="en-US" dirty="0"/>
          </a:p>
          <a:p>
            <a:pPr lvl="2"/>
            <a:r>
              <a:rPr lang="en-US" dirty="0" smtClean="0"/>
              <a:t>@</a:t>
            </a:r>
            <a:r>
              <a:rPr lang="en-US" dirty="0" err="1" smtClean="0"/>
              <a:t>netmag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@</a:t>
            </a:r>
            <a:r>
              <a:rPr lang="en-US" dirty="0" err="1" smtClean="0"/>
              <a:t>nettuts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@</a:t>
            </a:r>
            <a:r>
              <a:rPr lang="en-US" dirty="0" err="1"/>
              <a:t>paul_irish</a:t>
            </a:r>
            <a:endParaRPr lang="en-US" dirty="0"/>
          </a:p>
          <a:p>
            <a:pPr lvl="2"/>
            <a:r>
              <a:rPr lang="en-US" dirty="0" smtClean="0"/>
              <a:t>@</a:t>
            </a:r>
            <a:r>
              <a:rPr lang="en-US" dirty="0" err="1"/>
              <a:t>sixrevisions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/>
              <a:t>@</a:t>
            </a:r>
            <a:r>
              <a:rPr lang="en-US" dirty="0" err="1"/>
              <a:t>smashingmag</a:t>
            </a:r>
            <a:r>
              <a:rPr lang="en-US" dirty="0"/>
              <a:t> </a:t>
            </a:r>
          </a:p>
          <a:p>
            <a:pPr lvl="2"/>
            <a:r>
              <a:rPr lang="en-US" dirty="0" smtClean="0"/>
              <a:t>@</a:t>
            </a:r>
            <a:r>
              <a:rPr lang="en-US" dirty="0" err="1"/>
              <a:t>uxmatters</a:t>
            </a:r>
            <a:r>
              <a:rPr lang="en-US" dirty="0"/>
              <a:t> </a:t>
            </a:r>
            <a:endParaRPr lang="en-US" dirty="0" smtClean="0"/>
          </a:p>
          <a:p>
            <a:pPr marL="630936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19812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Thank You!</a:t>
            </a:r>
          </a:p>
          <a:p>
            <a:endParaRPr lang="en-US" sz="3200" dirty="0" smtClean="0"/>
          </a:p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410200" y="4324120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ave.bretthauer@uconn.edu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Redesign rolled out in January 2009</a:t>
            </a:r>
          </a:p>
          <a:p>
            <a:r>
              <a:rPr lang="en-US" dirty="0" smtClean="0"/>
              <a:t>10,000+ HTML pages</a:t>
            </a:r>
          </a:p>
          <a:p>
            <a:r>
              <a:rPr lang="en-US" dirty="0" smtClean="0"/>
              <a:t>~3,000 ColdFusion pages</a:t>
            </a:r>
          </a:p>
          <a:p>
            <a:r>
              <a:rPr lang="en-US" dirty="0" smtClean="0"/>
              <a:t>Managed with Dreamweaver, sort of</a:t>
            </a:r>
          </a:p>
          <a:p>
            <a:r>
              <a:rPr lang="en-US" dirty="0" smtClean="0"/>
              <a:t>No Content Management System yet</a:t>
            </a:r>
          </a:p>
          <a:p>
            <a:r>
              <a:rPr lang="en-US" dirty="0" smtClean="0"/>
              <a:t>Sparse documentation</a:t>
            </a:r>
          </a:p>
          <a:p>
            <a:r>
              <a:rPr lang="en-US" dirty="0" smtClean="0"/>
              <a:t>No mobile presence</a:t>
            </a:r>
          </a:p>
          <a:p>
            <a:r>
              <a:rPr lang="en-US" dirty="0" smtClean="0"/>
              <a:t>Google Analytics on many pages</a:t>
            </a:r>
          </a:p>
          <a:p>
            <a:r>
              <a:rPr lang="en-US" dirty="0" smtClean="0"/>
              <a:t>De-emphasizing </a:t>
            </a:r>
            <a:r>
              <a:rPr lang="en-US" dirty="0" err="1"/>
              <a:t>WebVoyage</a:t>
            </a:r>
            <a:r>
              <a:rPr lang="en-US" dirty="0"/>
              <a:t> Catalog Interface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UConn Libraries Website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Need:  To provide access to library information resources to users with mobile devices, any time, any place.</a:t>
            </a:r>
          </a:p>
          <a:p>
            <a:r>
              <a:rPr lang="en-US" dirty="0"/>
              <a:t>Goal: To develop a mobile web strategy for the Libraries, identifying services and the hardware, software, staffing, training, and other resources required, and piloting a mobile web presence that provides those identified services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Matched to specific organizational goals &amp; strategies</a:t>
            </a:r>
            <a:endParaRPr lang="en-US" dirty="0"/>
          </a:p>
          <a:p>
            <a:r>
              <a:rPr lang="en-US" dirty="0" smtClean="0"/>
              <a:t>Intended audiences</a:t>
            </a:r>
          </a:p>
          <a:p>
            <a:pPr lvl="1"/>
            <a:r>
              <a:rPr lang="en-US" dirty="0"/>
              <a:t>Undergraduate Students</a:t>
            </a:r>
          </a:p>
          <a:p>
            <a:pPr lvl="1"/>
            <a:r>
              <a:rPr lang="en-US" dirty="0"/>
              <a:t>Graduate Students</a:t>
            </a:r>
          </a:p>
          <a:p>
            <a:pPr lvl="1"/>
            <a:r>
              <a:rPr lang="en-US" dirty="0"/>
              <a:t>Faculty/Researchers</a:t>
            </a:r>
          </a:p>
          <a:p>
            <a:pPr lvl="1"/>
            <a:r>
              <a:rPr lang="en-US" dirty="0"/>
              <a:t>University Staff</a:t>
            </a:r>
          </a:p>
          <a:p>
            <a:pPr lvl="1"/>
            <a:r>
              <a:rPr lang="en-US" dirty="0"/>
              <a:t>Library Staff</a:t>
            </a:r>
          </a:p>
          <a:p>
            <a:pPr lvl="1"/>
            <a:r>
              <a:rPr lang="en-US" dirty="0"/>
              <a:t>Community </a:t>
            </a:r>
            <a:r>
              <a:rPr lang="en-US" dirty="0" smtClean="0"/>
              <a:t>Users</a:t>
            </a:r>
          </a:p>
          <a:p>
            <a:r>
              <a:rPr lang="en-US" b="1" dirty="0" smtClean="0"/>
              <a:t>Budgeted Expenses</a:t>
            </a:r>
          </a:p>
          <a:p>
            <a:pPr lvl="1"/>
            <a:r>
              <a:rPr lang="en-US" b="1" dirty="0"/>
              <a:t>8GB iPod Touch:				</a:t>
            </a:r>
            <a:r>
              <a:rPr lang="en-US" b="1" dirty="0" smtClean="0"/>
              <a:t>	   $</a:t>
            </a:r>
            <a:r>
              <a:rPr lang="en-US" b="1" dirty="0"/>
              <a:t>258.00</a:t>
            </a:r>
          </a:p>
          <a:p>
            <a:pPr lvl="1"/>
            <a:r>
              <a:rPr lang="en-US" b="1" strike="sngStrike" dirty="0">
                <a:solidFill>
                  <a:srgbClr val="FF0000"/>
                </a:solidFill>
              </a:rPr>
              <a:t>Library Anywhere by </a:t>
            </a:r>
            <a:r>
              <a:rPr lang="en-US" b="1" strike="sngStrike" dirty="0" err="1">
                <a:solidFill>
                  <a:srgbClr val="FF0000"/>
                </a:solidFill>
              </a:rPr>
              <a:t>LibraryThing</a:t>
            </a:r>
            <a:r>
              <a:rPr lang="en-US" b="1" strike="sngStrike" dirty="0">
                <a:solidFill>
                  <a:srgbClr val="FF0000"/>
                </a:solidFill>
              </a:rPr>
              <a:t>:	</a:t>
            </a:r>
            <a:br>
              <a:rPr lang="en-US" b="1" strike="sngStrike" dirty="0">
                <a:solidFill>
                  <a:srgbClr val="FF0000"/>
                </a:solidFill>
              </a:rPr>
            </a:br>
            <a:r>
              <a:rPr lang="en-US" b="1" strike="sngStrike" dirty="0" smtClean="0">
                <a:solidFill>
                  <a:srgbClr val="FF0000"/>
                </a:solidFill>
              </a:rPr>
              <a:t>		1 </a:t>
            </a:r>
            <a:r>
              <a:rPr lang="en-US" b="1" strike="sngStrike" dirty="0">
                <a:solidFill>
                  <a:srgbClr val="FF0000"/>
                </a:solidFill>
              </a:rPr>
              <a:t>year subscription: </a:t>
            </a:r>
            <a:r>
              <a:rPr lang="en-US" b="1" strike="sngStrike" dirty="0" smtClean="0">
                <a:solidFill>
                  <a:srgbClr val="FF0000"/>
                </a:solidFill>
              </a:rPr>
              <a:t>			$</a:t>
            </a:r>
            <a:r>
              <a:rPr lang="en-US" b="1" strike="sngStrike" dirty="0">
                <a:solidFill>
                  <a:srgbClr val="FF0000"/>
                </a:solidFill>
              </a:rPr>
              <a:t>2,200.00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SPG Proposal, March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Informal Student Survey</a:t>
            </a:r>
          </a:p>
          <a:p>
            <a:r>
              <a:rPr lang="en-US" dirty="0" smtClean="0"/>
              <a:t>Undergraduate Education Team’s Technology Survey</a:t>
            </a:r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CSS</a:t>
            </a:r>
          </a:p>
          <a:p>
            <a:pPr lvl="1"/>
            <a:r>
              <a:rPr lang="en-US" dirty="0" err="1" smtClean="0"/>
              <a:t>Javascript</a:t>
            </a:r>
            <a:r>
              <a:rPr lang="en-US" dirty="0" smtClean="0"/>
              <a:t> &amp; Advanced </a:t>
            </a:r>
            <a:r>
              <a:rPr lang="en-US" dirty="0" err="1" smtClean="0"/>
              <a:t>Javascript</a:t>
            </a:r>
            <a:endParaRPr lang="en-US" dirty="0" smtClean="0"/>
          </a:p>
          <a:p>
            <a:r>
              <a:rPr lang="en-US" dirty="0" smtClean="0"/>
              <a:t>Conferences:</a:t>
            </a:r>
          </a:p>
          <a:p>
            <a:pPr lvl="1"/>
            <a:r>
              <a:rPr lang="en-US" dirty="0" smtClean="0"/>
              <a:t>CNI</a:t>
            </a:r>
          </a:p>
          <a:p>
            <a:pPr lvl="1"/>
            <a:r>
              <a:rPr lang="en-US" dirty="0" smtClean="0"/>
              <a:t>Handheld Librarian 1, 2, &amp; 3</a:t>
            </a:r>
          </a:p>
          <a:p>
            <a:r>
              <a:rPr lang="en-US" dirty="0" err="1" smtClean="0"/>
              <a:t>Labstats</a:t>
            </a:r>
            <a:r>
              <a:rPr lang="en-US" dirty="0" smtClean="0"/>
              <a:t> Server (PC Availability)</a:t>
            </a:r>
          </a:p>
          <a:p>
            <a:r>
              <a:rPr lang="en-US" dirty="0" err="1" smtClean="0"/>
              <a:t>WorldCat</a:t>
            </a:r>
            <a:r>
              <a:rPr lang="en-US" dirty="0" smtClean="0"/>
              <a:t> Local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 Leveraged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Survey Students &amp; Analyze Results</a:t>
            </a:r>
          </a:p>
          <a:p>
            <a:r>
              <a:rPr lang="en-US" dirty="0" smtClean="0"/>
              <a:t>Identify Content</a:t>
            </a:r>
          </a:p>
          <a:p>
            <a:r>
              <a:rPr lang="en-US" dirty="0" smtClean="0"/>
              <a:t>Identify Technologies</a:t>
            </a:r>
          </a:p>
          <a:p>
            <a:pPr lvl="1"/>
            <a:r>
              <a:rPr lang="en-US" dirty="0" smtClean="0"/>
              <a:t>Select Technology</a:t>
            </a:r>
          </a:p>
          <a:p>
            <a:pPr lvl="1"/>
            <a:r>
              <a:rPr lang="en-US" dirty="0" smtClean="0"/>
              <a:t>Obtain Training</a:t>
            </a:r>
          </a:p>
          <a:p>
            <a:r>
              <a:rPr lang="en-US" dirty="0" smtClean="0"/>
              <a:t>Port Content</a:t>
            </a:r>
          </a:p>
          <a:p>
            <a:pPr lvl="1"/>
            <a:r>
              <a:rPr lang="en-US" dirty="0" smtClean="0"/>
              <a:t>Develop Features and Applications</a:t>
            </a:r>
          </a:p>
          <a:p>
            <a:r>
              <a:rPr lang="en-US" dirty="0" smtClean="0"/>
              <a:t>Usability Test Site</a:t>
            </a:r>
          </a:p>
          <a:p>
            <a:r>
              <a:rPr lang="en-US" dirty="0" smtClean="0"/>
              <a:t>Improve Site</a:t>
            </a:r>
          </a:p>
          <a:p>
            <a:r>
              <a:rPr lang="en-US" dirty="0" smtClean="0"/>
              <a:t>Release Site</a:t>
            </a:r>
          </a:p>
          <a:p>
            <a:r>
              <a:rPr lang="en-US" dirty="0" smtClean="0"/>
              <a:t>Promote Site</a:t>
            </a:r>
          </a:p>
          <a:p>
            <a:r>
              <a:rPr lang="en-US" dirty="0" smtClean="0"/>
              <a:t>Evaluate Usage</a:t>
            </a:r>
          </a:p>
          <a:p>
            <a:r>
              <a:rPr lang="en-US" dirty="0" smtClean="0"/>
              <a:t>Revise and Improve Site</a:t>
            </a:r>
            <a:endParaRPr lang="en-US" sz="2900" i="1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Project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43272"/>
          </a:xfrm>
        </p:spPr>
        <p:txBody>
          <a:bodyPr>
            <a:normAutofit fontScale="47500" lnSpcReduction="20000"/>
          </a:bodyPr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Determine User Functionality Preferences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sz="3400" dirty="0" smtClean="0"/>
              <a:t>Cull UED Technology Survey Results</a:t>
            </a:r>
          </a:p>
          <a:p>
            <a:pPr marL="1145286" lvl="2" indent="-514350">
              <a:buFont typeface="+mj-lt"/>
              <a:buAutoNum type="arabicPeriod"/>
            </a:pPr>
            <a:r>
              <a:rPr lang="en-US" sz="2900" dirty="0" smtClean="0"/>
              <a:t>User Devices</a:t>
            </a:r>
          </a:p>
          <a:p>
            <a:pPr marL="1145286" lvl="2" indent="-514350">
              <a:buFont typeface="+mj-lt"/>
              <a:buAutoNum type="arabicPeriod"/>
            </a:pPr>
            <a:r>
              <a:rPr lang="en-US" sz="2900" dirty="0" smtClean="0"/>
              <a:t>Desired Functionality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sz="3400" dirty="0" smtClean="0"/>
              <a:t>Analyze Server Logs and Google Analytics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sz="3400" dirty="0" smtClean="0"/>
              <a:t>Insights From Conferences and Webinars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Evaluate Technology Options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sz="3400" dirty="0" smtClean="0"/>
              <a:t>Investigate, Experiment, Test, Repeat, Repeat, Repeat!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sz="3400" dirty="0" smtClean="0"/>
              <a:t>Select 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sz="3400" dirty="0" smtClean="0"/>
              <a:t>Port Content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sz="3400" dirty="0" smtClean="0"/>
              <a:t>Develop New Features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Create Draft/Test Presences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/>
              <a:t>Hire Applications </a:t>
            </a:r>
            <a:r>
              <a:rPr lang="en-US" sz="3800" dirty="0" smtClean="0"/>
              <a:t>Developer (who starts at Step 2)</a:t>
            </a:r>
            <a:endParaRPr lang="en-US" sz="3800" dirty="0"/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Test &amp; Revise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Roll out initial site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Discuss Mobile-Friendly Site Development with Other Campus Webmasters &amp; Developers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Add </a:t>
            </a:r>
            <a:r>
              <a:rPr lang="en-US" sz="3800" dirty="0"/>
              <a:t>Functionality as it is developed (locally or by vendors</a:t>
            </a:r>
            <a:r>
              <a:rPr lang="en-US" sz="3800" dirty="0" smtClean="0"/>
              <a:t>)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b="1" dirty="0" smtClean="0"/>
              <a:t>Repeat</a:t>
            </a:r>
            <a:endParaRPr lang="en-US" sz="3800" b="1" dirty="0"/>
          </a:p>
          <a:p>
            <a:endParaRPr lang="en-US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Revised Project Plan, Thus Far…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Connecticut Libraries Mobile Web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C970-BA22-4FB8-BA9A-295801C3BC0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4650" y="6126797"/>
            <a:ext cx="55162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92D050"/>
                </a:solidFill>
              </a:rPr>
              <a:t>Source: http://www.slideshare.net/bryanrieger/rethinking-the-mobile-web-by-yiibu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FA67BB8893134191D9394909D4A940" ma:contentTypeVersion="12" ma:contentTypeDescription="Create a new document." ma:contentTypeScope="" ma:versionID="7c9b21a987813599722e3730cd6eaecb">
  <xsd:schema xmlns:xsd="http://www.w3.org/2001/XMLSchema" xmlns:xs="http://www.w3.org/2001/XMLSchema" xmlns:p="http://schemas.microsoft.com/office/2006/metadata/properties" xmlns:ns2="8f8875c8-43a9-487a-8483-c93934f2a15b" xmlns:ns3="0822d87c-9f4b-4af0-9aff-df69078804cc" targetNamespace="http://schemas.microsoft.com/office/2006/metadata/properties" ma:root="true" ma:fieldsID="b378793884891a40cc43184d8f2d233b" ns2:_="" ns3:_="">
    <xsd:import namespace="8f8875c8-43a9-487a-8483-c93934f2a15b"/>
    <xsd:import namespace="0822d87c-9f4b-4af0-9aff-df69078804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875c8-43a9-487a-8483-c93934f2a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2d87c-9f4b-4af0-9aff-df69078804c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6D0FE9-2C1D-44CD-B9A6-02AF585832F7}"/>
</file>

<file path=customXml/itemProps2.xml><?xml version="1.0" encoding="utf-8"?>
<ds:datastoreItem xmlns:ds="http://schemas.openxmlformats.org/officeDocument/2006/customXml" ds:itemID="{02123780-A75C-4EA3-8308-1D2121EB31BD}"/>
</file>

<file path=customXml/itemProps3.xml><?xml version="1.0" encoding="utf-8"?>
<ds:datastoreItem xmlns:ds="http://schemas.openxmlformats.org/officeDocument/2006/customXml" ds:itemID="{865C4F7D-1882-43E3-9334-EF5BF319A3D3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18135</TotalTime>
  <Words>1618</Words>
  <Application>Microsoft Office PowerPoint</Application>
  <PresentationFormat>On-screen Show (4:3)</PresentationFormat>
  <Paragraphs>389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Mobile Web at  UConn Libraries </vt:lpstr>
      <vt:lpstr>About Uconn &amp; Libraries</vt:lpstr>
      <vt:lpstr>About Me</vt:lpstr>
      <vt:lpstr>UConn Libraries Website</vt:lpstr>
      <vt:lpstr>SPG Proposal, March 2010</vt:lpstr>
      <vt:lpstr>Other Resources Leveraged</vt:lpstr>
      <vt:lpstr>Initial Project Plan</vt:lpstr>
      <vt:lpstr>Revised Project Plan, Thus Far…</vt:lpstr>
      <vt:lpstr>PowerPoint Presentation</vt:lpstr>
      <vt:lpstr>PowerPoint Presentation</vt:lpstr>
      <vt:lpstr>Technology Options Reviewed</vt:lpstr>
      <vt:lpstr>Technology Options Reviewed</vt:lpstr>
      <vt:lpstr>What Didn’t Exist Yet</vt:lpstr>
      <vt:lpstr>2010 Example—MIT Libraries</vt:lpstr>
      <vt:lpstr>2010 Example—Montana State University Libraries</vt:lpstr>
      <vt:lpstr>A Bit About Our Users</vt:lpstr>
      <vt:lpstr>Library Services via Mobile Phone</vt:lpstr>
      <vt:lpstr>PowerPoint Presentation</vt:lpstr>
      <vt:lpstr>PowerPoint Presentation</vt:lpstr>
      <vt:lpstr>Mobile Use as a Percentage of Total Use of UCL Homepage</vt:lpstr>
      <vt:lpstr>Mobile Use as a Percentage of Total Use of UCL Homepage</vt:lpstr>
      <vt:lpstr>UCL Mobile, October 2010Draft 1 </vt:lpstr>
      <vt:lpstr>UCL Mobile, April 2012 </vt:lpstr>
      <vt:lpstr>UCL Mobile, October 2010 Draft 2 </vt:lpstr>
      <vt:lpstr>PC Availability v.1</vt:lpstr>
      <vt:lpstr>PC Availability v.2</vt:lpstr>
      <vt:lpstr>Continuing Steps</vt:lpstr>
      <vt:lpstr>What Has Changed To Our Site?</vt:lpstr>
      <vt:lpstr>What’s Next?</vt:lpstr>
      <vt:lpstr>Lessons Learned</vt:lpstr>
      <vt:lpstr>Friendly Suggestions/Advice</vt:lpstr>
      <vt:lpstr>Resources</vt:lpstr>
      <vt:lpstr>PowerPoint Presentation</vt:lpstr>
    </vt:vector>
  </TitlesOfParts>
  <Company>University of Connecticut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University of Connecticut Libraries</dc:creator>
  <cp:lastModifiedBy>Dave</cp:lastModifiedBy>
  <cp:revision>348</cp:revision>
  <dcterms:created xsi:type="dcterms:W3CDTF">2010-10-21T16:03:54Z</dcterms:created>
  <dcterms:modified xsi:type="dcterms:W3CDTF">2012-04-23T03:25:55Z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0x010100CDFA67BB8893134191D9394909D4A940</vt:lpwstr>
  </property>
</Properties>
</file>