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1" r:id="rId3"/>
    <p:sldId id="308" r:id="rId4"/>
    <p:sldId id="310" r:id="rId5"/>
    <p:sldId id="311" r:id="rId6"/>
    <p:sldId id="320" r:id="rId7"/>
    <p:sldId id="316" r:id="rId8"/>
    <p:sldId id="315" r:id="rId9"/>
    <p:sldId id="312" r:id="rId10"/>
    <p:sldId id="309" r:id="rId11"/>
    <p:sldId id="313" r:id="rId12"/>
    <p:sldId id="314" r:id="rId13"/>
    <p:sldId id="317" r:id="rId14"/>
    <p:sldId id="318" r:id="rId15"/>
    <p:sldId id="319" r:id="rId16"/>
    <p:sldId id="322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4080"/>
    <a:srgbClr val="008080"/>
    <a:srgbClr val="E6E6E6"/>
    <a:srgbClr val="800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41" autoAdjust="0"/>
  </p:normalViewPr>
  <p:slideViewPr>
    <p:cSldViewPr>
      <p:cViewPr>
        <p:scale>
          <a:sx n="75" d="100"/>
          <a:sy n="75" d="100"/>
        </p:scale>
        <p:origin x="-344" y="440"/>
      </p:cViewPr>
      <p:guideLst>
        <p:guide orient="horz" pos="2448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E3B3BF-2C14-214D-BDC1-1F98477C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41902-AAFF-494A-A309-B0FBAF4B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65F794-5932-674C-93CC-D155F083418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4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1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9F461C-4FA0-A145-8D38-59B8A58ED6E2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1902-AAFF-494A-A309-B0FBAF4BCB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rgbClr val="0F22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773238"/>
            <a:ext cx="7989888" cy="1655762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3040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92888"/>
            <a:ext cx="2895600" cy="279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92888"/>
            <a:ext cx="2133600" cy="279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6EFF2C35-FF78-3D44-BCFD-1CFBC010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67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C68A5-EEA0-5146-BE5B-90453353B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24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79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79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A6B3-34C9-074B-896B-3B6CBED8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650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B205-2E84-1440-804C-2A6F83BBE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924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338B-CC7C-1E42-BABF-3C74980C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1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6876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47800"/>
            <a:ext cx="40703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E324-8775-1D48-B020-627DA55D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626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0C15-F1D7-AD4C-B7A4-F73EE404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8597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F16F-D5D9-114C-B5E5-8C22E619C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46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7723-F182-F142-9DC4-FD889D5F5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7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9848-48DA-7945-B3D6-95B89074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74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83A9-13EC-3F40-8196-367CA8189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826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763" y="6324600"/>
            <a:ext cx="9139237" cy="277813"/>
          </a:xfrm>
          <a:prstGeom prst="rect">
            <a:avLst/>
          </a:prstGeom>
          <a:solidFill>
            <a:srgbClr val="9EC1B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915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8388C6C1-35AE-D74B-8BF6-A55EE91F0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rgbClr val="9EC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1" descr="niso_new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265" r="6000" b="8528"/>
          <a:stretch>
            <a:fillRect/>
          </a:stretch>
        </p:blipFill>
        <p:spPr bwMode="auto">
          <a:xfrm>
            <a:off x="7734300" y="5638800"/>
            <a:ext cx="1416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84138"/>
          </a:xfrm>
          <a:prstGeom prst="rect">
            <a:avLst/>
          </a:prstGeom>
          <a:solidFill>
            <a:srgbClr val="004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Century Gothic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Century Gothic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Century Gothic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Century Gothic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entury Gothic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entury Gothic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entury Gothic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entury Gothic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lagace@niso.org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bookworld.com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F4CAE-5894-8F44-87D4-A377A738D48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2856" y="2057400"/>
            <a:ext cx="6618288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Shifting Forward in Digital Publishing: EPUB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Nettie Lagace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Associate Director for Programs, NISO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nlagace@niso.org</a:t>
            </a:r>
            <a:r>
              <a:rPr lang="en-US" sz="2000" dirty="0" smtClean="0"/>
              <a:t> /</a:t>
            </a:r>
            <a:r>
              <a:rPr lang="en-US" sz="2000" dirty="0"/>
              <a:t> </a:t>
            </a:r>
            <a:r>
              <a:rPr lang="en-US" sz="2000" dirty="0" smtClean="0"/>
              <a:t>@</a:t>
            </a:r>
            <a:r>
              <a:rPr lang="en-US" sz="2000" dirty="0" err="1" smtClean="0"/>
              <a:t>abugseye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NEASIS&amp;T Spring Event: March 13, 2013</a:t>
            </a:r>
          </a:p>
        </p:txBody>
      </p:sp>
      <p:pic>
        <p:nvPicPr>
          <p:cNvPr id="5" name="Picture 4" descr="Screen Shot 2013-03-12 at 10.15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2" y="93132"/>
            <a:ext cx="990600" cy="109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IDPF EPUB 3 Samples</a:t>
            </a:r>
            <a:endParaRPr lang="en-US" dirty="0"/>
          </a:p>
        </p:txBody>
      </p:sp>
      <p:pic>
        <p:nvPicPr>
          <p:cNvPr id="5" name="Content Placeholder 4" descr="Screen Shot 2013-03-12 at 9.58.4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5898"/>
          <a:stretch>
            <a:fillRect/>
          </a:stretch>
        </p:blipFill>
        <p:spPr>
          <a:xfrm>
            <a:off x="152400" y="1447800"/>
            <a:ext cx="8991600" cy="49976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eadium.org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collaborative project</a:t>
            </a:r>
          </a:p>
          <a:p>
            <a:r>
              <a:rPr lang="en-US" dirty="0" smtClean="0"/>
              <a:t>Has implemented all EPUB 3 features in </a:t>
            </a:r>
            <a:r>
              <a:rPr lang="en-US" dirty="0" err="1" smtClean="0"/>
              <a:t>Webkit</a:t>
            </a:r>
            <a:endParaRPr lang="en-US" dirty="0" smtClean="0"/>
          </a:p>
          <a:p>
            <a:r>
              <a:rPr lang="en-US" dirty="0" smtClean="0"/>
              <a:t>Can be installed as a Chrome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Screen Shot 2013-03-12 at 10.4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3886200" cy="256864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079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Backward-compatibility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embedded_video_epub-1024x6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1" y="1406314"/>
            <a:ext cx="8763000" cy="5416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417847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toc.oreilly.com</a:t>
            </a:r>
            <a:r>
              <a:rPr lang="en-US" sz="1600" dirty="0"/>
              <a:t>/2013/02/oreillys-journey-to-epub-3.html</a:t>
            </a:r>
          </a:p>
        </p:txBody>
      </p:sp>
    </p:spTree>
    <p:extLst>
      <p:ext uri="{BB962C8B-B14F-4D97-AF65-F5344CB8AC3E}">
        <p14:creationId xmlns:p14="http://schemas.microsoft.com/office/powerpoint/2010/main" val="36597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EPUBs and ISBNs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15313" cy="3455654"/>
          </a:xfrm>
        </p:spPr>
        <p:txBody>
          <a:bodyPr/>
          <a:lstStyle/>
          <a:p>
            <a:r>
              <a:rPr lang="en-US" sz="1800" dirty="0"/>
              <a:t>Digital Books should not be assigned the same ISBN as any Physical Book. </a:t>
            </a:r>
            <a:endParaRPr lang="en-US" sz="1800" dirty="0" smtClean="0"/>
          </a:p>
          <a:p>
            <a:r>
              <a:rPr lang="en-US" sz="1800" dirty="0" smtClean="0"/>
              <a:t>Digital </a:t>
            </a:r>
            <a:r>
              <a:rPr lang="en-US" sz="1800" dirty="0"/>
              <a:t>Books of the same title but different file format (i.e., EPUB, PDF, etc.) and/or different usage rights should not be assigned or display the same </a:t>
            </a:r>
            <a:r>
              <a:rPr lang="en-US" sz="1800" dirty="0" smtClean="0"/>
              <a:t>ISBN</a:t>
            </a:r>
            <a:r>
              <a:rPr lang="en-US" sz="1800" dirty="0"/>
              <a:t>.</a:t>
            </a:r>
            <a:endParaRPr lang="en-US" sz="1800" dirty="0" smtClean="0"/>
          </a:p>
          <a:p>
            <a:r>
              <a:rPr lang="en-US" sz="1800" dirty="0" smtClean="0"/>
              <a:t>Assigning </a:t>
            </a:r>
            <a:r>
              <a:rPr lang="en-US" sz="1800" dirty="0"/>
              <a:t>and/or displaying the same ISBN can confuse Consumers and/or result in the delivery of an incorrect product. </a:t>
            </a:r>
            <a:r>
              <a:rPr lang="en-US" sz="1800" dirty="0" smtClean="0"/>
              <a:t>/</a:t>
            </a:r>
            <a:r>
              <a:rPr lang="en-US" sz="1800" dirty="0"/>
              <a:t> </a:t>
            </a:r>
            <a:r>
              <a:rPr lang="en-US" sz="1800" dirty="0" smtClean="0"/>
              <a:t>Assigning </a:t>
            </a:r>
            <a:r>
              <a:rPr lang="en-US" sz="1800" dirty="0"/>
              <a:t>and/or displaying the same ISBN can affect the proper cataloging of the title by libraries and registration agencies. </a:t>
            </a:r>
            <a:endParaRPr lang="en-US" sz="1800" dirty="0" smtClean="0"/>
          </a:p>
          <a:p>
            <a:r>
              <a:rPr lang="en-US" sz="1800" dirty="0" smtClean="0"/>
              <a:t>Ideally</a:t>
            </a:r>
            <a:r>
              <a:rPr lang="en-US" sz="1800" dirty="0"/>
              <a:t>, identical Digital Books (i.e. an EPUB being sold on various vendor sites) should not carry different ISBNs. There must be a differentiating factor (or factors) in the Digital Book’s content,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file </a:t>
            </a:r>
            <a:r>
              <a:rPr lang="en-US" sz="1800" dirty="0"/>
              <a:t>format, usage rights or metadata to justify the assignment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a unique ISBN.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Screen Shot 2013-03-12 at 11.5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4" y="1371601"/>
            <a:ext cx="6832596" cy="10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8" y="260350"/>
            <a:ext cx="9144000" cy="720725"/>
          </a:xfrm>
        </p:spPr>
        <p:txBody>
          <a:bodyPr/>
          <a:lstStyle/>
          <a:p>
            <a:r>
              <a:rPr lang="en-US" sz="3600" dirty="0"/>
              <a:t>d</a:t>
            </a:r>
            <a:r>
              <a:rPr lang="en-US" sz="3600" dirty="0" smtClean="0"/>
              <a:t>esigned to be modular and extensible</a:t>
            </a:r>
            <a:endParaRPr lang="en-US" sz="3600" dirty="0"/>
          </a:p>
        </p:txBody>
      </p:sp>
      <p:pic>
        <p:nvPicPr>
          <p:cNvPr id="5" name="Content Placeholder 4" descr="40_miles_from_London_milestone_at_Littlebury,_Essex_-_geograph.org.uk_-_8348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b="12946"/>
          <a:stretch>
            <a:fillRect/>
          </a:stretch>
        </p:blipFill>
        <p:spPr>
          <a:xfrm>
            <a:off x="-338660" y="1354667"/>
            <a:ext cx="9939860" cy="55246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John V Nicholls [CC-BY-SA-2.0 (http://</a:t>
            </a:r>
            <a:r>
              <a:rPr lang="en-US" sz="1200" dirty="0" err="1">
                <a:solidFill>
                  <a:schemeClr val="bg1"/>
                </a:solidFill>
              </a:rPr>
              <a:t>creativecommons.org</a:t>
            </a:r>
            <a:r>
              <a:rPr lang="en-US" sz="1200" dirty="0">
                <a:solidFill>
                  <a:schemeClr val="bg1"/>
                </a:solidFill>
              </a:rPr>
              <a:t>/licenses/by-</a:t>
            </a:r>
            <a:r>
              <a:rPr lang="en-US" sz="1200" dirty="0" err="1">
                <a:solidFill>
                  <a:schemeClr val="bg1"/>
                </a:solidFill>
              </a:rPr>
              <a:t>sa</a:t>
            </a:r>
            <a:r>
              <a:rPr lang="en-US" sz="1200" dirty="0">
                <a:solidFill>
                  <a:schemeClr val="bg1"/>
                </a:solidFill>
              </a:rPr>
              <a:t>/2.0)], via 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6401"/>
            <a:ext cx="594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EPUB 3 </a:t>
            </a:r>
            <a:r>
              <a:rPr lang="en-US" dirty="0" smtClean="0">
                <a:solidFill>
                  <a:srgbClr val="FFFFFF"/>
                </a:solidFill>
              </a:rPr>
              <a:t>Fixed Layout Metadata</a:t>
            </a:r>
            <a:r>
              <a:rPr lang="en-US" dirty="0">
                <a:solidFill>
                  <a:srgbClr val="FFFFFF"/>
                </a:solidFill>
              </a:rPr>
              <a:t>: specify fixed layout features/behavior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Advanced Adaptive Layout: template-based paginated layouts that adapt and reflow regions based on changes to the viewport, etc</a:t>
            </a:r>
            <a:r>
              <a:rPr lang="en-US" dirty="0" smtClean="0">
                <a:solidFill>
                  <a:srgbClr val="FFFFFF"/>
                </a:solidFill>
              </a:rPr>
              <a:t>. (“liquid layout”)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Childrens</a:t>
            </a:r>
            <a:r>
              <a:rPr lang="en-US" dirty="0" smtClean="0">
                <a:solidFill>
                  <a:srgbClr val="FFFFFF"/>
                </a:solidFill>
              </a:rPr>
              <a:t>’ books, cookbooks, etc.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EPUB 3.0.1 – bug fixes</a:t>
            </a:r>
          </a:p>
          <a:p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8" y="260350"/>
            <a:ext cx="9144000" cy="720725"/>
          </a:xfrm>
        </p:spPr>
        <p:txBody>
          <a:bodyPr/>
          <a:lstStyle/>
          <a:p>
            <a:r>
              <a:rPr lang="en-US" sz="3600" dirty="0"/>
              <a:t>d</a:t>
            </a:r>
            <a:r>
              <a:rPr lang="en-US" sz="3600" dirty="0" smtClean="0"/>
              <a:t>esigned to be modular and extensible</a:t>
            </a:r>
            <a:endParaRPr lang="en-US" sz="3600" dirty="0"/>
          </a:p>
        </p:txBody>
      </p:sp>
      <p:pic>
        <p:nvPicPr>
          <p:cNvPr id="5" name="Content Placeholder 4" descr="40_miles_from_London_milestone_at_Littlebury,_Essex_-_geograph.org.uk_-_8348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b="12946"/>
          <a:stretch>
            <a:fillRect/>
          </a:stretch>
        </p:blipFill>
        <p:spPr>
          <a:xfrm>
            <a:off x="-338660" y="1354667"/>
            <a:ext cx="9939860" cy="55246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John V Nicholls [CC-BY-SA-2.0 (http://</a:t>
            </a:r>
            <a:r>
              <a:rPr lang="en-US" sz="1200" dirty="0" err="1">
                <a:solidFill>
                  <a:schemeClr val="bg1"/>
                </a:solidFill>
              </a:rPr>
              <a:t>creativecommons.org</a:t>
            </a:r>
            <a:r>
              <a:rPr lang="en-US" sz="1200" dirty="0">
                <a:solidFill>
                  <a:schemeClr val="bg1"/>
                </a:solidFill>
              </a:rPr>
              <a:t>/licenses/by-</a:t>
            </a:r>
            <a:r>
              <a:rPr lang="en-US" sz="1200" dirty="0" err="1">
                <a:solidFill>
                  <a:schemeClr val="bg1"/>
                </a:solidFill>
              </a:rPr>
              <a:t>sa</a:t>
            </a:r>
            <a:r>
              <a:rPr lang="en-US" sz="1200" dirty="0">
                <a:solidFill>
                  <a:schemeClr val="bg1"/>
                </a:solidFill>
              </a:rPr>
              <a:t>/2.0)], via 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6401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Active working groups: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Dictionaries (dictionaries and glossaries)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Indexes (embedded or standalone)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Advanced hybrid layout (focus on graphics-heavy content like manga, comics)</a:t>
            </a:r>
          </a:p>
          <a:p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ISO </a:t>
            </a:r>
            <a:r>
              <a:rPr lang="en-US" dirty="0" smtClean="0">
                <a:solidFill>
                  <a:srgbClr val="FFFFFF"/>
                </a:solidFill>
              </a:rPr>
              <a:t>Standardization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www.digitalbookworld.com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 NISO events</a:t>
            </a:r>
          </a:p>
          <a:p>
            <a:pPr marL="0" indent="0">
              <a:buNone/>
            </a:pPr>
            <a:r>
              <a:rPr lang="en-US" sz="2400" dirty="0"/>
              <a:t>April </a:t>
            </a:r>
            <a:r>
              <a:rPr lang="en-US" sz="2400" dirty="0" smtClean="0"/>
              <a:t>10: </a:t>
            </a:r>
            <a:r>
              <a:rPr lang="en-US" sz="2400" dirty="0"/>
              <a:t>NISO Webinar: Universal Accessibility: Creating E-Books Anyone Can Read (90 minutes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April 17: </a:t>
            </a:r>
            <a:r>
              <a:rPr lang="en-US" sz="2400" dirty="0"/>
              <a:t>NISO Virtual Conference: EPUB3 and the Future of Interoperable E-books: What Libraries Need to Know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Screen Shot 2013-03-13 at 7.10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2738"/>
            <a:ext cx="6960416" cy="1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2667000" y="2590800"/>
            <a:ext cx="3733800" cy="2514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i="1" dirty="0" smtClean="0"/>
              <a:t>nlagace@niso.org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i="1" dirty="0" smtClean="0"/>
              <a:t>@</a:t>
            </a:r>
            <a:r>
              <a:rPr lang="en-US" i="1" dirty="0" err="1" smtClean="0"/>
              <a:t>abugseye</a:t>
            </a:r>
            <a:endParaRPr lang="en-US" i="1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124200" cy="806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76713" cy="44561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global </a:t>
            </a:r>
            <a:r>
              <a:rPr lang="en-US" sz="1600" dirty="0"/>
              <a:t>trade and standards organization dedicated to the development and promotion of electronic publishing and content consumption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identifies</a:t>
            </a:r>
            <a:r>
              <a:rPr lang="en-US" sz="1600" dirty="0"/>
              <a:t>, develops, maintains, and publishes technical standards to manage information in our changing and ever-more digital environment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leading book trade association for standardized best practices, research and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Screen Shot 2013-03-12 at 10.14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76400"/>
            <a:ext cx="2895599" cy="1121535"/>
          </a:xfrm>
          <a:prstGeom prst="rect">
            <a:avLst/>
          </a:prstGeom>
        </p:spPr>
      </p:pic>
      <p:pic>
        <p:nvPicPr>
          <p:cNvPr id="7" name="Picture 6" descr="NISO LOGO-CMYK-600dpi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9" y="2831610"/>
            <a:ext cx="4030923" cy="1757324"/>
          </a:xfrm>
          <a:prstGeom prst="rect">
            <a:avLst/>
          </a:prstGeom>
        </p:spPr>
      </p:pic>
      <p:pic>
        <p:nvPicPr>
          <p:cNvPr id="8" name="Picture 7" descr="Screen Shot 2013-03-13 at 7.01.2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1" y="4986866"/>
            <a:ext cx="2284607" cy="10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e-book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8600" y="1447800"/>
            <a:ext cx="4710113" cy="4608513"/>
          </a:xfrm>
        </p:spPr>
        <p:txBody>
          <a:bodyPr/>
          <a:lstStyle/>
          <a:p>
            <a:r>
              <a:rPr lang="en-US" sz="2000" dirty="0" smtClean="0"/>
              <a:t>1960s </a:t>
            </a:r>
            <a:r>
              <a:rPr lang="en-US" sz="2000" dirty="0"/>
              <a:t>and 70s: Experiments on mainframes</a:t>
            </a:r>
          </a:p>
          <a:p>
            <a:r>
              <a:rPr lang="en-US" sz="2000" dirty="0"/>
              <a:t>1980s: Actual products - CD-ROMs</a:t>
            </a:r>
          </a:p>
          <a:p>
            <a:r>
              <a:rPr lang="en-US" sz="2000" dirty="0"/>
              <a:t>1990s: The first wave of dedicated </a:t>
            </a:r>
            <a:r>
              <a:rPr lang="en-US" sz="2000" dirty="0" err="1"/>
              <a:t>eReaders</a:t>
            </a:r>
            <a:endParaRPr lang="en-US" sz="2000" dirty="0"/>
          </a:p>
          <a:p>
            <a:r>
              <a:rPr lang="en-US" sz="2000" dirty="0"/>
              <a:t>1999: OEB (Open eBook standard)</a:t>
            </a:r>
          </a:p>
          <a:p>
            <a:r>
              <a:rPr lang="en-US" sz="2000" dirty="0"/>
              <a:t>2007: EPUB (+ non-EPUB Kindle)</a:t>
            </a:r>
          </a:p>
          <a:p>
            <a:r>
              <a:rPr lang="en-US" sz="2000" dirty="0"/>
              <a:t>2010: EPUB 2.0.1 (+ EPUB-based </a:t>
            </a:r>
            <a:r>
              <a:rPr lang="en-US" sz="2000" dirty="0" err="1"/>
              <a:t>iBooks</a:t>
            </a:r>
            <a:r>
              <a:rPr lang="en-US" sz="2000" dirty="0"/>
              <a:t>)</a:t>
            </a:r>
          </a:p>
          <a:p>
            <a:r>
              <a:rPr lang="en-US" sz="2000" dirty="0"/>
              <a:t>… need multimedia, scripting, great typography &amp; layout, and much more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10" name="Picture 9" descr="Screen Shot 2013-03-12 at 10.0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0422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EPUB 3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20113" cy="4532313"/>
          </a:xfrm>
        </p:spPr>
        <p:txBody>
          <a:bodyPr/>
          <a:lstStyle/>
          <a:p>
            <a:r>
              <a:rPr lang="en-US" sz="2800" dirty="0" smtClean="0"/>
              <a:t>Based on Web standards (HTML 5)</a:t>
            </a:r>
          </a:p>
          <a:p>
            <a:r>
              <a:rPr lang="en-US" sz="2800" dirty="0" smtClean="0"/>
              <a:t>Definitions for representing, packaging and encoding content for distribution in a single-format file</a:t>
            </a:r>
          </a:p>
          <a:p>
            <a:r>
              <a:rPr lang="en-US" sz="2800" dirty="0" smtClean="0"/>
              <a:t>Interoperable between devices</a:t>
            </a:r>
          </a:p>
          <a:p>
            <a:r>
              <a:rPr lang="en-US" sz="2800" dirty="0" err="1" smtClean="0"/>
              <a:t>Reflowable</a:t>
            </a:r>
            <a:r>
              <a:rPr lang="en-US" sz="2800" dirty="0" smtClean="0"/>
              <a:t> text</a:t>
            </a:r>
          </a:p>
          <a:p>
            <a:r>
              <a:rPr lang="en-US" sz="2800" dirty="0" smtClean="0"/>
              <a:t>Intended to be used for wider range of content: magazines, educational materials (textbooks), scientific materials</a:t>
            </a:r>
          </a:p>
          <a:p>
            <a:r>
              <a:rPr lang="en-US" sz="2800" dirty="0" smtClean="0"/>
              <a:t>Support for accessibility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Screen Shot 2013-03-12 at 10.15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90" y="3114015"/>
            <a:ext cx="1039091" cy="1150993"/>
          </a:xfrm>
          <a:prstGeom prst="rect">
            <a:avLst/>
          </a:prstGeom>
        </p:spPr>
      </p:pic>
      <p:pic>
        <p:nvPicPr>
          <p:cNvPr id="6" name="Picture 5" descr="Screen Shot 2013-03-12 at 10.1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275428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EPUB 3 consists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EPUB Publications </a:t>
            </a:r>
            <a:r>
              <a:rPr lang="en-US" sz="2000" dirty="0" smtClean="0"/>
              <a:t>3.0: publication</a:t>
            </a:r>
            <a:r>
              <a:rPr lang="en-US" sz="2000" dirty="0"/>
              <a:t>-level semantics and overarching conformance requirements for EPUB Publications.</a:t>
            </a:r>
          </a:p>
          <a:p>
            <a:endParaRPr lang="en-US" sz="2000" dirty="0"/>
          </a:p>
          <a:p>
            <a:r>
              <a:rPr lang="en-US" sz="2000" dirty="0"/>
              <a:t>EPUB Content Documents </a:t>
            </a:r>
            <a:r>
              <a:rPr lang="en-US" sz="2000" dirty="0" smtClean="0"/>
              <a:t>3.0: profiles </a:t>
            </a:r>
            <a:r>
              <a:rPr lang="en-US" sz="2000" dirty="0"/>
              <a:t>of XHTML, SVG and CSS for use in the context of EPUB Publications.</a:t>
            </a:r>
          </a:p>
          <a:p>
            <a:endParaRPr lang="en-US" sz="2000" dirty="0"/>
          </a:p>
          <a:p>
            <a:r>
              <a:rPr lang="en-US" sz="2000" dirty="0"/>
              <a:t>EPUB Open Container Format (OCF) </a:t>
            </a:r>
            <a:r>
              <a:rPr lang="en-US" sz="2000" dirty="0" smtClean="0"/>
              <a:t>3.0: a </a:t>
            </a:r>
            <a:r>
              <a:rPr lang="en-US" sz="2000" dirty="0"/>
              <a:t>file format and processing model for encapsulating a set of related resources into a single-file (ZIP) EPUB Container.</a:t>
            </a:r>
          </a:p>
          <a:p>
            <a:endParaRPr lang="en-US" sz="2000" dirty="0"/>
          </a:p>
          <a:p>
            <a:r>
              <a:rPr lang="en-US" sz="2000" dirty="0"/>
              <a:t>EPUB Media Overlays 3.0 [MediaOverlays30</a:t>
            </a:r>
            <a:r>
              <a:rPr lang="en-US" sz="2000" dirty="0" smtClean="0"/>
              <a:t>]: format </a:t>
            </a:r>
            <a:r>
              <a:rPr lang="en-US" sz="2000" dirty="0"/>
              <a:t>and a processing model for synchronization of text and audio.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Screen Shot 2013-03-12 at 10.15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28" y="93132"/>
            <a:ext cx="1039091" cy="11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EPUB 3 consists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Packaging: a single Package </a:t>
            </a:r>
            <a:r>
              <a:rPr lang="en-US" sz="2000" dirty="0" smtClean="0"/>
              <a:t>Document</a:t>
            </a:r>
          </a:p>
          <a:p>
            <a:pPr lvl="1"/>
            <a:r>
              <a:rPr lang="en-US" sz="1600" dirty="0" smtClean="0"/>
              <a:t>Specifies constituents and their order; associates metadata and navigation</a:t>
            </a:r>
          </a:p>
          <a:p>
            <a:r>
              <a:rPr lang="en-US" sz="2000" dirty="0" smtClean="0"/>
              <a:t>Reading order: key concept – </a:t>
            </a:r>
            <a:br>
              <a:rPr lang="en-US" sz="2000" dirty="0" smtClean="0"/>
            </a:br>
            <a:r>
              <a:rPr lang="en-US" sz="2000" dirty="0" smtClean="0"/>
              <a:t>resources to be consumed in some order</a:t>
            </a:r>
          </a:p>
          <a:p>
            <a:r>
              <a:rPr lang="en-US" sz="2000" dirty="0" smtClean="0"/>
              <a:t>Navigation</a:t>
            </a:r>
          </a:p>
          <a:p>
            <a:r>
              <a:rPr lang="en-US" sz="2000" dirty="0" smtClean="0"/>
              <a:t>Linking</a:t>
            </a:r>
          </a:p>
          <a:p>
            <a:r>
              <a:rPr lang="en-US" sz="2000" dirty="0" smtClean="0"/>
              <a:t>Publication metadata options</a:t>
            </a:r>
          </a:p>
          <a:p>
            <a:r>
              <a:rPr lang="en-US" sz="2000" dirty="0" smtClean="0"/>
              <a:t>Rendering: presentation should adapt </a:t>
            </a:r>
            <a:br>
              <a:rPr lang="en-US" sz="2000" dirty="0" smtClean="0"/>
            </a:br>
            <a:r>
              <a:rPr lang="en-US" sz="2000" dirty="0" smtClean="0"/>
              <a:t>to the user</a:t>
            </a:r>
          </a:p>
          <a:p>
            <a:r>
              <a:rPr lang="en-US" sz="2000" dirty="0" smtClean="0"/>
              <a:t>Multimedia</a:t>
            </a:r>
          </a:p>
          <a:p>
            <a:r>
              <a:rPr lang="en-US" sz="2000" dirty="0" smtClean="0"/>
              <a:t>Scripting</a:t>
            </a:r>
          </a:p>
          <a:p>
            <a:r>
              <a:rPr lang="en-US" sz="2000" dirty="0" smtClean="0"/>
              <a:t>Text to speech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Screen Shot 2013-03-12 at 10.15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004153" cy="22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267199" cy="4724400"/>
          </a:xfrm>
        </p:spPr>
        <p:txBody>
          <a:bodyPr/>
          <a:lstStyle/>
          <a:p>
            <a:r>
              <a:rPr lang="en-US" sz="2800" dirty="0" smtClean="0"/>
              <a:t>DAISY Consortium requirements for distribution met in EPUB 3 </a:t>
            </a:r>
          </a:p>
          <a:p>
            <a:r>
              <a:rPr lang="en-US" sz="2800" dirty="0" smtClean="0"/>
              <a:t>XHTML for processing and rendering</a:t>
            </a:r>
          </a:p>
          <a:p>
            <a:r>
              <a:rPr lang="en-US" sz="2800" dirty="0" smtClean="0"/>
              <a:t>Audio &amp; text synchronization</a:t>
            </a:r>
          </a:p>
          <a:p>
            <a:r>
              <a:rPr lang="en-US" sz="2800" dirty="0" smtClean="0"/>
              <a:t>Integration of text-to-speech markup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Screen Shot 2013-03-12 at 11.3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0946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Screen Shot 2013-03-12 at 11.2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447800"/>
            <a:ext cx="8534400" cy="5703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35467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http://</a:t>
            </a:r>
            <a:r>
              <a:rPr lang="en-US" sz="2000" b="1" dirty="0" err="1"/>
              <a:t>blog.bookshare.org</a:t>
            </a:r>
            <a:r>
              <a:rPr lang="en-US" sz="2000" b="1" dirty="0"/>
              <a:t>/2013/03/06/10-tips-for-creating-accessible-epub-3-files/</a:t>
            </a:r>
          </a:p>
        </p:txBody>
      </p:sp>
    </p:spTree>
    <p:extLst>
      <p:ext uri="{BB962C8B-B14F-4D97-AF65-F5344CB8AC3E}">
        <p14:creationId xmlns:p14="http://schemas.microsoft.com/office/powerpoint/2010/main" val="3633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BISG EPUB 3 Support Grid</a:t>
            </a:r>
            <a:endParaRPr lang="en-US" dirty="0"/>
          </a:p>
        </p:txBody>
      </p:sp>
      <p:pic>
        <p:nvPicPr>
          <p:cNvPr id="5" name="Content Placeholder 4" descr="Screen Shot 2013-03-12 at 9.36.3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4278"/>
          <a:stretch>
            <a:fillRect/>
          </a:stretch>
        </p:blipFill>
        <p:spPr>
          <a:xfrm>
            <a:off x="0" y="1295399"/>
            <a:ext cx="9144000" cy="50823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B205-2E84-1440-804C-2A6F83BBE5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I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sowebinar">
      <a:majorFont>
        <a:latin typeface="Century Gothic"/>
        <a:ea typeface="ＭＳ Ｐゴシック"/>
        <a:cs typeface="Arial"/>
      </a:majorFont>
      <a:minorFont>
        <a:latin typeface="Lucida Grande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isowebinar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owebinar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owebinar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owebinar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owebinar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owebinar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A67BB8893134191D9394909D4A940" ma:contentTypeVersion="12" ma:contentTypeDescription="Create a new document." ma:contentTypeScope="" ma:versionID="7c9b21a987813599722e3730cd6eaecb">
  <xsd:schema xmlns:xsd="http://www.w3.org/2001/XMLSchema" xmlns:xs="http://www.w3.org/2001/XMLSchema" xmlns:p="http://schemas.microsoft.com/office/2006/metadata/properties" xmlns:ns2="8f8875c8-43a9-487a-8483-c93934f2a15b" xmlns:ns3="0822d87c-9f4b-4af0-9aff-df69078804cc" targetNamespace="http://schemas.microsoft.com/office/2006/metadata/properties" ma:root="true" ma:fieldsID="b378793884891a40cc43184d8f2d233b" ns2:_="" ns3:_="">
    <xsd:import namespace="8f8875c8-43a9-487a-8483-c93934f2a15b"/>
    <xsd:import namespace="0822d87c-9f4b-4af0-9aff-df6907880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875c8-43a9-487a-8483-c93934f2a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d87c-9f4b-4af0-9aff-df6907880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3055CB-0974-4296-83A3-AC1AEFE93692}"/>
</file>

<file path=customXml/itemProps2.xml><?xml version="1.0" encoding="utf-8"?>
<ds:datastoreItem xmlns:ds="http://schemas.openxmlformats.org/officeDocument/2006/customXml" ds:itemID="{09E4082D-1F79-4C99-8F74-B03376D0026D}"/>
</file>

<file path=customXml/itemProps3.xml><?xml version="1.0" encoding="utf-8"?>
<ds:datastoreItem xmlns:ds="http://schemas.openxmlformats.org/officeDocument/2006/customXml" ds:itemID="{EE4CAE0E-FA1E-4405-A784-B9EF884C3C30}"/>
</file>

<file path=docProps/app.xml><?xml version="1.0" encoding="utf-8"?>
<Properties xmlns="http://schemas.openxmlformats.org/officeDocument/2006/extended-properties" xmlns:vt="http://schemas.openxmlformats.org/officeDocument/2006/docPropsVTypes">
  <Template>NISO.potx</Template>
  <TotalTime>2862</TotalTime>
  <Words>793</Words>
  <Application>Microsoft Macintosh PowerPoint</Application>
  <PresentationFormat>On-screen Show (4:3)</PresentationFormat>
  <Paragraphs>130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NISO</vt:lpstr>
      <vt:lpstr>Shifting Forward in Digital Publishing: EPUB 3</vt:lpstr>
      <vt:lpstr>Industry organizations</vt:lpstr>
      <vt:lpstr>Early e-book packages</vt:lpstr>
      <vt:lpstr>EPUB 3 Basics</vt:lpstr>
      <vt:lpstr>EPUB 3 consists of</vt:lpstr>
      <vt:lpstr>EPUB 3 consists of</vt:lpstr>
      <vt:lpstr>Accessibility</vt:lpstr>
      <vt:lpstr>Accessibility</vt:lpstr>
      <vt:lpstr>BISG EPUB 3 Support Grid</vt:lpstr>
      <vt:lpstr>IDPF EPUB 3 Samples</vt:lpstr>
      <vt:lpstr>readium.org</vt:lpstr>
      <vt:lpstr>Backward-compatibility</vt:lpstr>
      <vt:lpstr>EPUBs and ISBNs</vt:lpstr>
      <vt:lpstr>designed to be modular and extensible</vt:lpstr>
      <vt:lpstr>designed to be modular and extensible</vt:lpstr>
      <vt:lpstr>A few additional resources</vt:lpstr>
      <vt:lpstr>Thank You!</vt:lpstr>
    </vt:vector>
  </TitlesOfParts>
  <Company>Karen Wetzel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Development: An Overview</dc:title>
  <dc:creator>Karen Wetzel</dc:creator>
  <cp:lastModifiedBy>Nettie Lagace</cp:lastModifiedBy>
  <cp:revision>82</cp:revision>
  <cp:lastPrinted>2013-03-13T11:24:35Z</cp:lastPrinted>
  <dcterms:created xsi:type="dcterms:W3CDTF">2007-10-29T17:49:51Z</dcterms:created>
  <dcterms:modified xsi:type="dcterms:W3CDTF">2013-03-13T18:54:40Z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0x010100CDFA67BB8893134191D9394909D4A940</vt:lpwstr>
  </property>
</Properties>
</file>