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21.xml" ContentType="application/vnd.openxmlformats-officedocument.presentationml.slide+xml"/>
  <Override PartName="/ppt/slides/slide15.xml" ContentType="application/vnd.openxmlformats-officedocument.presentationml.slide+xml"/>
  <Override PartName="/ppt/slides/slide29.xml" ContentType="application/vnd.openxmlformats-officedocument.presentationml.slide+xml"/>
  <Override PartName="/ppt/slides/slide14.xml" ContentType="application/vnd.openxmlformats-officedocument.presentationml.slide+xml"/>
  <Override PartName="/ppt/slides/slide37.xml" ContentType="application/vnd.openxmlformats-officedocument.presentationml.slide+xml"/>
  <Override PartName="/ppt/slides/slide13.xml" ContentType="application/vnd.openxmlformats-officedocument.presentationml.slide+xml"/>
  <Override PartName="/ppt/slides/slide32.xml" ContentType="application/vnd.openxmlformats-officedocument.presentationml.slide+xml"/>
  <Override PartName="/ppt/slides/slide12.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3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35.xml" ContentType="application/vnd.openxmlformats-officedocument.presentationml.slide+xml"/>
  <Override PartName="/ppt/slides/slide17.xml" ContentType="application/vnd.openxmlformats-officedocument.presentationml.slide+xml"/>
  <Override PartName="/ppt/slides/slide3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30.xml" ContentType="application/vnd.openxmlformats-officedocument.presentationml.slide+xml"/>
  <Override PartName="/ppt/slides/slide3.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38.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harts/chart2.xml" ContentType="application/vnd.openxmlformats-officedocument.drawingml.chart+xml"/>
  <Override PartName="/ppt/charts/chart1.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sldIdLst>
    <p:sldId id="256" r:id="rId2"/>
    <p:sldId id="257" r:id="rId3"/>
    <p:sldId id="423" r:id="rId4"/>
    <p:sldId id="397" r:id="rId5"/>
    <p:sldId id="398" r:id="rId6"/>
    <p:sldId id="399" r:id="rId7"/>
    <p:sldId id="400" r:id="rId8"/>
    <p:sldId id="403" r:id="rId9"/>
    <p:sldId id="449" r:id="rId10"/>
    <p:sldId id="447" r:id="rId11"/>
    <p:sldId id="448" r:id="rId12"/>
    <p:sldId id="446" r:id="rId13"/>
    <p:sldId id="412" r:id="rId14"/>
    <p:sldId id="435" r:id="rId15"/>
    <p:sldId id="424" r:id="rId16"/>
    <p:sldId id="425" r:id="rId17"/>
    <p:sldId id="426" r:id="rId18"/>
    <p:sldId id="427" r:id="rId19"/>
    <p:sldId id="436" r:id="rId20"/>
    <p:sldId id="428" r:id="rId21"/>
    <p:sldId id="429" r:id="rId22"/>
    <p:sldId id="437" r:id="rId23"/>
    <p:sldId id="430" r:id="rId24"/>
    <p:sldId id="431" r:id="rId25"/>
    <p:sldId id="432" r:id="rId26"/>
    <p:sldId id="438" r:id="rId27"/>
    <p:sldId id="433" r:id="rId28"/>
    <p:sldId id="434" r:id="rId29"/>
    <p:sldId id="442" r:id="rId30"/>
    <p:sldId id="441" r:id="rId31"/>
    <p:sldId id="443" r:id="rId32"/>
    <p:sldId id="440" r:id="rId33"/>
    <p:sldId id="444" r:id="rId34"/>
    <p:sldId id="439" r:id="rId35"/>
    <p:sldId id="419" r:id="rId36"/>
    <p:sldId id="421" r:id="rId37"/>
    <p:sldId id="422" r:id="rId38"/>
    <p:sldId id="392" r:id="rId39"/>
  </p:sldIdLst>
  <p:sldSz cx="9144000" cy="6858000" type="screen4x3"/>
  <p:notesSz cx="6985000" cy="9283700"/>
  <p:defaultTextStyle>
    <a:defPPr>
      <a:defRPr lang="en-US"/>
    </a:defPPr>
    <a:lvl1pPr algn="l" rtl="0" eaLnBrk="0" fontAlgn="base" hangingPunct="0">
      <a:spcBef>
        <a:spcPct val="0"/>
      </a:spcBef>
      <a:spcAft>
        <a:spcPct val="0"/>
      </a:spcAft>
      <a:defRPr sz="28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8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8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Verdana" pitchFamily="34" charset="0"/>
        <a:ea typeface="+mn-ea"/>
        <a:cs typeface="+mn-cs"/>
      </a:defRPr>
    </a:lvl5pPr>
    <a:lvl6pPr marL="2286000" algn="l" defTabSz="914400" rtl="0" eaLnBrk="1" latinLnBrk="0" hangingPunct="1">
      <a:defRPr sz="2800" kern="1200">
        <a:solidFill>
          <a:schemeClr val="tx1"/>
        </a:solidFill>
        <a:latin typeface="Verdana" pitchFamily="34" charset="0"/>
        <a:ea typeface="+mn-ea"/>
        <a:cs typeface="+mn-cs"/>
      </a:defRPr>
    </a:lvl6pPr>
    <a:lvl7pPr marL="2743200" algn="l" defTabSz="914400" rtl="0" eaLnBrk="1" latinLnBrk="0" hangingPunct="1">
      <a:defRPr sz="2800" kern="1200">
        <a:solidFill>
          <a:schemeClr val="tx1"/>
        </a:solidFill>
        <a:latin typeface="Verdana" pitchFamily="34" charset="0"/>
        <a:ea typeface="+mn-ea"/>
        <a:cs typeface="+mn-cs"/>
      </a:defRPr>
    </a:lvl7pPr>
    <a:lvl8pPr marL="3200400" algn="l" defTabSz="914400" rtl="0" eaLnBrk="1" latinLnBrk="0" hangingPunct="1">
      <a:defRPr sz="2800" kern="1200">
        <a:solidFill>
          <a:schemeClr val="tx1"/>
        </a:solidFill>
        <a:latin typeface="Verdana" pitchFamily="34" charset="0"/>
        <a:ea typeface="+mn-ea"/>
        <a:cs typeface="+mn-cs"/>
      </a:defRPr>
    </a:lvl8pPr>
    <a:lvl9pPr marL="3657600" algn="l" defTabSz="914400" rtl="0" eaLnBrk="1" latinLnBrk="0" hangingPunct="1">
      <a:defRPr sz="28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95AD"/>
    <a:srgbClr val="009999"/>
    <a:srgbClr val="CC0000"/>
    <a:srgbClr val="FFFF00"/>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39" autoAdjust="0"/>
    <p:restoredTop sz="47385" autoAdjust="0"/>
  </p:normalViewPr>
  <p:slideViewPr>
    <p:cSldViewPr showGuides="1">
      <p:cViewPr varScale="1">
        <p:scale>
          <a:sx n="58" d="100"/>
          <a:sy n="58" d="100"/>
        </p:scale>
        <p:origin x="-16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97" d="100"/>
          <a:sy n="97" d="100"/>
        </p:scale>
        <p:origin x="-2538" y="-102"/>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latin typeface="Verdana" pitchFamily="34" charset="0"/>
                <a:ea typeface="Verdana" pitchFamily="34" charset="0"/>
                <a:cs typeface="Verdana" pitchFamily="34" charset="0"/>
              </a:rPr>
              <a:t>Total </a:t>
            </a:r>
            <a:r>
              <a:rPr lang="en-US" dirty="0" smtClean="0">
                <a:latin typeface="Verdana" pitchFamily="34" charset="0"/>
                <a:ea typeface="Verdana" pitchFamily="34" charset="0"/>
                <a:cs typeface="Verdana" pitchFamily="34" charset="0"/>
              </a:rPr>
              <a:t>monthly views </a:t>
            </a:r>
            <a:r>
              <a:rPr lang="en-US" dirty="0">
                <a:latin typeface="Verdana" pitchFamily="34" charset="0"/>
                <a:ea typeface="Verdana" pitchFamily="34" charset="0"/>
                <a:cs typeface="Verdana" pitchFamily="34" charset="0"/>
              </a:rPr>
              <a:t>of Libraries content: </a:t>
            </a:r>
          </a:p>
        </c:rich>
      </c:tx>
      <c:layout/>
      <c:spPr>
        <a:ln w="6350"/>
      </c:spPr>
    </c:title>
    <c:plotArea>
      <c:layout/>
      <c:pieChart>
        <c:varyColors val="1"/>
        <c:ser>
          <c:idx val="0"/>
          <c:order val="0"/>
          <c:tx>
            <c:strRef>
              <c:f>Sheet1!$B$1</c:f>
              <c:strCache>
                <c:ptCount val="1"/>
                <c:pt idx="0">
                  <c:v>Total views of Libraries content: </c:v>
                </c:pt>
              </c:strCache>
            </c:strRef>
          </c:tx>
          <c:cat>
            <c:strRef>
              <c:f>Sheet1!$A$2:$A$3</c:f>
              <c:strCache>
                <c:ptCount val="2"/>
                <c:pt idx="0">
                  <c:v>Mobile site</c:v>
                </c:pt>
                <c:pt idx="1">
                  <c:v>Apps</c:v>
                </c:pt>
              </c:strCache>
            </c:strRef>
          </c:cat>
          <c:val>
            <c:numRef>
              <c:f>Sheet1!$B$2:$B$3</c:f>
              <c:numCache>
                <c:formatCode>General</c:formatCode>
                <c:ptCount val="2"/>
                <c:pt idx="0">
                  <c:v>1</c:v>
                </c:pt>
                <c:pt idx="1">
                  <c:v>20</c:v>
                </c:pt>
              </c:numCache>
            </c:numRef>
          </c:val>
        </c:ser>
        <c:firstSliceAng val="0"/>
      </c:pieChart>
    </c:plotArea>
    <c:legend>
      <c:legendPos val="r"/>
      <c:layout/>
      <c:txPr>
        <a:bodyPr/>
        <a:lstStyle/>
        <a:p>
          <a:pPr>
            <a:defRPr baseline="0">
              <a:latin typeface="Verdana" pitchFamily="34" charset="0"/>
            </a:defRPr>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latin typeface="Verdana" pitchFamily="34" charset="0"/>
                <a:ea typeface="Verdana" pitchFamily="34" charset="0"/>
                <a:cs typeface="Verdana" pitchFamily="34" charset="0"/>
              </a:defRPr>
            </a:pPr>
            <a:r>
              <a:rPr lang="en-US" dirty="0" smtClean="0">
                <a:latin typeface="Verdana" pitchFamily="34" charset="0"/>
                <a:ea typeface="Verdana" pitchFamily="34" charset="0"/>
                <a:cs typeface="Verdana" pitchFamily="34" charset="0"/>
              </a:rPr>
              <a:t>#</a:t>
            </a:r>
            <a:r>
              <a:rPr lang="en-US" baseline="0" dirty="0" smtClean="0">
                <a:latin typeface="Verdana" pitchFamily="34" charset="0"/>
                <a:ea typeface="Verdana" pitchFamily="34" charset="0"/>
                <a:cs typeface="Verdana" pitchFamily="34" charset="0"/>
              </a:rPr>
              <a:t> of times </a:t>
            </a:r>
            <a:r>
              <a:rPr lang="en-US" dirty="0" smtClean="0">
                <a:latin typeface="Verdana" pitchFamily="34" charset="0"/>
                <a:ea typeface="Verdana" pitchFamily="34" charset="0"/>
                <a:cs typeface="Verdana" pitchFamily="34" charset="0"/>
              </a:rPr>
              <a:t>loans page</a:t>
            </a:r>
            <a:r>
              <a:rPr lang="en-US" baseline="0" dirty="0" smtClean="0">
                <a:latin typeface="Verdana" pitchFamily="34" charset="0"/>
                <a:ea typeface="Verdana" pitchFamily="34" charset="0"/>
                <a:cs typeface="Verdana" pitchFamily="34" charset="0"/>
              </a:rPr>
              <a:t> is </a:t>
            </a:r>
            <a:r>
              <a:rPr lang="en-US" dirty="0" smtClean="0">
                <a:latin typeface="Verdana" pitchFamily="34" charset="0"/>
                <a:ea typeface="Verdana" pitchFamily="34" charset="0"/>
                <a:cs typeface="Verdana" pitchFamily="34" charset="0"/>
              </a:rPr>
              <a:t>viewed</a:t>
            </a:r>
            <a:r>
              <a:rPr lang="en-US" baseline="0" dirty="0" smtClean="0">
                <a:latin typeface="Verdana" pitchFamily="34" charset="0"/>
                <a:ea typeface="Verdana" pitchFamily="34" charset="0"/>
                <a:cs typeface="Verdana" pitchFamily="34" charset="0"/>
              </a:rPr>
              <a:t> per month</a:t>
            </a:r>
            <a:endParaRPr lang="en-US" dirty="0">
              <a:latin typeface="Verdana" pitchFamily="34" charset="0"/>
              <a:ea typeface="Verdana" pitchFamily="34" charset="0"/>
              <a:cs typeface="Verdana" pitchFamily="34" charset="0"/>
            </a:endParaRPr>
          </a:p>
        </c:rich>
      </c:tx>
      <c:layout/>
    </c:title>
    <c:plotArea>
      <c:layout/>
      <c:barChart>
        <c:barDir val="bar"/>
        <c:grouping val="clustered"/>
        <c:ser>
          <c:idx val="0"/>
          <c:order val="0"/>
          <c:tx>
            <c:strRef>
              <c:f>Sheet1!$B$1</c:f>
              <c:strCache>
                <c:ptCount val="1"/>
                <c:pt idx="0">
                  <c:v>View loans</c:v>
                </c:pt>
              </c:strCache>
            </c:strRef>
          </c:tx>
          <c:spPr>
            <a:solidFill>
              <a:srgbClr val="1F95AD"/>
            </a:solidFill>
          </c:spPr>
          <c:cat>
            <c:strRef>
              <c:f>Sheet1!$A$2:$A$3</c:f>
              <c:strCache>
                <c:ptCount val="2"/>
                <c:pt idx="0">
                  <c:v>Mobile site</c:v>
                </c:pt>
                <c:pt idx="1">
                  <c:v>Apps</c:v>
                </c:pt>
              </c:strCache>
            </c:strRef>
          </c:cat>
          <c:val>
            <c:numRef>
              <c:f>Sheet1!$B$2:$B$3</c:f>
              <c:numCache>
                <c:formatCode>General</c:formatCode>
                <c:ptCount val="2"/>
                <c:pt idx="0">
                  <c:v>60</c:v>
                </c:pt>
                <c:pt idx="1">
                  <c:v>1200</c:v>
                </c:pt>
              </c:numCache>
            </c:numRef>
          </c:val>
        </c:ser>
        <c:axId val="141959552"/>
        <c:axId val="139252864"/>
      </c:barChart>
      <c:valAx>
        <c:axId val="139252864"/>
        <c:scaling>
          <c:orientation val="minMax"/>
        </c:scaling>
        <c:axPos val="b"/>
        <c:majorGridlines/>
        <c:numFmt formatCode="General" sourceLinked="1"/>
        <c:tickLblPos val="nextTo"/>
        <c:txPr>
          <a:bodyPr/>
          <a:lstStyle/>
          <a:p>
            <a:pPr>
              <a:defRPr baseline="0">
                <a:latin typeface="Verdana" pitchFamily="34" charset="0"/>
              </a:defRPr>
            </a:pPr>
            <a:endParaRPr lang="en-US"/>
          </a:p>
        </c:txPr>
        <c:crossAx val="141959552"/>
        <c:crossBetween val="between"/>
      </c:valAx>
      <c:catAx>
        <c:axId val="141959552"/>
        <c:scaling>
          <c:orientation val="minMax"/>
        </c:scaling>
        <c:axPos val="l"/>
        <c:tickLblPos val="nextTo"/>
        <c:txPr>
          <a:bodyPr/>
          <a:lstStyle/>
          <a:p>
            <a:pPr>
              <a:defRPr baseline="0">
                <a:latin typeface="Verdana" pitchFamily="34" charset="0"/>
              </a:defRPr>
            </a:pPr>
            <a:endParaRPr lang="en-US"/>
          </a:p>
        </c:txPr>
        <c:crossAx val="139252864"/>
        <c:auto val="1"/>
        <c:lblAlgn val="ctr"/>
        <c:lblOffset val="100"/>
      </c:cat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1026"/>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endParaRPr lang="en-US" altLang="en-US"/>
          </a:p>
        </p:txBody>
      </p:sp>
      <p:sp>
        <p:nvSpPr>
          <p:cNvPr id="126979" name="Rectangle 1027"/>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endParaRPr lang="en-US" altLang="en-US"/>
          </a:p>
        </p:txBody>
      </p:sp>
      <p:sp>
        <p:nvSpPr>
          <p:cNvPr id="126980" name="Rectangle 1028"/>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ffectLst/>
        </p:spPr>
      </p:sp>
      <p:sp>
        <p:nvSpPr>
          <p:cNvPr id="126981" name="Rectangle 1029"/>
          <p:cNvSpPr>
            <a:spLocks noGrp="1" noChangeArrowheads="1"/>
          </p:cNvSpPr>
          <p:nvPr>
            <p:ph type="body" sz="quarter" idx="3"/>
          </p:nvPr>
        </p:nvSpPr>
        <p:spPr bwMode="auto">
          <a:xfrm>
            <a:off x="931863" y="4410075"/>
            <a:ext cx="5121275" cy="417671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6982" name="Rectangle 1030"/>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endParaRPr lang="en-US" altLang="en-US"/>
          </a:p>
        </p:txBody>
      </p:sp>
      <p:sp>
        <p:nvSpPr>
          <p:cNvPr id="126983" name="Rectangle 1031"/>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F29ED660-EAFE-4299-A51C-E47198CE2DF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2EB15E8-2F2A-406E-8618-635CFC271AFE}" type="slidenum">
              <a:rPr lang="en-US" altLang="en-US"/>
              <a:pPr/>
              <a:t>1</a:t>
            </a:fld>
            <a:endParaRPr lang="en-US" alt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pPr lvl="0"/>
            <a:r>
              <a:rPr lang="en-US" sz="1200" kern="1200" dirty="0" smtClean="0">
                <a:solidFill>
                  <a:schemeClr val="tx1"/>
                </a:solidFill>
                <a:latin typeface="Arial" pitchFamily="34" charset="0"/>
                <a:ea typeface="+mn-ea"/>
                <a:cs typeface="+mn-cs"/>
              </a:rPr>
              <a:t>I’m </a:t>
            </a:r>
            <a:r>
              <a:rPr lang="en-US" sz="1200" kern="1200" dirty="0" smtClean="0">
                <a:solidFill>
                  <a:schemeClr val="tx1"/>
                </a:solidFill>
                <a:latin typeface="Arial" pitchFamily="34" charset="0"/>
                <a:ea typeface="+mn-ea"/>
                <a:cs typeface="+mn-cs"/>
              </a:rPr>
              <a:t>a UX Librarian here at </a:t>
            </a:r>
            <a:r>
              <a:rPr lang="en-US" sz="1200" kern="1200" dirty="0" smtClean="0">
                <a:solidFill>
                  <a:schemeClr val="tx1"/>
                </a:solidFill>
                <a:latin typeface="Arial" pitchFamily="34" charset="0"/>
                <a:ea typeface="+mn-ea"/>
                <a:cs typeface="+mn-cs"/>
              </a:rPr>
              <a:t>MIT.  </a:t>
            </a:r>
            <a:r>
              <a:rPr lang="en-US" sz="1200" kern="1200" dirty="0" smtClean="0">
                <a:solidFill>
                  <a:schemeClr val="tx1"/>
                </a:solidFill>
                <a:latin typeface="Arial" pitchFamily="34" charset="0"/>
                <a:ea typeface="+mn-ea"/>
                <a:cs typeface="+mn-cs"/>
              </a:rPr>
              <a:t>I’ve also been involved with NEASIST for a few years now.  I do user studies and usability testing, and I serve on the User Interface group, where we do a lot of work on the website.  I’m a little bit of a techie, but not a super techie, so I know only bits and pieces of how the mobile site works.</a:t>
            </a:r>
            <a:r>
              <a:rPr lang="en-US" sz="1200" kern="1200" baseline="0" dirty="0" smtClean="0">
                <a:solidFill>
                  <a:schemeClr val="tx1"/>
                </a:solidFill>
                <a:latin typeface="Arial" pitchFamily="34" charset="0"/>
                <a:ea typeface="+mn-ea"/>
                <a:cs typeface="+mn-cs"/>
              </a:rPr>
              <a:t>  Some of you may have met Darcy Duke who’s here today – she’s the webmaster for MIT Libraries, so if I miss something, I hope that she’ll jump in, too.</a:t>
            </a:r>
            <a:endParaRPr lang="en-US" sz="1200" kern="1200" dirty="0" smtClean="0">
              <a:solidFill>
                <a:schemeClr val="tx1"/>
              </a:solidFill>
              <a:latin typeface="Arial"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8745A15-4ED4-41BD-8567-5EB780411C53}" type="slidenum">
              <a:rPr lang="en-US" altLang="en-US"/>
              <a:pPr/>
              <a:t>10</a:t>
            </a:fld>
            <a:endParaRPr lang="en-US" alt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sz="1200" kern="1200" dirty="0" smtClean="0">
                <a:solidFill>
                  <a:schemeClr val="tx1"/>
                </a:solidFill>
                <a:latin typeface="Arial" pitchFamily="34" charset="0"/>
                <a:ea typeface="+mn-ea"/>
                <a:cs typeface="+mn-cs"/>
              </a:rPr>
              <a:t>Over the last two years we've noticed a trend of users preferring the native apps over the mobile website. Web traffic on </a:t>
            </a:r>
            <a:r>
              <a:rPr lang="en-US" sz="1200" u="sng" kern="1200" dirty="0" smtClean="0">
                <a:solidFill>
                  <a:schemeClr val="tx1"/>
                </a:solidFill>
                <a:latin typeface="Arial" pitchFamily="34" charset="0"/>
                <a:ea typeface="+mn-ea"/>
                <a:cs typeface="+mn-cs"/>
              </a:rPr>
              <a:t>m.mit.edu</a:t>
            </a:r>
            <a:r>
              <a:rPr lang="en-US" sz="1200" kern="1200" dirty="0" smtClean="0">
                <a:solidFill>
                  <a:schemeClr val="tx1"/>
                </a:solidFill>
                <a:latin typeface="Arial" pitchFamily="34" charset="0"/>
                <a:ea typeface="+mn-ea"/>
                <a:cs typeface="+mn-cs"/>
              </a:rPr>
              <a:t> has slowly declined while native app use has grown. So there's a benefit to being a part of the overall MIT Mobile setup in itself. Users have a preference for native apps over mobile websites when it comes to frequent tasks. Libraries can take advantage of the native apps' existing user base and outsource development and maintenance costs to MIT’s IT department.</a:t>
            </a:r>
          </a:p>
          <a:p>
            <a:r>
              <a:rPr lang="en-US" sz="1200" kern="1200" dirty="0" smtClean="0">
                <a:solidFill>
                  <a:schemeClr val="tx1"/>
                </a:solidFill>
                <a:latin typeface="Arial" pitchFamily="34" charset="0"/>
                <a:ea typeface="+mn-ea"/>
                <a:cs typeface="+mn-cs"/>
              </a:rPr>
              <a:t> </a:t>
            </a:r>
          </a:p>
          <a:p>
            <a:r>
              <a:rPr lang="en-US" sz="1200" kern="1200" dirty="0" smtClean="0">
                <a:solidFill>
                  <a:schemeClr val="tx1"/>
                </a:solidFill>
                <a:latin typeface="Arial" pitchFamily="34" charset="0"/>
                <a:ea typeface="+mn-ea"/>
                <a:cs typeface="+mn-cs"/>
              </a:rPr>
              <a:t>For Libraries content, there's about a 20:1 preference by traffic for native apps. </a:t>
            </a:r>
            <a:endParaRPr lang="en-US" sz="1200" kern="1200" dirty="0">
              <a:solidFill>
                <a:schemeClr val="tx1"/>
              </a:solidFill>
              <a:latin typeface="Arial"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8745A15-4ED4-41BD-8567-5EB780411C53}" type="slidenum">
              <a:rPr lang="en-US" altLang="en-US"/>
              <a:pPr/>
              <a:t>11</a:t>
            </a:fld>
            <a:endParaRPr lang="en-US" alt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sz="1200" kern="1200" dirty="0" smtClean="0">
                <a:solidFill>
                  <a:schemeClr val="tx1"/>
                </a:solidFill>
                <a:latin typeface="Arial" pitchFamily="34" charset="0"/>
                <a:ea typeface="+mn-ea"/>
                <a:cs typeface="+mn-cs"/>
              </a:rPr>
              <a:t>Users check their loans about 60 times per month on the mobile website but close to 1200 times per month in the native apps. And in the last two months we haven't seen any attempts to renew loans on the mobile web, whereas we get around 18 per week through the native apps.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8745A15-4ED4-41BD-8567-5EB780411C53}" type="slidenum">
              <a:rPr lang="en-US" altLang="en-US"/>
              <a:pPr/>
              <a:t>12</a:t>
            </a:fld>
            <a:endParaRPr lang="en-US" alt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ea typeface="+mn-ea"/>
                <a:cs typeface="+mn-cs"/>
              </a:rPr>
              <a:t>So now I’ll talk about why we’ve made the choices we have.  We’ve carefully selected what we’ve put into the mobile site. </a:t>
            </a:r>
          </a:p>
          <a:p>
            <a:endParaRPr lang="en-US" sz="1200" kern="1200" dirty="0" smtClean="0">
              <a:solidFill>
                <a:schemeClr val="tx1"/>
              </a:solidFill>
              <a:latin typeface="Arial" pitchFamily="34" charset="0"/>
              <a:ea typeface="+mn-ea"/>
              <a:cs typeface="+mn-cs"/>
            </a:endParaRPr>
          </a:p>
          <a:p>
            <a:r>
              <a:rPr lang="en-US" sz="1200" kern="1200" dirty="0" smtClean="0">
                <a:solidFill>
                  <a:schemeClr val="tx1"/>
                </a:solidFill>
                <a:latin typeface="Arial" pitchFamily="34" charset="0"/>
                <a:ea typeface="+mn-ea"/>
                <a:cs typeface="+mn-cs"/>
              </a:rPr>
              <a:t>We’ve </a:t>
            </a:r>
            <a:r>
              <a:rPr lang="en-US" sz="1200" kern="1200" dirty="0" smtClean="0">
                <a:solidFill>
                  <a:schemeClr val="tx1"/>
                </a:solidFill>
                <a:latin typeface="Arial" pitchFamily="34" charset="0"/>
                <a:ea typeface="+mn-ea"/>
                <a:cs typeface="+mn-cs"/>
              </a:rPr>
              <a:t>carefully selected what we’ve put into the mobile site.  We knew we wanted:</a:t>
            </a:r>
            <a:endParaRPr lang="en-US" sz="1600" kern="1200" dirty="0" smtClean="0">
              <a:solidFill>
                <a:schemeClr val="tx1"/>
              </a:solidFill>
              <a:latin typeface="Arial" pitchFamily="34" charset="0"/>
              <a:ea typeface="+mn-ea"/>
              <a:cs typeface="+mn-cs"/>
            </a:endParaRPr>
          </a:p>
          <a:p>
            <a:pPr lvl="0"/>
            <a:r>
              <a:rPr lang="en-US" sz="1200" kern="1200" dirty="0" smtClean="0">
                <a:solidFill>
                  <a:schemeClr val="tx1"/>
                </a:solidFill>
                <a:latin typeface="Arial" pitchFamily="34" charset="0"/>
                <a:ea typeface="+mn-ea"/>
                <a:cs typeface="+mn-cs"/>
              </a:rPr>
              <a:t>Services </a:t>
            </a:r>
            <a:r>
              <a:rPr lang="en-US" sz="1200" kern="1200" dirty="0" smtClean="0">
                <a:solidFill>
                  <a:schemeClr val="tx1"/>
                </a:solidFill>
                <a:latin typeface="Arial" pitchFamily="34" charset="0"/>
                <a:ea typeface="+mn-ea"/>
                <a:cs typeface="+mn-cs"/>
              </a:rPr>
              <a:t>that the MIT community would want to use on the run</a:t>
            </a:r>
            <a:endParaRPr lang="en-US" sz="1600" kern="1200" dirty="0" smtClean="0">
              <a:solidFill>
                <a:schemeClr val="tx1"/>
              </a:solidFill>
              <a:latin typeface="Arial" pitchFamily="34" charset="0"/>
              <a:ea typeface="+mn-ea"/>
              <a:cs typeface="+mn-cs"/>
            </a:endParaRPr>
          </a:p>
          <a:p>
            <a:pPr lvl="1"/>
            <a:r>
              <a:rPr lang="en-US" sz="1200" kern="1200" dirty="0" smtClean="0">
                <a:solidFill>
                  <a:schemeClr val="tx1"/>
                </a:solidFill>
                <a:latin typeface="Arial" pitchFamily="34" charset="0"/>
                <a:ea typeface="+mn-ea"/>
                <a:cs typeface="+mn-cs"/>
              </a:rPr>
              <a:t>-We didn’t want to just dump all of our services that were on the full site into a mobile interface.  Talking to our users led us to believe that they didn’t want to do heavy research on their devices. </a:t>
            </a:r>
            <a:endParaRPr lang="en-US" sz="1600" kern="1200" dirty="0" smtClean="0">
              <a:solidFill>
                <a:schemeClr val="tx1"/>
              </a:solidFill>
              <a:latin typeface="Arial" pitchFamily="34" charset="0"/>
              <a:ea typeface="+mn-ea"/>
              <a:cs typeface="+mn-cs"/>
            </a:endParaRPr>
          </a:p>
          <a:p>
            <a:pPr lvl="1"/>
            <a:r>
              <a:rPr lang="en-US" sz="1200" kern="1200" dirty="0" smtClean="0">
                <a:solidFill>
                  <a:schemeClr val="tx1"/>
                </a:solidFill>
                <a:latin typeface="Arial" pitchFamily="34" charset="0"/>
                <a:ea typeface="+mn-ea"/>
                <a:cs typeface="+mn-cs"/>
              </a:rPr>
              <a:t>-Instead of thinking about what services we already had that we could add to mobile, we started by thinking about what people would want to do on the go.  What would people want to do while they waited for the T?  What if I were eating lunch or walking around on campus? </a:t>
            </a:r>
            <a:endParaRPr lang="en-US" sz="1600" kern="1200" dirty="0" smtClean="0">
              <a:solidFill>
                <a:schemeClr val="tx1"/>
              </a:solidFill>
              <a:latin typeface="Arial" pitchFamily="34" charset="0"/>
              <a:ea typeface="+mn-ea"/>
              <a:cs typeface="+mn-cs"/>
            </a:endParaRPr>
          </a:p>
          <a:p>
            <a:pPr lvl="1"/>
            <a:r>
              <a:rPr lang="en-US" sz="1200" kern="1200" dirty="0" smtClean="0">
                <a:solidFill>
                  <a:schemeClr val="tx1"/>
                </a:solidFill>
                <a:latin typeface="Arial" pitchFamily="34" charset="0"/>
                <a:ea typeface="+mn-ea"/>
                <a:cs typeface="+mn-cs"/>
              </a:rPr>
              <a:t>-We asked ourselves what we would want to do on the go from our phones.  For example, we’d want to find the call number of a book, and when the library closed.  We wanted the site to be very simple and useful.    </a:t>
            </a:r>
            <a:endParaRPr lang="en-US" sz="1600" kern="1200" dirty="0" smtClean="0">
              <a:solidFill>
                <a:schemeClr val="tx1"/>
              </a:solidFill>
              <a:latin typeface="Arial" pitchFamily="34" charset="0"/>
              <a:ea typeface="+mn-ea"/>
              <a:cs typeface="+mn-cs"/>
            </a:endParaRPr>
          </a:p>
          <a:p>
            <a:pPr lvl="0"/>
            <a:r>
              <a:rPr lang="en-US" sz="1200" kern="1200" dirty="0" smtClean="0">
                <a:solidFill>
                  <a:schemeClr val="tx1"/>
                </a:solidFill>
                <a:latin typeface="Arial" pitchFamily="34" charset="0"/>
                <a:ea typeface="+mn-ea"/>
                <a:cs typeface="+mn-cs"/>
              </a:rPr>
              <a:t>Services that looked good and worked well on mobile.</a:t>
            </a:r>
            <a:endParaRPr lang="en-US" sz="1600" kern="1200" dirty="0" smtClean="0">
              <a:solidFill>
                <a:schemeClr val="tx1"/>
              </a:solidFill>
              <a:latin typeface="Arial" pitchFamily="34" charset="0"/>
              <a:ea typeface="+mn-ea"/>
              <a:cs typeface="+mn-cs"/>
            </a:endParaRPr>
          </a:p>
          <a:p>
            <a:pPr lvl="1"/>
            <a:r>
              <a:rPr lang="en-US" sz="1200" kern="1200" dirty="0" smtClean="0">
                <a:solidFill>
                  <a:schemeClr val="tx1"/>
                </a:solidFill>
                <a:latin typeface="Arial" pitchFamily="34" charset="0"/>
                <a:ea typeface="+mn-ea"/>
                <a:cs typeface="+mn-cs"/>
              </a:rPr>
              <a:t>There are many things we could have just thrown in because they’re on our full web site, but if they aren’t optimized for mobile, people will have a bad experience the first time they use it, and they won’t come back to use the mobile site</a:t>
            </a:r>
            <a:endParaRPr lang="en-US" sz="1600" kern="1200" dirty="0" smtClean="0">
              <a:solidFill>
                <a:schemeClr val="tx1"/>
              </a:solidFill>
              <a:latin typeface="Arial" pitchFamily="34" charset="0"/>
              <a:ea typeface="+mn-ea"/>
              <a:cs typeface="+mn-cs"/>
            </a:endParaRPr>
          </a:p>
          <a:p>
            <a:endParaRPr lang="en-US" sz="1200" kern="1200" dirty="0">
              <a:solidFill>
                <a:schemeClr val="tx1"/>
              </a:solidFill>
              <a:latin typeface="Times" pitchFamily="18"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8745A15-4ED4-41BD-8567-5EB780411C53}" type="slidenum">
              <a:rPr lang="en-US" altLang="en-US"/>
              <a:pPr/>
              <a:t>13</a:t>
            </a:fld>
            <a:endParaRPr lang="en-US" alt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kern="1200" dirty="0" smtClean="0">
                <a:solidFill>
                  <a:schemeClr val="tx1"/>
                </a:solidFill>
                <a:latin typeface="Arial" pitchFamily="34" charset="0"/>
                <a:ea typeface="+mn-ea"/>
                <a:cs typeface="+mn-cs"/>
              </a:rPr>
              <a:t>Now</a:t>
            </a:r>
            <a:r>
              <a:rPr lang="en-US" kern="1200" baseline="0" dirty="0" smtClean="0">
                <a:solidFill>
                  <a:schemeClr val="tx1"/>
                </a:solidFill>
                <a:latin typeface="Arial" pitchFamily="34" charset="0"/>
                <a:ea typeface="+mn-ea"/>
                <a:cs typeface="+mn-cs"/>
              </a:rPr>
              <a:t> I’ll do a walkthrough of the library section of the MIT Mobile app for </a:t>
            </a:r>
            <a:r>
              <a:rPr lang="en-US" kern="1200" baseline="0" dirty="0" err="1" smtClean="0">
                <a:solidFill>
                  <a:schemeClr val="tx1"/>
                </a:solidFill>
                <a:latin typeface="Arial" pitchFamily="34" charset="0"/>
                <a:ea typeface="+mn-ea"/>
                <a:cs typeface="+mn-cs"/>
              </a:rPr>
              <a:t>iPhone</a:t>
            </a:r>
            <a:r>
              <a:rPr lang="en-US" kern="1200" baseline="0" dirty="0" smtClean="0">
                <a:solidFill>
                  <a:schemeClr val="tx1"/>
                </a:solidFill>
                <a:latin typeface="Arial" pitchFamily="34" charset="0"/>
                <a:ea typeface="+mn-ea"/>
                <a:cs typeface="+mn-cs"/>
              </a:rPr>
              <a:t>.  I won’t show you the Android app or mobile site, because they have the same functionality and a similar look.</a:t>
            </a:r>
            <a:endParaRPr lang="en-US" kern="1200" dirty="0" smtClean="0">
              <a:solidFill>
                <a:schemeClr val="tx1"/>
              </a:solidFill>
              <a:latin typeface="Arial"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8745A15-4ED4-41BD-8567-5EB780411C53}" type="slidenum">
              <a:rPr lang="en-US" altLang="en-US"/>
              <a:pPr/>
              <a:t>2</a:t>
            </a:fld>
            <a:endParaRPr lang="en-US" alt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sz="1200" kern="1200" dirty="0" smtClean="0">
                <a:solidFill>
                  <a:schemeClr val="tx1"/>
                </a:solidFill>
                <a:latin typeface="Arial" pitchFamily="34" charset="0"/>
                <a:ea typeface="+mn-ea"/>
                <a:cs typeface="+mn-cs"/>
              </a:rPr>
              <a:t>Today, I’ll talk about the MIT Libraries presence on MIT Mobile.  I’ll start with by telling you the background of the MIT Libraries mobile presence, best practices that we followed, lessons learned, and next steps </a:t>
            </a:r>
            <a:endParaRPr lang="en-US" sz="1200" kern="1200" dirty="0">
              <a:solidFill>
                <a:schemeClr val="tx1"/>
              </a:solidFill>
              <a:latin typeface="Arial" pitchFamily="34"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ea typeface="+mn-ea"/>
                <a:cs typeface="+mn-cs"/>
              </a:rPr>
              <a:t>Currently works through Google Calendar feeds for each library </a:t>
            </a:r>
          </a:p>
          <a:p>
            <a:endParaRPr lang="en-US" dirty="0"/>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9CB0DDE-29B9-40DB-A8D8-92D8FE1A6C25}" type="slidenum">
              <a:rPr lang="en-US" altLang="en-US"/>
              <a:pPr/>
              <a:t>3</a:t>
            </a:fld>
            <a:endParaRPr lang="en-US" alt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ltLang="en-US" dirty="0" smtClean="0">
                <a:latin typeface="Arial" pitchFamily="34" charset="0"/>
              </a:rPr>
              <a:t>First I’ll talk a little</a:t>
            </a:r>
            <a:r>
              <a:rPr lang="en-US" altLang="en-US" baseline="0" dirty="0" smtClean="0">
                <a:latin typeface="Arial" pitchFamily="34" charset="0"/>
              </a:rPr>
              <a:t> bit </a:t>
            </a:r>
            <a:r>
              <a:rPr lang="en-US" altLang="en-US" dirty="0" smtClean="0">
                <a:latin typeface="Arial" pitchFamily="34" charset="0"/>
              </a:rPr>
              <a:t>about the history of how</a:t>
            </a:r>
            <a:r>
              <a:rPr lang="en-US" altLang="en-US" baseline="0" dirty="0" smtClean="0">
                <a:latin typeface="Arial" pitchFamily="34" charset="0"/>
              </a:rPr>
              <a:t> the libraries became integrated with MIT Mobile.  It was a bit of a winding road.</a:t>
            </a:r>
            <a:r>
              <a:rPr lang="en-US" altLang="en-US" dirty="0" smtClean="0">
                <a:latin typeface="Arial" pitchFamily="34" charset="0"/>
              </a:rPr>
              <a:t> </a:t>
            </a:r>
          </a:p>
          <a:p>
            <a:endParaRPr lang="en-US" sz="1200" kern="1200" dirty="0" smtClean="0">
              <a:solidFill>
                <a:schemeClr val="tx1"/>
              </a:solidFill>
              <a:latin typeface="Arial" pitchFamily="34" charset="0"/>
              <a:ea typeface="+mn-ea"/>
              <a:cs typeface="+mn-cs"/>
            </a:endParaRPr>
          </a:p>
          <a:p>
            <a:r>
              <a:rPr lang="en-US" sz="1200" kern="1200" dirty="0" smtClean="0">
                <a:solidFill>
                  <a:schemeClr val="tx1"/>
                </a:solidFill>
                <a:latin typeface="Arial" pitchFamily="34" charset="0"/>
                <a:ea typeface="+mn-ea"/>
                <a:cs typeface="+mn-cs"/>
              </a:rPr>
              <a:t>We’ve been interested in providing mobile services for a few years now.  And we knew that</a:t>
            </a:r>
            <a:r>
              <a:rPr lang="en-US" sz="1200" kern="1200" baseline="0" dirty="0" smtClean="0">
                <a:solidFill>
                  <a:schemeClr val="tx1"/>
                </a:solidFill>
                <a:latin typeface="Arial" pitchFamily="34" charset="0"/>
                <a:ea typeface="+mn-ea"/>
                <a:cs typeface="+mn-cs"/>
              </a:rPr>
              <a:t> a lot of MIT students and researchers were on mobile, especially on </a:t>
            </a:r>
            <a:r>
              <a:rPr lang="en-US" sz="1200" kern="1200" baseline="0" dirty="0" err="1" smtClean="0">
                <a:solidFill>
                  <a:schemeClr val="tx1"/>
                </a:solidFill>
                <a:latin typeface="Arial" pitchFamily="34" charset="0"/>
                <a:ea typeface="+mn-ea"/>
                <a:cs typeface="+mn-cs"/>
              </a:rPr>
              <a:t>iOS</a:t>
            </a:r>
            <a:r>
              <a:rPr lang="en-US" sz="1200" kern="1200" baseline="0" dirty="0" smtClean="0">
                <a:solidFill>
                  <a:schemeClr val="tx1"/>
                </a:solidFill>
                <a:latin typeface="Arial" pitchFamily="34" charset="0"/>
                <a:ea typeface="+mn-ea"/>
                <a:cs typeface="+mn-cs"/>
              </a:rPr>
              <a:t> devices.</a:t>
            </a:r>
            <a:endParaRPr lang="en-US" sz="1200" kern="1200" dirty="0" smtClean="0">
              <a:solidFill>
                <a:schemeClr val="tx1"/>
              </a:solidFill>
              <a:latin typeface="Arial" pitchFamily="34" charset="0"/>
              <a:ea typeface="+mn-ea"/>
              <a:cs typeface="+mn-cs"/>
            </a:endParaRPr>
          </a:p>
          <a:p>
            <a:endParaRPr lang="en-US" sz="1200" kern="1200" dirty="0" smtClean="0">
              <a:solidFill>
                <a:schemeClr val="tx1"/>
              </a:solidFill>
              <a:latin typeface="Arial" pitchFamily="34" charset="0"/>
              <a:ea typeface="+mn-ea"/>
              <a:cs typeface="+mn-cs"/>
            </a:endParaRPr>
          </a:p>
          <a:p>
            <a:r>
              <a:rPr lang="en-US" sz="1200" kern="1200" dirty="0" smtClean="0">
                <a:solidFill>
                  <a:schemeClr val="tx1"/>
                </a:solidFill>
                <a:latin typeface="Arial" pitchFamily="34" charset="0"/>
                <a:ea typeface="+mn-ea"/>
                <a:cs typeface="+mn-cs"/>
              </a:rPr>
              <a:t>In </a:t>
            </a:r>
            <a:r>
              <a:rPr lang="en-US" sz="1200" kern="1200" dirty="0" smtClean="0">
                <a:solidFill>
                  <a:schemeClr val="tx1"/>
                </a:solidFill>
                <a:latin typeface="Arial" pitchFamily="34" charset="0"/>
                <a:ea typeface="+mn-ea"/>
                <a:cs typeface="+mn-cs"/>
              </a:rPr>
              <a:t>a</a:t>
            </a:r>
            <a:r>
              <a:rPr lang="en-US" sz="1200" kern="1200" baseline="0" dirty="0" smtClean="0">
                <a:solidFill>
                  <a:schemeClr val="tx1"/>
                </a:solidFill>
                <a:latin typeface="Arial" pitchFamily="34" charset="0"/>
                <a:ea typeface="+mn-ea"/>
                <a:cs typeface="+mn-cs"/>
              </a:rPr>
              <a:t> </a:t>
            </a:r>
            <a:r>
              <a:rPr lang="en-US" sz="1200" kern="1200" dirty="0" smtClean="0">
                <a:solidFill>
                  <a:schemeClr val="tx1"/>
                </a:solidFill>
                <a:latin typeface="Arial" pitchFamily="34" charset="0"/>
                <a:ea typeface="+mn-ea"/>
                <a:cs typeface="+mn-cs"/>
              </a:rPr>
              <a:t>user study we did last Fall, the topic of</a:t>
            </a:r>
            <a:r>
              <a:rPr lang="en-US" sz="1200" kern="1200" baseline="0" dirty="0" smtClean="0">
                <a:solidFill>
                  <a:schemeClr val="tx1"/>
                </a:solidFill>
                <a:latin typeface="Arial" pitchFamily="34" charset="0"/>
                <a:ea typeface="+mn-ea"/>
                <a:cs typeface="+mn-cs"/>
              </a:rPr>
              <a:t> mobile came up several times in interviews.  </a:t>
            </a:r>
            <a:r>
              <a:rPr lang="en-US" sz="1200" kern="1200" dirty="0" smtClean="0">
                <a:solidFill>
                  <a:schemeClr val="tx1"/>
                </a:solidFill>
                <a:latin typeface="Arial" pitchFamily="34" charset="0"/>
                <a:ea typeface="+mn-ea"/>
                <a:cs typeface="+mn-cs"/>
              </a:rPr>
              <a:t>Since these students are often on the run, they found their mobile devices handy for </a:t>
            </a:r>
            <a:r>
              <a:rPr lang="en-US" sz="1200" kern="1200" dirty="0" err="1" smtClean="0">
                <a:solidFill>
                  <a:schemeClr val="tx1"/>
                </a:solidFill>
                <a:latin typeface="Arial" pitchFamily="34" charset="0"/>
                <a:ea typeface="+mn-ea"/>
                <a:cs typeface="+mn-cs"/>
              </a:rPr>
              <a:t>txting</a:t>
            </a:r>
            <a:r>
              <a:rPr lang="en-US" sz="1200" kern="1200" dirty="0" smtClean="0">
                <a:solidFill>
                  <a:schemeClr val="tx1"/>
                </a:solidFill>
                <a:latin typeface="Arial" pitchFamily="34" charset="0"/>
                <a:ea typeface="+mn-ea"/>
                <a:cs typeface="+mn-cs"/>
              </a:rPr>
              <a:t>, email, checking the calendar, browsing the web, and taking notes.  They used their smart phones for searching and, in one case, brief research, but only when they needed to, since it’s “not as easy” to do heavy research as with a laptop.   One user wrote, "I don’t get to sit down on my computer so I rely heavily on my </a:t>
            </a:r>
            <a:r>
              <a:rPr lang="en-US" sz="1200" kern="1200" dirty="0" err="1" smtClean="0">
                <a:solidFill>
                  <a:schemeClr val="tx1"/>
                </a:solidFill>
                <a:latin typeface="Arial" pitchFamily="34" charset="0"/>
                <a:ea typeface="+mn-ea"/>
                <a:cs typeface="+mn-cs"/>
              </a:rPr>
              <a:t>iPhone</a:t>
            </a:r>
            <a:r>
              <a:rPr lang="en-US" sz="1200" kern="1200" dirty="0" smtClean="0">
                <a:solidFill>
                  <a:schemeClr val="tx1"/>
                </a:solidFill>
                <a:latin typeface="Arial" pitchFamily="34" charset="0"/>
                <a:ea typeface="+mn-ea"/>
                <a:cs typeface="+mn-cs"/>
              </a:rPr>
              <a:t>: everything from checking email to finding out where the meeting of my group is to the schedule of the on-campus shuttle (I use the MIT </a:t>
            </a:r>
            <a:r>
              <a:rPr lang="en-US" sz="1200" kern="1200" dirty="0" err="1" smtClean="0">
                <a:solidFill>
                  <a:schemeClr val="tx1"/>
                </a:solidFill>
                <a:latin typeface="Arial" pitchFamily="34" charset="0"/>
                <a:ea typeface="+mn-ea"/>
                <a:cs typeface="+mn-cs"/>
              </a:rPr>
              <a:t>iPhone</a:t>
            </a:r>
            <a:r>
              <a:rPr lang="en-US" sz="1200" kern="1200" dirty="0" smtClean="0">
                <a:solidFill>
                  <a:schemeClr val="tx1"/>
                </a:solidFill>
                <a:latin typeface="Arial" pitchFamily="34" charset="0"/>
                <a:ea typeface="+mn-ea"/>
                <a:cs typeface="+mn-cs"/>
              </a:rPr>
              <a:t> application for that). When I’m on campus and need a book from a library, I almost always look up on-the-go on my phone which library the book is at. But the library website is pretty difficult to navigate on </a:t>
            </a:r>
            <a:r>
              <a:rPr lang="en-US" sz="1200" kern="1200" dirty="0" err="1" smtClean="0">
                <a:solidFill>
                  <a:schemeClr val="tx1"/>
                </a:solidFill>
                <a:latin typeface="Arial" pitchFamily="34" charset="0"/>
                <a:ea typeface="+mn-ea"/>
                <a:cs typeface="+mn-cs"/>
              </a:rPr>
              <a:t>iPhone</a:t>
            </a:r>
            <a:r>
              <a:rPr lang="en-US" sz="1200" kern="1200" dirty="0" smtClean="0">
                <a:solidFill>
                  <a:schemeClr val="tx1"/>
                </a:solidFill>
                <a:latin typeface="Arial" pitchFamily="34" charset="0"/>
                <a:ea typeface="+mn-ea"/>
                <a:cs typeface="+mn-cs"/>
              </a:rPr>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ea typeface="+mn-ea"/>
                <a:cs typeface="+mn-cs"/>
              </a:rPr>
              <a:t>Mobile Tools for Research link: Since they’re already on mobile devices, it’s the perfect audience to market tools for mobile.   This page is a very simple </a:t>
            </a:r>
            <a:r>
              <a:rPr lang="en-US" sz="1200" kern="1200" dirty="0" err="1" smtClean="0">
                <a:solidFill>
                  <a:schemeClr val="tx1"/>
                </a:solidFill>
                <a:latin typeface="Arial" pitchFamily="34" charset="0"/>
                <a:ea typeface="+mn-ea"/>
                <a:cs typeface="+mn-cs"/>
              </a:rPr>
              <a:t>LibGuide</a:t>
            </a:r>
            <a:r>
              <a:rPr lang="en-US" sz="1200" kern="1200" dirty="0" smtClean="0">
                <a:solidFill>
                  <a:schemeClr val="tx1"/>
                </a:solidFill>
                <a:latin typeface="Arial" pitchFamily="34" charset="0"/>
                <a:ea typeface="+mn-ea"/>
                <a:cs typeface="+mn-cs"/>
              </a:rPr>
              <a:t> page, so I update the content there.  (Side note: originally, we had a few more ideas for using LibGuides with mobile, but LibGuides has really awful mobile implementation, so we turned mobile redirects in LibGuides off) </a:t>
            </a:r>
          </a:p>
          <a:p>
            <a:endParaRPr lang="en-US" dirty="0"/>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8745A15-4ED4-41BD-8567-5EB780411C53}" type="slidenum">
              <a:rPr lang="en-US" altLang="en-US"/>
              <a:pPr/>
              <a:t>35</a:t>
            </a:fld>
            <a:endParaRPr lang="en-US" alt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sz="1200" kern="1200" dirty="0" smtClean="0">
                <a:solidFill>
                  <a:schemeClr val="tx1"/>
                </a:solidFill>
                <a:latin typeface="Arial" pitchFamily="34" charset="0"/>
                <a:ea typeface="+mn-ea"/>
                <a:cs typeface="+mn-cs"/>
              </a:rPr>
              <a:t>What’s working well:</a:t>
            </a:r>
          </a:p>
          <a:p>
            <a:pPr lvl="0"/>
            <a:r>
              <a:rPr lang="en-US" sz="1200" kern="1200" dirty="0" smtClean="0">
                <a:solidFill>
                  <a:schemeClr val="tx1"/>
                </a:solidFill>
                <a:latin typeface="Arial" pitchFamily="34" charset="0"/>
                <a:ea typeface="+mn-ea"/>
                <a:cs typeface="+mn-cs"/>
              </a:rPr>
              <a:t>--People are bringing their phones to the desk to ask for items, so we know that they’re using the mobile WorldCat search.</a:t>
            </a:r>
          </a:p>
          <a:p>
            <a:pPr lvl="0"/>
            <a:r>
              <a:rPr lang="en-US" sz="1200" kern="1200" dirty="0" smtClean="0">
                <a:solidFill>
                  <a:schemeClr val="tx1"/>
                </a:solidFill>
                <a:latin typeface="Arial" pitchFamily="34" charset="0"/>
                <a:ea typeface="+mn-ea"/>
                <a:cs typeface="+mn-cs"/>
              </a:rPr>
              <a:t>--Being embedded in MIT Mobile.  Would have been a lot more difficult to market our mobile site and have so many people downloading a library specific app.</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8745A15-4ED4-41BD-8567-5EB780411C53}" type="slidenum">
              <a:rPr lang="en-US" altLang="en-US"/>
              <a:pPr/>
              <a:t>36</a:t>
            </a:fld>
            <a:endParaRPr lang="en-US" alt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sz="1200" kern="1200" dirty="0" smtClean="0">
                <a:solidFill>
                  <a:schemeClr val="tx1"/>
                </a:solidFill>
                <a:latin typeface="Arial" pitchFamily="34" charset="0"/>
                <a:ea typeface="+mn-ea"/>
                <a:cs typeface="+mn-cs"/>
              </a:rPr>
              <a:t>What’s not working well:</a:t>
            </a:r>
          </a:p>
          <a:p>
            <a:pPr lvl="0"/>
            <a:r>
              <a:rPr lang="en-US" sz="1200" kern="1200" dirty="0" smtClean="0">
                <a:solidFill>
                  <a:schemeClr val="tx1"/>
                </a:solidFill>
                <a:latin typeface="Arial" pitchFamily="34" charset="0"/>
                <a:ea typeface="+mn-ea"/>
                <a:cs typeface="+mn-cs"/>
              </a:rPr>
              <a:t>--I’ve heard comments that people aren’t seeing the search box. May need to do usability testing on that, or adapt that screen</a:t>
            </a:r>
          </a:p>
          <a:p>
            <a:pPr lvl="0"/>
            <a:r>
              <a:rPr lang="en-US" sz="1200" kern="1200" dirty="0" smtClean="0">
                <a:solidFill>
                  <a:schemeClr val="tx1"/>
                </a:solidFill>
                <a:latin typeface="Arial" pitchFamily="34" charset="0"/>
                <a:ea typeface="+mn-ea"/>
                <a:cs typeface="+mn-cs"/>
              </a:rPr>
              <a:t>--We don’t have automatic redirects to our mobile site from our full site, so if a user goes to libraries.mit.edu on their mobile site, they’re stuck with a bad browsing experience.  They’d have to know to get to the library services through MIT Mobile.</a:t>
            </a:r>
          </a:p>
          <a:p>
            <a:pPr lvl="0"/>
            <a:r>
              <a:rPr lang="en-US" sz="1200" kern="1200" dirty="0" smtClean="0">
                <a:solidFill>
                  <a:schemeClr val="tx1"/>
                </a:solidFill>
                <a:latin typeface="Arial" pitchFamily="34" charset="0"/>
                <a:ea typeface="+mn-ea"/>
                <a:cs typeface="+mn-cs"/>
              </a:rPr>
              <a:t>--The way that the hours screen is being populated isn’t working as well as we’d hoped, so the MIT Mobile team is creating a new interface for us to add hours.  We’ll also be able to embed the hours (through iCal exports??) on our full website, so some day, we may be able to just add the hours in one place.</a:t>
            </a:r>
          </a:p>
          <a:p>
            <a:pPr lvl="0"/>
            <a:r>
              <a:rPr lang="en-US" sz="1200" kern="1200" dirty="0" smtClean="0">
                <a:solidFill>
                  <a:schemeClr val="tx1"/>
                </a:solidFill>
                <a:latin typeface="Arial" pitchFamily="34" charset="0"/>
                <a:ea typeface="+mn-ea"/>
                <a:cs typeface="+mn-cs"/>
              </a:rPr>
              <a:t>--The mobile site &amp; apps are entirely edited and controlled by the MIT Mobile Team, so when we want to make a change, we’re at their mercy.  </a:t>
            </a:r>
            <a:r>
              <a:rPr lang="en-US" sz="1200" kern="1200" dirty="0" smtClean="0">
                <a:solidFill>
                  <a:schemeClr val="tx1"/>
                </a:solidFill>
                <a:latin typeface="Arial" pitchFamily="34" charset="0"/>
                <a:ea typeface="+mn-ea"/>
                <a:cs typeface="+mn-cs"/>
              </a:rPr>
              <a:t>They’re phenomenal, but we’re </a:t>
            </a:r>
            <a:r>
              <a:rPr lang="en-US" sz="1200" kern="1200" dirty="0" smtClean="0">
                <a:solidFill>
                  <a:schemeClr val="tx1"/>
                </a:solidFill>
                <a:latin typeface="Arial" pitchFamily="34" charset="0"/>
                <a:ea typeface="+mn-ea"/>
                <a:cs typeface="+mn-cs"/>
              </a:rPr>
              <a:t>used to having complete control over our full web site, so it’s been hard for us to have to rely on someone else.  At the same time, this means that they do the development work for us.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8745A15-4ED4-41BD-8567-5EB780411C53}" type="slidenum">
              <a:rPr lang="en-US" altLang="en-US"/>
              <a:pPr/>
              <a:t>37</a:t>
            </a:fld>
            <a:endParaRPr lang="en-US" alt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sz="1200" kern="1200" dirty="0" smtClean="0">
                <a:solidFill>
                  <a:schemeClr val="tx1"/>
                </a:solidFill>
                <a:latin typeface="Arial" pitchFamily="34" charset="0"/>
                <a:ea typeface="+mn-ea"/>
                <a:cs typeface="+mn-cs"/>
              </a:rPr>
              <a:t>Future:</a:t>
            </a:r>
          </a:p>
          <a:p>
            <a:pPr lvl="0"/>
            <a:r>
              <a:rPr lang="en-US" sz="1200" kern="1200" dirty="0" smtClean="0">
                <a:solidFill>
                  <a:schemeClr val="tx1"/>
                </a:solidFill>
                <a:latin typeface="Arial" pitchFamily="34" charset="0"/>
                <a:ea typeface="+mn-ea"/>
                <a:cs typeface="+mn-cs"/>
              </a:rPr>
              <a:t>Make Barton pages mobile friendly</a:t>
            </a:r>
          </a:p>
          <a:p>
            <a:pPr lvl="0"/>
            <a:r>
              <a:rPr lang="en-US" sz="1200" kern="1200" dirty="0" smtClean="0">
                <a:solidFill>
                  <a:schemeClr val="tx1"/>
                </a:solidFill>
                <a:latin typeface="Arial" pitchFamily="34" charset="0"/>
                <a:ea typeface="+mn-ea"/>
                <a:cs typeface="+mn-cs"/>
              </a:rPr>
              <a:t>Make search box more obvious</a:t>
            </a:r>
          </a:p>
          <a:p>
            <a:pPr lvl="0"/>
            <a:r>
              <a:rPr lang="en-US" sz="1200" kern="1200" dirty="0" smtClean="0">
                <a:solidFill>
                  <a:schemeClr val="tx1"/>
                </a:solidFill>
                <a:latin typeface="Arial" pitchFamily="34" charset="0"/>
                <a:ea typeface="+mn-ea"/>
                <a:cs typeface="+mn-cs"/>
              </a:rPr>
              <a:t>Add services that would be useful (would love to add an ability to reserve study rooms on mobile &amp; maps of stacks)</a:t>
            </a:r>
          </a:p>
          <a:p>
            <a:pPr lvl="0"/>
            <a:r>
              <a:rPr lang="en-US" sz="1200" kern="1200" dirty="0" smtClean="0">
                <a:solidFill>
                  <a:schemeClr val="tx1"/>
                </a:solidFill>
                <a:latin typeface="Arial" pitchFamily="34" charset="0"/>
                <a:ea typeface="+mn-ea"/>
                <a:cs typeface="+mn-cs"/>
              </a:rPr>
              <a:t>Make more of our website more mobile friendly.  Would LOVE to implement responsive design</a:t>
            </a:r>
          </a:p>
          <a:p>
            <a:r>
              <a:rPr lang="en-US" sz="1200" kern="1200" dirty="0" smtClean="0">
                <a:solidFill>
                  <a:schemeClr val="tx1"/>
                </a:solidFill>
                <a:latin typeface="Times" pitchFamily="18" charset="0"/>
                <a:ea typeface="+mn-ea"/>
                <a:cs typeface="+mn-cs"/>
              </a:rPr>
              <a:t> </a:t>
            </a:r>
          </a:p>
          <a:p>
            <a:endParaRPr lang="en-US" sz="1200" kern="1200" dirty="0">
              <a:solidFill>
                <a:schemeClr val="tx1"/>
              </a:solidFill>
              <a:latin typeface="Times" pitchFamily="18" charset="0"/>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9FDC8E9-4497-479E-A9AF-6B9BE454FF0C}" type="slidenum">
              <a:rPr lang="en-US" altLang="en-US"/>
              <a:pPr/>
              <a:t>38</a:t>
            </a:fld>
            <a:endParaRPr lang="en-US" alt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34" charset="0"/>
                <a:ea typeface="+mn-ea"/>
                <a:cs typeface="+mn-cs"/>
              </a:rPr>
              <a:t>We’re lucky to have a UX department head who is extremely passionate about mobile technology, and we had been dabbling in providing our users help with mobile technology by teaching a class called “Apps for Academics.”  Originally, we just listed apps for Apple devices, but we’ve since expanded it to include Android devices.</a:t>
            </a:r>
          </a:p>
          <a:p>
            <a:endParaRPr lang="en-US" sz="1200" kern="1200" dirty="0" smtClean="0">
              <a:solidFill>
                <a:schemeClr val="tx1"/>
              </a:solidFill>
              <a:latin typeface="Arial" pitchFamily="34" charset="0"/>
              <a:ea typeface="+mn-ea"/>
              <a:cs typeface="+mn-cs"/>
            </a:endParaRPr>
          </a:p>
          <a:p>
            <a:r>
              <a:rPr lang="en-US" sz="1200" kern="1200" dirty="0" smtClean="0">
                <a:solidFill>
                  <a:schemeClr val="tx1"/>
                </a:solidFill>
                <a:latin typeface="Arial" pitchFamily="34" charset="0"/>
                <a:ea typeface="+mn-ea"/>
                <a:cs typeface="+mn-cs"/>
              </a:rPr>
              <a:t>About 2 years ago, the head of UX and I started to look into ways we could create a mobile site or mobile app to provide mobile services.  We weren’t quite sure which we wanted: mobile site vs. mobile app.  I was leaning toward a mobile site, since anyone with a mobile device could use a mobile site, while apps were limited by device.  But there weren’t a lot of great, simple, well-designed options for people like us, who had a decent idea of how to make web sites, but no knowledge of how to code for mobile development</a:t>
            </a:r>
            <a:r>
              <a:rPr lang="en-US" sz="1200" kern="1200" dirty="0" smtClean="0">
                <a:solidFill>
                  <a:schemeClr val="tx1"/>
                </a:solidFill>
                <a:latin typeface="Times" pitchFamily="18"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21D337E-8588-4D76-87AF-79136CCDB68E}" type="slidenum">
              <a:rPr lang="en-US" altLang="en-US"/>
              <a:pPr/>
              <a:t>5</a:t>
            </a:fld>
            <a:endParaRPr lang="en-US" alt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sz="1200" kern="1200" dirty="0" smtClean="0">
                <a:solidFill>
                  <a:schemeClr val="tx1"/>
                </a:solidFill>
                <a:latin typeface="Arial" pitchFamily="34" charset="0"/>
                <a:ea typeface="+mn-ea"/>
                <a:cs typeface="+mn-cs"/>
              </a:rPr>
              <a:t>We looked into a variety of services that could help us make mobile apps or sites, but none of them were a great fit.  We pursued one promising looking product when OCLC asked us if we’d be interested in being part of a pilot for a free trial through a company called “</a:t>
            </a:r>
            <a:r>
              <a:rPr lang="en-US" sz="1200" kern="1200" dirty="0" err="1" smtClean="0">
                <a:solidFill>
                  <a:schemeClr val="tx1"/>
                </a:solidFill>
                <a:latin typeface="Arial" pitchFamily="34" charset="0"/>
                <a:ea typeface="+mn-ea"/>
                <a:cs typeface="+mn-cs"/>
              </a:rPr>
              <a:t>Boopsie</a:t>
            </a:r>
            <a:r>
              <a:rPr lang="en-US" sz="1200" kern="1200" dirty="0" smtClean="0">
                <a:solidFill>
                  <a:schemeClr val="tx1"/>
                </a:solidFill>
                <a:latin typeface="Arial" pitchFamily="34" charset="0"/>
                <a:ea typeface="+mn-ea"/>
                <a:cs typeface="+mn-cs"/>
              </a:rPr>
              <a:t>,” since we were using their</a:t>
            </a:r>
            <a:r>
              <a:rPr lang="en-US" sz="1200" kern="1200" baseline="0" dirty="0" smtClean="0">
                <a:solidFill>
                  <a:schemeClr val="tx1"/>
                </a:solidFill>
                <a:latin typeface="Arial" pitchFamily="34" charset="0"/>
                <a:ea typeface="+mn-ea"/>
                <a:cs typeface="+mn-cs"/>
              </a:rPr>
              <a:t> WorldCat Local interface.  B</a:t>
            </a:r>
            <a:r>
              <a:rPr lang="en-US" sz="1200" kern="1200" dirty="0" smtClean="0">
                <a:solidFill>
                  <a:schemeClr val="tx1"/>
                </a:solidFill>
                <a:latin typeface="Arial" pitchFamily="34" charset="0"/>
                <a:ea typeface="+mn-ea"/>
                <a:cs typeface="+mn-cs"/>
              </a:rPr>
              <a:t>ut in the middle of the </a:t>
            </a:r>
            <a:r>
              <a:rPr lang="en-US" sz="1200" kern="1200" dirty="0" err="1" smtClean="0">
                <a:solidFill>
                  <a:schemeClr val="tx1"/>
                </a:solidFill>
                <a:latin typeface="Arial" pitchFamily="34" charset="0"/>
                <a:ea typeface="+mn-ea"/>
                <a:cs typeface="+mn-cs"/>
              </a:rPr>
              <a:t>Boopsie</a:t>
            </a:r>
            <a:r>
              <a:rPr lang="en-US" sz="1200" kern="1200" baseline="0" dirty="0" smtClean="0">
                <a:solidFill>
                  <a:schemeClr val="tx1"/>
                </a:solidFill>
                <a:latin typeface="Arial" pitchFamily="34" charset="0"/>
                <a:ea typeface="+mn-ea"/>
                <a:cs typeface="+mn-cs"/>
              </a:rPr>
              <a:t> </a:t>
            </a:r>
            <a:r>
              <a:rPr lang="en-US" sz="1200" kern="1200" dirty="0" smtClean="0">
                <a:solidFill>
                  <a:schemeClr val="tx1"/>
                </a:solidFill>
                <a:latin typeface="Arial" pitchFamily="34" charset="0"/>
                <a:ea typeface="+mn-ea"/>
                <a:cs typeface="+mn-cs"/>
              </a:rPr>
              <a:t>trial, we abandoned it, since the design was inelegant.  </a:t>
            </a:r>
          </a:p>
          <a:p>
            <a:endParaRPr lang="en-US" sz="1200" kern="1200" dirty="0" smtClean="0">
              <a:solidFill>
                <a:schemeClr val="tx1"/>
              </a:solidFill>
              <a:latin typeface="Arial" pitchFamily="34" charset="0"/>
              <a:ea typeface="+mn-ea"/>
              <a:cs typeface="+mn-cs"/>
            </a:endParaRPr>
          </a:p>
          <a:p>
            <a:r>
              <a:rPr lang="en-US" sz="1200" kern="1200" dirty="0" smtClean="0">
                <a:solidFill>
                  <a:schemeClr val="tx1"/>
                </a:solidFill>
                <a:latin typeface="Arial" pitchFamily="34" charset="0"/>
                <a:ea typeface="+mn-ea"/>
                <a:cs typeface="+mn-cs"/>
              </a:rPr>
              <a:t>Thankfully, OCLC has been working on improving their mobile version of WorldCat for a few years, so we had pointed users to the mobile version of MIT’s WorldCat for searching our collections on mobile devices. Searching our web catalog on a mobile device is a miserable experience, since our web pages aren’t optimized for mobile.</a:t>
            </a:r>
          </a:p>
          <a:p>
            <a:endParaRPr lang="en-US" sz="1200" kern="1200" dirty="0" smtClean="0">
              <a:solidFill>
                <a:schemeClr val="tx1"/>
              </a:solidFill>
              <a:latin typeface="Arial" pitchFamily="34" charset="0"/>
              <a:ea typeface="+mn-ea"/>
              <a:cs typeface="+mn-cs"/>
            </a:endParaRPr>
          </a:p>
          <a:p>
            <a:r>
              <a:rPr lang="en-US" sz="1200" kern="1200" dirty="0" smtClean="0">
                <a:solidFill>
                  <a:schemeClr val="tx1"/>
                </a:solidFill>
                <a:latin typeface="Arial" pitchFamily="34" charset="0"/>
                <a:ea typeface="+mn-ea"/>
                <a:cs typeface="+mn-cs"/>
              </a:rPr>
              <a:t>We had done some usability testing with our</a:t>
            </a:r>
            <a:r>
              <a:rPr lang="en-US" sz="1200" kern="1200" baseline="0" dirty="0" smtClean="0">
                <a:solidFill>
                  <a:schemeClr val="tx1"/>
                </a:solidFill>
                <a:latin typeface="Arial" pitchFamily="34" charset="0"/>
                <a:ea typeface="+mn-ea"/>
                <a:cs typeface="+mn-cs"/>
              </a:rPr>
              <a:t> users on MIT’s WorldCat Mobile, so we had the chance to give OCLC our users’ feedback, which OCLC used to improve the interface. </a:t>
            </a:r>
            <a:endParaRPr lang="en-US" sz="1200" kern="1200" dirty="0">
              <a:solidFill>
                <a:schemeClr val="tx1"/>
              </a:solidFill>
              <a:latin typeface="Arial"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34" charset="0"/>
                <a:ea typeface="+mn-ea"/>
                <a:cs typeface="+mn-cs"/>
              </a:rPr>
              <a:t>Around the same time, we were introduced to the head of the MIT Mobile Team, and decided to included in that project. </a:t>
            </a:r>
          </a:p>
          <a:p>
            <a:endParaRPr lang="en-US" sz="1200" kern="1200" dirty="0" smtClean="0">
              <a:solidFill>
                <a:schemeClr val="tx1"/>
              </a:solidFill>
              <a:latin typeface="Arial" pitchFamily="34" charset="0"/>
              <a:ea typeface="+mn-ea"/>
              <a:cs typeface="+mn-cs"/>
            </a:endParaRPr>
          </a:p>
          <a:p>
            <a:r>
              <a:rPr lang="en-US" sz="1200" kern="1200" dirty="0" smtClean="0">
                <a:solidFill>
                  <a:schemeClr val="tx1"/>
                </a:solidFill>
                <a:latin typeface="Arial" pitchFamily="34" charset="0"/>
                <a:ea typeface="+mn-ea"/>
                <a:cs typeface="+mn-cs"/>
              </a:rPr>
              <a:t>MIT is fortunate to have a wonderful team of programmers and designers who create MIT Mobile.  There’s an MIT Mobile site, as well as apps for </a:t>
            </a:r>
            <a:r>
              <a:rPr lang="en-US" sz="1200" kern="1200" dirty="0" err="1" smtClean="0">
                <a:solidFill>
                  <a:schemeClr val="tx1"/>
                </a:solidFill>
                <a:latin typeface="Arial" pitchFamily="34" charset="0"/>
                <a:ea typeface="+mn-ea"/>
                <a:cs typeface="+mn-cs"/>
              </a:rPr>
              <a:t>iPhone</a:t>
            </a:r>
            <a:r>
              <a:rPr lang="en-US" sz="1200" kern="1200" dirty="0" smtClean="0">
                <a:solidFill>
                  <a:schemeClr val="tx1"/>
                </a:solidFill>
                <a:latin typeface="Arial" pitchFamily="34" charset="0"/>
                <a:ea typeface="+mn-ea"/>
                <a:cs typeface="+mn-cs"/>
              </a:rPr>
              <a:t> and Android.  </a:t>
            </a:r>
            <a:endParaRPr lang="en-US" sz="1200" kern="1200" dirty="0" smtClean="0">
              <a:solidFill>
                <a:schemeClr val="tx1"/>
              </a:solidFill>
              <a:latin typeface="Arial" pitchFamily="34" charset="0"/>
              <a:ea typeface="+mn-ea"/>
              <a:cs typeface="+mn-cs"/>
            </a:endParaRPr>
          </a:p>
          <a:p>
            <a:endParaRPr lang="en-US" sz="1200" kern="1200" dirty="0" smtClean="0">
              <a:solidFill>
                <a:schemeClr val="tx1"/>
              </a:solidFill>
              <a:latin typeface="Arial" pitchFamily="34" charset="0"/>
              <a:ea typeface="+mn-ea"/>
              <a:cs typeface="+mn-cs"/>
            </a:endParaRPr>
          </a:p>
          <a:p>
            <a:r>
              <a:rPr lang="en-US" sz="1200" kern="1200" dirty="0" smtClean="0">
                <a:solidFill>
                  <a:schemeClr val="tx1"/>
                </a:solidFill>
                <a:latin typeface="Arial" pitchFamily="34" charset="0"/>
                <a:ea typeface="+mn-ea"/>
                <a:cs typeface="+mn-cs"/>
              </a:rPr>
              <a:t>The </a:t>
            </a:r>
            <a:r>
              <a:rPr lang="en-US" sz="1200" kern="1200" dirty="0" smtClean="0">
                <a:solidFill>
                  <a:schemeClr val="tx1"/>
                </a:solidFill>
                <a:latin typeface="Arial" pitchFamily="34" charset="0"/>
                <a:ea typeface="+mn-ea"/>
                <a:cs typeface="+mn-cs"/>
              </a:rPr>
              <a:t>most popular </a:t>
            </a:r>
            <a:r>
              <a:rPr lang="en-US" sz="1200" kern="1200" dirty="0" smtClean="0">
                <a:solidFill>
                  <a:schemeClr val="tx1"/>
                </a:solidFill>
                <a:latin typeface="Arial" pitchFamily="34" charset="0"/>
                <a:ea typeface="+mn-ea"/>
                <a:cs typeface="+mn-cs"/>
              </a:rPr>
              <a:t>sections </a:t>
            </a:r>
            <a:r>
              <a:rPr lang="en-US" sz="1200" kern="1200" dirty="0" smtClean="0">
                <a:solidFill>
                  <a:schemeClr val="tx1"/>
                </a:solidFill>
                <a:latin typeface="Arial" pitchFamily="34" charset="0"/>
                <a:ea typeface="+mn-ea"/>
                <a:cs typeface="+mn-cs"/>
              </a:rPr>
              <a:t>of MIT Mobile, </a:t>
            </a:r>
            <a:r>
              <a:rPr lang="en-US" sz="1200" kern="1200" dirty="0" smtClean="0">
                <a:solidFill>
                  <a:schemeClr val="tx1"/>
                </a:solidFill>
                <a:latin typeface="Arial" pitchFamily="34" charset="0"/>
                <a:ea typeface="+mn-ea"/>
                <a:cs typeface="+mn-cs"/>
              </a:rPr>
              <a:t>are the Campus Map, Calendar, and shuttle bus </a:t>
            </a:r>
            <a:r>
              <a:rPr lang="en-US" sz="1200" kern="1200" dirty="0" smtClean="0">
                <a:solidFill>
                  <a:schemeClr val="tx1"/>
                </a:solidFill>
                <a:latin typeface="Arial" pitchFamily="34" charset="0"/>
                <a:ea typeface="+mn-ea"/>
                <a:cs typeface="+mn-cs"/>
              </a:rPr>
              <a:t>schedule.  There is no </a:t>
            </a:r>
            <a:r>
              <a:rPr lang="en-US" sz="1200" kern="1200" dirty="0" err="1" smtClean="0">
                <a:solidFill>
                  <a:schemeClr val="tx1"/>
                </a:solidFill>
                <a:latin typeface="Arial" pitchFamily="34" charset="0"/>
                <a:ea typeface="+mn-ea"/>
                <a:cs typeface="+mn-cs"/>
              </a:rPr>
              <a:t>iPad</a:t>
            </a:r>
            <a:r>
              <a:rPr lang="en-US" sz="1200" kern="1200" dirty="0" smtClean="0">
                <a:solidFill>
                  <a:schemeClr val="tx1"/>
                </a:solidFill>
                <a:latin typeface="Arial" pitchFamily="34" charset="0"/>
                <a:ea typeface="+mn-ea"/>
                <a:cs typeface="+mn-cs"/>
              </a:rPr>
              <a:t> app, since the Mobile Team believes that it makes sense for people to just use the full version of the web on an </a:t>
            </a:r>
            <a:r>
              <a:rPr lang="en-US" sz="1200" kern="1200" dirty="0" err="1" smtClean="0">
                <a:solidFill>
                  <a:schemeClr val="tx1"/>
                </a:solidFill>
                <a:latin typeface="Arial" pitchFamily="34" charset="0"/>
                <a:ea typeface="+mn-ea"/>
                <a:cs typeface="+mn-cs"/>
              </a:rPr>
              <a:t>iPad</a:t>
            </a:r>
            <a:r>
              <a:rPr lang="en-US" sz="1200" kern="1200" dirty="0" smtClean="0">
                <a:solidFill>
                  <a:schemeClr val="tx1"/>
                </a:solidFill>
                <a:latin typeface="Arial" pitchFamily="34" charset="0"/>
                <a:ea typeface="+mn-ea"/>
                <a:cs typeface="+mn-cs"/>
              </a:rPr>
              <a:t>, since it has a large screen size.</a:t>
            </a:r>
          </a:p>
          <a:p>
            <a:endParaRPr lang="en-US" sz="1200" kern="1200" dirty="0" smtClean="0">
              <a:solidFill>
                <a:schemeClr val="tx1"/>
              </a:solidFill>
              <a:latin typeface="Arial" pitchFamily="34" charset="0"/>
              <a:ea typeface="+mn-ea"/>
              <a:cs typeface="+mn-cs"/>
            </a:endParaRPr>
          </a:p>
          <a:p>
            <a:r>
              <a:rPr lang="en-US" sz="1200" kern="1200" dirty="0" smtClean="0">
                <a:solidFill>
                  <a:schemeClr val="tx1"/>
                </a:solidFill>
                <a:latin typeface="Arial" pitchFamily="34" charset="0"/>
                <a:ea typeface="+mn-ea"/>
                <a:cs typeface="+mn-cs"/>
              </a:rPr>
              <a:t>Originally, we thought we’d want to have a standalone mobile site for the MIT Libraries, so that we had control over it, but MIT Mobile presented a great opportunity for us.  The majority of the campus population who owned </a:t>
            </a:r>
            <a:r>
              <a:rPr lang="en-US" sz="1200" kern="1200" dirty="0" err="1" smtClean="0">
                <a:solidFill>
                  <a:schemeClr val="tx1"/>
                </a:solidFill>
                <a:latin typeface="Arial" pitchFamily="34" charset="0"/>
                <a:ea typeface="+mn-ea"/>
                <a:cs typeface="+mn-cs"/>
              </a:rPr>
              <a:t>smartphones</a:t>
            </a:r>
            <a:r>
              <a:rPr lang="en-US" sz="1200" kern="1200" dirty="0" smtClean="0">
                <a:solidFill>
                  <a:schemeClr val="tx1"/>
                </a:solidFill>
                <a:latin typeface="Arial" pitchFamily="34" charset="0"/>
                <a:ea typeface="+mn-ea"/>
                <a:cs typeface="+mn-cs"/>
              </a:rPr>
              <a:t> already used MIT Mobile, so we already had our audience captive.  We also knew exactly what we were getting with the design, since it was already a functional mobile presence.  It was really well designed, and it was easy to see how we could fit into it.  </a:t>
            </a:r>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ea typeface="+mn-ea"/>
                <a:cs typeface="+mn-cs"/>
              </a:rPr>
              <a:t>We started by offering a few small services on the MIT Mobile web site in September 2009, including Locations &amp; hours, an Ask Us web form, a link to our news blog, and a link to our full web site.  Our mobile presence back then was so small that the Libraries icon had a “beta” by it. </a:t>
            </a:r>
          </a:p>
          <a:p>
            <a:endParaRPr lang="en-US"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ea typeface="+mn-ea"/>
                <a:cs typeface="+mn-cs"/>
              </a:rPr>
              <a:t>Over the last year, we worked with the MIT Mobile team to expand the library’s presence in the MIT Mobile site.  Last fall, we were able to increase our presence on the MIT Mobile site by adding an embedded search of MIT’s WorldCat, as well as a way for users to authenticate and log into their library accounts to request and renew books.  And a few months ago, the MIT Mobile team released a new version of the </a:t>
            </a:r>
            <a:r>
              <a:rPr lang="en-US" sz="1200" kern="1200" dirty="0" err="1" smtClean="0">
                <a:solidFill>
                  <a:schemeClr val="tx1"/>
                </a:solidFill>
                <a:latin typeface="Arial" pitchFamily="34" charset="0"/>
                <a:ea typeface="+mn-ea"/>
                <a:cs typeface="+mn-cs"/>
              </a:rPr>
              <a:t>iPhone</a:t>
            </a:r>
            <a:r>
              <a:rPr lang="en-US" sz="1200" kern="1200" dirty="0" smtClean="0">
                <a:solidFill>
                  <a:schemeClr val="tx1"/>
                </a:solidFill>
                <a:latin typeface="Arial" pitchFamily="34" charset="0"/>
                <a:ea typeface="+mn-ea"/>
                <a:cs typeface="+mn-cs"/>
              </a:rPr>
              <a:t> and Android apps, with the same library services added.</a:t>
            </a:r>
          </a:p>
          <a:p>
            <a:endParaRPr lang="en-US" dirty="0"/>
          </a:p>
        </p:txBody>
      </p:sp>
      <p:sp>
        <p:nvSpPr>
          <p:cNvPr id="4" name="Slide Number Placeholder 3"/>
          <p:cNvSpPr>
            <a:spLocks noGrp="1"/>
          </p:cNvSpPr>
          <p:nvPr>
            <p:ph type="sldNum" sz="quarter" idx="10"/>
          </p:nvPr>
        </p:nvSpPr>
        <p:spPr/>
        <p:txBody>
          <a:bodyPr/>
          <a:lstStyle/>
          <a:p>
            <a:fld id="{F29ED660-EAFE-4299-A51C-E47198CE2DF3}"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8745A15-4ED4-41BD-8567-5EB780411C53}" type="slidenum">
              <a:rPr lang="en-US" altLang="en-US"/>
              <a:pPr/>
              <a:t>8</a:t>
            </a:fld>
            <a:endParaRPr lang="en-US" alt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sz="1200" kern="1200" dirty="0" smtClean="0">
                <a:solidFill>
                  <a:schemeClr val="tx1"/>
                </a:solidFill>
                <a:latin typeface="Aria;"/>
                <a:ea typeface="+mn-ea"/>
                <a:cs typeface="+mn-cs"/>
              </a:rPr>
              <a:t>The mobile website on </a:t>
            </a:r>
            <a:r>
              <a:rPr lang="en-US" sz="1200" u="sng" kern="1200" dirty="0" smtClean="0">
                <a:solidFill>
                  <a:schemeClr val="tx1"/>
                </a:solidFill>
                <a:latin typeface="Aria;"/>
                <a:ea typeface="+mn-ea"/>
                <a:cs typeface="+mn-cs"/>
              </a:rPr>
              <a:t>m.mit.edu</a:t>
            </a:r>
            <a:r>
              <a:rPr lang="en-US" sz="1200" kern="1200" dirty="0" smtClean="0">
                <a:solidFill>
                  <a:schemeClr val="tx1"/>
                </a:solidFill>
                <a:latin typeface="Aria;"/>
                <a:ea typeface="+mn-ea"/>
                <a:cs typeface="+mn-cs"/>
              </a:rPr>
              <a:t> gets around 80k page views a month, with these top ten most popular areas.  This is just for</a:t>
            </a:r>
            <a:r>
              <a:rPr lang="en-US" sz="1200" kern="1200" baseline="0" dirty="0" smtClean="0">
                <a:solidFill>
                  <a:schemeClr val="tx1"/>
                </a:solidFill>
                <a:latin typeface="Aria;"/>
                <a:ea typeface="+mn-ea"/>
                <a:cs typeface="+mn-cs"/>
              </a:rPr>
              <a:t> the mobile web site; not the apps.</a:t>
            </a:r>
            <a:endParaRPr lang="en-US" sz="1200" kern="1200" dirty="0" smtClean="0">
              <a:solidFill>
                <a:schemeClr val="tx1"/>
              </a:solidFill>
              <a:latin typeface="Aria;"/>
              <a:ea typeface="+mn-ea"/>
              <a:cs typeface="+mn-cs"/>
            </a:endParaRPr>
          </a:p>
          <a:p>
            <a:r>
              <a:rPr lang="en-US" sz="1200" kern="1200" dirty="0" smtClean="0">
                <a:solidFill>
                  <a:schemeClr val="tx1"/>
                </a:solidFill>
                <a:latin typeface="Aria;"/>
                <a:ea typeface="+mn-ea"/>
                <a:cs typeface="+mn-cs"/>
              </a:rPr>
              <a:t> </a:t>
            </a:r>
          </a:p>
          <a:p>
            <a:r>
              <a:rPr lang="en-US" sz="1200" kern="1200" dirty="0" smtClean="0">
                <a:solidFill>
                  <a:schemeClr val="tx1"/>
                </a:solidFill>
                <a:latin typeface="Aria;"/>
                <a:ea typeface="+mn-ea"/>
                <a:cs typeface="+mn-cs"/>
              </a:rPr>
              <a:t>Libraries gets 1 – 2,000 page views a month, with about half of those being requests for hours and locations. And WorldCat searches are not included in that, as those web search go directly to </a:t>
            </a:r>
            <a:r>
              <a:rPr lang="en-US" sz="1200" u="sng" kern="1200" dirty="0" smtClean="0">
                <a:solidFill>
                  <a:schemeClr val="tx1"/>
                </a:solidFill>
                <a:latin typeface="Aria;"/>
                <a:ea typeface="+mn-ea"/>
                <a:cs typeface="+mn-cs"/>
              </a:rPr>
              <a:t>mit.worldcat.org</a:t>
            </a:r>
            <a:r>
              <a:rPr lang="en-US" sz="1200" kern="1200" dirty="0" smtClean="0">
                <a:solidFill>
                  <a:schemeClr val="tx1"/>
                </a:solidFill>
                <a:latin typeface="Aria;"/>
                <a:ea typeface="+mn-ea"/>
                <a:cs typeface="+mn-cs"/>
              </a:rPr>
              <a:t>. Loans in Your Account are visited about 60 times per month.</a:t>
            </a:r>
          </a:p>
          <a:p>
            <a:endParaRPr lang="en-US" sz="1200" kern="1200" dirty="0" smtClean="0">
              <a:solidFill>
                <a:schemeClr val="tx1"/>
              </a:solidFill>
              <a:latin typeface="Times" pitchFamily="18" charset="0"/>
              <a:ea typeface="+mn-ea"/>
              <a:cs typeface="+mn-cs"/>
            </a:endParaRPr>
          </a:p>
          <a:p>
            <a:endParaRPr lang="en-US" sz="1200" kern="1200" dirty="0" smtClean="0">
              <a:solidFill>
                <a:schemeClr val="tx1"/>
              </a:solidFill>
              <a:latin typeface="Times" pitchFamily="18" charset="0"/>
              <a:ea typeface="+mn-ea"/>
              <a:cs typeface="+mn-cs"/>
            </a:endParaRPr>
          </a:p>
          <a:p>
            <a:endParaRPr lang="en-US" sz="1200" kern="1200" dirty="0" smtClean="0">
              <a:solidFill>
                <a:schemeClr val="tx1"/>
              </a:solidFill>
              <a:latin typeface="Times" pitchFamily="18"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8745A15-4ED4-41BD-8567-5EB780411C53}" type="slidenum">
              <a:rPr lang="en-US" altLang="en-US"/>
              <a:pPr/>
              <a:t>9</a:t>
            </a:fld>
            <a:endParaRPr lang="en-US" alt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ea typeface="+mn-ea"/>
                <a:cs typeface="+mn-cs"/>
              </a:rPr>
              <a:t>We have over 40k active users of MIT's native mobile applications. That's 4x our total enrollment of about 10k students. So while our targeted audience is MIT students, we end up reaching a lot of prospective students, alumni, and other people interested in MIT as well. 90% of those users are on </a:t>
            </a:r>
            <a:r>
              <a:rPr lang="en-US" sz="1200" kern="1200" dirty="0" err="1" smtClean="0">
                <a:solidFill>
                  <a:schemeClr val="tx1"/>
                </a:solidFill>
                <a:latin typeface="Arial" pitchFamily="34" charset="0"/>
                <a:ea typeface="+mn-ea"/>
                <a:cs typeface="+mn-cs"/>
              </a:rPr>
              <a:t>iOS</a:t>
            </a:r>
            <a:r>
              <a:rPr lang="en-US" sz="1200" kern="1200" dirty="0" smtClean="0">
                <a:solidFill>
                  <a:schemeClr val="tx1"/>
                </a:solidFill>
                <a:latin typeface="Arial" pitchFamily="34" charset="0"/>
                <a:ea typeface="+mn-ea"/>
                <a:cs typeface="+mn-cs"/>
              </a:rPr>
              <a:t> devices like the </a:t>
            </a:r>
            <a:r>
              <a:rPr lang="en-US" sz="1200" kern="1200" dirty="0" err="1" smtClean="0">
                <a:solidFill>
                  <a:schemeClr val="tx1"/>
                </a:solidFill>
                <a:latin typeface="Arial" pitchFamily="34" charset="0"/>
                <a:ea typeface="+mn-ea"/>
                <a:cs typeface="+mn-cs"/>
              </a:rPr>
              <a:t>iPhone</a:t>
            </a:r>
            <a:r>
              <a:rPr lang="en-US" sz="1200" kern="1200" dirty="0" smtClean="0">
                <a:solidFill>
                  <a:schemeClr val="tx1"/>
                </a:solidFill>
                <a:latin typeface="Arial" pitchFamily="34" charset="0"/>
                <a:ea typeface="+mn-ea"/>
                <a:cs typeface="+mn-cs"/>
              </a:rPr>
              <a:t> and </a:t>
            </a:r>
            <a:r>
              <a:rPr lang="en-US" sz="1200" kern="1200" dirty="0" err="1" smtClean="0">
                <a:solidFill>
                  <a:schemeClr val="tx1"/>
                </a:solidFill>
                <a:latin typeface="Arial" pitchFamily="34" charset="0"/>
                <a:ea typeface="+mn-ea"/>
                <a:cs typeface="+mn-cs"/>
              </a:rPr>
              <a:t>iPad</a:t>
            </a:r>
            <a:r>
              <a:rPr lang="en-US" sz="1200" kern="1200" dirty="0" smtClean="0">
                <a:solidFill>
                  <a:schemeClr val="tx1"/>
                </a:solidFill>
                <a:latin typeface="Arial" pitchFamily="34" charset="0"/>
                <a:ea typeface="+mn-ea"/>
                <a:cs typeface="+mn-cs"/>
              </a:rPr>
              <a:t>. The other 10% is on Android devices. It's hard to tell from our logs which users are at MIT, so we can't say what the </a:t>
            </a:r>
            <a:r>
              <a:rPr lang="en-US" sz="1200" kern="1200" dirty="0" err="1" smtClean="0">
                <a:solidFill>
                  <a:schemeClr val="tx1"/>
                </a:solidFill>
                <a:latin typeface="Arial" pitchFamily="34" charset="0"/>
                <a:ea typeface="+mn-ea"/>
                <a:cs typeface="+mn-cs"/>
              </a:rPr>
              <a:t>iOS</a:t>
            </a:r>
            <a:r>
              <a:rPr lang="en-US" sz="1200" kern="1200" dirty="0" smtClean="0">
                <a:solidFill>
                  <a:schemeClr val="tx1"/>
                </a:solidFill>
                <a:latin typeface="Arial" pitchFamily="34" charset="0"/>
                <a:ea typeface="+mn-ea"/>
                <a:cs typeface="+mn-cs"/>
              </a:rPr>
              <a:t>/Android breakdown is like for just the MIT community.</a:t>
            </a:r>
          </a:p>
          <a:p>
            <a:endParaRPr lang="en-US" sz="1200" kern="1200" dirty="0" smtClean="0">
              <a:solidFill>
                <a:schemeClr val="tx1"/>
              </a:solidFill>
              <a:latin typeface="Times" pitchFamily="18" charset="0"/>
              <a:ea typeface="+mn-ea"/>
              <a:cs typeface="+mn-cs"/>
            </a:endParaRPr>
          </a:p>
          <a:p>
            <a:endParaRPr lang="en-US" sz="1200" kern="1200" dirty="0" smtClean="0">
              <a:solidFill>
                <a:schemeClr val="tx1"/>
              </a:solidFill>
              <a:latin typeface="Times" pitchFamily="18" charset="0"/>
              <a:ea typeface="+mn-ea"/>
              <a:cs typeface="+mn-cs"/>
            </a:endParaRPr>
          </a:p>
          <a:p>
            <a:endParaRPr lang="en-US" sz="1200" kern="1200" dirty="0" smtClean="0">
              <a:solidFill>
                <a:schemeClr val="tx1"/>
              </a:solidFill>
              <a:latin typeface="Times"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405992D-A12D-400C-9D89-8C7B7807BE2F}"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4C865D-AD14-487D-8B28-158D6FF7EC25}"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F0101B4-2D41-4C93-9CA5-97BB9B4D4459}"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DADD781-0819-48C7-BB0C-E5DE023C8286}"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9CD90DC-D40B-4CFE-BAD2-FBF9B83D50FC}"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AF35235-5F26-48CD-AA32-F5B4B1CF44AD}"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3AD77D1-7736-4A38-9830-1B9FDB950AF4}"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7175448-DAE5-4B20-BE3C-2FC67446A35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6A9F76E-3CE5-4206-B45B-03D59CC9944D}"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367E400-C401-4F39-AB85-8EBA4D3E595C}"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8D5BEC6-6469-4407-A84E-56E087A917B6}"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DB5A54AE-00E0-4AD0-A4A4-F669218BB3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 y="1676400"/>
            <a:ext cx="8915400" cy="1143000"/>
          </a:xfrm>
        </p:spPr>
        <p:txBody>
          <a:bodyPr/>
          <a:lstStyle/>
          <a:p>
            <a:r>
              <a:rPr lang="en-US" altLang="en-US" dirty="0">
                <a:latin typeface="Verdana" pitchFamily="34" charset="0"/>
              </a:rPr>
              <a:t/>
            </a:r>
            <a:br>
              <a:rPr lang="en-US" altLang="en-US" dirty="0">
                <a:latin typeface="Verdana" pitchFamily="34" charset="0"/>
              </a:rPr>
            </a:br>
            <a:r>
              <a:rPr lang="en-US" altLang="en-US" dirty="0" smtClean="0">
                <a:solidFill>
                  <a:srgbClr val="1F95AD"/>
                </a:solidFill>
                <a:latin typeface="Verdana" pitchFamily="34" charset="0"/>
              </a:rPr>
              <a:t>MIT Libraries </a:t>
            </a:r>
            <a:r>
              <a:rPr lang="en-US" altLang="en-US" dirty="0" smtClean="0">
                <a:solidFill>
                  <a:srgbClr val="1F95AD"/>
                </a:solidFill>
                <a:latin typeface="Verdana" pitchFamily="34" charset="0"/>
              </a:rPr>
              <a:t>&amp; </a:t>
            </a:r>
            <a:r>
              <a:rPr lang="en-US" altLang="en-US" dirty="0" smtClean="0">
                <a:solidFill>
                  <a:srgbClr val="1F95AD"/>
                </a:solidFill>
                <a:latin typeface="Verdana" pitchFamily="34" charset="0"/>
              </a:rPr>
              <a:t>MIT Mobile</a:t>
            </a:r>
            <a:r>
              <a:rPr lang="en-US" altLang="en-US" dirty="0">
                <a:solidFill>
                  <a:srgbClr val="1F95AD"/>
                </a:solidFill>
                <a:latin typeface="Verdana" pitchFamily="34" charset="0"/>
              </a:rPr>
              <a:t/>
            </a:r>
            <a:br>
              <a:rPr lang="en-US" altLang="en-US" dirty="0">
                <a:solidFill>
                  <a:srgbClr val="1F95AD"/>
                </a:solidFill>
                <a:latin typeface="Verdana" pitchFamily="34" charset="0"/>
              </a:rPr>
            </a:br>
            <a:r>
              <a:rPr lang="en-US" altLang="en-US" sz="1200" dirty="0">
                <a:solidFill>
                  <a:srgbClr val="1F95AD"/>
                </a:solidFill>
                <a:latin typeface="Verdana" pitchFamily="34" charset="0"/>
              </a:rPr>
              <a:t/>
            </a:r>
            <a:br>
              <a:rPr lang="en-US" altLang="en-US" sz="1200" dirty="0">
                <a:solidFill>
                  <a:srgbClr val="1F95AD"/>
                </a:solidFill>
                <a:latin typeface="Verdana" pitchFamily="34" charset="0"/>
              </a:rPr>
            </a:br>
            <a:endParaRPr lang="en-US" altLang="en-US" sz="3200" dirty="0">
              <a:solidFill>
                <a:srgbClr val="1F95AD"/>
              </a:solidFill>
              <a:latin typeface="Verdana" pitchFamily="34" charset="0"/>
            </a:endParaRPr>
          </a:p>
        </p:txBody>
      </p:sp>
      <p:sp>
        <p:nvSpPr>
          <p:cNvPr id="3075" name="Rectangle 3"/>
          <p:cNvSpPr>
            <a:spLocks noGrp="1" noChangeArrowheads="1"/>
          </p:cNvSpPr>
          <p:nvPr>
            <p:ph type="subTitle" idx="1"/>
          </p:nvPr>
        </p:nvSpPr>
        <p:spPr>
          <a:xfrm>
            <a:off x="1524000" y="3505200"/>
            <a:ext cx="3771900" cy="1295400"/>
          </a:xfrm>
        </p:spPr>
        <p:txBody>
          <a:bodyPr/>
          <a:lstStyle/>
          <a:p>
            <a:pPr>
              <a:lnSpc>
                <a:spcPct val="80000"/>
              </a:lnSpc>
            </a:pPr>
            <a:r>
              <a:rPr lang="en-US" altLang="en-US" sz="1800" b="1" dirty="0" smtClean="0">
                <a:latin typeface="Verdana" pitchFamily="34" charset="0"/>
              </a:rPr>
              <a:t>Remlee </a:t>
            </a:r>
            <a:r>
              <a:rPr lang="en-US" altLang="en-US" sz="1800" b="1" dirty="0">
                <a:latin typeface="Verdana" pitchFamily="34" charset="0"/>
              </a:rPr>
              <a:t>Green</a:t>
            </a:r>
          </a:p>
          <a:p>
            <a:pPr>
              <a:lnSpc>
                <a:spcPct val="80000"/>
              </a:lnSpc>
            </a:pPr>
            <a:r>
              <a:rPr lang="en-US" altLang="en-US" sz="1800" b="1" dirty="0" smtClean="0">
                <a:latin typeface="Verdana" pitchFamily="34" charset="0"/>
              </a:rPr>
              <a:t>UX Librarian, MIT</a:t>
            </a:r>
          </a:p>
          <a:p>
            <a:pPr>
              <a:lnSpc>
                <a:spcPct val="80000"/>
              </a:lnSpc>
            </a:pPr>
            <a:r>
              <a:rPr lang="en-US" altLang="en-US" sz="1800" b="1" dirty="0" smtClean="0">
                <a:latin typeface="Verdana" pitchFamily="34" charset="0"/>
              </a:rPr>
              <a:t>remlee@mit.edu</a:t>
            </a:r>
          </a:p>
          <a:p>
            <a:pPr>
              <a:lnSpc>
                <a:spcPct val="80000"/>
              </a:lnSpc>
            </a:pPr>
            <a:r>
              <a:rPr lang="en-US" altLang="en-US" sz="1800" b="1" dirty="0" smtClean="0">
                <a:latin typeface="Verdana" pitchFamily="34" charset="0"/>
              </a:rPr>
              <a:t>Twitter: @remlee</a:t>
            </a:r>
          </a:p>
        </p:txBody>
      </p:sp>
      <p:pic>
        <p:nvPicPr>
          <p:cNvPr id="3079" name="Picture 7"/>
          <p:cNvPicPr>
            <a:picLocks noChangeAspect="1" noChangeArrowheads="1"/>
          </p:cNvPicPr>
          <p:nvPr/>
        </p:nvPicPr>
        <p:blipFill>
          <a:blip r:embed="rId3" cstate="print"/>
          <a:srcRect/>
          <a:stretch>
            <a:fillRect/>
          </a:stretch>
        </p:blipFill>
        <p:spPr bwMode="auto">
          <a:xfrm>
            <a:off x="3817938" y="533400"/>
            <a:ext cx="1508125" cy="631825"/>
          </a:xfrm>
          <a:prstGeom prst="rect">
            <a:avLst/>
          </a:prstGeom>
          <a:noFill/>
        </p:spPr>
      </p:pic>
      <p:pic>
        <p:nvPicPr>
          <p:cNvPr id="3080" name="Picture 8" descr="C:\Users\remlee\Pictures\profile pics\resized for libguide.jpg"/>
          <p:cNvPicPr>
            <a:picLocks noChangeAspect="1" noChangeArrowheads="1"/>
          </p:cNvPicPr>
          <p:nvPr/>
        </p:nvPicPr>
        <p:blipFill>
          <a:blip r:embed="rId4" cstate="print"/>
          <a:srcRect/>
          <a:stretch>
            <a:fillRect/>
          </a:stretch>
        </p:blipFill>
        <p:spPr bwMode="auto">
          <a:xfrm>
            <a:off x="5029200" y="3171825"/>
            <a:ext cx="1200150" cy="1704975"/>
          </a:xfrm>
          <a:prstGeom prst="rect">
            <a:avLst/>
          </a:prstGeom>
          <a:noFill/>
        </p:spPr>
      </p:pic>
      <p:sp>
        <p:nvSpPr>
          <p:cNvPr id="8" name="Rectangle 3"/>
          <p:cNvSpPr txBox="1">
            <a:spLocks noChangeArrowheads="1"/>
          </p:cNvSpPr>
          <p:nvPr/>
        </p:nvSpPr>
        <p:spPr bwMode="auto">
          <a:xfrm>
            <a:off x="419100" y="5562600"/>
            <a:ext cx="82677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0000"/>
              </a:lnSpc>
              <a:spcBef>
                <a:spcPct val="20000"/>
              </a:spcBef>
              <a:spcAft>
                <a:spcPct val="0"/>
              </a:spcAft>
              <a:buClrTx/>
              <a:buSzTx/>
              <a:buFontTx/>
              <a:buNone/>
              <a:tabLst/>
              <a:defRPr/>
            </a:pPr>
            <a:r>
              <a:rPr kumimoji="0" lang="en-US" altLang="en-US" sz="1800" b="0" i="0" u="none" strike="noStrike" kern="0" cap="none" spc="0" normalizeH="0" baseline="0" noProof="0" dirty="0" smtClean="0">
                <a:ln>
                  <a:noFill/>
                </a:ln>
                <a:solidFill>
                  <a:schemeClr val="tx1"/>
                </a:solidFill>
                <a:effectLst/>
                <a:uLnTx/>
                <a:uFillTx/>
                <a:latin typeface="Verdana" pitchFamily="34" charset="0"/>
                <a:ea typeface="+mn-ea"/>
                <a:cs typeface="+mn-cs"/>
              </a:rPr>
              <a:t> </a:t>
            </a:r>
          </a:p>
          <a:p>
            <a:pPr marL="0" marR="0" lvl="0" indent="0" algn="ctr" defTabSz="914400" rtl="0" eaLnBrk="0" fontAlgn="base" latinLnBrk="0" hangingPunct="0">
              <a:lnSpc>
                <a:spcPct val="80000"/>
              </a:lnSpc>
              <a:spcBef>
                <a:spcPct val="20000"/>
              </a:spcBef>
              <a:spcAft>
                <a:spcPct val="0"/>
              </a:spcAft>
              <a:buClrTx/>
              <a:buSzTx/>
              <a:buFontTx/>
              <a:buNone/>
              <a:tabLst/>
              <a:defRPr/>
            </a:pPr>
            <a:r>
              <a:rPr kumimoji="0" lang="en-US" altLang="en-US"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NEASIST program - </a:t>
            </a:r>
            <a:r>
              <a:rPr kumimoji="0" lang="en-US" altLang="en-US" sz="1800" b="0" i="0" u="none" strike="noStrike" kern="0" cap="none" spc="0" normalizeH="0" baseline="0" noProof="0" dirty="0" smtClean="0">
                <a:ln>
                  <a:noFill/>
                </a:ln>
                <a:solidFill>
                  <a:schemeClr val="tx1"/>
                </a:solidFill>
                <a:effectLst/>
                <a:uLnTx/>
                <a:uFillTx/>
                <a:latin typeface="Verdana" pitchFamily="34" charset="0"/>
                <a:ea typeface="+mn-ea"/>
                <a:cs typeface="+mn-cs"/>
              </a:rPr>
              <a:t>April 23, 2012</a:t>
            </a:r>
          </a:p>
          <a:p>
            <a:pPr marL="0" marR="0" lvl="0" indent="0" algn="ctr" defTabSz="914400" rtl="0" eaLnBrk="0" fontAlgn="base" latinLnBrk="0" hangingPunct="0">
              <a:lnSpc>
                <a:spcPct val="80000"/>
              </a:lnSpc>
              <a:spcBef>
                <a:spcPct val="20000"/>
              </a:spcBef>
              <a:spcAft>
                <a:spcPct val="0"/>
              </a:spcAft>
              <a:buClrTx/>
              <a:buSzTx/>
              <a:buFontTx/>
              <a:buNone/>
              <a:tabLst/>
              <a:defRPr/>
            </a:pPr>
            <a:endParaRPr kumimoji="0" lang="en-US" altLang="en-US"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0" marR="0" lvl="0" indent="0" algn="ctr" defTabSz="914400" rtl="0" eaLnBrk="0" fontAlgn="base" latinLnBrk="0" hangingPunct="0">
              <a:lnSpc>
                <a:spcPct val="80000"/>
              </a:lnSpc>
              <a:spcBef>
                <a:spcPct val="20000"/>
              </a:spcBef>
              <a:spcAft>
                <a:spcPct val="0"/>
              </a:spcAft>
              <a:buClrTx/>
              <a:buSzTx/>
              <a:buFontTx/>
              <a:buNone/>
              <a:tabLst/>
              <a:defRPr/>
            </a:pPr>
            <a:r>
              <a:rPr kumimoji="0" lang="en-US"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Going Mobile: Library websites, services, and apps on mobile devices</a:t>
            </a:r>
            <a:endParaRPr kumimoji="0" lang="en-US" altLang="en-US" sz="1800" b="0" i="0" u="none" strike="noStrike" kern="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71600" y="914400"/>
            <a:ext cx="7010400" cy="914400"/>
          </a:xfrm>
        </p:spPr>
        <p:txBody>
          <a:bodyPr/>
          <a:lstStyle/>
          <a:p>
            <a:pPr algn="l"/>
            <a:r>
              <a:rPr lang="en-US" altLang="en-US" b="1" dirty="0">
                <a:solidFill>
                  <a:schemeClr val="bg2"/>
                </a:solidFill>
                <a:latin typeface="Verdana" pitchFamily="34" charset="0"/>
              </a:rPr>
              <a:t/>
            </a:r>
            <a:br>
              <a:rPr lang="en-US" altLang="en-US" b="1" dirty="0">
                <a:solidFill>
                  <a:schemeClr val="bg2"/>
                </a:solidFill>
                <a:latin typeface="Verdana" pitchFamily="34" charset="0"/>
              </a:rPr>
            </a:br>
            <a:r>
              <a:rPr lang="en-US" altLang="en-US" sz="4000" b="1" dirty="0" smtClean="0">
                <a:solidFill>
                  <a:srgbClr val="1F95AD"/>
                </a:solidFill>
                <a:latin typeface="Verdana" pitchFamily="34" charset="0"/>
              </a:rPr>
              <a:t>Apps vs. web site</a:t>
            </a:r>
            <a:r>
              <a:rPr lang="en-US" altLang="en-US" dirty="0">
                <a:latin typeface="Verdana" pitchFamily="34" charset="0"/>
              </a:rPr>
              <a:t/>
            </a:r>
            <a:br>
              <a:rPr lang="en-US" altLang="en-US" dirty="0">
                <a:latin typeface="Verdana" pitchFamily="34" charset="0"/>
              </a:rPr>
            </a:br>
            <a:endParaRPr lang="en-US" altLang="en-US" dirty="0"/>
          </a:p>
        </p:txBody>
      </p:sp>
      <p:pic>
        <p:nvPicPr>
          <p:cNvPr id="5126" name="Picture 6"/>
          <p:cNvPicPr>
            <a:picLocks noChangeAspect="1" noChangeArrowheads="1"/>
          </p:cNvPicPr>
          <p:nvPr/>
        </p:nvPicPr>
        <p:blipFill>
          <a:blip r:embed="rId3" cstate="print"/>
          <a:srcRect/>
          <a:stretch>
            <a:fillRect/>
          </a:stretch>
        </p:blipFill>
        <p:spPr bwMode="auto">
          <a:xfrm>
            <a:off x="381000" y="228600"/>
            <a:ext cx="1524000" cy="639763"/>
          </a:xfrm>
          <a:prstGeom prst="rect">
            <a:avLst/>
          </a:prstGeom>
          <a:noFill/>
        </p:spPr>
      </p:pic>
      <p:graphicFrame>
        <p:nvGraphicFramePr>
          <p:cNvPr id="8" name="Chart 7"/>
          <p:cNvGraphicFramePr/>
          <p:nvPr/>
        </p:nvGraphicFramePr>
        <p:xfrm>
          <a:off x="1524000" y="1752600"/>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71600" y="914400"/>
            <a:ext cx="7010400" cy="914400"/>
          </a:xfrm>
        </p:spPr>
        <p:txBody>
          <a:bodyPr/>
          <a:lstStyle/>
          <a:p>
            <a:pPr algn="l"/>
            <a:r>
              <a:rPr lang="en-US" altLang="en-US" b="1" dirty="0">
                <a:solidFill>
                  <a:schemeClr val="bg2"/>
                </a:solidFill>
                <a:latin typeface="Verdana" pitchFamily="34" charset="0"/>
              </a:rPr>
              <a:t/>
            </a:r>
            <a:br>
              <a:rPr lang="en-US" altLang="en-US" b="1" dirty="0">
                <a:solidFill>
                  <a:schemeClr val="bg2"/>
                </a:solidFill>
                <a:latin typeface="Verdana" pitchFamily="34" charset="0"/>
              </a:rPr>
            </a:br>
            <a:r>
              <a:rPr lang="en-US" altLang="en-US" sz="4000" b="1" dirty="0" smtClean="0">
                <a:solidFill>
                  <a:srgbClr val="1F95AD"/>
                </a:solidFill>
                <a:latin typeface="Verdana" pitchFamily="34" charset="0"/>
              </a:rPr>
              <a:t>Apps vs. web site</a:t>
            </a:r>
            <a:r>
              <a:rPr lang="en-US" altLang="en-US" dirty="0">
                <a:latin typeface="Verdana" pitchFamily="34" charset="0"/>
              </a:rPr>
              <a:t/>
            </a:r>
            <a:br>
              <a:rPr lang="en-US" altLang="en-US" dirty="0">
                <a:latin typeface="Verdana" pitchFamily="34" charset="0"/>
              </a:rPr>
            </a:br>
            <a:endParaRPr lang="en-US" altLang="en-US" dirty="0"/>
          </a:p>
        </p:txBody>
      </p:sp>
      <p:pic>
        <p:nvPicPr>
          <p:cNvPr id="5126" name="Picture 6"/>
          <p:cNvPicPr>
            <a:picLocks noChangeAspect="1" noChangeArrowheads="1"/>
          </p:cNvPicPr>
          <p:nvPr/>
        </p:nvPicPr>
        <p:blipFill>
          <a:blip r:embed="rId3" cstate="print"/>
          <a:srcRect/>
          <a:stretch>
            <a:fillRect/>
          </a:stretch>
        </p:blipFill>
        <p:spPr bwMode="auto">
          <a:xfrm>
            <a:off x="381000" y="228600"/>
            <a:ext cx="1524000" cy="639763"/>
          </a:xfrm>
          <a:prstGeom prst="rect">
            <a:avLst/>
          </a:prstGeom>
          <a:noFill/>
        </p:spPr>
      </p:pic>
      <p:graphicFrame>
        <p:nvGraphicFramePr>
          <p:cNvPr id="5" name="Chart 4"/>
          <p:cNvGraphicFramePr/>
          <p:nvPr/>
        </p:nvGraphicFramePr>
        <p:xfrm>
          <a:off x="1524000" y="1981200"/>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71600" y="914400"/>
            <a:ext cx="7010400" cy="914400"/>
          </a:xfrm>
        </p:spPr>
        <p:txBody>
          <a:bodyPr/>
          <a:lstStyle/>
          <a:p>
            <a:pPr algn="l"/>
            <a:r>
              <a:rPr lang="en-US" altLang="en-US" b="1" dirty="0">
                <a:solidFill>
                  <a:schemeClr val="bg2"/>
                </a:solidFill>
                <a:latin typeface="Verdana" pitchFamily="34" charset="0"/>
              </a:rPr>
              <a:t/>
            </a:r>
            <a:br>
              <a:rPr lang="en-US" altLang="en-US" b="1" dirty="0">
                <a:solidFill>
                  <a:schemeClr val="bg2"/>
                </a:solidFill>
                <a:latin typeface="Verdana" pitchFamily="34" charset="0"/>
              </a:rPr>
            </a:br>
            <a:r>
              <a:rPr lang="en-US" altLang="en-US" sz="4000" b="1" dirty="0" smtClean="0">
                <a:solidFill>
                  <a:srgbClr val="1F95AD"/>
                </a:solidFill>
                <a:latin typeface="Verdana" pitchFamily="34" charset="0"/>
              </a:rPr>
              <a:t>How to choose?</a:t>
            </a:r>
            <a:r>
              <a:rPr lang="en-US" altLang="en-US" dirty="0">
                <a:latin typeface="Verdana" pitchFamily="34" charset="0"/>
              </a:rPr>
              <a:t/>
            </a:r>
            <a:br>
              <a:rPr lang="en-US" altLang="en-US" dirty="0">
                <a:latin typeface="Verdana" pitchFamily="34" charset="0"/>
              </a:rPr>
            </a:br>
            <a:endParaRPr lang="en-US" altLang="en-US" dirty="0"/>
          </a:p>
        </p:txBody>
      </p:sp>
      <p:sp>
        <p:nvSpPr>
          <p:cNvPr id="5123" name="Rectangle 3"/>
          <p:cNvSpPr>
            <a:spLocks noGrp="1" noChangeArrowheads="1"/>
          </p:cNvSpPr>
          <p:nvPr>
            <p:ph type="subTitle" idx="1"/>
          </p:nvPr>
        </p:nvSpPr>
        <p:spPr>
          <a:xfrm>
            <a:off x="1371600" y="1905000"/>
            <a:ext cx="6477000" cy="4495800"/>
          </a:xfrm>
        </p:spPr>
        <p:txBody>
          <a:bodyPr/>
          <a:lstStyle/>
          <a:p>
            <a:pPr algn="l">
              <a:buFont typeface="Arial" pitchFamily="34" charset="0"/>
              <a:buChar char="•"/>
            </a:pPr>
            <a:r>
              <a:rPr lang="en-US" kern="1200" dirty="0" smtClean="0">
                <a:solidFill>
                  <a:schemeClr val="tx1"/>
                </a:solidFill>
                <a:latin typeface="Verdana" pitchFamily="34" charset="0"/>
                <a:ea typeface="Verdana" pitchFamily="34" charset="0"/>
                <a:cs typeface="Verdana" pitchFamily="34" charset="0"/>
              </a:rPr>
              <a:t> What services would our users want on the run?</a:t>
            </a:r>
          </a:p>
          <a:p>
            <a:pPr algn="l">
              <a:buFont typeface="Arial" pitchFamily="34" charset="0"/>
              <a:buChar char="•"/>
            </a:pPr>
            <a:r>
              <a:rPr lang="en-US" kern="1200" dirty="0" smtClean="0">
                <a:solidFill>
                  <a:schemeClr val="tx1"/>
                </a:solidFill>
                <a:latin typeface="Verdana" pitchFamily="34" charset="0"/>
                <a:ea typeface="Verdana" pitchFamily="34" charset="0"/>
                <a:cs typeface="Verdana" pitchFamily="34" charset="0"/>
              </a:rPr>
              <a:t> Of those, what would work well on mobile devices?</a:t>
            </a:r>
          </a:p>
          <a:p>
            <a:pPr algn="l">
              <a:buFont typeface="Arial" pitchFamily="34" charset="0"/>
              <a:buChar char="•"/>
            </a:pPr>
            <a:r>
              <a:rPr lang="en-US" kern="1200" dirty="0" smtClean="0">
                <a:solidFill>
                  <a:schemeClr val="tx1"/>
                </a:solidFill>
                <a:latin typeface="Verdana" pitchFamily="34" charset="0"/>
                <a:ea typeface="Verdana" pitchFamily="34" charset="0"/>
                <a:cs typeface="Verdana" pitchFamily="34" charset="0"/>
              </a:rPr>
              <a:t> Can we make them look good on mobile devices?</a:t>
            </a:r>
          </a:p>
        </p:txBody>
      </p:sp>
      <p:pic>
        <p:nvPicPr>
          <p:cNvPr id="5126" name="Picture 6"/>
          <p:cNvPicPr>
            <a:picLocks noChangeAspect="1" noChangeArrowheads="1"/>
          </p:cNvPicPr>
          <p:nvPr/>
        </p:nvPicPr>
        <p:blipFill>
          <a:blip r:embed="rId3" cstate="print"/>
          <a:srcRect/>
          <a:stretch>
            <a:fillRect/>
          </a:stretch>
        </p:blipFill>
        <p:spPr bwMode="auto">
          <a:xfrm>
            <a:off x="381000" y="228600"/>
            <a:ext cx="1524000" cy="6397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1" name="Picture 1"/>
          <p:cNvPicPr>
            <a:picLocks noChangeAspect="1" noChangeArrowheads="1"/>
          </p:cNvPicPr>
          <p:nvPr/>
        </p:nvPicPr>
        <p:blipFill>
          <a:blip r:embed="rId3" cstate="print"/>
          <a:srcRect/>
          <a:stretch>
            <a:fillRect/>
          </a:stretch>
        </p:blipFill>
        <p:spPr bwMode="auto">
          <a:xfrm>
            <a:off x="2463800" y="266700"/>
            <a:ext cx="4241800" cy="63627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
        <p:nvSpPr>
          <p:cNvPr id="3" name="Right Arrow 2"/>
          <p:cNvSpPr/>
          <p:nvPr/>
        </p:nvSpPr>
        <p:spPr bwMode="auto">
          <a:xfrm>
            <a:off x="1295400" y="990600"/>
            <a:ext cx="1295400" cy="685800"/>
          </a:xfrm>
          <a:prstGeom prst="rightArrow">
            <a:avLst>
              <a:gd name="adj1" fmla="val 50000"/>
              <a:gd name="adj2" fmla="val 52721"/>
            </a:avLst>
          </a:prstGeom>
          <a:solidFill>
            <a:srgbClr val="1F95A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
        <p:nvSpPr>
          <p:cNvPr id="3" name="Right Arrow 2"/>
          <p:cNvSpPr/>
          <p:nvPr/>
        </p:nvSpPr>
        <p:spPr bwMode="auto">
          <a:xfrm>
            <a:off x="1371600" y="1752600"/>
            <a:ext cx="1295400" cy="685800"/>
          </a:xfrm>
          <a:prstGeom prst="rightArrow">
            <a:avLst>
              <a:gd name="adj1" fmla="val 50000"/>
              <a:gd name="adj2" fmla="val 52721"/>
            </a:avLst>
          </a:prstGeom>
          <a:solidFill>
            <a:srgbClr val="1F95A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71600" y="914400"/>
            <a:ext cx="7010400" cy="914400"/>
          </a:xfrm>
        </p:spPr>
        <p:txBody>
          <a:bodyPr/>
          <a:lstStyle/>
          <a:p>
            <a:pPr algn="l"/>
            <a:r>
              <a:rPr lang="en-US" altLang="en-US" b="1" dirty="0">
                <a:solidFill>
                  <a:schemeClr val="bg2"/>
                </a:solidFill>
                <a:latin typeface="Verdana" pitchFamily="34" charset="0"/>
              </a:rPr>
              <a:t/>
            </a:r>
            <a:br>
              <a:rPr lang="en-US" altLang="en-US" b="1" dirty="0">
                <a:solidFill>
                  <a:schemeClr val="bg2"/>
                </a:solidFill>
                <a:latin typeface="Verdana" pitchFamily="34" charset="0"/>
              </a:rPr>
            </a:br>
            <a:r>
              <a:rPr lang="en-US" altLang="en-US" sz="4000" b="1" dirty="0">
                <a:solidFill>
                  <a:srgbClr val="1F95AD"/>
                </a:solidFill>
                <a:latin typeface="Verdana" pitchFamily="34" charset="0"/>
              </a:rPr>
              <a:t>I’ll discuss…</a:t>
            </a:r>
            <a:r>
              <a:rPr lang="en-US" altLang="en-US" dirty="0">
                <a:latin typeface="Verdana" pitchFamily="34" charset="0"/>
              </a:rPr>
              <a:t/>
            </a:r>
            <a:br>
              <a:rPr lang="en-US" altLang="en-US" dirty="0">
                <a:latin typeface="Verdana" pitchFamily="34" charset="0"/>
              </a:rPr>
            </a:br>
            <a:endParaRPr lang="en-US" altLang="en-US" dirty="0"/>
          </a:p>
        </p:txBody>
      </p:sp>
      <p:sp>
        <p:nvSpPr>
          <p:cNvPr id="5123" name="Rectangle 3"/>
          <p:cNvSpPr>
            <a:spLocks noGrp="1" noChangeArrowheads="1"/>
          </p:cNvSpPr>
          <p:nvPr>
            <p:ph type="subTitle" idx="1"/>
          </p:nvPr>
        </p:nvSpPr>
        <p:spPr>
          <a:xfrm>
            <a:off x="1371600" y="1905000"/>
            <a:ext cx="6477000" cy="4495800"/>
          </a:xfrm>
        </p:spPr>
        <p:txBody>
          <a:bodyPr/>
          <a:lstStyle/>
          <a:p>
            <a:pPr algn="l">
              <a:buFont typeface="Arial" pitchFamily="34" charset="0"/>
              <a:buChar char="•"/>
            </a:pPr>
            <a:r>
              <a:rPr lang="en-US" kern="1200" dirty="0" smtClean="0">
                <a:solidFill>
                  <a:schemeClr val="tx1"/>
                </a:solidFill>
                <a:latin typeface="Verdana" pitchFamily="34" charset="0"/>
                <a:ea typeface="Verdana" pitchFamily="34" charset="0"/>
                <a:cs typeface="Verdana" pitchFamily="34" charset="0"/>
              </a:rPr>
              <a:t> Background of mobile at the MIT Libraries</a:t>
            </a:r>
          </a:p>
          <a:p>
            <a:pPr algn="l">
              <a:buFont typeface="Arial" pitchFamily="34" charset="0"/>
              <a:buChar char="•"/>
            </a:pPr>
            <a:r>
              <a:rPr lang="en-US" kern="1200" dirty="0" smtClean="0">
                <a:solidFill>
                  <a:schemeClr val="tx1"/>
                </a:solidFill>
                <a:latin typeface="Verdana" pitchFamily="34" charset="0"/>
                <a:ea typeface="Verdana" pitchFamily="34" charset="0"/>
                <a:cs typeface="Verdana" pitchFamily="34" charset="0"/>
              </a:rPr>
              <a:t> Best practices that we followed</a:t>
            </a:r>
          </a:p>
          <a:p>
            <a:pPr algn="l">
              <a:buFont typeface="Arial" pitchFamily="34" charset="0"/>
              <a:buChar char="•"/>
            </a:pPr>
            <a:r>
              <a:rPr lang="en-US" kern="1200" dirty="0" smtClean="0">
                <a:solidFill>
                  <a:schemeClr val="tx1"/>
                </a:solidFill>
                <a:latin typeface="Verdana" pitchFamily="34" charset="0"/>
                <a:ea typeface="Verdana" pitchFamily="34" charset="0"/>
                <a:cs typeface="Verdana" pitchFamily="34" charset="0"/>
              </a:rPr>
              <a:t> Lessons learned</a:t>
            </a:r>
          </a:p>
          <a:p>
            <a:pPr algn="l">
              <a:buFont typeface="Arial" pitchFamily="34" charset="0"/>
              <a:buChar char="•"/>
            </a:pPr>
            <a:r>
              <a:rPr lang="en-US" kern="1200" dirty="0" smtClean="0">
                <a:solidFill>
                  <a:schemeClr val="tx1"/>
                </a:solidFill>
                <a:latin typeface="Verdana" pitchFamily="34" charset="0"/>
                <a:ea typeface="Verdana" pitchFamily="34" charset="0"/>
                <a:cs typeface="Verdana" pitchFamily="34" charset="0"/>
              </a:rPr>
              <a:t> Next steps</a:t>
            </a:r>
            <a:endParaRPr lang="en-US" altLang="en-US" dirty="0">
              <a:latin typeface="Verdana" pitchFamily="34" charset="0"/>
              <a:ea typeface="Verdana" pitchFamily="34" charset="0"/>
              <a:cs typeface="Verdana" pitchFamily="34" charset="0"/>
            </a:endParaRPr>
          </a:p>
        </p:txBody>
      </p:sp>
      <p:pic>
        <p:nvPicPr>
          <p:cNvPr id="5126" name="Picture 6"/>
          <p:cNvPicPr>
            <a:picLocks noChangeAspect="1" noChangeArrowheads="1"/>
          </p:cNvPicPr>
          <p:nvPr/>
        </p:nvPicPr>
        <p:blipFill>
          <a:blip r:embed="rId3" cstate="print"/>
          <a:srcRect/>
          <a:stretch>
            <a:fillRect/>
          </a:stretch>
        </p:blipFill>
        <p:spPr bwMode="auto">
          <a:xfrm>
            <a:off x="381000" y="228600"/>
            <a:ext cx="1524000" cy="63976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
        <p:nvSpPr>
          <p:cNvPr id="3" name="Right Arrow 2"/>
          <p:cNvSpPr/>
          <p:nvPr/>
        </p:nvSpPr>
        <p:spPr bwMode="auto">
          <a:xfrm>
            <a:off x="1371600" y="2362200"/>
            <a:ext cx="1295400" cy="685800"/>
          </a:xfrm>
          <a:prstGeom prst="rightArrow">
            <a:avLst>
              <a:gd name="adj1" fmla="val 50000"/>
              <a:gd name="adj2" fmla="val 52721"/>
            </a:avLst>
          </a:prstGeom>
          <a:solidFill>
            <a:srgbClr val="1F95A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8"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
        <p:nvSpPr>
          <p:cNvPr id="3" name="Right Arrow 2"/>
          <p:cNvSpPr/>
          <p:nvPr/>
        </p:nvSpPr>
        <p:spPr bwMode="auto">
          <a:xfrm>
            <a:off x="1371600" y="2895600"/>
            <a:ext cx="1295400" cy="685800"/>
          </a:xfrm>
          <a:prstGeom prst="rightArrow">
            <a:avLst>
              <a:gd name="adj1" fmla="val 50000"/>
              <a:gd name="adj2" fmla="val 52721"/>
            </a:avLst>
          </a:prstGeom>
          <a:solidFill>
            <a:srgbClr val="1F95A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
        <p:nvSpPr>
          <p:cNvPr id="3" name="Right Arrow 2"/>
          <p:cNvSpPr/>
          <p:nvPr/>
        </p:nvSpPr>
        <p:spPr bwMode="auto">
          <a:xfrm>
            <a:off x="1371600" y="4495800"/>
            <a:ext cx="1295400" cy="685800"/>
          </a:xfrm>
          <a:prstGeom prst="rightArrow">
            <a:avLst>
              <a:gd name="adj1" fmla="val 50000"/>
              <a:gd name="adj2" fmla="val 52721"/>
            </a:avLst>
          </a:prstGeom>
          <a:solidFill>
            <a:srgbClr val="1F95A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0"/>
            <a:ext cx="7848600" cy="3813175"/>
          </a:xfrm>
        </p:spPr>
        <p:txBody>
          <a:bodyPr/>
          <a:lstStyle/>
          <a:p>
            <a:pPr algn="l"/>
            <a:r>
              <a:rPr lang="en-US" sz="3200" kern="1200" dirty="0" smtClean="0">
                <a:solidFill>
                  <a:schemeClr val="tx1"/>
                </a:solidFill>
                <a:latin typeface="Verdana" pitchFamily="34" charset="0"/>
                <a:ea typeface="Verdana" pitchFamily="34" charset="0"/>
                <a:cs typeface="Verdana" pitchFamily="34" charset="0"/>
              </a:rPr>
              <a:t>“When </a:t>
            </a:r>
            <a:r>
              <a:rPr lang="en-US" sz="3200" kern="1200" dirty="0">
                <a:solidFill>
                  <a:schemeClr val="tx1"/>
                </a:solidFill>
                <a:latin typeface="Verdana" pitchFamily="34" charset="0"/>
                <a:ea typeface="Verdana" pitchFamily="34" charset="0"/>
                <a:cs typeface="Verdana" pitchFamily="34" charset="0"/>
              </a:rPr>
              <a:t>I’m on campus and need a book from a library, I almost always look up on-the-go on my phone which library the book is at. But the library website is pretty difficult to navigate on </a:t>
            </a:r>
            <a:r>
              <a:rPr lang="en-US" sz="3200" kern="1200" dirty="0" err="1">
                <a:solidFill>
                  <a:schemeClr val="tx1"/>
                </a:solidFill>
                <a:latin typeface="Verdana" pitchFamily="34" charset="0"/>
                <a:ea typeface="Verdana" pitchFamily="34" charset="0"/>
                <a:cs typeface="Verdana" pitchFamily="34" charset="0"/>
              </a:rPr>
              <a:t>iPhone</a:t>
            </a:r>
            <a:r>
              <a:rPr lang="en-US" sz="3200" kern="1200" dirty="0" smtClean="0">
                <a:solidFill>
                  <a:schemeClr val="tx1"/>
                </a:solidFill>
                <a:latin typeface="Verdana" pitchFamily="34" charset="0"/>
                <a:ea typeface="Verdana" pitchFamily="34" charset="0"/>
                <a:cs typeface="Verdana" pitchFamily="34" charset="0"/>
              </a:rPr>
              <a:t>.”</a:t>
            </a:r>
            <a:endParaRPr lang="en-US" sz="3200" dirty="0">
              <a:latin typeface="Verdana" pitchFamily="34" charset="0"/>
              <a:ea typeface="Verdana" pitchFamily="34" charset="0"/>
              <a:cs typeface="Verdana" pitchFamily="34" charset="0"/>
            </a:endParaRPr>
          </a:p>
        </p:txBody>
      </p:sp>
      <p:sp>
        <p:nvSpPr>
          <p:cNvPr id="5" name="TextBox 4"/>
          <p:cNvSpPr txBox="1"/>
          <p:nvPr/>
        </p:nvSpPr>
        <p:spPr>
          <a:xfrm>
            <a:off x="5181600" y="5181600"/>
            <a:ext cx="2743200" cy="523220"/>
          </a:xfrm>
          <a:prstGeom prst="rect">
            <a:avLst/>
          </a:prstGeom>
          <a:noFill/>
        </p:spPr>
        <p:txBody>
          <a:bodyPr wrap="square" rtlCol="0">
            <a:spAutoFit/>
          </a:bodyPr>
          <a:lstStyle/>
          <a:p>
            <a:r>
              <a:rPr lang="en-US" dirty="0">
                <a:ea typeface="Verdana" pitchFamily="34" charset="0"/>
                <a:cs typeface="Verdana" pitchFamily="34" charset="0"/>
              </a:rPr>
              <a:t>-MIT </a:t>
            </a:r>
            <a:r>
              <a:rPr lang="en-US" dirty="0" err="1">
                <a:ea typeface="Verdana" pitchFamily="34" charset="0"/>
                <a:cs typeface="Verdana" pitchFamily="34" charset="0"/>
              </a:rPr>
              <a:t>Postdoc</a:t>
            </a:r>
            <a:endParaRPr lang="en-US" dirty="0"/>
          </a:p>
        </p:txBody>
      </p:sp>
      <p:sp>
        <p:nvSpPr>
          <p:cNvPr id="6" name="Rectangle 2"/>
          <p:cNvSpPr txBox="1">
            <a:spLocks noChangeArrowheads="1"/>
          </p:cNvSpPr>
          <p:nvPr/>
        </p:nvSpPr>
        <p:spPr bwMode="auto">
          <a:xfrm>
            <a:off x="1371600" y="914400"/>
            <a:ext cx="7010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0" cap="none" spc="0" normalizeH="0" baseline="0" noProof="0" dirty="0" smtClean="0">
                <a:ln>
                  <a:noFill/>
                </a:ln>
                <a:solidFill>
                  <a:schemeClr val="bg2"/>
                </a:solidFill>
                <a:effectLst/>
                <a:uLnTx/>
                <a:uFillTx/>
                <a:latin typeface="Verdana" pitchFamily="34" charset="0"/>
                <a:ea typeface="+mj-ea"/>
                <a:cs typeface="+mj-cs"/>
              </a:rPr>
              <a:t/>
            </a:r>
            <a:br>
              <a:rPr kumimoji="0" lang="en-US" altLang="en-US" sz="4400" b="1" i="0" u="none" strike="noStrike" kern="0" cap="none" spc="0" normalizeH="0" baseline="0" noProof="0" dirty="0" smtClean="0">
                <a:ln>
                  <a:noFill/>
                </a:ln>
                <a:solidFill>
                  <a:schemeClr val="bg2"/>
                </a:solidFill>
                <a:effectLst/>
                <a:uLnTx/>
                <a:uFillTx/>
                <a:latin typeface="Verdana" pitchFamily="34" charset="0"/>
                <a:ea typeface="+mj-ea"/>
                <a:cs typeface="+mj-cs"/>
              </a:rPr>
            </a:br>
            <a:r>
              <a:rPr lang="en-US" altLang="en-US" sz="4000" b="1" kern="0" dirty="0" smtClean="0">
                <a:solidFill>
                  <a:srgbClr val="1F95AD"/>
                </a:solidFill>
                <a:ea typeface="+mj-ea"/>
                <a:cs typeface="+mj-cs"/>
              </a:rPr>
              <a:t>Before MIT Mobile</a:t>
            </a:r>
            <a:r>
              <a:rPr kumimoji="0" lang="en-US" altLang="en-US" sz="4000" b="1" i="0" u="none" strike="noStrike" kern="0" cap="none" spc="0" normalizeH="0" baseline="0" noProof="0" dirty="0" smtClean="0">
                <a:ln>
                  <a:noFill/>
                </a:ln>
                <a:solidFill>
                  <a:srgbClr val="1F95AD"/>
                </a:solidFill>
                <a:effectLst/>
                <a:uLnTx/>
                <a:uFillTx/>
                <a:latin typeface="Verdana" pitchFamily="34" charset="0"/>
                <a:ea typeface="+mj-ea"/>
                <a:cs typeface="+mj-cs"/>
              </a:rPr>
              <a:t>…</a:t>
            </a:r>
            <a:r>
              <a:rPr kumimoji="0" lang="en-US" altLang="en-US" sz="4400" b="0" i="0" u="none" strike="noStrike" kern="0" cap="none" spc="0" normalizeH="0" baseline="0" noProof="0" dirty="0" smtClean="0">
                <a:ln>
                  <a:noFill/>
                </a:ln>
                <a:solidFill>
                  <a:schemeClr val="tx2"/>
                </a:solidFill>
                <a:effectLst/>
                <a:uLnTx/>
                <a:uFillTx/>
                <a:latin typeface="Verdana" pitchFamily="34" charset="0"/>
                <a:ea typeface="+mj-ea"/>
                <a:cs typeface="+mj-cs"/>
              </a:rPr>
              <a:t/>
            </a:r>
            <a:br>
              <a:rPr kumimoji="0" lang="en-US" altLang="en-US" sz="4400" b="0" i="0" u="none" strike="noStrike" kern="0" cap="none" spc="0" normalizeH="0" baseline="0" noProof="0" dirty="0" smtClean="0">
                <a:ln>
                  <a:noFill/>
                </a:ln>
                <a:solidFill>
                  <a:schemeClr val="tx2"/>
                </a:solidFill>
                <a:effectLst/>
                <a:uLnTx/>
                <a:uFillTx/>
                <a:latin typeface="Verdana" pitchFamily="34" charset="0"/>
                <a:ea typeface="+mj-ea"/>
                <a:cs typeface="+mj-cs"/>
              </a:rPr>
            </a:br>
            <a:endParaRPr kumimoji="0" lang="en-US" altLang="en-US" sz="44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7" name="Picture 6"/>
          <p:cNvPicPr>
            <a:picLocks noChangeAspect="1" noChangeArrowheads="1"/>
          </p:cNvPicPr>
          <p:nvPr/>
        </p:nvPicPr>
        <p:blipFill>
          <a:blip r:embed="rId3" cstate="print"/>
          <a:srcRect/>
          <a:stretch>
            <a:fillRect/>
          </a:stretch>
        </p:blipFill>
        <p:spPr bwMode="auto">
          <a:xfrm>
            <a:off x="381000" y="228600"/>
            <a:ext cx="1524000" cy="63976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
        <p:nvSpPr>
          <p:cNvPr id="3" name="Right Arrow 2"/>
          <p:cNvSpPr/>
          <p:nvPr/>
        </p:nvSpPr>
        <p:spPr bwMode="auto">
          <a:xfrm>
            <a:off x="1371600" y="5181600"/>
            <a:ext cx="1295400" cy="685800"/>
          </a:xfrm>
          <a:prstGeom prst="rightArrow">
            <a:avLst>
              <a:gd name="adj1" fmla="val 50000"/>
              <a:gd name="adj2" fmla="val 52721"/>
            </a:avLst>
          </a:prstGeom>
          <a:solidFill>
            <a:srgbClr val="1F95A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
        <p:nvSpPr>
          <p:cNvPr id="3" name="Right Arrow 2"/>
          <p:cNvSpPr/>
          <p:nvPr/>
        </p:nvSpPr>
        <p:spPr bwMode="auto">
          <a:xfrm>
            <a:off x="1371600" y="5791200"/>
            <a:ext cx="1295400" cy="685800"/>
          </a:xfrm>
          <a:prstGeom prst="rightArrow">
            <a:avLst>
              <a:gd name="adj1" fmla="val 50000"/>
              <a:gd name="adj2" fmla="val 52721"/>
            </a:avLst>
          </a:prstGeom>
          <a:solidFill>
            <a:srgbClr val="1F95A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p:cNvPicPr>
            <a:picLocks noChangeAspect="1" noChangeArrowheads="1"/>
          </p:cNvPicPr>
          <p:nvPr/>
        </p:nvPicPr>
        <p:blipFill>
          <a:blip r:embed="rId3" cstate="print"/>
          <a:srcRect/>
          <a:stretch>
            <a:fillRect/>
          </a:stretch>
        </p:blipFill>
        <p:spPr bwMode="auto">
          <a:xfrm>
            <a:off x="2438400" y="228600"/>
            <a:ext cx="4267200" cy="6400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71600" y="914400"/>
            <a:ext cx="7010400" cy="914400"/>
          </a:xfrm>
        </p:spPr>
        <p:txBody>
          <a:bodyPr/>
          <a:lstStyle/>
          <a:p>
            <a:pPr algn="l"/>
            <a:r>
              <a:rPr lang="en-US" altLang="en-US" b="1" dirty="0">
                <a:solidFill>
                  <a:schemeClr val="bg2"/>
                </a:solidFill>
                <a:latin typeface="Verdana" pitchFamily="34" charset="0"/>
              </a:rPr>
              <a:t/>
            </a:r>
            <a:br>
              <a:rPr lang="en-US" altLang="en-US" b="1" dirty="0">
                <a:solidFill>
                  <a:schemeClr val="bg2"/>
                </a:solidFill>
                <a:latin typeface="Verdana" pitchFamily="34" charset="0"/>
              </a:rPr>
            </a:br>
            <a:r>
              <a:rPr lang="en-US" altLang="en-US" sz="4000" b="1" dirty="0" smtClean="0">
                <a:solidFill>
                  <a:srgbClr val="1F95AD"/>
                </a:solidFill>
                <a:latin typeface="Verdana" pitchFamily="34" charset="0"/>
              </a:rPr>
              <a:t>What’s working well?</a:t>
            </a:r>
            <a:r>
              <a:rPr lang="en-US" altLang="en-US" dirty="0">
                <a:latin typeface="Verdana" pitchFamily="34" charset="0"/>
              </a:rPr>
              <a:t/>
            </a:r>
            <a:br>
              <a:rPr lang="en-US" altLang="en-US" dirty="0">
                <a:latin typeface="Verdana" pitchFamily="34" charset="0"/>
              </a:rPr>
            </a:br>
            <a:endParaRPr lang="en-US" altLang="en-US" dirty="0"/>
          </a:p>
        </p:txBody>
      </p:sp>
      <p:pic>
        <p:nvPicPr>
          <p:cNvPr id="5126" name="Picture 6"/>
          <p:cNvPicPr>
            <a:picLocks noChangeAspect="1" noChangeArrowheads="1"/>
          </p:cNvPicPr>
          <p:nvPr/>
        </p:nvPicPr>
        <p:blipFill>
          <a:blip r:embed="rId3" cstate="print"/>
          <a:srcRect/>
          <a:stretch>
            <a:fillRect/>
          </a:stretch>
        </p:blipFill>
        <p:spPr bwMode="auto">
          <a:xfrm>
            <a:off x="381000" y="228600"/>
            <a:ext cx="1524000" cy="639763"/>
          </a:xfrm>
          <a:prstGeom prst="rect">
            <a:avLst/>
          </a:prstGeom>
          <a:noFill/>
        </p:spPr>
      </p:pic>
      <p:pic>
        <p:nvPicPr>
          <p:cNvPr id="267266" name="Picture 2" descr="http://3.bp.blogspot.com/_huL2J7JrWR4/TJPORqWbjzI/AAAAAAAAAe0/vPPIjcuqE2I/s400/uber+happy+TAB.jpg"/>
          <p:cNvPicPr>
            <a:picLocks noChangeAspect="1" noChangeArrowheads="1"/>
          </p:cNvPicPr>
          <p:nvPr/>
        </p:nvPicPr>
        <p:blipFill>
          <a:blip r:embed="rId4" cstate="print"/>
          <a:srcRect/>
          <a:stretch>
            <a:fillRect/>
          </a:stretch>
        </p:blipFill>
        <p:spPr bwMode="auto">
          <a:xfrm>
            <a:off x="3143250" y="1981200"/>
            <a:ext cx="2800350" cy="3810000"/>
          </a:xfrm>
          <a:prstGeom prst="rect">
            <a:avLst/>
          </a:prstGeom>
          <a:noFill/>
        </p:spPr>
      </p:pic>
      <p:sp>
        <p:nvSpPr>
          <p:cNvPr id="6" name="TextBox 5"/>
          <p:cNvSpPr txBox="1"/>
          <p:nvPr/>
        </p:nvSpPr>
        <p:spPr>
          <a:xfrm>
            <a:off x="2590800" y="5791200"/>
            <a:ext cx="3962400" cy="307777"/>
          </a:xfrm>
          <a:prstGeom prst="rect">
            <a:avLst/>
          </a:prstGeom>
          <a:noFill/>
        </p:spPr>
        <p:txBody>
          <a:bodyPr wrap="square" rtlCol="0">
            <a:spAutoFit/>
          </a:bodyPr>
          <a:lstStyle/>
          <a:p>
            <a:r>
              <a:rPr lang="en-US" sz="1400" dirty="0" smtClean="0"/>
              <a:t>from http://www.myfacewhen.com/217/</a:t>
            </a:r>
            <a:endParaRPr 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33600" y="6019800"/>
            <a:ext cx="5334000" cy="307777"/>
          </a:xfrm>
          <a:prstGeom prst="rect">
            <a:avLst/>
          </a:prstGeom>
          <a:noFill/>
        </p:spPr>
        <p:txBody>
          <a:bodyPr wrap="square" rtlCol="0">
            <a:spAutoFit/>
          </a:bodyPr>
          <a:lstStyle/>
          <a:p>
            <a:r>
              <a:rPr lang="en-US" sz="1400" dirty="0" smtClean="0"/>
              <a:t> from http://www.animalsden.com/cat-with-bunny-hat/</a:t>
            </a:r>
            <a:endParaRPr lang="en-US" sz="1400" dirty="0"/>
          </a:p>
        </p:txBody>
      </p:sp>
      <p:pic>
        <p:nvPicPr>
          <p:cNvPr id="265220" name="Picture 4" descr="Cat with bunny hat"/>
          <p:cNvPicPr>
            <a:picLocks noChangeAspect="1" noChangeArrowheads="1"/>
          </p:cNvPicPr>
          <p:nvPr/>
        </p:nvPicPr>
        <p:blipFill>
          <a:blip r:embed="rId3" cstate="print"/>
          <a:srcRect/>
          <a:stretch>
            <a:fillRect/>
          </a:stretch>
        </p:blipFill>
        <p:spPr bwMode="auto">
          <a:xfrm>
            <a:off x="2238375" y="1981200"/>
            <a:ext cx="5000625" cy="3981450"/>
          </a:xfrm>
          <a:prstGeom prst="rect">
            <a:avLst/>
          </a:prstGeom>
          <a:noFill/>
        </p:spPr>
      </p:pic>
      <p:sp>
        <p:nvSpPr>
          <p:cNvPr id="5" name="Rectangle 2"/>
          <p:cNvSpPr>
            <a:spLocks noGrp="1" noChangeArrowheads="1"/>
          </p:cNvSpPr>
          <p:nvPr>
            <p:ph type="ctrTitle"/>
          </p:nvPr>
        </p:nvSpPr>
        <p:spPr>
          <a:xfrm>
            <a:off x="1371600" y="914400"/>
            <a:ext cx="7467600" cy="914400"/>
          </a:xfrm>
        </p:spPr>
        <p:txBody>
          <a:bodyPr/>
          <a:lstStyle/>
          <a:p>
            <a:pPr algn="l"/>
            <a:r>
              <a:rPr lang="en-US" altLang="en-US" b="1" dirty="0">
                <a:solidFill>
                  <a:schemeClr val="bg2"/>
                </a:solidFill>
                <a:latin typeface="Verdana" pitchFamily="34" charset="0"/>
              </a:rPr>
              <a:t/>
            </a:r>
            <a:br>
              <a:rPr lang="en-US" altLang="en-US" b="1" dirty="0">
                <a:solidFill>
                  <a:schemeClr val="bg2"/>
                </a:solidFill>
                <a:latin typeface="Verdana" pitchFamily="34" charset="0"/>
              </a:rPr>
            </a:br>
            <a:r>
              <a:rPr lang="en-US" altLang="en-US" sz="4000" b="1" dirty="0" smtClean="0">
                <a:solidFill>
                  <a:srgbClr val="1F95AD"/>
                </a:solidFill>
                <a:latin typeface="Verdana" pitchFamily="34" charset="0"/>
              </a:rPr>
              <a:t>What’s not working?</a:t>
            </a:r>
            <a:r>
              <a:rPr lang="en-US" altLang="en-US" dirty="0">
                <a:latin typeface="Verdana" pitchFamily="34" charset="0"/>
              </a:rPr>
              <a:t/>
            </a:r>
            <a:br>
              <a:rPr lang="en-US" altLang="en-US" dirty="0">
                <a:latin typeface="Verdana" pitchFamily="34" charset="0"/>
              </a:rPr>
            </a:br>
            <a:endParaRPr lang="en-US" altLang="en-US" dirty="0"/>
          </a:p>
        </p:txBody>
      </p:sp>
      <p:pic>
        <p:nvPicPr>
          <p:cNvPr id="6" name="Picture 6"/>
          <p:cNvPicPr>
            <a:picLocks noChangeAspect="1" noChangeArrowheads="1"/>
          </p:cNvPicPr>
          <p:nvPr/>
        </p:nvPicPr>
        <p:blipFill>
          <a:blip r:embed="rId4" cstate="print"/>
          <a:srcRect/>
          <a:stretch>
            <a:fillRect/>
          </a:stretch>
        </p:blipFill>
        <p:spPr bwMode="auto">
          <a:xfrm>
            <a:off x="381000" y="228600"/>
            <a:ext cx="1524000" cy="63976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71600" y="914400"/>
            <a:ext cx="7010400" cy="914400"/>
          </a:xfrm>
        </p:spPr>
        <p:txBody>
          <a:bodyPr/>
          <a:lstStyle/>
          <a:p>
            <a:pPr algn="l"/>
            <a:r>
              <a:rPr lang="en-US" altLang="en-US" b="1" dirty="0">
                <a:solidFill>
                  <a:schemeClr val="bg2"/>
                </a:solidFill>
                <a:latin typeface="Verdana" pitchFamily="34" charset="0"/>
              </a:rPr>
              <a:t/>
            </a:r>
            <a:br>
              <a:rPr lang="en-US" altLang="en-US" b="1" dirty="0">
                <a:solidFill>
                  <a:schemeClr val="bg2"/>
                </a:solidFill>
                <a:latin typeface="Verdana" pitchFamily="34" charset="0"/>
              </a:rPr>
            </a:br>
            <a:r>
              <a:rPr lang="en-US" altLang="en-US" sz="4000" b="1" dirty="0" smtClean="0">
                <a:solidFill>
                  <a:srgbClr val="1F95AD"/>
                </a:solidFill>
                <a:latin typeface="Verdana" pitchFamily="34" charset="0"/>
              </a:rPr>
              <a:t>Next steps</a:t>
            </a:r>
            <a:r>
              <a:rPr lang="en-US" altLang="en-US" dirty="0">
                <a:latin typeface="Verdana" pitchFamily="34" charset="0"/>
              </a:rPr>
              <a:t/>
            </a:r>
            <a:br>
              <a:rPr lang="en-US" altLang="en-US" dirty="0">
                <a:latin typeface="Verdana" pitchFamily="34" charset="0"/>
              </a:rPr>
            </a:br>
            <a:endParaRPr lang="en-US" altLang="en-US" dirty="0"/>
          </a:p>
        </p:txBody>
      </p:sp>
      <p:sp>
        <p:nvSpPr>
          <p:cNvPr id="5123" name="Rectangle 3"/>
          <p:cNvSpPr>
            <a:spLocks noGrp="1" noChangeArrowheads="1"/>
          </p:cNvSpPr>
          <p:nvPr>
            <p:ph type="subTitle" idx="1"/>
          </p:nvPr>
        </p:nvSpPr>
        <p:spPr>
          <a:xfrm>
            <a:off x="1371600" y="1905000"/>
            <a:ext cx="7010400" cy="4495800"/>
          </a:xfrm>
        </p:spPr>
        <p:txBody>
          <a:bodyPr/>
          <a:lstStyle/>
          <a:p>
            <a:pPr algn="l">
              <a:buFont typeface="Arial" pitchFamily="34" charset="0"/>
              <a:buChar char="•"/>
            </a:pPr>
            <a:r>
              <a:rPr lang="en-US" kern="1200" dirty="0" smtClean="0">
                <a:solidFill>
                  <a:schemeClr val="tx1"/>
                </a:solidFill>
                <a:latin typeface="Verdana" pitchFamily="34" charset="0"/>
                <a:ea typeface="Verdana" pitchFamily="34" charset="0"/>
                <a:cs typeface="Verdana" pitchFamily="34" charset="0"/>
              </a:rPr>
              <a:t> Make catalog pages mobile friendly</a:t>
            </a:r>
          </a:p>
          <a:p>
            <a:pPr algn="l">
              <a:buFont typeface="Arial" pitchFamily="34" charset="0"/>
              <a:buChar char="•"/>
            </a:pPr>
            <a:r>
              <a:rPr lang="en-US" kern="1200" dirty="0" smtClean="0">
                <a:solidFill>
                  <a:schemeClr val="tx1"/>
                </a:solidFill>
                <a:latin typeface="Verdana" pitchFamily="34" charset="0"/>
                <a:ea typeface="Verdana" pitchFamily="34" charset="0"/>
                <a:cs typeface="Verdana" pitchFamily="34" charset="0"/>
              </a:rPr>
              <a:t> Make search box more obvious</a:t>
            </a:r>
          </a:p>
          <a:p>
            <a:pPr algn="l">
              <a:buFont typeface="Arial" pitchFamily="34" charset="0"/>
              <a:buChar char="•"/>
            </a:pPr>
            <a:r>
              <a:rPr lang="en-US" kern="1200" dirty="0" smtClean="0">
                <a:solidFill>
                  <a:schemeClr val="tx1"/>
                </a:solidFill>
                <a:latin typeface="Verdana" pitchFamily="34" charset="0"/>
                <a:ea typeface="Verdana" pitchFamily="34" charset="0"/>
                <a:cs typeface="Verdana" pitchFamily="34" charset="0"/>
              </a:rPr>
              <a:t> Add more services</a:t>
            </a:r>
          </a:p>
          <a:p>
            <a:pPr algn="l">
              <a:buFont typeface="Arial" pitchFamily="34" charset="0"/>
              <a:buChar char="•"/>
            </a:pPr>
            <a:r>
              <a:rPr lang="en-US" kern="1200" dirty="0" smtClean="0">
                <a:latin typeface="Verdana" pitchFamily="34" charset="0"/>
                <a:ea typeface="Verdana" pitchFamily="34" charset="0"/>
                <a:cs typeface="Verdana" pitchFamily="34" charset="0"/>
              </a:rPr>
              <a:t> Make regular site more mobile friendly </a:t>
            </a:r>
            <a:endParaRPr lang="en-US" kern="1200" dirty="0" smtClean="0">
              <a:solidFill>
                <a:schemeClr val="tx1"/>
              </a:solidFill>
              <a:latin typeface="Verdana" pitchFamily="34" charset="0"/>
              <a:ea typeface="Verdana" pitchFamily="34" charset="0"/>
              <a:cs typeface="Verdana" pitchFamily="34" charset="0"/>
            </a:endParaRPr>
          </a:p>
        </p:txBody>
      </p:sp>
      <p:pic>
        <p:nvPicPr>
          <p:cNvPr id="5126" name="Picture 6"/>
          <p:cNvPicPr>
            <a:picLocks noChangeAspect="1" noChangeArrowheads="1"/>
          </p:cNvPicPr>
          <p:nvPr/>
        </p:nvPicPr>
        <p:blipFill>
          <a:blip r:embed="rId3" cstate="print"/>
          <a:srcRect/>
          <a:stretch>
            <a:fillRect/>
          </a:stretch>
        </p:blipFill>
        <p:spPr bwMode="auto">
          <a:xfrm>
            <a:off x="381000" y="228600"/>
            <a:ext cx="1524000" cy="63976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828800" y="2590800"/>
            <a:ext cx="4800600" cy="1905000"/>
          </a:xfrm>
          <a:prstGeom prst="rect">
            <a:avLst/>
          </a:prstGeom>
        </p:spPr>
        <p:txBody>
          <a:bodyPr/>
          <a:lstStyle/>
          <a:p>
            <a:pPr marL="342900" marR="0" lvl="0" indent="-342900" algn="l" defTabSz="914400" rtl="0" eaLnBrk="0" fontAlgn="base" latinLnBrk="0" hangingPunct="0">
              <a:lnSpc>
                <a:spcPct val="80000"/>
              </a:lnSpc>
              <a:spcBef>
                <a:spcPct val="20000"/>
              </a:spcBef>
              <a:spcAft>
                <a:spcPct val="0"/>
              </a:spcAft>
              <a:buClrTx/>
              <a:buSzTx/>
              <a:tabLst/>
              <a:defRPr/>
            </a:pPr>
            <a:r>
              <a:rPr kumimoji="0" lang="en-US" altLang="en-US" sz="2400" i="0" u="none" strike="noStrike" kern="0" cap="none" spc="0" normalizeH="0" baseline="0" noProof="0" dirty="0" smtClean="0">
                <a:ln>
                  <a:noFill/>
                </a:ln>
                <a:solidFill>
                  <a:schemeClr val="tx1"/>
                </a:solidFill>
                <a:effectLst/>
                <a:uLnTx/>
                <a:uFillTx/>
                <a:latin typeface="Verdana" pitchFamily="34" charset="0"/>
                <a:ea typeface="+mn-ea"/>
                <a:cs typeface="+mn-cs"/>
              </a:rPr>
              <a:t>Remlee Green</a:t>
            </a:r>
          </a:p>
          <a:p>
            <a:pPr marL="342900" marR="0" lvl="0" indent="-342900" algn="l" defTabSz="914400" rtl="0" eaLnBrk="0" fontAlgn="base" latinLnBrk="0" hangingPunct="0">
              <a:lnSpc>
                <a:spcPct val="80000"/>
              </a:lnSpc>
              <a:spcBef>
                <a:spcPct val="20000"/>
              </a:spcBef>
              <a:spcAft>
                <a:spcPct val="0"/>
              </a:spcAft>
              <a:buClrTx/>
              <a:buSzTx/>
              <a:tabLst/>
              <a:defRPr/>
            </a:pPr>
            <a:r>
              <a:rPr kumimoji="0" lang="en-US" altLang="en-US" sz="2400" i="0" u="none" strike="noStrike" kern="0" cap="none" spc="0" normalizeH="0" baseline="0" noProof="0" dirty="0" smtClean="0">
                <a:ln>
                  <a:noFill/>
                </a:ln>
                <a:solidFill>
                  <a:schemeClr val="tx1"/>
                </a:solidFill>
                <a:effectLst/>
                <a:uLnTx/>
                <a:uFillTx/>
                <a:latin typeface="Verdana" pitchFamily="34" charset="0"/>
                <a:ea typeface="+mn-ea"/>
                <a:cs typeface="+mn-cs"/>
              </a:rPr>
              <a:t>UX Librarian, MIT</a:t>
            </a:r>
          </a:p>
          <a:p>
            <a:pPr marL="342900" marR="0" lvl="0" indent="-342900" algn="l" defTabSz="914400" rtl="0" eaLnBrk="0" fontAlgn="base" latinLnBrk="0" hangingPunct="0">
              <a:lnSpc>
                <a:spcPct val="80000"/>
              </a:lnSpc>
              <a:spcBef>
                <a:spcPct val="20000"/>
              </a:spcBef>
              <a:spcAft>
                <a:spcPct val="0"/>
              </a:spcAft>
              <a:buClrTx/>
              <a:buSzTx/>
              <a:tabLst/>
              <a:defRPr/>
            </a:pPr>
            <a:r>
              <a:rPr kumimoji="0" lang="en-US" altLang="en-US" sz="2400" i="0" u="none" strike="noStrike" kern="0" cap="none" spc="0" normalizeH="0" baseline="0" noProof="0" dirty="0" smtClean="0">
                <a:ln>
                  <a:noFill/>
                </a:ln>
                <a:solidFill>
                  <a:schemeClr val="tx1"/>
                </a:solidFill>
                <a:effectLst/>
                <a:uLnTx/>
                <a:uFillTx/>
                <a:latin typeface="Verdana" pitchFamily="34" charset="0"/>
                <a:ea typeface="+mn-ea"/>
                <a:cs typeface="+mn-cs"/>
              </a:rPr>
              <a:t>remlee@mit.edu</a:t>
            </a:r>
          </a:p>
          <a:p>
            <a:pPr marL="342900" marR="0" lvl="0" indent="-342900" algn="l" defTabSz="914400" rtl="0" eaLnBrk="0" fontAlgn="base" latinLnBrk="0" hangingPunct="0">
              <a:lnSpc>
                <a:spcPct val="80000"/>
              </a:lnSpc>
              <a:spcBef>
                <a:spcPct val="20000"/>
              </a:spcBef>
              <a:spcAft>
                <a:spcPct val="0"/>
              </a:spcAft>
              <a:buClrTx/>
              <a:buSzTx/>
              <a:tabLst/>
              <a:defRPr/>
            </a:pPr>
            <a:r>
              <a:rPr kumimoji="0" lang="en-US" altLang="en-US" sz="2400" i="0" u="none" strike="noStrike" kern="0" cap="none" spc="0" normalizeH="0" baseline="0" noProof="0" dirty="0" smtClean="0">
                <a:ln>
                  <a:noFill/>
                </a:ln>
                <a:solidFill>
                  <a:schemeClr val="tx1"/>
                </a:solidFill>
                <a:effectLst/>
                <a:uLnTx/>
                <a:uFillTx/>
                <a:latin typeface="Verdana" pitchFamily="34" charset="0"/>
                <a:ea typeface="+mn-ea"/>
                <a:cs typeface="+mn-cs"/>
              </a:rPr>
              <a:t>Twitter: @remlee</a:t>
            </a:r>
          </a:p>
        </p:txBody>
      </p:sp>
      <p:pic>
        <p:nvPicPr>
          <p:cNvPr id="8" name="Picture 8" descr="C:\Users\remlee\Pictures\profile pics\resized for libguide.jpg"/>
          <p:cNvPicPr>
            <a:picLocks noChangeAspect="1" noChangeArrowheads="1"/>
          </p:cNvPicPr>
          <p:nvPr/>
        </p:nvPicPr>
        <p:blipFill>
          <a:blip r:embed="rId3" cstate="print"/>
          <a:srcRect/>
          <a:stretch>
            <a:fillRect/>
          </a:stretch>
        </p:blipFill>
        <p:spPr bwMode="auto">
          <a:xfrm>
            <a:off x="5276850" y="2514600"/>
            <a:ext cx="1200150" cy="1704975"/>
          </a:xfrm>
          <a:prstGeom prst="rect">
            <a:avLst/>
          </a:prstGeom>
          <a:noFill/>
        </p:spPr>
      </p:pic>
      <p:sp>
        <p:nvSpPr>
          <p:cNvPr id="9" name="Rectangle 2"/>
          <p:cNvSpPr txBox="1">
            <a:spLocks noChangeArrowheads="1"/>
          </p:cNvSpPr>
          <p:nvPr/>
        </p:nvSpPr>
        <p:spPr>
          <a:xfrm>
            <a:off x="1371600" y="914400"/>
            <a:ext cx="7010400" cy="9144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smtClean="0">
                <a:ln>
                  <a:noFill/>
                </a:ln>
                <a:solidFill>
                  <a:srgbClr val="1F95AD"/>
                </a:solidFill>
                <a:effectLst/>
                <a:uLnTx/>
                <a:uFillTx/>
                <a:latin typeface="Verdana" pitchFamily="34" charset="0"/>
                <a:ea typeface="+mj-ea"/>
                <a:cs typeface="+mj-cs"/>
              </a:rPr>
              <a:t>Contact</a:t>
            </a:r>
            <a:r>
              <a:rPr kumimoji="0" lang="en-US" altLang="en-US" sz="4400" b="0" i="0" u="none" strike="noStrike" kern="0" cap="none" spc="0" normalizeH="0" baseline="0" noProof="0" dirty="0" smtClean="0">
                <a:ln>
                  <a:noFill/>
                </a:ln>
                <a:solidFill>
                  <a:schemeClr val="tx2"/>
                </a:solidFill>
                <a:effectLst/>
                <a:uLnTx/>
                <a:uFillTx/>
                <a:latin typeface="Verdana" pitchFamily="34" charset="0"/>
                <a:ea typeface="+mj-ea"/>
                <a:cs typeface="+mj-cs"/>
              </a:rPr>
              <a:t/>
            </a:r>
            <a:br>
              <a:rPr kumimoji="0" lang="en-US" altLang="en-US" sz="4400" b="0" i="0" u="none" strike="noStrike" kern="0" cap="none" spc="0" normalizeH="0" baseline="0" noProof="0" dirty="0" smtClean="0">
                <a:ln>
                  <a:noFill/>
                </a:ln>
                <a:solidFill>
                  <a:schemeClr val="tx2"/>
                </a:solidFill>
                <a:effectLst/>
                <a:uLnTx/>
                <a:uFillTx/>
                <a:latin typeface="Verdana" pitchFamily="34" charset="0"/>
                <a:ea typeface="+mj-ea"/>
                <a:cs typeface="+mj-cs"/>
              </a:rPr>
            </a:br>
            <a:endParaRPr kumimoji="0" lang="en-US" altLang="en-US" sz="44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10" name="Picture 6"/>
          <p:cNvPicPr>
            <a:picLocks noChangeAspect="1" noChangeArrowheads="1"/>
          </p:cNvPicPr>
          <p:nvPr/>
        </p:nvPicPr>
        <p:blipFill>
          <a:blip r:embed="rId4" cstate="print"/>
          <a:srcRect/>
          <a:stretch>
            <a:fillRect/>
          </a:stretch>
        </p:blipFill>
        <p:spPr bwMode="auto">
          <a:xfrm>
            <a:off x="381000" y="228600"/>
            <a:ext cx="1524000" cy="6397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p:cNvPicPr>
            <a:picLocks noChangeAspect="1" noChangeArrowheads="1"/>
          </p:cNvPicPr>
          <p:nvPr/>
        </p:nvPicPr>
        <p:blipFill>
          <a:blip r:embed="rId3" cstate="print"/>
          <a:srcRect/>
          <a:stretch>
            <a:fillRect/>
          </a:stretch>
        </p:blipFill>
        <p:spPr bwMode="auto">
          <a:xfrm>
            <a:off x="1" y="0"/>
            <a:ext cx="910177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ctrTitle"/>
          </p:nvPr>
        </p:nvSpPr>
        <p:spPr>
          <a:xfrm>
            <a:off x="1371600" y="914400"/>
            <a:ext cx="7010400" cy="914400"/>
          </a:xfrm>
        </p:spPr>
        <p:txBody>
          <a:bodyPr/>
          <a:lstStyle/>
          <a:p>
            <a:pPr algn="l"/>
            <a:r>
              <a:rPr lang="en-US" altLang="en-US" sz="4000" b="1" dirty="0" smtClean="0">
                <a:solidFill>
                  <a:srgbClr val="1F95AD"/>
                </a:solidFill>
                <a:latin typeface="Verdana" pitchFamily="34" charset="0"/>
              </a:rPr>
              <a:t>WorldCat Mobile</a:t>
            </a:r>
            <a:endParaRPr lang="en-US" altLang="en-US" dirty="0"/>
          </a:p>
        </p:txBody>
      </p:sp>
      <p:pic>
        <p:nvPicPr>
          <p:cNvPr id="194564" name="Picture 4"/>
          <p:cNvPicPr>
            <a:picLocks noChangeAspect="1" noChangeArrowheads="1"/>
          </p:cNvPicPr>
          <p:nvPr/>
        </p:nvPicPr>
        <p:blipFill>
          <a:blip r:embed="rId3" cstate="print"/>
          <a:srcRect/>
          <a:stretch>
            <a:fillRect/>
          </a:stretch>
        </p:blipFill>
        <p:spPr bwMode="auto">
          <a:xfrm>
            <a:off x="381000" y="228600"/>
            <a:ext cx="1524000" cy="639763"/>
          </a:xfrm>
          <a:prstGeom prst="rect">
            <a:avLst/>
          </a:prstGeom>
          <a:noFill/>
        </p:spPr>
      </p:pic>
      <p:pic>
        <p:nvPicPr>
          <p:cNvPr id="6" name="Picture 2" descr="C:\Users\remlee\Documents\WC1.PNG"/>
          <p:cNvPicPr>
            <a:picLocks noChangeAspect="1" noChangeArrowheads="1"/>
          </p:cNvPicPr>
          <p:nvPr/>
        </p:nvPicPr>
        <p:blipFill>
          <a:blip r:embed="rId4" cstate="print"/>
          <a:srcRect/>
          <a:stretch>
            <a:fillRect/>
          </a:stretch>
        </p:blipFill>
        <p:spPr bwMode="auto">
          <a:xfrm>
            <a:off x="1168400" y="1828800"/>
            <a:ext cx="2946400" cy="4419600"/>
          </a:xfrm>
          <a:prstGeom prst="rect">
            <a:avLst/>
          </a:prstGeom>
          <a:noFill/>
          <a:ln>
            <a:solidFill>
              <a:schemeClr val="tx1"/>
            </a:solidFill>
          </a:ln>
        </p:spPr>
      </p:pic>
      <p:pic>
        <p:nvPicPr>
          <p:cNvPr id="232450" name="Picture 2" descr="C:\Users\remlee\Documents\WC2.PNG"/>
          <p:cNvPicPr>
            <a:picLocks noChangeAspect="1" noChangeArrowheads="1"/>
          </p:cNvPicPr>
          <p:nvPr/>
        </p:nvPicPr>
        <p:blipFill>
          <a:blip r:embed="rId5" cstate="print"/>
          <a:srcRect/>
          <a:stretch>
            <a:fillRect/>
          </a:stretch>
        </p:blipFill>
        <p:spPr bwMode="auto">
          <a:xfrm>
            <a:off x="5080000" y="1828800"/>
            <a:ext cx="2946400" cy="44196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p:cNvPicPr>
            <a:picLocks noChangeAspect="1" noChangeArrowheads="1"/>
          </p:cNvPicPr>
          <p:nvPr/>
        </p:nvPicPr>
        <p:blipFill>
          <a:blip r:embed="rId3" cstate="print"/>
          <a:srcRect/>
          <a:stretch>
            <a:fillRect/>
          </a:stretch>
        </p:blipFill>
        <p:spPr bwMode="auto">
          <a:xfrm>
            <a:off x="1" y="1"/>
            <a:ext cx="920935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p:cNvPicPr>
            <a:picLocks noChangeAspect="1" noChangeArrowheads="1"/>
          </p:cNvPicPr>
          <p:nvPr/>
        </p:nvPicPr>
        <p:blipFill>
          <a:blip r:embed="rId3" cstate="print"/>
          <a:srcRect/>
          <a:stretch>
            <a:fillRect/>
          </a:stretch>
        </p:blipFill>
        <p:spPr bwMode="auto">
          <a:xfrm>
            <a:off x="1" y="1"/>
            <a:ext cx="9143999" cy="69910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71600" y="914400"/>
            <a:ext cx="7010400" cy="914400"/>
          </a:xfrm>
        </p:spPr>
        <p:txBody>
          <a:bodyPr/>
          <a:lstStyle/>
          <a:p>
            <a:pPr algn="l"/>
            <a:r>
              <a:rPr lang="en-US" altLang="en-US" b="1" dirty="0">
                <a:solidFill>
                  <a:schemeClr val="bg2"/>
                </a:solidFill>
                <a:latin typeface="Verdana" pitchFamily="34" charset="0"/>
              </a:rPr>
              <a:t/>
            </a:r>
            <a:br>
              <a:rPr lang="en-US" altLang="en-US" b="1" dirty="0">
                <a:solidFill>
                  <a:schemeClr val="bg2"/>
                </a:solidFill>
                <a:latin typeface="Verdana" pitchFamily="34" charset="0"/>
              </a:rPr>
            </a:br>
            <a:r>
              <a:rPr lang="en-US" altLang="en-US" sz="4000" b="1" dirty="0" smtClean="0">
                <a:solidFill>
                  <a:srgbClr val="1F95AD"/>
                </a:solidFill>
                <a:latin typeface="Verdana" pitchFamily="34" charset="0"/>
              </a:rPr>
              <a:t>MIT Mobile Web stats</a:t>
            </a:r>
            <a:r>
              <a:rPr lang="en-US" altLang="en-US" dirty="0">
                <a:latin typeface="Verdana" pitchFamily="34" charset="0"/>
              </a:rPr>
              <a:t/>
            </a:r>
            <a:br>
              <a:rPr lang="en-US" altLang="en-US" dirty="0">
                <a:latin typeface="Verdana" pitchFamily="34" charset="0"/>
              </a:rPr>
            </a:br>
            <a:endParaRPr lang="en-US" altLang="en-US" dirty="0"/>
          </a:p>
        </p:txBody>
      </p:sp>
      <p:sp>
        <p:nvSpPr>
          <p:cNvPr id="5123" name="Rectangle 3"/>
          <p:cNvSpPr>
            <a:spLocks noGrp="1" noChangeArrowheads="1"/>
          </p:cNvSpPr>
          <p:nvPr>
            <p:ph type="subTitle" idx="1"/>
          </p:nvPr>
        </p:nvSpPr>
        <p:spPr>
          <a:xfrm>
            <a:off x="1371600" y="1905000"/>
            <a:ext cx="7467600" cy="4495800"/>
          </a:xfrm>
        </p:spPr>
        <p:txBody>
          <a:bodyPr/>
          <a:lstStyle/>
          <a:p>
            <a:pPr algn="l"/>
            <a:r>
              <a:rPr lang="en-US" kern="1200" dirty="0" smtClean="0">
                <a:solidFill>
                  <a:schemeClr val="tx1"/>
                </a:solidFill>
                <a:latin typeface="Verdana" pitchFamily="34" charset="0"/>
                <a:ea typeface="Verdana" pitchFamily="34" charset="0"/>
                <a:cs typeface="Verdana" pitchFamily="34" charset="0"/>
              </a:rPr>
              <a:t>80,000 monthly views:</a:t>
            </a:r>
            <a:endParaRPr lang="en-US" sz="2000" kern="1200" dirty="0" smtClean="0">
              <a:solidFill>
                <a:schemeClr val="tx1"/>
              </a:solidFill>
              <a:latin typeface="Verdana" pitchFamily="34" charset="0"/>
              <a:ea typeface="Verdana" pitchFamily="34" charset="0"/>
              <a:cs typeface="Verdana" pitchFamily="34" charset="0"/>
            </a:endParaRPr>
          </a:p>
          <a:p>
            <a:pPr marL="979488" algn="l">
              <a:buFont typeface="Arial" pitchFamily="34" charset="0"/>
              <a:buChar char="•"/>
            </a:pPr>
            <a:r>
              <a:rPr lang="en-US" sz="2400" kern="1200" dirty="0" smtClean="0">
                <a:latin typeface="Verdana" pitchFamily="34" charset="0"/>
                <a:ea typeface="Verdana" pitchFamily="34" charset="0"/>
                <a:cs typeface="Verdana" pitchFamily="34" charset="0"/>
              </a:rPr>
              <a:t>20% Campus Map</a:t>
            </a:r>
          </a:p>
          <a:p>
            <a:pPr marL="979488" algn="l">
              <a:buFont typeface="Arial" pitchFamily="34" charset="0"/>
              <a:buChar char="•"/>
            </a:pPr>
            <a:r>
              <a:rPr lang="en-US" sz="2400" kern="1200" dirty="0" smtClean="0">
                <a:latin typeface="Verdana" pitchFamily="34" charset="0"/>
                <a:ea typeface="Verdana" pitchFamily="34" charset="0"/>
                <a:cs typeface="Verdana" pitchFamily="34" charset="0"/>
              </a:rPr>
              <a:t>20% Calendar</a:t>
            </a:r>
          </a:p>
          <a:p>
            <a:pPr marL="979488" algn="l">
              <a:buFont typeface="Arial" pitchFamily="34" charset="0"/>
              <a:buChar char="•"/>
            </a:pPr>
            <a:r>
              <a:rPr lang="en-US" sz="2400" kern="1200" dirty="0" smtClean="0">
                <a:latin typeface="Verdana" pitchFamily="34" charset="0"/>
                <a:ea typeface="Verdana" pitchFamily="34" charset="0"/>
                <a:cs typeface="Verdana" pitchFamily="34" charset="0"/>
              </a:rPr>
              <a:t>15% Shuttle Schedule</a:t>
            </a:r>
          </a:p>
          <a:p>
            <a:pPr marL="979488" algn="l">
              <a:buFont typeface="Arial" pitchFamily="34" charset="0"/>
              <a:buChar char="•"/>
            </a:pPr>
            <a:r>
              <a:rPr lang="en-US" sz="2400" kern="1200" dirty="0" smtClean="0">
                <a:latin typeface="Verdana" pitchFamily="34" charset="0"/>
                <a:ea typeface="Verdana" pitchFamily="34" charset="0"/>
                <a:cs typeface="Verdana" pitchFamily="34" charset="0"/>
              </a:rPr>
              <a:t>10% MIT News</a:t>
            </a:r>
          </a:p>
          <a:p>
            <a:pPr marL="979488" algn="l">
              <a:buFont typeface="Arial" pitchFamily="34" charset="0"/>
              <a:buChar char="•"/>
            </a:pPr>
            <a:r>
              <a:rPr lang="en-US" sz="2400" kern="1200" dirty="0" smtClean="0">
                <a:latin typeface="Verdana" pitchFamily="34" charset="0"/>
                <a:ea typeface="Verdana" pitchFamily="34" charset="0"/>
                <a:cs typeface="Verdana" pitchFamily="34" charset="0"/>
              </a:rPr>
              <a:t>10% Stellar</a:t>
            </a:r>
          </a:p>
          <a:p>
            <a:pPr marL="979488" algn="l">
              <a:buFont typeface="Arial" pitchFamily="34" charset="0"/>
              <a:buChar char="•"/>
            </a:pPr>
            <a:r>
              <a:rPr lang="en-US" sz="2400" kern="1200" dirty="0" smtClean="0">
                <a:latin typeface="Verdana" pitchFamily="34" charset="0"/>
                <a:ea typeface="Verdana" pitchFamily="34" charset="0"/>
                <a:cs typeface="Verdana" pitchFamily="34" charset="0"/>
              </a:rPr>
              <a:t>5% People Directory</a:t>
            </a:r>
          </a:p>
          <a:p>
            <a:pPr marL="979488" algn="l">
              <a:buFont typeface="Arial" pitchFamily="34" charset="0"/>
              <a:buChar char="•"/>
            </a:pPr>
            <a:r>
              <a:rPr lang="en-US" sz="2400" b="1" kern="1200" dirty="0" smtClean="0">
                <a:latin typeface="Verdana" pitchFamily="34" charset="0"/>
                <a:ea typeface="Verdana" pitchFamily="34" charset="0"/>
                <a:cs typeface="Verdana" pitchFamily="34" charset="0"/>
              </a:rPr>
              <a:t>2% </a:t>
            </a:r>
            <a:r>
              <a:rPr lang="en-US" sz="2400" b="1" kern="1200" dirty="0" smtClean="0">
                <a:latin typeface="Verdana" pitchFamily="34" charset="0"/>
                <a:ea typeface="Verdana" pitchFamily="34" charset="0"/>
                <a:cs typeface="Verdana" pitchFamily="34" charset="0"/>
              </a:rPr>
              <a:t>Libraries (1-2K a month)</a:t>
            </a:r>
            <a:endParaRPr lang="en-US" sz="2400" b="1" kern="1200" dirty="0" smtClean="0">
              <a:latin typeface="Verdana" pitchFamily="34" charset="0"/>
              <a:ea typeface="Verdana" pitchFamily="34" charset="0"/>
              <a:cs typeface="Verdana" pitchFamily="34" charset="0"/>
            </a:endParaRPr>
          </a:p>
          <a:p>
            <a:pPr marL="979488" algn="l">
              <a:buFont typeface="Arial" pitchFamily="34" charset="0"/>
              <a:buChar char="•"/>
            </a:pPr>
            <a:r>
              <a:rPr lang="en-US" sz="2400" kern="1200" dirty="0" smtClean="0">
                <a:latin typeface="Verdana" pitchFamily="34" charset="0"/>
                <a:ea typeface="Verdana" pitchFamily="34" charset="0"/>
                <a:cs typeface="Verdana" pitchFamily="34" charset="0"/>
              </a:rPr>
              <a:t>1% 3DOWN</a:t>
            </a:r>
          </a:p>
          <a:p>
            <a:pPr marL="979488" algn="l">
              <a:buFont typeface="Arial" pitchFamily="34" charset="0"/>
              <a:buChar char="•"/>
            </a:pPr>
            <a:r>
              <a:rPr lang="en-US" sz="2400" kern="1200" dirty="0" smtClean="0">
                <a:latin typeface="Verdana" pitchFamily="34" charset="0"/>
                <a:ea typeface="Verdana" pitchFamily="34" charset="0"/>
                <a:cs typeface="Verdana" pitchFamily="34" charset="0"/>
              </a:rPr>
              <a:t>1% How to download </a:t>
            </a:r>
            <a:r>
              <a:rPr lang="en-US" sz="2400" kern="1200" dirty="0" smtClean="0">
                <a:latin typeface="Verdana" pitchFamily="34" charset="0"/>
                <a:ea typeface="Verdana" pitchFamily="34" charset="0"/>
                <a:cs typeface="Verdana" pitchFamily="34" charset="0"/>
              </a:rPr>
              <a:t>native apps</a:t>
            </a:r>
            <a:endParaRPr lang="en-US" sz="2400" kern="1200" dirty="0" smtClean="0">
              <a:latin typeface="Verdana" pitchFamily="34" charset="0"/>
              <a:ea typeface="Verdana" pitchFamily="34" charset="0"/>
              <a:cs typeface="Verdana" pitchFamily="34" charset="0"/>
            </a:endParaRPr>
          </a:p>
        </p:txBody>
      </p:sp>
      <p:pic>
        <p:nvPicPr>
          <p:cNvPr id="5126" name="Picture 6"/>
          <p:cNvPicPr>
            <a:picLocks noChangeAspect="1" noChangeArrowheads="1"/>
          </p:cNvPicPr>
          <p:nvPr/>
        </p:nvPicPr>
        <p:blipFill>
          <a:blip r:embed="rId3" cstate="print"/>
          <a:srcRect/>
          <a:stretch>
            <a:fillRect/>
          </a:stretch>
        </p:blipFill>
        <p:spPr bwMode="auto">
          <a:xfrm>
            <a:off x="381000" y="228600"/>
            <a:ext cx="1524000" cy="6397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71600" y="914400"/>
            <a:ext cx="7010400" cy="914400"/>
          </a:xfrm>
        </p:spPr>
        <p:txBody>
          <a:bodyPr/>
          <a:lstStyle/>
          <a:p>
            <a:pPr algn="l"/>
            <a:r>
              <a:rPr lang="en-US" altLang="en-US" b="1" dirty="0">
                <a:solidFill>
                  <a:schemeClr val="bg2"/>
                </a:solidFill>
                <a:latin typeface="Verdana" pitchFamily="34" charset="0"/>
              </a:rPr>
              <a:t/>
            </a:r>
            <a:br>
              <a:rPr lang="en-US" altLang="en-US" b="1" dirty="0">
                <a:solidFill>
                  <a:schemeClr val="bg2"/>
                </a:solidFill>
                <a:latin typeface="Verdana" pitchFamily="34" charset="0"/>
              </a:rPr>
            </a:br>
            <a:r>
              <a:rPr lang="en-US" altLang="en-US" sz="4000" b="1" dirty="0" smtClean="0">
                <a:solidFill>
                  <a:srgbClr val="1F95AD"/>
                </a:solidFill>
                <a:latin typeface="Verdana" pitchFamily="34" charset="0"/>
              </a:rPr>
              <a:t>MIT Mobile App stats</a:t>
            </a:r>
            <a:r>
              <a:rPr lang="en-US" altLang="en-US" dirty="0">
                <a:latin typeface="Verdana" pitchFamily="34" charset="0"/>
              </a:rPr>
              <a:t/>
            </a:r>
            <a:br>
              <a:rPr lang="en-US" altLang="en-US" dirty="0">
                <a:latin typeface="Verdana" pitchFamily="34" charset="0"/>
              </a:rPr>
            </a:br>
            <a:endParaRPr lang="en-US" altLang="en-US" dirty="0"/>
          </a:p>
        </p:txBody>
      </p:sp>
      <p:sp>
        <p:nvSpPr>
          <p:cNvPr id="5123" name="Rectangle 3"/>
          <p:cNvSpPr>
            <a:spLocks noGrp="1" noChangeArrowheads="1"/>
          </p:cNvSpPr>
          <p:nvPr>
            <p:ph type="subTitle" idx="1"/>
          </p:nvPr>
        </p:nvSpPr>
        <p:spPr>
          <a:xfrm>
            <a:off x="1371600" y="1905000"/>
            <a:ext cx="6858000" cy="4495800"/>
          </a:xfrm>
        </p:spPr>
        <p:txBody>
          <a:bodyPr/>
          <a:lstStyle/>
          <a:p>
            <a:pPr algn="l"/>
            <a:r>
              <a:rPr lang="en-US" kern="1200" dirty="0" smtClean="0">
                <a:latin typeface="Verdana" pitchFamily="34" charset="0"/>
                <a:ea typeface="Verdana" pitchFamily="34" charset="0"/>
                <a:cs typeface="Verdana" pitchFamily="34" charset="0"/>
              </a:rPr>
              <a:t>40,000 active monthly users:</a:t>
            </a:r>
          </a:p>
          <a:p>
            <a:pPr marL="865188" algn="l">
              <a:buFont typeface="Arial" pitchFamily="34" charset="0"/>
              <a:buChar char="•"/>
            </a:pPr>
            <a:r>
              <a:rPr lang="en-US" kern="1200" dirty="0" smtClean="0">
                <a:latin typeface="Verdana" pitchFamily="34" charset="0"/>
                <a:ea typeface="Verdana" pitchFamily="34" charset="0"/>
                <a:cs typeface="Verdana" pitchFamily="34" charset="0"/>
              </a:rPr>
              <a:t> 90% </a:t>
            </a:r>
            <a:r>
              <a:rPr lang="en-US" kern="1200" dirty="0" err="1" smtClean="0">
                <a:latin typeface="Verdana" pitchFamily="34" charset="0"/>
                <a:ea typeface="Verdana" pitchFamily="34" charset="0"/>
                <a:cs typeface="Verdana" pitchFamily="34" charset="0"/>
              </a:rPr>
              <a:t>iOS</a:t>
            </a:r>
            <a:endParaRPr lang="en-US" kern="1200" dirty="0" smtClean="0">
              <a:latin typeface="Verdana" pitchFamily="34" charset="0"/>
              <a:ea typeface="Verdana" pitchFamily="34" charset="0"/>
              <a:cs typeface="Verdana" pitchFamily="34" charset="0"/>
            </a:endParaRPr>
          </a:p>
          <a:p>
            <a:pPr marL="865188" algn="l">
              <a:buFont typeface="Arial" pitchFamily="34" charset="0"/>
              <a:buChar char="•"/>
            </a:pPr>
            <a:r>
              <a:rPr lang="en-US" kern="1200" dirty="0" smtClean="0">
                <a:latin typeface="Verdana" pitchFamily="34" charset="0"/>
                <a:ea typeface="Verdana" pitchFamily="34" charset="0"/>
                <a:cs typeface="Verdana" pitchFamily="34" charset="0"/>
              </a:rPr>
              <a:t> 10% Android</a:t>
            </a:r>
          </a:p>
          <a:p>
            <a:pPr algn="l">
              <a:buFont typeface="Arial" pitchFamily="34" charset="0"/>
              <a:buChar char="•"/>
            </a:pPr>
            <a:endParaRPr lang="en-US" kern="1200" dirty="0" smtClean="0">
              <a:latin typeface="Verdana" pitchFamily="34" charset="0"/>
              <a:ea typeface="Verdana" pitchFamily="34" charset="0"/>
              <a:cs typeface="Verdana" pitchFamily="34" charset="0"/>
            </a:endParaRPr>
          </a:p>
          <a:p>
            <a:pPr algn="l"/>
            <a:r>
              <a:rPr lang="en-US" kern="1200" dirty="0" smtClean="0">
                <a:latin typeface="Verdana" pitchFamily="34" charset="0"/>
                <a:ea typeface="Verdana" pitchFamily="34" charset="0"/>
                <a:cs typeface="Verdana" pitchFamily="34" charset="0"/>
              </a:rPr>
              <a:t>But…  </a:t>
            </a:r>
          </a:p>
          <a:p>
            <a:pPr algn="r"/>
            <a:r>
              <a:rPr lang="en-US" kern="1200" dirty="0" smtClean="0">
                <a:latin typeface="Verdana" pitchFamily="34" charset="0"/>
                <a:ea typeface="Verdana" pitchFamily="34" charset="0"/>
                <a:cs typeface="Verdana" pitchFamily="34" charset="0"/>
              </a:rPr>
              <a:t>That includes non-MIT </a:t>
            </a:r>
            <a:r>
              <a:rPr lang="en-US" kern="1200" dirty="0" smtClean="0">
                <a:latin typeface="Verdana" pitchFamily="34" charset="0"/>
                <a:ea typeface="Verdana" pitchFamily="34" charset="0"/>
                <a:cs typeface="Verdana" pitchFamily="34" charset="0"/>
              </a:rPr>
              <a:t>u</a:t>
            </a:r>
            <a:r>
              <a:rPr lang="en-US" kern="1200" dirty="0" smtClean="0">
                <a:latin typeface="Verdana" pitchFamily="34" charset="0"/>
                <a:ea typeface="Verdana" pitchFamily="34" charset="0"/>
                <a:cs typeface="Verdana" pitchFamily="34" charset="0"/>
              </a:rPr>
              <a:t>sers.</a:t>
            </a:r>
            <a:endParaRPr lang="en-US" kern="1200" dirty="0" smtClean="0">
              <a:latin typeface="Verdana" pitchFamily="34" charset="0"/>
              <a:ea typeface="Verdana" pitchFamily="34" charset="0"/>
              <a:cs typeface="Verdana" pitchFamily="34" charset="0"/>
            </a:endParaRPr>
          </a:p>
        </p:txBody>
      </p:sp>
      <p:pic>
        <p:nvPicPr>
          <p:cNvPr id="5126" name="Picture 6"/>
          <p:cNvPicPr>
            <a:picLocks noChangeAspect="1" noChangeArrowheads="1"/>
          </p:cNvPicPr>
          <p:nvPr/>
        </p:nvPicPr>
        <p:blipFill>
          <a:blip r:embed="rId3" cstate="print"/>
          <a:srcRect/>
          <a:stretch>
            <a:fillRect/>
          </a:stretch>
        </p:blipFill>
        <p:spPr bwMode="auto">
          <a:xfrm>
            <a:off x="381000" y="228600"/>
            <a:ext cx="1524000" cy="63976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FA67BB8893134191D9394909D4A940" ma:contentTypeVersion="12" ma:contentTypeDescription="Create a new document." ma:contentTypeScope="" ma:versionID="7c9b21a987813599722e3730cd6eaecb">
  <xsd:schema xmlns:xsd="http://www.w3.org/2001/XMLSchema" xmlns:xs="http://www.w3.org/2001/XMLSchema" xmlns:p="http://schemas.microsoft.com/office/2006/metadata/properties" xmlns:ns2="8f8875c8-43a9-487a-8483-c93934f2a15b" xmlns:ns3="0822d87c-9f4b-4af0-9aff-df69078804cc" targetNamespace="http://schemas.microsoft.com/office/2006/metadata/properties" ma:root="true" ma:fieldsID="b378793884891a40cc43184d8f2d233b" ns2:_="" ns3:_="">
    <xsd:import namespace="8f8875c8-43a9-487a-8483-c93934f2a15b"/>
    <xsd:import namespace="0822d87c-9f4b-4af0-9aff-df69078804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8875c8-43a9-487a-8483-c93934f2a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22d87c-9f4b-4af0-9aff-df69078804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25870F-D049-45C1-8EA1-087E1CF07F70}"/>
</file>

<file path=customXml/itemProps2.xml><?xml version="1.0" encoding="utf-8"?>
<ds:datastoreItem xmlns:ds="http://schemas.openxmlformats.org/officeDocument/2006/customXml" ds:itemID="{A64D3969-A4BC-49D0-9BAE-F979DBDEA963}"/>
</file>

<file path=customXml/itemProps3.xml><?xml version="1.0" encoding="utf-8"?>
<ds:datastoreItem xmlns:ds="http://schemas.openxmlformats.org/officeDocument/2006/customXml" ds:itemID="{B9384BD6-AAC8-4778-9CA4-8DF1C0140D28}"/>
</file>

<file path=docProps/app.xml><?xml version="1.0" encoding="utf-8"?>
<Properties xmlns="http://schemas.openxmlformats.org/officeDocument/2006/extended-properties" xmlns:vt="http://schemas.openxmlformats.org/officeDocument/2006/docPropsVTypes">
  <Template>Nic's Cube:Applications:Microsoft Office 98:Templates:Blank Presentation</Template>
  <TotalTime>3568</TotalTime>
  <Words>2191</Words>
  <Application>Microsoft Office PowerPoint</Application>
  <PresentationFormat>On-screen Show (4:3)</PresentationFormat>
  <Paragraphs>157</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Blank Presentation</vt:lpstr>
      <vt:lpstr> MIT Libraries &amp; MIT Mobile  </vt:lpstr>
      <vt:lpstr> I’ll discuss… </vt:lpstr>
      <vt:lpstr>“When I’m on campus and need a book from a library, I almost always look up on-the-go on my phone which library the book is at. But the library website is pretty difficult to navigate on iPhone.”</vt:lpstr>
      <vt:lpstr>Slide 4</vt:lpstr>
      <vt:lpstr>WorldCat Mobile</vt:lpstr>
      <vt:lpstr>Slide 6</vt:lpstr>
      <vt:lpstr>Slide 7</vt:lpstr>
      <vt:lpstr> MIT Mobile Web stats </vt:lpstr>
      <vt:lpstr> MIT Mobile App stats </vt:lpstr>
      <vt:lpstr> Apps vs. web site </vt:lpstr>
      <vt:lpstr> Apps vs. web site </vt:lpstr>
      <vt:lpstr> How to choose?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 What’s working well? </vt:lpstr>
      <vt:lpstr> What’s not working? </vt:lpstr>
      <vt:lpstr> Next steps </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Libraries web site redesign</dc:title>
  <dc:creator>Nicole Hennig</dc:creator>
  <cp:lastModifiedBy>Remlee Green</cp:lastModifiedBy>
  <cp:revision>602</cp:revision>
  <cp:lastPrinted>2001-04-10T21:00:54Z</cp:lastPrinted>
  <dcterms:created xsi:type="dcterms:W3CDTF">2001-01-04T05:24:17Z</dcterms:created>
  <dcterms:modified xsi:type="dcterms:W3CDTF">2012-04-20T21:22:58Z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0x010100CDFA67BB8893134191D9394909D4A940</vt:lpwstr>
  </property>
</Properties>
</file>