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sldIdLst>
    <p:sldId id="259" r:id="rId2"/>
    <p:sldId id="319" r:id="rId3"/>
    <p:sldId id="277" r:id="rId4"/>
    <p:sldId id="299" r:id="rId5"/>
    <p:sldId id="286" r:id="rId6"/>
    <p:sldId id="326" r:id="rId7"/>
    <p:sldId id="287" r:id="rId8"/>
    <p:sldId id="292" r:id="rId9"/>
    <p:sldId id="293" r:id="rId10"/>
    <p:sldId id="303" r:id="rId11"/>
    <p:sldId id="294" r:id="rId12"/>
    <p:sldId id="295" r:id="rId13"/>
    <p:sldId id="296" r:id="rId14"/>
    <p:sldId id="297" r:id="rId15"/>
    <p:sldId id="298" r:id="rId16"/>
    <p:sldId id="300" r:id="rId17"/>
    <p:sldId id="304" r:id="rId18"/>
    <p:sldId id="305" r:id="rId19"/>
    <p:sldId id="306" r:id="rId20"/>
    <p:sldId id="307" r:id="rId21"/>
    <p:sldId id="302" r:id="rId22"/>
    <p:sldId id="280" r:id="rId23"/>
    <p:sldId id="290" r:id="rId24"/>
    <p:sldId id="314" r:id="rId25"/>
    <p:sldId id="315" r:id="rId26"/>
    <p:sldId id="281" r:id="rId27"/>
    <p:sldId id="316" r:id="rId28"/>
    <p:sldId id="317" r:id="rId29"/>
    <p:sldId id="318" r:id="rId30"/>
    <p:sldId id="268" r:id="rId31"/>
    <p:sldId id="282" r:id="rId32"/>
    <p:sldId id="288" r:id="rId33"/>
    <p:sldId id="308" r:id="rId34"/>
    <p:sldId id="328" r:id="rId35"/>
    <p:sldId id="330" r:id="rId36"/>
    <p:sldId id="283" r:id="rId37"/>
    <p:sldId id="321" r:id="rId38"/>
    <p:sldId id="322" r:id="rId39"/>
    <p:sldId id="323" r:id="rId40"/>
    <p:sldId id="324" r:id="rId41"/>
    <p:sldId id="325" r:id="rId42"/>
  </p:sldIdLst>
  <p:sldSz cx="10080625" cy="7559675"/>
  <p:notesSz cx="7559675" cy="10691813"/>
  <p:defaultTextStyle>
    <a:defPPr>
      <a:defRPr lang="en-GB"/>
    </a:defPPr>
    <a:lvl1pPr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1pPr>
    <a:lvl2pPr marL="742950" indent="-28575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2pPr>
    <a:lvl3pPr marL="11430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3pPr>
    <a:lvl4pPr marL="16002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4pPr>
    <a:lvl5pPr marL="20574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5pPr>
    <a:lvl6pPr marL="2286000" algn="l" defTabSz="914400" rtl="0" eaLnBrk="1" latinLnBrk="0" hangingPunct="1">
      <a:defRPr sz="3300" b="1" kern="1200">
        <a:solidFill>
          <a:srgbClr val="000000"/>
        </a:solidFill>
        <a:latin typeface="Trebuchet MS" pitchFamily="32" charset="0"/>
        <a:ea typeface="+mn-ea"/>
        <a:cs typeface="Arial Unicode MS" charset="0"/>
      </a:defRPr>
    </a:lvl6pPr>
    <a:lvl7pPr marL="2743200" algn="l" defTabSz="914400" rtl="0" eaLnBrk="1" latinLnBrk="0" hangingPunct="1">
      <a:defRPr sz="3300" b="1" kern="1200">
        <a:solidFill>
          <a:srgbClr val="000000"/>
        </a:solidFill>
        <a:latin typeface="Trebuchet MS" pitchFamily="32" charset="0"/>
        <a:ea typeface="+mn-ea"/>
        <a:cs typeface="Arial Unicode MS" charset="0"/>
      </a:defRPr>
    </a:lvl7pPr>
    <a:lvl8pPr marL="3200400" algn="l" defTabSz="914400" rtl="0" eaLnBrk="1" latinLnBrk="0" hangingPunct="1">
      <a:defRPr sz="3300" b="1" kern="1200">
        <a:solidFill>
          <a:srgbClr val="000000"/>
        </a:solidFill>
        <a:latin typeface="Trebuchet MS" pitchFamily="32" charset="0"/>
        <a:ea typeface="+mn-ea"/>
        <a:cs typeface="Arial Unicode MS" charset="0"/>
      </a:defRPr>
    </a:lvl8pPr>
    <a:lvl9pPr marL="3657600" algn="l" defTabSz="914400" rtl="0" eaLnBrk="1" latinLnBrk="0" hangingPunct="1">
      <a:defRPr sz="3300" b="1" kern="1200">
        <a:solidFill>
          <a:srgbClr val="000000"/>
        </a:solidFill>
        <a:latin typeface="Trebuchet MS" pitchFamily="32" charset="0"/>
        <a:ea typeface="+mn-ea"/>
        <a:cs typeface="Arial Unicode MS" charset="0"/>
      </a:defRPr>
    </a:lvl9pPr>
  </p:defaultTextStyle>
  <p:extLst>
    <p:ext uri="{EFAFB233-063F-42B5-8137-9DF3F51BA10A}">
      <p15:sldGuideLst xmlns:p15="http://schemas.microsoft.com/office/powerpoint/2012/main">
        <p15:guide id="1" orient="horz" pos="521">
          <p15:clr>
            <a:srgbClr val="A4A3A4"/>
          </p15:clr>
        </p15:guide>
        <p15:guide id="2" orient="horz" pos="975">
          <p15:clr>
            <a:srgbClr val="A4A3A4"/>
          </p15:clr>
        </p15:guide>
        <p15:guide id="3" orient="horz" pos="793">
          <p15:clr>
            <a:srgbClr val="A4A3A4"/>
          </p15:clr>
        </p15:guide>
        <p15:guide id="4" orient="horz" pos="4150">
          <p15:clr>
            <a:srgbClr val="A4A3A4"/>
          </p15:clr>
        </p15:guide>
        <p15:guide id="5" orient="horz" pos="2154">
          <p15:clr>
            <a:srgbClr val="A4A3A4"/>
          </p15:clr>
        </p15:guide>
        <p15:guide id="6" orient="horz" pos="22">
          <p15:clr>
            <a:srgbClr val="A4A3A4"/>
          </p15:clr>
        </p15:guide>
        <p15:guide id="7" orient="horz" pos="1610">
          <p15:clr>
            <a:srgbClr val="A4A3A4"/>
          </p15:clr>
        </p15:guide>
        <p15:guide id="8" pos="3175">
          <p15:clr>
            <a:srgbClr val="A4A3A4"/>
          </p15:clr>
        </p15:guide>
        <p15:guide id="9" pos="590">
          <p15:clr>
            <a:srgbClr val="A4A3A4"/>
          </p15:clr>
        </p15:guide>
        <p15:guide id="10" pos="5760">
          <p15:clr>
            <a:srgbClr val="A4A3A4"/>
          </p15:clr>
        </p15:guide>
        <p15:guide id="11" pos="2313">
          <p15:clr>
            <a:srgbClr val="A4A3A4"/>
          </p15:clr>
        </p15:guide>
        <p15:guide id="12" pos="4037">
          <p15:clr>
            <a:srgbClr val="A4A3A4"/>
          </p15:clr>
        </p15:guide>
        <p15:guide id="13" pos="635">
          <p15:clr>
            <a:srgbClr val="A4A3A4"/>
          </p15:clr>
        </p15:guide>
        <p15:guide id="14" pos="2268">
          <p15:clr>
            <a:srgbClr val="A4A3A4"/>
          </p15:clr>
        </p15:guide>
        <p15:guide id="15" pos="2359">
          <p15:clr>
            <a:srgbClr val="A4A3A4"/>
          </p15:clr>
        </p15:guide>
        <p15:guide id="16" pos="3130">
          <p15:clr>
            <a:srgbClr val="A4A3A4"/>
          </p15:clr>
        </p15:guide>
        <p15:guide id="17" pos="3220">
          <p15:clr>
            <a:srgbClr val="A4A3A4"/>
          </p15:clr>
        </p15:guide>
        <p15:guide id="18" pos="3991">
          <p15:clr>
            <a:srgbClr val="A4A3A4"/>
          </p15:clr>
        </p15:guide>
        <p15:guide id="19" pos="4082">
          <p15:clr>
            <a:srgbClr val="A4A3A4"/>
          </p15:clr>
        </p15:guide>
        <p15:guide id="20" pos="571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4949C"/>
    <a:srgbClr val="68AF21"/>
    <a:srgbClr val="21B9E1"/>
    <a:srgbClr val="FFFFFF"/>
    <a:srgbClr val="B4B4B4"/>
    <a:srgbClr val="F0F0F0"/>
    <a:srgbClr val="787878"/>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02" autoAdjust="0"/>
    <p:restoredTop sz="98880" autoAdjust="0"/>
  </p:normalViewPr>
  <p:slideViewPr>
    <p:cSldViewPr showGuides="1">
      <p:cViewPr varScale="1">
        <p:scale>
          <a:sx n="81" d="100"/>
          <a:sy n="81" d="100"/>
        </p:scale>
        <p:origin x="984" y="62"/>
      </p:cViewPr>
      <p:guideLst>
        <p:guide orient="horz" pos="521"/>
        <p:guide orient="horz" pos="975"/>
        <p:guide orient="horz" pos="793"/>
        <p:guide orient="horz" pos="4150"/>
        <p:guide orient="horz" pos="2154"/>
        <p:guide orient="horz" pos="22"/>
        <p:guide orient="horz" pos="1610"/>
        <p:guide pos="3175"/>
        <p:guide pos="590"/>
        <p:guide pos="5760"/>
        <p:guide pos="2313"/>
        <p:guide pos="4037"/>
        <p:guide pos="635"/>
        <p:guide pos="2268"/>
        <p:guide pos="2359"/>
        <p:guide pos="3130"/>
        <p:guide pos="3220"/>
        <p:guide pos="3991"/>
        <p:guide pos="4082"/>
        <p:guide pos="5715"/>
      </p:guideLst>
    </p:cSldViewPr>
  </p:slideViewPr>
  <p:outlineViewPr>
    <p:cViewPr varScale="1">
      <p:scale>
        <a:sx n="170" d="200"/>
        <a:sy n="170" d="200"/>
      </p:scale>
      <p:origin x="-784" y="-88"/>
    </p:cViewPr>
  </p:outlineViewPr>
  <p:notesTextViewPr>
    <p:cViewPr>
      <p:scale>
        <a:sx n="100" d="100"/>
        <a:sy n="100" d="100"/>
      </p:scale>
      <p:origin x="0" y="0"/>
    </p:cViewPr>
  </p:notesText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noProof="0"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tabLst>
                <a:tab pos="723900" algn="l"/>
                <a:tab pos="1447800" algn="l"/>
                <a:tab pos="2171700" algn="l"/>
                <a:tab pos="2895600" algn="l"/>
              </a:tabLst>
              <a:defRPr sz="1400" b="0">
                <a:latin typeface="Times New Roman" pitchFamily="16" charset="0"/>
              </a:defRPr>
            </a:lvl1pPr>
          </a:lstStyle>
          <a:p>
            <a:pPr>
              <a:defRPr/>
            </a:pPr>
            <a:endParaRPr lang="de-DE"/>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tabLst>
                <a:tab pos="723900" algn="l"/>
                <a:tab pos="1447800" algn="l"/>
                <a:tab pos="2171700" algn="l"/>
                <a:tab pos="2895600" algn="l"/>
              </a:tabLst>
              <a:defRPr sz="1400" b="0">
                <a:latin typeface="Times New Roman" pitchFamily="16" charset="0"/>
              </a:defRPr>
            </a:lvl1pPr>
          </a:lstStyle>
          <a:p>
            <a:pPr>
              <a:defRPr/>
            </a:pPr>
            <a:endParaRPr lang="de-DE"/>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3000"/>
              </a:lnSpc>
              <a:tabLst>
                <a:tab pos="723900" algn="l"/>
                <a:tab pos="1447800" algn="l"/>
                <a:tab pos="2171700" algn="l"/>
                <a:tab pos="2895600" algn="l"/>
              </a:tabLst>
              <a:defRPr sz="1400" b="0">
                <a:latin typeface="Times New Roman" pitchFamily="16" charset="0"/>
              </a:defRPr>
            </a:lvl1pPr>
          </a:lstStyle>
          <a:p>
            <a:pPr>
              <a:defRPr/>
            </a:pPr>
            <a:endParaRPr lang="de-DE"/>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3000"/>
              </a:lnSpc>
              <a:tabLst>
                <a:tab pos="723900" algn="l"/>
                <a:tab pos="1447800" algn="l"/>
                <a:tab pos="2171700" algn="l"/>
                <a:tab pos="2895600" algn="l"/>
              </a:tabLst>
              <a:defRPr sz="1400" b="0">
                <a:latin typeface="Times New Roman" pitchFamily="16" charset="0"/>
              </a:defRPr>
            </a:lvl1pPr>
          </a:lstStyle>
          <a:p>
            <a:pPr>
              <a:defRPr/>
            </a:pPr>
            <a:fld id="{C097376A-BCCD-42DA-AAC4-F217C7E53487}" type="slidenum">
              <a:rPr lang="de-DE"/>
              <a:pPr>
                <a:defRPr/>
              </a:pPr>
              <a:t>‹#›</a:t>
            </a:fld>
            <a:endParaRPr lang="de-DE"/>
          </a:p>
        </p:txBody>
      </p:sp>
    </p:spTree>
    <p:extLst>
      <p:ext uri="{BB962C8B-B14F-4D97-AF65-F5344CB8AC3E}">
        <p14:creationId xmlns:p14="http://schemas.microsoft.com/office/powerpoint/2010/main" val="419059920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outlook.neu.edu/owa/redir.aspx?C=-9odr5vFpUa-2EMtv0enObZPEr6fUNEIQqQcWg4BCoSpI6e1WeUr3u7il7scUjP8VGcAkR6cMdI.&amp;URL=http://webarchive.nationalarchives.gov.uk/20100428141142/usability.coi.gov.u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defRPr/>
            </a:pPr>
            <a:fld id="{C097376A-BCCD-42DA-AAC4-F217C7E53487}" type="slidenum">
              <a:rPr lang="de-DE" smtClean="0"/>
              <a:pPr>
                <a:defRPr/>
              </a:pPr>
              <a:t>1</a:t>
            </a:fld>
            <a:endParaRPr lang="de-DE"/>
          </a:p>
        </p:txBody>
      </p:sp>
    </p:spTree>
    <p:extLst>
      <p:ext uri="{BB962C8B-B14F-4D97-AF65-F5344CB8AC3E}">
        <p14:creationId xmlns:p14="http://schemas.microsoft.com/office/powerpoint/2010/main" val="240186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13</a:t>
            </a:fld>
            <a:endParaRPr lang="en-US" dirty="0"/>
          </a:p>
        </p:txBody>
      </p:sp>
    </p:spTree>
    <p:extLst>
      <p:ext uri="{BB962C8B-B14F-4D97-AF65-F5344CB8AC3E}">
        <p14:creationId xmlns:p14="http://schemas.microsoft.com/office/powerpoint/2010/main" val="3353854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season</a:t>
            </a:r>
          </a:p>
          <a:p>
            <a:endParaRPr lang="en-US" dirty="0" smtClean="0"/>
          </a:p>
          <a:p>
            <a:r>
              <a:rPr lang="en-US" dirty="0" smtClean="0"/>
              <a:t>Homer’s Long Lost </a:t>
            </a:r>
            <a:r>
              <a:rPr lang="en-US" dirty="0" err="1" smtClean="0"/>
              <a:t>Borther</a:t>
            </a:r>
            <a:r>
              <a:rPr lang="en-US" dirty="0" smtClean="0"/>
              <a:t> finds him and decides “Homer” is the ‘average</a:t>
            </a:r>
            <a:r>
              <a:rPr lang="en-US" baseline="0" dirty="0" smtClean="0"/>
              <a:t> guy’ so asks him to design a car since he would be </a:t>
            </a:r>
            <a:r>
              <a:rPr lang="en-US" baseline="0" dirty="0" err="1" smtClean="0"/>
              <a:t>represenative</a:t>
            </a:r>
            <a:r>
              <a:rPr lang="en-US" baseline="0" dirty="0" smtClean="0"/>
              <a:t> of a ‘average user’</a:t>
            </a:r>
          </a:p>
          <a:p>
            <a:endParaRPr lang="en-US" baseline="0" dirty="0" smtClean="0"/>
          </a:p>
          <a:p>
            <a:r>
              <a:rPr lang="en-US" baseline="0" dirty="0" smtClean="0"/>
              <a:t>Homer busted the budget and the car was super expensive, but the details included:</a:t>
            </a:r>
          </a:p>
          <a:p>
            <a:endParaRPr lang="en-US" baseline="0" dirty="0" smtClean="0"/>
          </a:p>
          <a:p>
            <a:r>
              <a:rPr lang="en-US" baseline="0" dirty="0" smtClean="0"/>
              <a:t>1 bubble domes – </a:t>
            </a:r>
            <a:r>
              <a:rPr lang="en-US" baseline="0" dirty="0" err="1" smtClean="0"/>
              <a:t>includeing</a:t>
            </a:r>
            <a:r>
              <a:rPr lang="en-US" baseline="0" dirty="0" smtClean="0"/>
              <a:t> one separate space for the kids to be </a:t>
            </a:r>
            <a:r>
              <a:rPr lang="en-US" baseline="0" dirty="0" err="1" smtClean="0"/>
              <a:t>seperated</a:t>
            </a:r>
            <a:endParaRPr lang="en-US" baseline="0" dirty="0" smtClean="0"/>
          </a:p>
          <a:p>
            <a:r>
              <a:rPr lang="en-US" baseline="0" dirty="0" smtClean="0"/>
              <a:t>Loud Engine</a:t>
            </a:r>
          </a:p>
          <a:p>
            <a:r>
              <a:rPr lang="en-US" baseline="0" dirty="0" smtClean="0"/>
              <a:t>3 horns (La </a:t>
            </a:r>
            <a:r>
              <a:rPr lang="en-US" baseline="0" dirty="0" err="1" smtClean="0"/>
              <a:t>Cucharacha</a:t>
            </a:r>
            <a:r>
              <a:rPr lang="en-US" baseline="0" dirty="0" smtClean="0"/>
              <a:t>)</a:t>
            </a:r>
          </a:p>
          <a:p>
            <a:r>
              <a:rPr lang="en-US" baseline="0" dirty="0" smtClean="0"/>
              <a:t>Huge </a:t>
            </a:r>
            <a:r>
              <a:rPr lang="en-US" baseline="0" dirty="0" err="1" smtClean="0"/>
              <a:t>Cupholders</a:t>
            </a:r>
            <a:endParaRPr lang="en-US" baseline="0" dirty="0" smtClean="0"/>
          </a:p>
          <a:p>
            <a:endParaRPr lang="en-US" baseline="0" dirty="0" smtClean="0"/>
          </a:p>
          <a:p>
            <a:r>
              <a:rPr lang="en-US" baseline="0" dirty="0" smtClean="0"/>
              <a:t>Car was a huge bust and bankrupted the company. </a:t>
            </a:r>
          </a:p>
          <a:p>
            <a:endParaRPr lang="en-US" baseline="0" dirty="0" smtClean="0"/>
          </a:p>
          <a:p>
            <a:r>
              <a:rPr lang="en-US" baseline="0" dirty="0" smtClean="0"/>
              <a:t>This is a popular example of why not to exactly design what the user or one group o users dictate </a:t>
            </a:r>
          </a:p>
          <a:p>
            <a:endParaRPr lang="en-US" baseline="0" dirty="0" smtClean="0"/>
          </a:p>
          <a:p>
            <a:r>
              <a:rPr lang="en-US" baseline="0" dirty="0" smtClean="0"/>
              <a:t>When is good – good enough….</a:t>
            </a:r>
            <a:endParaRPr lang="en-US" dirty="0" smtClean="0"/>
          </a:p>
        </p:txBody>
      </p:sp>
      <p:sp>
        <p:nvSpPr>
          <p:cNvPr id="4" name="Slide Number Placeholder 3"/>
          <p:cNvSpPr>
            <a:spLocks noGrp="1"/>
          </p:cNvSpPr>
          <p:nvPr>
            <p:ph type="sldNum" sz="quarter" idx="10"/>
          </p:nvPr>
        </p:nvSpPr>
        <p:spPr/>
        <p:txBody>
          <a:bodyPr/>
          <a:lstStyle/>
          <a:p>
            <a:fld id="{BCD5A6D3-8552-4047-9C91-9C32B799A33B}" type="slidenum">
              <a:rPr lang="en-US" smtClean="0"/>
              <a:t>14</a:t>
            </a:fld>
            <a:endParaRPr lang="en-US" dirty="0"/>
          </a:p>
        </p:txBody>
      </p:sp>
    </p:spTree>
    <p:extLst>
      <p:ext uri="{BB962C8B-B14F-4D97-AF65-F5344CB8AC3E}">
        <p14:creationId xmlns:p14="http://schemas.microsoft.com/office/powerpoint/2010/main" val="187363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21437" eaLnBrk="1" fontAlgn="auto" hangingPunct="1">
              <a:spcBef>
                <a:spcPts val="0"/>
              </a:spcBef>
              <a:spcAft>
                <a:spcPts val="0"/>
              </a:spcAft>
              <a:buClrTx/>
              <a:buSzTx/>
              <a:defRPr/>
            </a:pPr>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15</a:t>
            </a:fld>
            <a:endParaRPr lang="en-US" dirty="0"/>
          </a:p>
        </p:txBody>
      </p:sp>
    </p:spTree>
    <p:extLst>
      <p:ext uri="{BB962C8B-B14F-4D97-AF65-F5344CB8AC3E}">
        <p14:creationId xmlns:p14="http://schemas.microsoft.com/office/powerpoint/2010/main" val="269994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21437" eaLnBrk="1" fontAlgn="auto" hangingPunct="1">
              <a:spcBef>
                <a:spcPts val="0"/>
              </a:spcBef>
              <a:spcAft>
                <a:spcPts val="0"/>
              </a:spcAft>
              <a:buClrTx/>
              <a:buSzTx/>
              <a:defRPr/>
            </a:pPr>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17</a:t>
            </a:fld>
            <a:endParaRPr lang="en-US" dirty="0"/>
          </a:p>
        </p:txBody>
      </p:sp>
    </p:spTree>
    <p:extLst>
      <p:ext uri="{BB962C8B-B14F-4D97-AF65-F5344CB8AC3E}">
        <p14:creationId xmlns:p14="http://schemas.microsoft.com/office/powerpoint/2010/main" val="2699948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21437" eaLnBrk="1" fontAlgn="auto" hangingPunct="1">
              <a:spcBef>
                <a:spcPts val="0"/>
              </a:spcBef>
              <a:spcAft>
                <a:spcPts val="0"/>
              </a:spcAft>
              <a:buClrTx/>
              <a:buSzTx/>
              <a:defRPr/>
            </a:pPr>
            <a:r>
              <a:rPr lang="en-US" dirty="0" smtClean="0"/>
              <a:t>Design</a:t>
            </a:r>
            <a:r>
              <a:rPr lang="en-US" baseline="0" dirty="0" smtClean="0"/>
              <a:t> (unlike the others) is a very iterative process and can go through many rounds of expansion/contraction before it is a solution</a:t>
            </a:r>
          </a:p>
          <a:p>
            <a:pPr defTabSz="521437" eaLnBrk="1" fontAlgn="auto" hangingPunct="1">
              <a:spcBef>
                <a:spcPts val="0"/>
              </a:spcBef>
              <a:spcAft>
                <a:spcPts val="0"/>
              </a:spcAft>
              <a:buClrTx/>
              <a:buSzTx/>
              <a:defRPr/>
            </a:pPr>
            <a:endParaRPr lang="en-US" baseline="0" dirty="0" smtClean="0"/>
          </a:p>
          <a:p>
            <a:pPr defTabSz="521437" eaLnBrk="1" fontAlgn="auto" hangingPunct="1">
              <a:spcBef>
                <a:spcPts val="0"/>
              </a:spcBef>
              <a:spcAft>
                <a:spcPts val="0"/>
              </a:spcAft>
              <a:buClrTx/>
              <a:buSzTx/>
              <a:defRPr/>
            </a:pPr>
            <a:r>
              <a:rPr lang="en-US" baseline="0" dirty="0" smtClean="0"/>
              <a:t>EXAMPLE – previous job lead a group and we were designing a first experience – and went through 17/18 solid iterations before the final.</a:t>
            </a:r>
          </a:p>
          <a:p>
            <a:pPr defTabSz="521437" eaLnBrk="1" fontAlgn="auto" hangingPunct="1">
              <a:spcBef>
                <a:spcPts val="0"/>
              </a:spcBef>
              <a:spcAft>
                <a:spcPts val="0"/>
              </a:spcAft>
              <a:buClrTx/>
              <a:buSzTx/>
              <a:defRPr/>
            </a:pPr>
            <a:r>
              <a:rPr lang="en-US" baseline="0" dirty="0" smtClean="0"/>
              <a:t>Seemed ‘simple’ at the end – but only that could happen after going through the process a multitude of times</a:t>
            </a:r>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18</a:t>
            </a:fld>
            <a:endParaRPr lang="en-US" dirty="0"/>
          </a:p>
        </p:txBody>
      </p:sp>
    </p:spTree>
    <p:extLst>
      <p:ext uri="{BB962C8B-B14F-4D97-AF65-F5344CB8AC3E}">
        <p14:creationId xmlns:p14="http://schemas.microsoft.com/office/powerpoint/2010/main" val="2699948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dirty="0" smtClean="0"/>
              <a:t>Usability Testing was the main one – and that is now one of many methods</a:t>
            </a:r>
          </a:p>
          <a:p>
            <a:pPr algn="l">
              <a:buNone/>
            </a:pPr>
            <a:endParaRPr lang="en-US" dirty="0" smtClean="0"/>
          </a:p>
          <a:p>
            <a:pPr algn="l">
              <a:buNone/>
            </a:pPr>
            <a:r>
              <a:rPr lang="en-US" dirty="0" smtClean="0"/>
              <a:t>Usability Testing</a:t>
            </a:r>
            <a:r>
              <a:rPr lang="en-US" baseline="0" dirty="0" smtClean="0"/>
              <a:t> – formative – earlier in process to understand users needs and expectations</a:t>
            </a:r>
          </a:p>
          <a:p>
            <a:pPr algn="l">
              <a:buNone/>
            </a:pPr>
            <a:r>
              <a:rPr lang="en-US" baseline="0" dirty="0" smtClean="0"/>
              <a:t>Usability Testing -  summative – later in process to understand </a:t>
            </a:r>
            <a:r>
              <a:rPr lang="en-US" baseline="0" dirty="0" err="1" smtClean="0"/>
              <a:t>perfomance</a:t>
            </a:r>
            <a:r>
              <a:rPr lang="en-US" baseline="0" dirty="0" smtClean="0"/>
              <a:t> and satisfaction</a:t>
            </a:r>
            <a:endParaRPr lang="en-US" dirty="0" smtClean="0"/>
          </a:p>
          <a:p>
            <a:pPr algn="l">
              <a:buNone/>
            </a:pPr>
            <a:endParaRPr lang="en-US" dirty="0" smtClean="0"/>
          </a:p>
          <a:p>
            <a:pPr algn="l">
              <a:buNone/>
            </a:pPr>
            <a:r>
              <a:rPr lang="en-US" dirty="0" smtClean="0"/>
              <a:t>Note in Evaluation</a:t>
            </a:r>
            <a:r>
              <a:rPr lang="en-US" baseline="0" dirty="0" smtClean="0"/>
              <a:t> – satisfaction surveys</a:t>
            </a:r>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19</a:t>
            </a:fld>
            <a:endParaRPr lang="en-US" dirty="0"/>
          </a:p>
        </p:txBody>
      </p:sp>
    </p:spTree>
    <p:extLst>
      <p:ext uri="{BB962C8B-B14F-4D97-AF65-F5344CB8AC3E}">
        <p14:creationId xmlns:p14="http://schemas.microsoft.com/office/powerpoint/2010/main" val="2699948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21437" eaLnBrk="1" fontAlgn="auto" hangingPunct="1">
              <a:spcBef>
                <a:spcPts val="0"/>
              </a:spcBef>
              <a:spcAft>
                <a:spcPts val="0"/>
              </a:spcAft>
              <a:buClrTx/>
              <a:buSzTx/>
              <a:defRPr/>
            </a:pPr>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20</a:t>
            </a:fld>
            <a:endParaRPr lang="en-US" dirty="0"/>
          </a:p>
        </p:txBody>
      </p:sp>
    </p:spTree>
    <p:extLst>
      <p:ext uri="{BB962C8B-B14F-4D97-AF65-F5344CB8AC3E}">
        <p14:creationId xmlns:p14="http://schemas.microsoft.com/office/powerpoint/2010/main" val="2699948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Waterfall</a:t>
            </a:r>
            <a:r>
              <a:rPr lang="en-US" baseline="0" dirty="0" smtClean="0"/>
              <a:t> method</a:t>
            </a:r>
          </a:p>
          <a:p>
            <a:r>
              <a:rPr lang="en-US" baseline="0" dirty="0" smtClean="0"/>
              <a:t>This is optimal an only some methods are used in a ‘real world’ or project – unless the organization is fully UCD</a:t>
            </a:r>
          </a:p>
          <a:p>
            <a:r>
              <a:rPr lang="en-US" baseline="0" dirty="0" smtClean="0"/>
              <a:t>Most methods are flexible enough to be used within any time in the product lifecycle, though this is the optimal time. </a:t>
            </a:r>
          </a:p>
          <a:p>
            <a:endParaRPr lang="en-US" baseline="0" dirty="0" smtClean="0"/>
          </a:p>
          <a:p>
            <a:r>
              <a:rPr lang="en-US" baseline="0" dirty="0" smtClean="0"/>
              <a:t>TALK ABOUT AGILE</a:t>
            </a:r>
            <a:endParaRPr lang="en-US" dirty="0"/>
          </a:p>
        </p:txBody>
      </p:sp>
      <p:sp>
        <p:nvSpPr>
          <p:cNvPr id="4" name="Slide Number Placeholder 3"/>
          <p:cNvSpPr>
            <a:spLocks noGrp="1"/>
          </p:cNvSpPr>
          <p:nvPr>
            <p:ph type="sldNum" idx="10"/>
          </p:nvPr>
        </p:nvSpPr>
        <p:spPr/>
        <p:txBody>
          <a:bodyPr/>
          <a:lstStyle/>
          <a:p>
            <a:pPr>
              <a:defRPr/>
            </a:pPr>
            <a:fld id="{C097376A-BCCD-42DA-AAC4-F217C7E53487}" type="slidenum">
              <a:rPr lang="de-DE" smtClean="0"/>
              <a:pPr>
                <a:defRPr/>
              </a:pPr>
              <a:t>21</a:t>
            </a:fld>
            <a:endParaRPr lang="de-DE"/>
          </a:p>
        </p:txBody>
      </p:sp>
    </p:spTree>
    <p:extLst>
      <p:ext uri="{BB962C8B-B14F-4D97-AF65-F5344CB8AC3E}">
        <p14:creationId xmlns:p14="http://schemas.microsoft.com/office/powerpoint/2010/main" val="1163025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smtClean="0"/>
              <a:t>If a product is not usable but first</a:t>
            </a:r>
            <a:r>
              <a:rPr lang="en-US" sz="2700" baseline="0" dirty="0" smtClean="0"/>
              <a:t> to market – you put it out to gain market share and improve</a:t>
            </a:r>
            <a:br>
              <a:rPr lang="en-US" sz="2700" baseline="0" dirty="0" smtClean="0"/>
            </a:br>
            <a:endParaRPr lang="en-US" sz="2700" baseline="0" dirty="0" smtClean="0"/>
          </a:p>
          <a:p>
            <a:r>
              <a:rPr lang="en-US" sz="2700" baseline="0" dirty="0" smtClean="0"/>
              <a:t>If there is little differentiations in products, having a solid user experience is critical. </a:t>
            </a:r>
          </a:p>
          <a:p>
            <a:endParaRPr lang="en-US" sz="2700" baseline="0" dirty="0" smtClean="0"/>
          </a:p>
          <a:p>
            <a:r>
              <a:rPr lang="en-US" sz="2700" baseline="0" dirty="0" smtClean="0"/>
              <a:t>Do the users have extensive background and knowledge of an older system and have to learn a new system</a:t>
            </a:r>
          </a:p>
          <a:p>
            <a:endParaRPr lang="en-US" sz="2700" baseline="0" dirty="0" smtClean="0"/>
          </a:p>
          <a:p>
            <a:r>
              <a:rPr lang="en-US" sz="2700" baseline="0" dirty="0" smtClean="0"/>
              <a:t>Is there a particular amount of data they must know before using the site </a:t>
            </a:r>
          </a:p>
          <a:p>
            <a:endParaRPr lang="en-US" sz="2700" baseline="0" dirty="0" smtClean="0"/>
          </a:p>
          <a:p>
            <a:r>
              <a:rPr lang="en-US" sz="2700" baseline="0" dirty="0" smtClean="0"/>
              <a:t>Consumer products and documentation </a:t>
            </a:r>
            <a:endParaRPr lang="en-US" baseline="0" dirty="0" smtClean="0"/>
          </a:p>
          <a:p>
            <a:endParaRPr lang="en-US" baseline="0" dirty="0" smtClean="0"/>
          </a:p>
          <a:p>
            <a:endParaRPr lang="en-US" dirty="0" smtClean="0"/>
          </a:p>
          <a:p>
            <a:r>
              <a:rPr lang="en-US" dirty="0" smtClean="0"/>
              <a:t>Concept</a:t>
            </a:r>
            <a:r>
              <a:rPr lang="en-US" baseline="0" dirty="0" smtClean="0"/>
              <a:t> is as old as man – a wheel used to move something or someone more efficiently and more quickly from point A to point 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23</a:t>
            </a:fld>
            <a:endParaRPr lang="en-US" dirty="0"/>
          </a:p>
        </p:txBody>
      </p:sp>
    </p:spTree>
    <p:extLst>
      <p:ext uri="{BB962C8B-B14F-4D97-AF65-F5344CB8AC3E}">
        <p14:creationId xmlns:p14="http://schemas.microsoft.com/office/powerpoint/2010/main" val="3028323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newer ISO Standards that mention usability, but this is</a:t>
            </a:r>
            <a:r>
              <a:rPr lang="en-US" baseline="0" dirty="0" smtClean="0"/>
              <a:t> the most usability centric one around</a:t>
            </a:r>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24</a:t>
            </a:fld>
            <a:endParaRPr lang="en-US" dirty="0"/>
          </a:p>
        </p:txBody>
      </p:sp>
    </p:spTree>
    <p:extLst>
      <p:ext uri="{BB962C8B-B14F-4D97-AF65-F5344CB8AC3E}">
        <p14:creationId xmlns:p14="http://schemas.microsoft.com/office/powerpoint/2010/main" val="302832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err="1" smtClean="0"/>
              <a:t>Practicioner</a:t>
            </a:r>
            <a:r>
              <a:rPr lang="en-US" sz="1400" dirty="0" smtClean="0"/>
              <a:t> by Day and worked in the tech field for 20 years – 8 as a full time UX person, formerly a  part time UX person and tech writer</a:t>
            </a:r>
          </a:p>
          <a:p>
            <a:endParaRPr lang="en-US" sz="1400" dirty="0" smtClean="0"/>
          </a:p>
          <a:p>
            <a:r>
              <a:rPr lang="en-US" sz="1400" dirty="0" smtClean="0"/>
              <a:t>Lecturer</a:t>
            </a:r>
            <a:r>
              <a:rPr lang="en-US" sz="1400" baseline="0" dirty="0" smtClean="0"/>
              <a:t> at night on the topic of UX and related subjects</a:t>
            </a:r>
          </a:p>
          <a:p>
            <a:endParaRPr lang="en-US" sz="1400" baseline="0" dirty="0" smtClean="0"/>
          </a:p>
          <a:p>
            <a:r>
              <a:rPr lang="en-US" sz="1400" baseline="0" dirty="0" smtClean="0"/>
              <a:t>Unique take on the industry and how to train folks in the field</a:t>
            </a:r>
            <a:endParaRPr lang="en-US" sz="1400" dirty="0"/>
          </a:p>
        </p:txBody>
      </p:sp>
      <p:sp>
        <p:nvSpPr>
          <p:cNvPr id="4" name="Slide Number Placeholder 3"/>
          <p:cNvSpPr>
            <a:spLocks noGrp="1"/>
          </p:cNvSpPr>
          <p:nvPr>
            <p:ph type="sldNum" idx="10"/>
          </p:nvPr>
        </p:nvSpPr>
        <p:spPr/>
        <p:txBody>
          <a:bodyPr/>
          <a:lstStyle/>
          <a:p>
            <a:pPr>
              <a:defRPr/>
            </a:pPr>
            <a:fld id="{C097376A-BCCD-42DA-AAC4-F217C7E53487}" type="slidenum">
              <a:rPr lang="de-DE" smtClean="0"/>
              <a:pPr>
                <a:defRPr/>
              </a:pPr>
              <a:t>3</a:t>
            </a:fld>
            <a:endParaRPr lang="de-DE"/>
          </a:p>
        </p:txBody>
      </p:sp>
    </p:spTree>
    <p:extLst>
      <p:ext uri="{BB962C8B-B14F-4D97-AF65-F5344CB8AC3E}">
        <p14:creationId xmlns:p14="http://schemas.microsoft.com/office/powerpoint/2010/main" val="3381588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smtClean="0"/>
              <a:t>Mention Research contradictions </a:t>
            </a:r>
          </a:p>
          <a:p>
            <a:endParaRPr lang="en-US" sz="2700" baseline="0" dirty="0" smtClean="0"/>
          </a:p>
          <a:p>
            <a:r>
              <a:rPr lang="en-US" sz="2700" baseline="0" dirty="0" smtClean="0"/>
              <a:t>Steve Jobs – user research good for something if no one knows it exists or does not envision it? </a:t>
            </a:r>
          </a:p>
          <a:p>
            <a:endParaRPr lang="en-US" sz="2700" baseline="0" dirty="0" smtClean="0"/>
          </a:p>
          <a:p>
            <a:r>
              <a:rPr lang="en-US" sz="2700" baseline="0" dirty="0" smtClean="0"/>
              <a:t>TESTING AFTER RELEASE</a:t>
            </a:r>
            <a:br>
              <a:rPr lang="en-US" sz="2700" baseline="0" dirty="0" smtClean="0"/>
            </a:br>
            <a:r>
              <a:rPr lang="en-US" sz="2700" baseline="0" dirty="0" smtClean="0"/>
              <a:t>USER RESEARCH ANYTIME</a:t>
            </a:r>
            <a:endParaRPr lang="en-US" baseline="0" dirty="0" smtClean="0"/>
          </a:p>
          <a:p>
            <a:endParaRPr lang="en-US" baseline="0" dirty="0" smtClean="0"/>
          </a:p>
          <a:p>
            <a:endParaRPr lang="en-US" baseline="0" dirty="0" smtClean="0"/>
          </a:p>
          <a:p>
            <a:endParaRPr lang="en-US" dirty="0" smtClean="0"/>
          </a:p>
          <a:p>
            <a:r>
              <a:rPr lang="en-US" dirty="0" smtClean="0"/>
              <a:t>Concept</a:t>
            </a:r>
            <a:r>
              <a:rPr lang="en-US" baseline="0" dirty="0" smtClean="0"/>
              <a:t> is as old as man – a wheel used to move something or someone more efficiently and more quickly from point A to point 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25</a:t>
            </a:fld>
            <a:endParaRPr lang="en-US" dirty="0"/>
          </a:p>
        </p:txBody>
      </p:sp>
    </p:spTree>
    <p:extLst>
      <p:ext uri="{BB962C8B-B14F-4D97-AF65-F5344CB8AC3E}">
        <p14:creationId xmlns:p14="http://schemas.microsoft.com/office/powerpoint/2010/main" val="3028323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27</a:t>
            </a:fld>
            <a:endParaRPr lang="en-US" dirty="0"/>
          </a:p>
        </p:txBody>
      </p:sp>
    </p:spTree>
    <p:extLst>
      <p:ext uri="{BB962C8B-B14F-4D97-AF65-F5344CB8AC3E}">
        <p14:creationId xmlns:p14="http://schemas.microsoft.com/office/powerpoint/2010/main" val="3028323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28</a:t>
            </a:fld>
            <a:endParaRPr lang="en-US" dirty="0"/>
          </a:p>
        </p:txBody>
      </p:sp>
    </p:spTree>
    <p:extLst>
      <p:ext uri="{BB962C8B-B14F-4D97-AF65-F5344CB8AC3E}">
        <p14:creationId xmlns:p14="http://schemas.microsoft.com/office/powerpoint/2010/main" val="3028323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0" lvl="1" indent="-457200">
              <a:buFont typeface="Wingdings" charset="2"/>
              <a:buChar char="§"/>
            </a:pPr>
            <a:r>
              <a:rPr lang="en-US" sz="3200" dirty="0" smtClean="0">
                <a:latin typeface="Trebuchet MS"/>
                <a:cs typeface="Trebuchet MS"/>
              </a:rPr>
              <a:t>British government reference </a:t>
            </a:r>
            <a:r>
              <a:rPr lang="en-US" sz="3200" dirty="0" smtClean="0">
                <a:latin typeface="Trebuchet MS"/>
                <a:cs typeface="Trebuchet MS"/>
                <a:hlinkClick r:id="rId3"/>
              </a:rPr>
              <a:t>http:/webarchive.nationalarchives.gov.uk/20100428141142/usability.coi.gov.uk</a:t>
            </a:r>
            <a:endParaRPr lang="en-US" sz="3200" dirty="0" smtClean="0">
              <a:latin typeface="Trebuchet MS"/>
              <a:cs typeface="Trebuchet MS"/>
            </a:endParaRPr>
          </a:p>
          <a:p>
            <a:pPr marL="0" indent="0"/>
            <a:endParaRPr lang="en-US" dirty="0" smtClean="0">
              <a:latin typeface="Trebuchet MS"/>
              <a:cs typeface="Trebuchet M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29</a:t>
            </a:fld>
            <a:endParaRPr lang="en-US" dirty="0"/>
          </a:p>
        </p:txBody>
      </p:sp>
    </p:spTree>
    <p:extLst>
      <p:ext uri="{BB962C8B-B14F-4D97-AF65-F5344CB8AC3E}">
        <p14:creationId xmlns:p14="http://schemas.microsoft.com/office/powerpoint/2010/main" val="3028323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21437" eaLnBrk="1" fontAlgn="auto" hangingPunct="1">
              <a:spcBef>
                <a:spcPts val="0"/>
              </a:spcBef>
              <a:spcAft>
                <a:spcPts val="0"/>
              </a:spcAft>
              <a:buClrTx/>
              <a:buSzTx/>
              <a:defRPr/>
            </a:pPr>
            <a:endParaRPr lang="en-US" dirty="0" smtClean="0"/>
          </a:p>
          <a:p>
            <a:r>
              <a:rPr lang="en-US" dirty="0" smtClean="0"/>
              <a:t>Process/Workflow vs. user</a:t>
            </a:r>
            <a:r>
              <a:rPr lang="en-US" baseline="0" dirty="0" smtClean="0"/>
              <a:t> interface</a:t>
            </a:r>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32</a:t>
            </a:fld>
            <a:endParaRPr lang="en-US" dirty="0"/>
          </a:p>
        </p:txBody>
      </p:sp>
    </p:spTree>
    <p:extLst>
      <p:ext uri="{BB962C8B-B14F-4D97-AF65-F5344CB8AC3E}">
        <p14:creationId xmlns:p14="http://schemas.microsoft.com/office/powerpoint/2010/main" val="2776608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21437" eaLnBrk="1" fontAlgn="auto" hangingPunct="1">
              <a:spcBef>
                <a:spcPts val="0"/>
              </a:spcBef>
              <a:spcAft>
                <a:spcPts val="0"/>
              </a:spcAft>
              <a:buClrTx/>
              <a:buSzTx/>
              <a:defRPr/>
            </a:pPr>
            <a:r>
              <a:rPr lang="en-US" dirty="0" smtClean="0"/>
              <a:t>Cadillac</a:t>
            </a:r>
            <a:r>
              <a:rPr lang="en-US" baseline="0" dirty="0" smtClean="0"/>
              <a:t> ad as the ‘Customer Experience’ TV ad….</a:t>
            </a:r>
          </a:p>
          <a:p>
            <a:pPr defTabSz="521437" eaLnBrk="1" fontAlgn="auto" hangingPunct="1">
              <a:spcBef>
                <a:spcPts val="0"/>
              </a:spcBef>
              <a:spcAft>
                <a:spcPts val="0"/>
              </a:spcAft>
              <a:buClrTx/>
              <a:buSzTx/>
              <a:defRPr/>
            </a:pPr>
            <a:endParaRPr lang="en-US" baseline="0" dirty="0" smtClean="0"/>
          </a:p>
          <a:p>
            <a:pPr defTabSz="521437" eaLnBrk="1" fontAlgn="auto" hangingPunct="1">
              <a:spcBef>
                <a:spcPts val="0"/>
              </a:spcBef>
              <a:spcAft>
                <a:spcPts val="0"/>
              </a:spcAft>
              <a:buClrTx/>
              <a:buSzTx/>
              <a:defRPr/>
            </a:pPr>
            <a:r>
              <a:rPr lang="en-US" baseline="0" dirty="0" smtClean="0"/>
              <a:t>Design has helped further make UX bigger and burst </a:t>
            </a:r>
            <a:r>
              <a:rPr lang="en-US" baseline="0" smtClean="0"/>
              <a:t>much more!</a:t>
            </a:r>
            <a:endParaRPr lang="en-US" dirty="0" smtClean="0"/>
          </a:p>
          <a:p>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33</a:t>
            </a:fld>
            <a:endParaRPr lang="en-US" dirty="0"/>
          </a:p>
        </p:txBody>
      </p:sp>
    </p:spTree>
    <p:extLst>
      <p:ext uri="{BB962C8B-B14F-4D97-AF65-F5344CB8AC3E}">
        <p14:creationId xmlns:p14="http://schemas.microsoft.com/office/powerpoint/2010/main" val="2776608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21437" eaLnBrk="1" fontAlgn="auto" hangingPunct="1">
              <a:spcBef>
                <a:spcPts val="0"/>
              </a:spcBef>
              <a:spcAft>
                <a:spcPts val="0"/>
              </a:spcAft>
              <a:buClrTx/>
              <a:buSzTx/>
              <a:defRPr/>
            </a:pPr>
            <a:r>
              <a:rPr lang="en-US" dirty="0" smtClean="0"/>
              <a:t>https://</a:t>
            </a:r>
            <a:r>
              <a:rPr lang="en-US" dirty="0" err="1" smtClean="0"/>
              <a:t>uxpa.org</a:t>
            </a:r>
            <a:r>
              <a:rPr lang="en-US" dirty="0" smtClean="0"/>
              <a:t>/system/files/members-only/2011_Salary_Survey_FULL.pdf</a:t>
            </a:r>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34</a:t>
            </a:fld>
            <a:endParaRPr lang="en-US" dirty="0"/>
          </a:p>
        </p:txBody>
      </p:sp>
    </p:spTree>
    <p:extLst>
      <p:ext uri="{BB962C8B-B14F-4D97-AF65-F5344CB8AC3E}">
        <p14:creationId xmlns:p14="http://schemas.microsoft.com/office/powerpoint/2010/main" val="2776608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21437" eaLnBrk="1" fontAlgn="auto" hangingPunct="1">
              <a:spcBef>
                <a:spcPts val="0"/>
              </a:spcBef>
              <a:spcAft>
                <a:spcPts val="0"/>
              </a:spcAft>
              <a:buClrTx/>
              <a:buSzTx/>
              <a:defRPr/>
            </a:pPr>
            <a:r>
              <a:rPr lang="en-US" dirty="0" smtClean="0"/>
              <a:t>https://uxpa.org/system/files/members-only/2011_Salary_Survey_FULL.pdf</a:t>
            </a:r>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35</a:t>
            </a:fld>
            <a:endParaRPr lang="en-US" dirty="0"/>
          </a:p>
        </p:txBody>
      </p:sp>
    </p:spTree>
    <p:extLst>
      <p:ext uri="{BB962C8B-B14F-4D97-AF65-F5344CB8AC3E}">
        <p14:creationId xmlns:p14="http://schemas.microsoft.com/office/powerpoint/2010/main" val="2776608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b="1">
                <a:solidFill>
                  <a:schemeClr val="tx1"/>
                </a:solidFill>
                <a:latin typeface="Times" charset="0"/>
                <a:ea typeface="ＭＳ Ｐゴシック" charset="0"/>
                <a:cs typeface="ＭＳ Ｐゴシック" charset="0"/>
              </a:defRPr>
            </a:lvl1pPr>
            <a:lvl2pPr marL="830247" indent="-319326">
              <a:defRPr sz="2700" b="1">
                <a:solidFill>
                  <a:schemeClr val="tx1"/>
                </a:solidFill>
                <a:latin typeface="Times" charset="0"/>
                <a:ea typeface="ＭＳ Ｐゴシック" charset="0"/>
              </a:defRPr>
            </a:lvl2pPr>
            <a:lvl3pPr marL="1277303" indent="-255461">
              <a:defRPr sz="2700" b="1">
                <a:solidFill>
                  <a:schemeClr val="tx1"/>
                </a:solidFill>
                <a:latin typeface="Times" charset="0"/>
                <a:ea typeface="ＭＳ Ｐゴシック" charset="0"/>
              </a:defRPr>
            </a:lvl3pPr>
            <a:lvl4pPr marL="1788224" indent="-255461">
              <a:defRPr sz="2700" b="1">
                <a:solidFill>
                  <a:schemeClr val="tx1"/>
                </a:solidFill>
                <a:latin typeface="Times" charset="0"/>
                <a:ea typeface="ＭＳ Ｐゴシック" charset="0"/>
              </a:defRPr>
            </a:lvl4pPr>
            <a:lvl5pPr marL="2299145" indent="-255461">
              <a:defRPr sz="2700" b="1">
                <a:solidFill>
                  <a:schemeClr val="tx1"/>
                </a:solidFill>
                <a:latin typeface="Times" charset="0"/>
                <a:ea typeface="ＭＳ Ｐゴシック" charset="0"/>
              </a:defRPr>
            </a:lvl5pPr>
            <a:lvl6pPr marL="2810066" indent="-255461" algn="ctr" eaLnBrk="0" fontAlgn="base" hangingPunct="0">
              <a:spcBef>
                <a:spcPct val="0"/>
              </a:spcBef>
              <a:spcAft>
                <a:spcPct val="0"/>
              </a:spcAft>
              <a:defRPr sz="2700" b="1">
                <a:solidFill>
                  <a:schemeClr val="tx1"/>
                </a:solidFill>
                <a:latin typeface="Times" charset="0"/>
                <a:ea typeface="ＭＳ Ｐゴシック" charset="0"/>
              </a:defRPr>
            </a:lvl6pPr>
            <a:lvl7pPr marL="3320987" indent="-255461" algn="ctr" eaLnBrk="0" fontAlgn="base" hangingPunct="0">
              <a:spcBef>
                <a:spcPct val="0"/>
              </a:spcBef>
              <a:spcAft>
                <a:spcPct val="0"/>
              </a:spcAft>
              <a:defRPr sz="2700" b="1">
                <a:solidFill>
                  <a:schemeClr val="tx1"/>
                </a:solidFill>
                <a:latin typeface="Times" charset="0"/>
                <a:ea typeface="ＭＳ Ｐゴシック" charset="0"/>
              </a:defRPr>
            </a:lvl7pPr>
            <a:lvl8pPr marL="3831908" indent="-255461" algn="ctr" eaLnBrk="0" fontAlgn="base" hangingPunct="0">
              <a:spcBef>
                <a:spcPct val="0"/>
              </a:spcBef>
              <a:spcAft>
                <a:spcPct val="0"/>
              </a:spcAft>
              <a:defRPr sz="2700" b="1">
                <a:solidFill>
                  <a:schemeClr val="tx1"/>
                </a:solidFill>
                <a:latin typeface="Times" charset="0"/>
                <a:ea typeface="ＭＳ Ｐゴシック" charset="0"/>
              </a:defRPr>
            </a:lvl8pPr>
            <a:lvl9pPr marL="4342829" indent="-255461" algn="ctr" eaLnBrk="0" fontAlgn="base" hangingPunct="0">
              <a:spcBef>
                <a:spcPct val="0"/>
              </a:spcBef>
              <a:spcAft>
                <a:spcPct val="0"/>
              </a:spcAft>
              <a:defRPr sz="2700" b="1">
                <a:solidFill>
                  <a:schemeClr val="tx1"/>
                </a:solidFill>
                <a:latin typeface="Times" charset="0"/>
                <a:ea typeface="ＭＳ Ｐゴシック" charset="0"/>
              </a:defRPr>
            </a:lvl9pPr>
          </a:lstStyle>
          <a:p>
            <a:fld id="{FC8BE89A-6346-C144-A323-1DE9C968BE4E}" type="slidenum">
              <a:rPr lang="en-US" sz="1300" b="0">
                <a:latin typeface="Arial" charset="0"/>
              </a:rPr>
              <a:pPr/>
              <a:t>37</a:t>
            </a:fld>
            <a:endParaRPr lang="en-US" sz="1300" b="0" dirty="0">
              <a:latin typeface="Arial"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baseline="0" dirty="0" smtClean="0"/>
          </a:p>
        </p:txBody>
      </p:sp>
    </p:spTree>
    <p:extLst>
      <p:ext uri="{BB962C8B-B14F-4D97-AF65-F5344CB8AC3E}">
        <p14:creationId xmlns:p14="http://schemas.microsoft.com/office/powerpoint/2010/main" val="375035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b="1">
                <a:solidFill>
                  <a:schemeClr val="tx1"/>
                </a:solidFill>
                <a:latin typeface="Times" charset="0"/>
                <a:ea typeface="ＭＳ Ｐゴシック" charset="0"/>
                <a:cs typeface="ＭＳ Ｐゴシック" charset="0"/>
              </a:defRPr>
            </a:lvl1pPr>
            <a:lvl2pPr marL="830247" indent="-319326">
              <a:defRPr sz="2700" b="1">
                <a:solidFill>
                  <a:schemeClr val="tx1"/>
                </a:solidFill>
                <a:latin typeface="Times" charset="0"/>
                <a:ea typeface="ＭＳ Ｐゴシック" charset="0"/>
              </a:defRPr>
            </a:lvl2pPr>
            <a:lvl3pPr marL="1277303" indent="-255461">
              <a:defRPr sz="2700" b="1">
                <a:solidFill>
                  <a:schemeClr val="tx1"/>
                </a:solidFill>
                <a:latin typeface="Times" charset="0"/>
                <a:ea typeface="ＭＳ Ｐゴシック" charset="0"/>
              </a:defRPr>
            </a:lvl3pPr>
            <a:lvl4pPr marL="1788224" indent="-255461">
              <a:defRPr sz="2700" b="1">
                <a:solidFill>
                  <a:schemeClr val="tx1"/>
                </a:solidFill>
                <a:latin typeface="Times" charset="0"/>
                <a:ea typeface="ＭＳ Ｐゴシック" charset="0"/>
              </a:defRPr>
            </a:lvl4pPr>
            <a:lvl5pPr marL="2299145" indent="-255461">
              <a:defRPr sz="2700" b="1">
                <a:solidFill>
                  <a:schemeClr val="tx1"/>
                </a:solidFill>
                <a:latin typeface="Times" charset="0"/>
                <a:ea typeface="ＭＳ Ｐゴシック" charset="0"/>
              </a:defRPr>
            </a:lvl5pPr>
            <a:lvl6pPr marL="2810066" indent="-255461" algn="ctr" eaLnBrk="0" fontAlgn="base" hangingPunct="0">
              <a:spcBef>
                <a:spcPct val="0"/>
              </a:spcBef>
              <a:spcAft>
                <a:spcPct val="0"/>
              </a:spcAft>
              <a:defRPr sz="2700" b="1">
                <a:solidFill>
                  <a:schemeClr val="tx1"/>
                </a:solidFill>
                <a:latin typeface="Times" charset="0"/>
                <a:ea typeface="ＭＳ Ｐゴシック" charset="0"/>
              </a:defRPr>
            </a:lvl6pPr>
            <a:lvl7pPr marL="3320987" indent="-255461" algn="ctr" eaLnBrk="0" fontAlgn="base" hangingPunct="0">
              <a:spcBef>
                <a:spcPct val="0"/>
              </a:spcBef>
              <a:spcAft>
                <a:spcPct val="0"/>
              </a:spcAft>
              <a:defRPr sz="2700" b="1">
                <a:solidFill>
                  <a:schemeClr val="tx1"/>
                </a:solidFill>
                <a:latin typeface="Times" charset="0"/>
                <a:ea typeface="ＭＳ Ｐゴシック" charset="0"/>
              </a:defRPr>
            </a:lvl7pPr>
            <a:lvl8pPr marL="3831908" indent="-255461" algn="ctr" eaLnBrk="0" fontAlgn="base" hangingPunct="0">
              <a:spcBef>
                <a:spcPct val="0"/>
              </a:spcBef>
              <a:spcAft>
                <a:spcPct val="0"/>
              </a:spcAft>
              <a:defRPr sz="2700" b="1">
                <a:solidFill>
                  <a:schemeClr val="tx1"/>
                </a:solidFill>
                <a:latin typeface="Times" charset="0"/>
                <a:ea typeface="ＭＳ Ｐゴシック" charset="0"/>
              </a:defRPr>
            </a:lvl8pPr>
            <a:lvl9pPr marL="4342829" indent="-255461" algn="ctr" eaLnBrk="0" fontAlgn="base" hangingPunct="0">
              <a:spcBef>
                <a:spcPct val="0"/>
              </a:spcBef>
              <a:spcAft>
                <a:spcPct val="0"/>
              </a:spcAft>
              <a:defRPr sz="2700" b="1">
                <a:solidFill>
                  <a:schemeClr val="tx1"/>
                </a:solidFill>
                <a:latin typeface="Times" charset="0"/>
                <a:ea typeface="ＭＳ Ｐゴシック" charset="0"/>
              </a:defRPr>
            </a:lvl9pPr>
          </a:lstStyle>
          <a:p>
            <a:fld id="{FC8BE89A-6346-C144-A323-1DE9C968BE4E}" type="slidenum">
              <a:rPr lang="en-US" sz="1300" b="0">
                <a:latin typeface="Arial" charset="0"/>
              </a:rPr>
              <a:pPr/>
              <a:t>38</a:t>
            </a:fld>
            <a:endParaRPr lang="en-US" sz="1300" b="0" dirty="0">
              <a:latin typeface="Arial"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baseline="0" dirty="0" smtClean="0"/>
          </a:p>
        </p:txBody>
      </p:sp>
    </p:spTree>
    <p:extLst>
      <p:ext uri="{BB962C8B-B14F-4D97-AF65-F5344CB8AC3E}">
        <p14:creationId xmlns:p14="http://schemas.microsoft.com/office/powerpoint/2010/main" val="70722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non complete list and continues to expand</a:t>
            </a:r>
          </a:p>
          <a:p>
            <a:endParaRPr lang="en-US"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de-DE" dirty="0" smtClean="0">
                <a:latin typeface="Trebuchet MS" pitchFamily="32" charset="0"/>
              </a:rPr>
              <a:t>User Experience (UX) </a:t>
            </a:r>
            <a:r>
              <a:rPr lang="de-DE" dirty="0" err="1" smtClean="0">
                <a:latin typeface="Trebuchet MS" pitchFamily="32" charset="0"/>
              </a:rPr>
              <a:t>is</a:t>
            </a:r>
            <a:r>
              <a:rPr lang="de-DE" dirty="0" smtClean="0">
                <a:latin typeface="Trebuchet MS" pitchFamily="32" charset="0"/>
              </a:rPr>
              <a:t> a </a:t>
            </a:r>
            <a:r>
              <a:rPr lang="de-DE" dirty="0" err="1" smtClean="0">
                <a:latin typeface="Trebuchet MS" pitchFamily="32" charset="0"/>
              </a:rPr>
              <a:t>very</a:t>
            </a:r>
            <a:r>
              <a:rPr lang="de-DE" dirty="0" smtClean="0">
                <a:latin typeface="Trebuchet MS" pitchFamily="32" charset="0"/>
              </a:rPr>
              <a:t> fluid </a:t>
            </a:r>
            <a:r>
              <a:rPr lang="de-DE" dirty="0" err="1" smtClean="0">
                <a:latin typeface="Trebuchet MS" pitchFamily="32" charset="0"/>
              </a:rPr>
              <a:t>term</a:t>
            </a:r>
            <a:r>
              <a:rPr lang="de-DE" dirty="0" smtClean="0">
                <a:latin typeface="Trebuchet MS" pitchFamily="32" charset="0"/>
              </a:rPr>
              <a:t> – </a:t>
            </a:r>
            <a:r>
              <a:rPr lang="de-DE" dirty="0" err="1" smtClean="0">
                <a:latin typeface="Trebuchet MS" pitchFamily="32" charset="0"/>
              </a:rPr>
              <a:t>and</a:t>
            </a:r>
            <a:r>
              <a:rPr lang="de-DE" dirty="0" smtClean="0">
                <a:latin typeface="Trebuchet MS" pitchFamily="32" charset="0"/>
              </a:rPr>
              <a:t> </a:t>
            </a:r>
            <a:r>
              <a:rPr lang="de-DE" dirty="0" err="1" smtClean="0">
                <a:latin typeface="Trebuchet MS" pitchFamily="32" charset="0"/>
              </a:rPr>
              <a:t>actually</a:t>
            </a:r>
            <a:r>
              <a:rPr lang="de-DE" dirty="0" smtClean="0">
                <a:latin typeface="Trebuchet MS" pitchFamily="32" charset="0"/>
              </a:rPr>
              <a:t> </a:t>
            </a:r>
            <a:r>
              <a:rPr lang="de-DE" dirty="0" err="1" smtClean="0">
                <a:latin typeface="Trebuchet MS" pitchFamily="32" charset="0"/>
              </a:rPr>
              <a:t>does</a:t>
            </a:r>
            <a:r>
              <a:rPr lang="de-DE" dirty="0" smtClean="0">
                <a:latin typeface="Trebuchet MS" pitchFamily="32" charset="0"/>
              </a:rPr>
              <a:t> </a:t>
            </a:r>
            <a:r>
              <a:rPr lang="de-DE" dirty="0" err="1" smtClean="0">
                <a:latin typeface="Trebuchet MS" pitchFamily="32" charset="0"/>
              </a:rPr>
              <a:t>encompass</a:t>
            </a:r>
            <a:r>
              <a:rPr lang="de-DE" dirty="0" smtClean="0">
                <a:latin typeface="Trebuchet MS" pitchFamily="32" charset="0"/>
              </a:rPr>
              <a:t> all </a:t>
            </a:r>
            <a:r>
              <a:rPr lang="de-DE" dirty="0" err="1" smtClean="0">
                <a:latin typeface="Trebuchet MS" pitchFamily="32" charset="0"/>
              </a:rPr>
              <a:t>those</a:t>
            </a:r>
            <a:r>
              <a:rPr lang="de-DE" dirty="0" smtClean="0">
                <a:latin typeface="Trebuchet MS" pitchFamily="32" charset="0"/>
              </a:rPr>
              <a:t> </a:t>
            </a:r>
            <a:r>
              <a:rPr lang="de-DE" dirty="0" err="1" smtClean="0">
                <a:latin typeface="Trebuchet MS" pitchFamily="32" charset="0"/>
              </a:rPr>
              <a:t>terms</a:t>
            </a:r>
            <a:endParaRPr lang="en-US" dirty="0" smtClean="0"/>
          </a:p>
          <a:p>
            <a:endParaRPr lang="en-US" dirty="0" smtClean="0"/>
          </a:p>
          <a:p>
            <a:r>
              <a:rPr lang="en-US" dirty="0" smtClean="0"/>
              <a:t>User</a:t>
            </a:r>
            <a:r>
              <a:rPr lang="en-US" baseline="0" dirty="0" smtClean="0"/>
              <a:t> Experience and UX is an umbrella term</a:t>
            </a:r>
            <a:endParaRPr lang="en-US" dirty="0" smtClean="0"/>
          </a:p>
          <a:p>
            <a:endParaRPr lang="en-US" dirty="0" smtClean="0"/>
          </a:p>
          <a:p>
            <a:r>
              <a:rPr lang="en-US" dirty="0" smtClean="0"/>
              <a:t>Usability used to be the umbrella term – now it has become</a:t>
            </a:r>
            <a:r>
              <a:rPr lang="en-US" baseline="0" dirty="0" smtClean="0"/>
              <a:t> User Experience and is evolving as the most understandable and used term within the field and across many industries</a:t>
            </a:r>
          </a:p>
          <a:p>
            <a:endParaRPr lang="en-US" baseline="0" dirty="0" smtClean="0"/>
          </a:p>
          <a:p>
            <a:r>
              <a:rPr lang="en-US" baseline="0" dirty="0" smtClean="0"/>
              <a:t>Also the term user experience and UX speaks to a business/business type vocabulary (more than usability) </a:t>
            </a:r>
          </a:p>
          <a:p>
            <a:endParaRPr lang="en-US" baseline="0" dirty="0" smtClean="0"/>
          </a:p>
          <a:p>
            <a:r>
              <a:rPr lang="en-US" baseline="0" dirty="0" smtClean="0"/>
              <a:t>UPA &gt; UXPA several years ago – more recognizable term.</a:t>
            </a:r>
          </a:p>
          <a:p>
            <a:endParaRPr lang="en-US" baseline="0" dirty="0" smtClean="0"/>
          </a:p>
          <a:p>
            <a:endParaRPr lang="en-US" dirty="0"/>
          </a:p>
        </p:txBody>
      </p:sp>
      <p:sp>
        <p:nvSpPr>
          <p:cNvPr id="4" name="Slide Number Placeholder 3"/>
          <p:cNvSpPr>
            <a:spLocks noGrp="1"/>
          </p:cNvSpPr>
          <p:nvPr>
            <p:ph type="sldNum" idx="10"/>
          </p:nvPr>
        </p:nvSpPr>
        <p:spPr/>
        <p:txBody>
          <a:bodyPr/>
          <a:lstStyle/>
          <a:p>
            <a:pPr>
              <a:defRPr/>
            </a:pPr>
            <a:fld id="{C097376A-BCCD-42DA-AAC4-F217C7E53487}" type="slidenum">
              <a:rPr lang="de-DE" smtClean="0"/>
              <a:pPr>
                <a:defRPr/>
              </a:pPr>
              <a:t>5</a:t>
            </a:fld>
            <a:endParaRPr lang="de-DE"/>
          </a:p>
        </p:txBody>
      </p:sp>
    </p:spTree>
    <p:extLst>
      <p:ext uri="{BB962C8B-B14F-4D97-AF65-F5344CB8AC3E}">
        <p14:creationId xmlns:p14="http://schemas.microsoft.com/office/powerpoint/2010/main" val="241741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t>From UPA and Whitney</a:t>
            </a:r>
            <a:r>
              <a:rPr lang="en-US" baseline="0" dirty="0" smtClean="0"/>
              <a:t> </a:t>
            </a:r>
            <a:r>
              <a:rPr lang="en-US" baseline="0" dirty="0" err="1" smtClean="0"/>
              <a:t>Quesenberry</a:t>
            </a:r>
            <a:r>
              <a:rPr lang="en-US" baseline="0" dirty="0" smtClean="0"/>
              <a:t> – great high level over view of what encompasses UX and Usability</a:t>
            </a:r>
            <a:endParaRPr lang="en-US" dirty="0" smtClean="0"/>
          </a:p>
          <a:p>
            <a:endParaRPr lang="en-US" dirty="0" smtClean="0"/>
          </a:p>
          <a:p>
            <a:r>
              <a:rPr lang="en-US" dirty="0" smtClean="0"/>
              <a:t>Further shows</a:t>
            </a:r>
            <a:r>
              <a:rPr lang="en-US" baseline="0" dirty="0" smtClean="0"/>
              <a:t> how and in what way the UX field is both an umbrella term and incredibly interdisciplinary</a:t>
            </a:r>
          </a:p>
          <a:p>
            <a:endParaRPr lang="en-US" baseline="0" dirty="0" smtClean="0"/>
          </a:p>
          <a:p>
            <a:r>
              <a:rPr lang="en-US" baseline="0" dirty="0" smtClean="0"/>
              <a:t>Show the expansion and overall interdisciplinary nature of the UX field </a:t>
            </a:r>
            <a:endParaRPr lang="en-US" dirty="0"/>
          </a:p>
        </p:txBody>
      </p:sp>
      <p:sp>
        <p:nvSpPr>
          <p:cNvPr id="4" name="Slide Number Placeholder 3"/>
          <p:cNvSpPr>
            <a:spLocks noGrp="1"/>
          </p:cNvSpPr>
          <p:nvPr>
            <p:ph type="sldNum" idx="10"/>
          </p:nvPr>
        </p:nvSpPr>
        <p:spPr/>
        <p:txBody>
          <a:bodyPr/>
          <a:lstStyle/>
          <a:p>
            <a:pPr>
              <a:defRPr/>
            </a:pPr>
            <a:fld id="{C097376A-BCCD-42DA-AAC4-F217C7E53487}" type="slidenum">
              <a:rPr lang="de-DE" smtClean="0"/>
              <a:pPr>
                <a:defRPr/>
              </a:pPr>
              <a:t>6</a:t>
            </a:fld>
            <a:endParaRPr lang="de-DE"/>
          </a:p>
        </p:txBody>
      </p:sp>
    </p:spTree>
    <p:extLst>
      <p:ext uri="{BB962C8B-B14F-4D97-AF65-F5344CB8AC3E}">
        <p14:creationId xmlns:p14="http://schemas.microsoft.com/office/powerpoint/2010/main" val="206520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a:t>
            </a:r>
            <a:r>
              <a:rPr lang="en-US" baseline="0" dirty="0" smtClean="0"/>
              <a:t> is as old as man – a wheel used to move something or someone more efficiently and more quickly from point A to point B</a:t>
            </a:r>
          </a:p>
          <a:p>
            <a:endParaRPr lang="en-US" baseline="0" dirty="0" smtClean="0"/>
          </a:p>
          <a:p>
            <a:r>
              <a:rPr lang="en-US" dirty="0" smtClean="0"/>
              <a:t>Original rotary</a:t>
            </a:r>
            <a:r>
              <a:rPr lang="en-US" baseline="0" dirty="0" smtClean="0"/>
              <a:t> dial phone – used in most homes post WWII</a:t>
            </a:r>
          </a:p>
          <a:p>
            <a:endParaRPr lang="en-US" baseline="0" dirty="0" smtClean="0"/>
          </a:p>
          <a:p>
            <a:r>
              <a:rPr lang="en-US" dirty="0" smtClean="0"/>
              <a:t>Development of the TV remote and its uses – both form and function – was</a:t>
            </a:r>
            <a:r>
              <a:rPr lang="en-US" baseline="0" dirty="0" smtClean="0"/>
              <a:t> an early example of a user experience in the modern era</a:t>
            </a:r>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8</a:t>
            </a:fld>
            <a:endParaRPr lang="en-US" dirty="0"/>
          </a:p>
        </p:txBody>
      </p:sp>
    </p:spTree>
    <p:extLst>
      <p:ext uri="{BB962C8B-B14F-4D97-AF65-F5344CB8AC3E}">
        <p14:creationId xmlns:p14="http://schemas.microsoft.com/office/powerpoint/2010/main" val="302832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smtClean="0">
                <a:latin typeface="Trebuchet MS"/>
                <a:cs typeface="Trebuchet MS"/>
              </a:rPr>
              <a:t>***Usability is on its most basic level trying to understand how users can perform a task in the most efficient and stress-free manner possible for the user***</a:t>
            </a:r>
          </a:p>
          <a:p>
            <a:endParaRPr lang="en-US" baseline="0" dirty="0" smtClean="0"/>
          </a:p>
          <a:p>
            <a:r>
              <a:rPr lang="en-US" baseline="0" dirty="0" smtClean="0"/>
              <a:t>Brain is efficient and always tries to maximize efficiency as well as minimize use. </a:t>
            </a:r>
          </a:p>
          <a:p>
            <a:endParaRPr lang="en-US" baseline="0" dirty="0" smtClean="0"/>
          </a:p>
          <a:p>
            <a:pPr eaLnBrk="1" hangingPunct="1"/>
            <a:r>
              <a:rPr lang="en-US" dirty="0" smtClean="0">
                <a:latin typeface="Verdana" charset="0"/>
              </a:rPr>
              <a:t>Humans are also pattern seekers, so the brain will often </a:t>
            </a:r>
            <a:r>
              <a:rPr lang="ja-JP" altLang="en-US" dirty="0" smtClean="0">
                <a:latin typeface="Verdana" charset="0"/>
              </a:rPr>
              <a:t>“</a:t>
            </a:r>
            <a:r>
              <a:rPr lang="en-US" altLang="ja-JP" dirty="0" smtClean="0">
                <a:latin typeface="Verdana" charset="0"/>
              </a:rPr>
              <a:t>fill in</a:t>
            </a:r>
            <a:r>
              <a:rPr lang="ja-JP" altLang="en-US" dirty="0" smtClean="0">
                <a:latin typeface="Verdana" charset="0"/>
              </a:rPr>
              <a:t>”</a:t>
            </a:r>
            <a:r>
              <a:rPr lang="en-US" altLang="ja-JP" dirty="0" smtClean="0">
                <a:latin typeface="Verdana" charset="0"/>
              </a:rPr>
              <a:t> information when it can; for example, we can often read a word or sentence with portions missing and still understand the word or sentence. </a:t>
            </a:r>
            <a:br>
              <a:rPr lang="en-US" altLang="ja-JP" dirty="0" smtClean="0">
                <a:latin typeface="Verdana" charset="0"/>
              </a:rPr>
            </a:br>
            <a:endParaRPr lang="en-US" altLang="ja-JP" dirty="0" smtClean="0">
              <a:latin typeface="Verdana" charset="0"/>
            </a:endParaRPr>
          </a:p>
          <a:p>
            <a:pPr eaLnBrk="1" hangingPunct="1"/>
            <a:r>
              <a:rPr lang="en-US" dirty="0" smtClean="0">
                <a:latin typeface="Verdana" charset="0"/>
              </a:rPr>
              <a:t>Humans are also change detectors. Humans are rarely satisfied, so we are trying to improve.</a:t>
            </a:r>
            <a:br>
              <a:rPr lang="en-US" dirty="0" smtClean="0">
                <a:latin typeface="Verdana" charset="0"/>
              </a:rPr>
            </a:br>
            <a:endParaRPr lang="en-US" baseline="0" dirty="0" smtClean="0"/>
          </a:p>
        </p:txBody>
      </p:sp>
      <p:sp>
        <p:nvSpPr>
          <p:cNvPr id="4" name="Slide Number Placeholder 3"/>
          <p:cNvSpPr>
            <a:spLocks noGrp="1"/>
          </p:cNvSpPr>
          <p:nvPr>
            <p:ph type="sldNum" sz="quarter" idx="10"/>
          </p:nvPr>
        </p:nvSpPr>
        <p:spPr/>
        <p:txBody>
          <a:bodyPr/>
          <a:lstStyle/>
          <a:p>
            <a:fld id="{BCD5A6D3-8552-4047-9C91-9C32B799A33B}" type="slidenum">
              <a:rPr lang="en-US" smtClean="0"/>
              <a:t>9</a:t>
            </a:fld>
            <a:endParaRPr lang="en-US" dirty="0"/>
          </a:p>
        </p:txBody>
      </p:sp>
    </p:spTree>
    <p:extLst>
      <p:ext uri="{BB962C8B-B14F-4D97-AF65-F5344CB8AC3E}">
        <p14:creationId xmlns:p14="http://schemas.microsoft.com/office/powerpoint/2010/main" val="397986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21437" eaLnBrk="1" fontAlgn="auto" hangingPunct="1">
              <a:spcBef>
                <a:spcPts val="0"/>
              </a:spcBef>
              <a:spcAft>
                <a:spcPts val="0"/>
              </a:spcAft>
              <a:buClrTx/>
              <a:buSzTx/>
              <a:defRPr/>
            </a:pPr>
            <a:endParaRPr lang="en-US" baseline="0" dirty="0" smtClean="0"/>
          </a:p>
        </p:txBody>
      </p:sp>
      <p:sp>
        <p:nvSpPr>
          <p:cNvPr id="4" name="Slide Number Placeholder 3"/>
          <p:cNvSpPr>
            <a:spLocks noGrp="1"/>
          </p:cNvSpPr>
          <p:nvPr>
            <p:ph type="sldNum" sz="quarter" idx="10"/>
          </p:nvPr>
        </p:nvSpPr>
        <p:spPr/>
        <p:txBody>
          <a:bodyPr/>
          <a:lstStyle/>
          <a:p>
            <a:fld id="{BCD5A6D3-8552-4047-9C91-9C32B799A33B}" type="slidenum">
              <a:rPr lang="en-US" smtClean="0"/>
              <a:t>10</a:t>
            </a:fld>
            <a:endParaRPr lang="en-US" dirty="0"/>
          </a:p>
        </p:txBody>
      </p:sp>
    </p:spTree>
    <p:extLst>
      <p:ext uri="{BB962C8B-B14F-4D97-AF65-F5344CB8AC3E}">
        <p14:creationId xmlns:p14="http://schemas.microsoft.com/office/powerpoint/2010/main" val="39798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21437" eaLnBrk="1" fontAlgn="auto" hangingPunct="1">
              <a:spcBef>
                <a:spcPts val="0"/>
              </a:spcBef>
              <a:spcAft>
                <a:spcPts val="0"/>
              </a:spcAft>
              <a:buClrTx/>
              <a:buSzTx/>
              <a:defRPr/>
            </a:pPr>
            <a:r>
              <a:rPr lang="en-US" sz="1400" dirty="0" smtClean="0"/>
              <a:t>UCD</a:t>
            </a:r>
            <a:r>
              <a:rPr lang="en-US" sz="1400" baseline="0" dirty="0" smtClean="0"/>
              <a:t> and other frame works increase the odds – but DO NOT GUARANTEE GREAT PRODUGT</a:t>
            </a:r>
            <a:endParaRPr lang="en-US" sz="1400" dirty="0"/>
          </a:p>
        </p:txBody>
      </p:sp>
      <p:sp>
        <p:nvSpPr>
          <p:cNvPr id="4" name="Slide Number Placeholder 3"/>
          <p:cNvSpPr>
            <a:spLocks noGrp="1"/>
          </p:cNvSpPr>
          <p:nvPr>
            <p:ph type="sldNum" sz="quarter" idx="10"/>
          </p:nvPr>
        </p:nvSpPr>
        <p:spPr/>
        <p:txBody>
          <a:bodyPr/>
          <a:lstStyle/>
          <a:p>
            <a:fld id="{BCD5A6D3-8552-4047-9C91-9C32B799A33B}" type="slidenum">
              <a:rPr lang="en-US" smtClean="0"/>
              <a:t>11</a:t>
            </a:fld>
            <a:endParaRPr lang="en-US" dirty="0"/>
          </a:p>
        </p:txBody>
      </p:sp>
    </p:spTree>
    <p:extLst>
      <p:ext uri="{BB962C8B-B14F-4D97-AF65-F5344CB8AC3E}">
        <p14:creationId xmlns:p14="http://schemas.microsoft.com/office/powerpoint/2010/main" val="880381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dirty="0" smtClean="0">
                <a:latin typeface="Verdana" charset="0"/>
              </a:rPr>
              <a:t>Coined</a:t>
            </a:r>
            <a:r>
              <a:rPr lang="en-US" baseline="0" dirty="0" smtClean="0">
                <a:latin typeface="Verdana" charset="0"/>
              </a:rPr>
              <a:t> the phrase Information Architecture in the 1970s &amp; Founder of the TED talks</a:t>
            </a:r>
            <a:endParaRPr lang="en-US" dirty="0" smtClean="0">
              <a:latin typeface="Verdana" charset="0"/>
            </a:endParaRPr>
          </a:p>
          <a:p>
            <a:endParaRPr lang="en-US"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3600" i="1" dirty="0" smtClean="0">
                <a:latin typeface="Trebuchet MS"/>
                <a:cs typeface="Trebuchet MS"/>
              </a:rPr>
              <a:t>Empathy for users is a key component of solid UCD and UX. </a:t>
            </a:r>
          </a:p>
          <a:p>
            <a:endParaRPr lang="en-US" dirty="0" smtClean="0"/>
          </a:p>
          <a:p>
            <a:endParaRPr lang="en-US" dirty="0" smtClean="0"/>
          </a:p>
          <a:p>
            <a:r>
              <a:rPr lang="en-US" dirty="0" smtClean="0"/>
              <a:t>EXAMPLE:</a:t>
            </a:r>
          </a:p>
          <a:p>
            <a:r>
              <a:rPr lang="en-US" dirty="0" smtClean="0"/>
              <a:t>Public transportation systems and their cards</a:t>
            </a:r>
            <a:r>
              <a:rPr lang="en-US" baseline="0" dirty="0" smtClean="0"/>
              <a:t> to access (Boston, DC, London) </a:t>
            </a:r>
          </a:p>
          <a:p>
            <a:endParaRPr lang="en-US" baseline="0" dirty="0" smtClean="0"/>
          </a:p>
          <a:p>
            <a:r>
              <a:rPr lang="en-US" baseline="0" dirty="0" smtClean="0"/>
              <a:t>Using your TV remote</a:t>
            </a:r>
            <a:endParaRPr lang="en-US" dirty="0"/>
          </a:p>
        </p:txBody>
      </p:sp>
      <p:sp>
        <p:nvSpPr>
          <p:cNvPr id="4" name="Slide Number Placeholder 3"/>
          <p:cNvSpPr>
            <a:spLocks noGrp="1"/>
          </p:cNvSpPr>
          <p:nvPr>
            <p:ph type="sldNum" sz="quarter" idx="10"/>
          </p:nvPr>
        </p:nvSpPr>
        <p:spPr/>
        <p:txBody>
          <a:bodyPr/>
          <a:lstStyle/>
          <a:p>
            <a:fld id="{BCD5A6D3-8552-4047-9C91-9C32B799A33B}" type="slidenum">
              <a:rPr lang="en-US" smtClean="0"/>
              <a:t>12</a:t>
            </a:fld>
            <a:endParaRPr lang="en-US" dirty="0"/>
          </a:p>
        </p:txBody>
      </p:sp>
    </p:spTree>
    <p:extLst>
      <p:ext uri="{BB962C8B-B14F-4D97-AF65-F5344CB8AC3E}">
        <p14:creationId xmlns:p14="http://schemas.microsoft.com/office/powerpoint/2010/main" val="269994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36625" y="2556000"/>
            <a:ext cx="8207375" cy="1440000"/>
          </a:xfrm>
          <a:prstGeom prst="rect">
            <a:avLst/>
          </a:prstGeom>
        </p:spPr>
        <p:txBody>
          <a:bodyPr/>
          <a:lstStyle>
            <a:lvl1pPr>
              <a:lnSpc>
                <a:spcPct val="90000"/>
              </a:lnSpc>
              <a:defRPr sz="4000" b="1" baseline="0">
                <a:solidFill>
                  <a:srgbClr val="000000"/>
                </a:solidFill>
                <a:latin typeface="Trebuchet MS" pitchFamily="34" charset="0"/>
              </a:defRPr>
            </a:lvl1pPr>
          </a:lstStyle>
          <a:p>
            <a:r>
              <a:rPr lang="de-DE" dirty="0" smtClean="0"/>
              <a:t>title </a:t>
            </a:r>
            <a:r>
              <a:rPr lang="de-DE" dirty="0" err="1" smtClean="0"/>
              <a:t>of</a:t>
            </a:r>
            <a:r>
              <a:rPr lang="de-DE" dirty="0" smtClean="0"/>
              <a:t> </a:t>
            </a:r>
            <a:r>
              <a:rPr lang="de-DE" dirty="0" err="1" smtClean="0"/>
              <a:t>presentation</a:t>
            </a:r>
            <a:r>
              <a:rPr lang="de-DE" dirty="0" smtClean="0"/>
              <a:t>, </a:t>
            </a:r>
            <a:br>
              <a:rPr lang="de-DE" dirty="0" smtClean="0"/>
            </a:br>
            <a:r>
              <a:rPr lang="de-DE" dirty="0" err="1" smtClean="0"/>
              <a:t>click</a:t>
            </a:r>
            <a:r>
              <a:rPr lang="de-DE" dirty="0" smtClean="0"/>
              <a:t> </a:t>
            </a:r>
            <a:r>
              <a:rPr lang="de-DE" dirty="0" err="1" smtClean="0"/>
              <a:t>to</a:t>
            </a:r>
            <a:r>
              <a:rPr lang="de-DE" dirty="0" smtClean="0"/>
              <a:t> </a:t>
            </a:r>
            <a:r>
              <a:rPr lang="de-DE" dirty="0" err="1" smtClean="0"/>
              <a:t>edit</a:t>
            </a:r>
            <a:endParaRPr lang="de-DE" dirty="0"/>
          </a:p>
        </p:txBody>
      </p:sp>
      <p:sp>
        <p:nvSpPr>
          <p:cNvPr id="3" name="Untertitel 2"/>
          <p:cNvSpPr>
            <a:spLocks noGrp="1"/>
          </p:cNvSpPr>
          <p:nvPr>
            <p:ph type="subTitle" idx="1" hasCustomPrompt="1"/>
          </p:nvPr>
        </p:nvSpPr>
        <p:spPr>
          <a:xfrm>
            <a:off x="2160313" y="4212000"/>
            <a:ext cx="5760000" cy="1440000"/>
          </a:xfrm>
          <a:prstGeom prst="rect">
            <a:avLst/>
          </a:prstGeom>
        </p:spPr>
        <p:txBody>
          <a:bodyPr/>
          <a:lstStyle>
            <a:lvl1pPr marL="0" indent="0" algn="ctr">
              <a:lnSpc>
                <a:spcPct val="90000"/>
              </a:lnSpc>
              <a:spcAft>
                <a:spcPts val="0"/>
              </a:spcAft>
              <a:buNone/>
              <a:defRPr sz="2400" baseline="0">
                <a:solidFill>
                  <a:srgbClr val="969696"/>
                </a:solidFill>
                <a:latin typeface="Trebuchet MS"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err="1" smtClean="0"/>
              <a:t>subtitle</a:t>
            </a:r>
            <a:r>
              <a:rPr lang="de-DE" dirty="0" smtClean="0"/>
              <a:t> </a:t>
            </a:r>
            <a:r>
              <a:rPr lang="de-DE" dirty="0" err="1" smtClean="0"/>
              <a:t>or</a:t>
            </a:r>
            <a:r>
              <a:rPr lang="de-DE" dirty="0" smtClean="0"/>
              <a:t> </a:t>
            </a:r>
            <a:r>
              <a:rPr lang="de-DE" dirty="0" err="1" smtClean="0"/>
              <a:t>descricption</a:t>
            </a:r>
            <a:r>
              <a:rPr lang="de-DE" dirty="0" smtClean="0"/>
              <a:t>,</a:t>
            </a:r>
          </a:p>
          <a:p>
            <a:r>
              <a:rPr lang="de-DE" dirty="0" err="1" smtClean="0"/>
              <a:t>click</a:t>
            </a:r>
            <a:r>
              <a:rPr lang="de-DE" dirty="0" smtClean="0"/>
              <a:t> </a:t>
            </a:r>
            <a:r>
              <a:rPr lang="de-DE" dirty="0" err="1" smtClean="0"/>
              <a:t>to</a:t>
            </a:r>
            <a:r>
              <a:rPr lang="de-DE" dirty="0" smtClean="0"/>
              <a:t> </a:t>
            </a:r>
            <a:r>
              <a:rPr lang="de-DE" dirty="0" err="1" smtClean="0"/>
              <a:t>edit</a:t>
            </a:r>
            <a:endParaRPr lang="de-DE" dirty="0"/>
          </a:p>
        </p:txBody>
      </p:sp>
    </p:spTree>
    <p:extLst>
      <p:ext uri="{BB962C8B-B14F-4D97-AF65-F5344CB8AC3E}">
        <p14:creationId xmlns:p14="http://schemas.microsoft.com/office/powerpoint/2010/main" val="389889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Titel 1"/>
          <p:cNvSpPr>
            <a:spLocks noGrp="1"/>
          </p:cNvSpPr>
          <p:nvPr>
            <p:ph type="ctrTitle" hasCustomPrompt="1"/>
          </p:nvPr>
        </p:nvSpPr>
        <p:spPr>
          <a:xfrm>
            <a:off x="936625" y="2556000"/>
            <a:ext cx="8207375" cy="1440000"/>
          </a:xfrm>
          <a:prstGeom prst="rect">
            <a:avLst/>
          </a:prstGeom>
        </p:spPr>
        <p:txBody>
          <a:bodyPr/>
          <a:lstStyle>
            <a:lvl1pPr>
              <a:lnSpc>
                <a:spcPct val="90000"/>
              </a:lnSpc>
              <a:defRPr sz="3200" b="1">
                <a:solidFill>
                  <a:srgbClr val="000000"/>
                </a:solidFill>
                <a:latin typeface="Trebuchet MS" pitchFamily="34" charset="0"/>
              </a:defRPr>
            </a:lvl1pPr>
          </a:lstStyle>
          <a:p>
            <a:r>
              <a:rPr lang="de-DE" dirty="0" smtClean="0"/>
              <a:t>title </a:t>
            </a:r>
            <a:r>
              <a:rPr lang="de-DE" dirty="0" err="1" smtClean="0"/>
              <a:t>of</a:t>
            </a:r>
            <a:r>
              <a:rPr lang="de-DE" dirty="0" smtClean="0"/>
              <a:t> </a:t>
            </a:r>
            <a:r>
              <a:rPr lang="de-DE" dirty="0" err="1" smtClean="0"/>
              <a:t>chapter</a:t>
            </a:r>
            <a:r>
              <a:rPr lang="de-DE" dirty="0" smtClean="0"/>
              <a:t>,</a:t>
            </a:r>
            <a:br>
              <a:rPr lang="de-DE" dirty="0" smtClean="0"/>
            </a:br>
            <a:r>
              <a:rPr lang="de-DE" dirty="0" err="1" smtClean="0"/>
              <a:t>click</a:t>
            </a:r>
            <a:r>
              <a:rPr lang="de-DE" dirty="0" smtClean="0"/>
              <a:t> </a:t>
            </a:r>
            <a:r>
              <a:rPr lang="de-DE" dirty="0" err="1" smtClean="0"/>
              <a:t>to</a:t>
            </a:r>
            <a:r>
              <a:rPr lang="de-DE" dirty="0" smtClean="0"/>
              <a:t> </a:t>
            </a:r>
            <a:r>
              <a:rPr lang="de-DE" dirty="0" err="1" smtClean="0"/>
              <a:t>edit</a:t>
            </a:r>
            <a:endParaRPr lang="de-DE" dirty="0"/>
          </a:p>
        </p:txBody>
      </p:sp>
      <p:sp>
        <p:nvSpPr>
          <p:cNvPr id="7" name="Untertitel 2"/>
          <p:cNvSpPr>
            <a:spLocks noGrp="1"/>
          </p:cNvSpPr>
          <p:nvPr>
            <p:ph type="subTitle" idx="1" hasCustomPrompt="1"/>
          </p:nvPr>
        </p:nvSpPr>
        <p:spPr>
          <a:xfrm>
            <a:off x="2160313" y="4212000"/>
            <a:ext cx="5760000" cy="1440000"/>
          </a:xfrm>
          <a:prstGeom prst="rect">
            <a:avLst/>
          </a:prstGeom>
        </p:spPr>
        <p:txBody>
          <a:bodyPr/>
          <a:lstStyle>
            <a:lvl1pPr marL="0" indent="0" algn="ctr">
              <a:lnSpc>
                <a:spcPct val="90000"/>
              </a:lnSpc>
              <a:spcAft>
                <a:spcPts val="0"/>
              </a:spcAft>
              <a:buNone/>
              <a:defRPr sz="2000" baseline="0">
                <a:solidFill>
                  <a:srgbClr val="969696"/>
                </a:solidFill>
                <a:latin typeface="Trebuchet MS"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err="1" smtClean="0"/>
              <a:t>chapter</a:t>
            </a:r>
            <a:r>
              <a:rPr lang="de-DE" dirty="0" smtClean="0"/>
              <a:t> </a:t>
            </a:r>
            <a:r>
              <a:rPr lang="de-DE" dirty="0" err="1" smtClean="0"/>
              <a:t>information</a:t>
            </a:r>
            <a:r>
              <a:rPr lang="de-DE" dirty="0" smtClean="0"/>
              <a:t>, </a:t>
            </a:r>
          </a:p>
          <a:p>
            <a:r>
              <a:rPr lang="de-DE" dirty="0" err="1" smtClean="0"/>
              <a:t>click</a:t>
            </a:r>
            <a:r>
              <a:rPr lang="de-DE" dirty="0" smtClean="0"/>
              <a:t> </a:t>
            </a:r>
            <a:r>
              <a:rPr lang="de-DE" dirty="0" err="1" smtClean="0"/>
              <a:t>to</a:t>
            </a:r>
            <a:r>
              <a:rPr lang="de-DE" dirty="0" smtClean="0"/>
              <a:t> </a:t>
            </a:r>
            <a:r>
              <a:rPr lang="de-DE" dirty="0" err="1" smtClean="0"/>
              <a:t>edit</a:t>
            </a:r>
            <a:endParaRPr lang="de-DE" dirty="0"/>
          </a:p>
        </p:txBody>
      </p:sp>
    </p:spTree>
    <p:extLst>
      <p:ext uri="{BB962C8B-B14F-4D97-AF65-F5344CB8AC3E}">
        <p14:creationId xmlns:p14="http://schemas.microsoft.com/office/powerpoint/2010/main" val="404760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00">
    <p:spTree>
      <p:nvGrpSpPr>
        <p:cNvPr id="1" name=""/>
        <p:cNvGrpSpPr/>
        <p:nvPr/>
      </p:nvGrpSpPr>
      <p:grpSpPr>
        <a:xfrm>
          <a:off x="0" y="0"/>
          <a:ext cx="0" cy="0"/>
          <a:chOff x="0" y="0"/>
          <a:chExt cx="0" cy="0"/>
        </a:xfrm>
      </p:grpSpPr>
      <p:sp>
        <p:nvSpPr>
          <p:cNvPr id="6" name="Rechteck 5"/>
          <p:cNvSpPr/>
          <p:nvPr userDrawn="1"/>
        </p:nvSpPr>
        <p:spPr bwMode="auto">
          <a:xfrm>
            <a:off x="936000" y="2448000"/>
            <a:ext cx="8208000" cy="14400"/>
          </a:xfrm>
          <a:prstGeom prst="rect">
            <a:avLst/>
          </a:prstGeom>
          <a:solidFill>
            <a:srgbClr val="F0F0F0"/>
          </a:solidFill>
          <a:ln>
            <a:noFill/>
          </a:ln>
          <a:effectLst/>
          <a:extLst/>
        </p:spPr>
        <p:txBody>
          <a:bodyPr lIns="0" tIns="0" rIns="0" bIns="0"/>
          <a:lstStyle>
            <a:defPPr>
              <a:defRPr lang="en-GB"/>
            </a:defPPr>
            <a:lvl1pPr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1pPr>
            <a:lvl2pPr marL="742950" indent="-28575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2pPr>
            <a:lvl3pPr marL="11430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3pPr>
            <a:lvl4pPr marL="16002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4pPr>
            <a:lvl5pPr marL="20574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5pPr>
            <a:lvl6pPr marL="2286000" algn="l" defTabSz="914400" rtl="0" eaLnBrk="1" latinLnBrk="0" hangingPunct="1">
              <a:defRPr sz="3300" b="1" kern="1200">
                <a:solidFill>
                  <a:srgbClr val="000000"/>
                </a:solidFill>
                <a:latin typeface="Trebuchet MS" pitchFamily="32" charset="0"/>
                <a:ea typeface="+mn-ea"/>
                <a:cs typeface="Arial Unicode MS" charset="0"/>
              </a:defRPr>
            </a:lvl6pPr>
            <a:lvl7pPr marL="2743200" algn="l" defTabSz="914400" rtl="0" eaLnBrk="1" latinLnBrk="0" hangingPunct="1">
              <a:defRPr sz="3300" b="1" kern="1200">
                <a:solidFill>
                  <a:srgbClr val="000000"/>
                </a:solidFill>
                <a:latin typeface="Trebuchet MS" pitchFamily="32" charset="0"/>
                <a:ea typeface="+mn-ea"/>
                <a:cs typeface="Arial Unicode MS" charset="0"/>
              </a:defRPr>
            </a:lvl7pPr>
            <a:lvl8pPr marL="3200400" algn="l" defTabSz="914400" rtl="0" eaLnBrk="1" latinLnBrk="0" hangingPunct="1">
              <a:defRPr sz="3300" b="1" kern="1200">
                <a:solidFill>
                  <a:srgbClr val="000000"/>
                </a:solidFill>
                <a:latin typeface="Trebuchet MS" pitchFamily="32" charset="0"/>
                <a:ea typeface="+mn-ea"/>
                <a:cs typeface="Arial Unicode MS" charset="0"/>
              </a:defRPr>
            </a:lvl8pPr>
            <a:lvl9pPr marL="3657600" algn="l" defTabSz="914400" rtl="0" eaLnBrk="1" latinLnBrk="0" hangingPunct="1">
              <a:defRPr sz="3300" b="1" kern="1200">
                <a:solidFill>
                  <a:srgbClr val="000000"/>
                </a:solidFill>
                <a:latin typeface="Trebuchet MS" pitchFamily="32" charset="0"/>
                <a:ea typeface="+mn-ea"/>
                <a:cs typeface="Arial Unicode MS" charset="0"/>
              </a:defRPr>
            </a:lvl9pP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de-DE" smtClean="0"/>
          </a:p>
        </p:txBody>
      </p:sp>
      <p:sp>
        <p:nvSpPr>
          <p:cNvPr id="2" name="Titel 1"/>
          <p:cNvSpPr>
            <a:spLocks noGrp="1"/>
          </p:cNvSpPr>
          <p:nvPr>
            <p:ph type="title" hasCustomPrompt="1"/>
          </p:nvPr>
        </p:nvSpPr>
        <p:spPr>
          <a:xfrm>
            <a:off x="936625" y="1547814"/>
            <a:ext cx="8207376" cy="576000"/>
          </a:xfrm>
          <a:prstGeom prst="rect">
            <a:avLst/>
          </a:prstGeom>
        </p:spPr>
        <p:txBody>
          <a:bodyPr/>
          <a:lstStyle>
            <a:lvl1pPr algn="l">
              <a:lnSpc>
                <a:spcPct val="90000"/>
              </a:lnSpc>
              <a:defRPr sz="3200" b="1" baseline="0">
                <a:solidFill>
                  <a:srgbClr val="000000"/>
                </a:solidFill>
                <a:latin typeface="Trebuchet MS" pitchFamily="34" charset="0"/>
              </a:defRPr>
            </a:lvl1pPr>
          </a:lstStyle>
          <a:p>
            <a:r>
              <a:rPr lang="de-DE" dirty="0" err="1" smtClean="0"/>
              <a:t>headline</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a:p>
        </p:txBody>
      </p:sp>
      <p:sp>
        <p:nvSpPr>
          <p:cNvPr id="8" name="Inhaltsplatzhalter 7"/>
          <p:cNvSpPr>
            <a:spLocks noGrp="1"/>
          </p:cNvSpPr>
          <p:nvPr>
            <p:ph sz="quarter" idx="10" hasCustomPrompt="1"/>
          </p:nvPr>
        </p:nvSpPr>
        <p:spPr>
          <a:xfrm>
            <a:off x="936625" y="2555875"/>
            <a:ext cx="8207375" cy="3888258"/>
          </a:xfrm>
          <a:prstGeom prst="rect">
            <a:avLst/>
          </a:prstGeom>
        </p:spPr>
        <p:txBody>
          <a:bodyPr/>
          <a:lstStyle>
            <a:lvl1pPr marL="216000" indent="-216000">
              <a:lnSpc>
                <a:spcPct val="120000"/>
              </a:lnSpc>
              <a:spcAft>
                <a:spcPts val="900"/>
              </a:spcAft>
              <a:defRPr sz="1800" baseline="0">
                <a:latin typeface="Trebuchet MS" pitchFamily="34" charset="0"/>
              </a:defRPr>
            </a:lvl1pPr>
            <a:lvl2pPr marL="216000" indent="-216000">
              <a:lnSpc>
                <a:spcPct val="120000"/>
              </a:lnSpc>
              <a:spcAft>
                <a:spcPts val="0"/>
              </a:spcAft>
              <a:defRPr sz="1800"/>
            </a:lvl2pPr>
            <a:lvl3pPr marL="216000" indent="-216000">
              <a:lnSpc>
                <a:spcPct val="120000"/>
              </a:lnSpc>
              <a:spcAft>
                <a:spcPts val="0"/>
              </a:spcAft>
              <a:defRPr sz="1800"/>
            </a:lvl3pPr>
            <a:lvl4pPr marL="216000" indent="-216000">
              <a:lnSpc>
                <a:spcPct val="120000"/>
              </a:lnSpc>
              <a:spcAft>
                <a:spcPts val="0"/>
              </a:spcAft>
              <a:defRPr sz="1800"/>
            </a:lvl4pPr>
            <a:lvl5pPr marL="216000" indent="-216000">
              <a:lnSpc>
                <a:spcPct val="120000"/>
              </a:lnSpc>
              <a:spcAft>
                <a:spcPts val="0"/>
              </a:spcAft>
              <a:defRPr sz="1800"/>
            </a:lvl5pPr>
          </a:lstStyle>
          <a:p>
            <a:pPr lvl="0"/>
            <a:r>
              <a:rPr lang="de-DE" dirty="0" err="1" smtClean="0"/>
              <a:t>content</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smtClean="0"/>
          </a:p>
        </p:txBody>
      </p:sp>
      <p:sp>
        <p:nvSpPr>
          <p:cNvPr id="12" name="Textplatzhalter 11"/>
          <p:cNvSpPr>
            <a:spLocks noGrp="1"/>
          </p:cNvSpPr>
          <p:nvPr>
            <p:ph type="body" sz="quarter" idx="11" hasCustomPrompt="1"/>
          </p:nvPr>
        </p:nvSpPr>
        <p:spPr>
          <a:xfrm>
            <a:off x="937329" y="1980000"/>
            <a:ext cx="8206671" cy="360000"/>
          </a:xfrm>
          <a:prstGeom prst="rect">
            <a:avLst/>
          </a:prstGeom>
        </p:spPr>
        <p:txBody>
          <a:bodyPr/>
          <a:lstStyle>
            <a:lvl1pPr>
              <a:defRPr sz="2000">
                <a:solidFill>
                  <a:srgbClr val="969696"/>
                </a:solidFill>
                <a:latin typeface="Trebuchet MS" pitchFamily="34" charset="0"/>
              </a:defRPr>
            </a:lvl1pPr>
            <a:lvl2pPr>
              <a:defRPr sz="2200">
                <a:solidFill>
                  <a:srgbClr val="969696"/>
                </a:solidFill>
                <a:latin typeface="Trebuchet MS" pitchFamily="34" charset="0"/>
              </a:defRPr>
            </a:lvl2pPr>
            <a:lvl3pPr>
              <a:defRPr sz="2200">
                <a:solidFill>
                  <a:srgbClr val="969696"/>
                </a:solidFill>
                <a:latin typeface="Trebuchet MS" pitchFamily="34" charset="0"/>
              </a:defRPr>
            </a:lvl3pPr>
            <a:lvl4pPr>
              <a:defRPr sz="2200">
                <a:solidFill>
                  <a:srgbClr val="969696"/>
                </a:solidFill>
                <a:latin typeface="Trebuchet MS" pitchFamily="34" charset="0"/>
              </a:defRPr>
            </a:lvl4pPr>
            <a:lvl5pPr>
              <a:defRPr sz="2200">
                <a:solidFill>
                  <a:srgbClr val="969696"/>
                </a:solidFill>
                <a:latin typeface="Trebuchet MS" pitchFamily="34" charset="0"/>
              </a:defRPr>
            </a:lvl5pPr>
          </a:lstStyle>
          <a:p>
            <a:pPr lvl="0"/>
            <a:r>
              <a:rPr lang="de-DE" dirty="0" err="1" smtClean="0"/>
              <a:t>subheadline</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smtClean="0"/>
          </a:p>
        </p:txBody>
      </p:sp>
    </p:spTree>
    <p:extLst>
      <p:ext uri="{BB962C8B-B14F-4D97-AF65-F5344CB8AC3E}">
        <p14:creationId xmlns:p14="http://schemas.microsoft.com/office/powerpoint/2010/main" val="343055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50 50">
    <p:spTree>
      <p:nvGrpSpPr>
        <p:cNvPr id="1" name=""/>
        <p:cNvGrpSpPr/>
        <p:nvPr/>
      </p:nvGrpSpPr>
      <p:grpSpPr>
        <a:xfrm>
          <a:off x="0" y="0"/>
          <a:ext cx="0" cy="0"/>
          <a:chOff x="0" y="0"/>
          <a:chExt cx="0" cy="0"/>
        </a:xfrm>
      </p:grpSpPr>
      <p:sp>
        <p:nvSpPr>
          <p:cNvPr id="11" name="Rechteck 10"/>
          <p:cNvSpPr/>
          <p:nvPr userDrawn="1"/>
        </p:nvSpPr>
        <p:spPr bwMode="auto">
          <a:xfrm>
            <a:off x="936000" y="2448000"/>
            <a:ext cx="8208000" cy="14400"/>
          </a:xfrm>
          <a:prstGeom prst="rect">
            <a:avLst/>
          </a:prstGeom>
          <a:solidFill>
            <a:srgbClr val="F0F0F0"/>
          </a:solidFill>
          <a:ln>
            <a:noFill/>
          </a:ln>
          <a:effectLst/>
          <a:extLst/>
        </p:spPr>
        <p:txBody>
          <a:bodyPr lIns="0" tIns="0" rIns="0" bIns="0"/>
          <a:lstStyle>
            <a:defPPr>
              <a:defRPr lang="en-GB"/>
            </a:defPPr>
            <a:lvl1pPr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1pPr>
            <a:lvl2pPr marL="742950" indent="-28575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2pPr>
            <a:lvl3pPr marL="11430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3pPr>
            <a:lvl4pPr marL="16002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4pPr>
            <a:lvl5pPr marL="20574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5pPr>
            <a:lvl6pPr marL="2286000" algn="l" defTabSz="914400" rtl="0" eaLnBrk="1" latinLnBrk="0" hangingPunct="1">
              <a:defRPr sz="3300" b="1" kern="1200">
                <a:solidFill>
                  <a:srgbClr val="000000"/>
                </a:solidFill>
                <a:latin typeface="Trebuchet MS" pitchFamily="32" charset="0"/>
                <a:ea typeface="+mn-ea"/>
                <a:cs typeface="Arial Unicode MS" charset="0"/>
              </a:defRPr>
            </a:lvl6pPr>
            <a:lvl7pPr marL="2743200" algn="l" defTabSz="914400" rtl="0" eaLnBrk="1" latinLnBrk="0" hangingPunct="1">
              <a:defRPr sz="3300" b="1" kern="1200">
                <a:solidFill>
                  <a:srgbClr val="000000"/>
                </a:solidFill>
                <a:latin typeface="Trebuchet MS" pitchFamily="32" charset="0"/>
                <a:ea typeface="+mn-ea"/>
                <a:cs typeface="Arial Unicode MS" charset="0"/>
              </a:defRPr>
            </a:lvl7pPr>
            <a:lvl8pPr marL="3200400" algn="l" defTabSz="914400" rtl="0" eaLnBrk="1" latinLnBrk="0" hangingPunct="1">
              <a:defRPr sz="3300" b="1" kern="1200">
                <a:solidFill>
                  <a:srgbClr val="000000"/>
                </a:solidFill>
                <a:latin typeface="Trebuchet MS" pitchFamily="32" charset="0"/>
                <a:ea typeface="+mn-ea"/>
                <a:cs typeface="Arial Unicode MS" charset="0"/>
              </a:defRPr>
            </a:lvl8pPr>
            <a:lvl9pPr marL="3657600" algn="l" defTabSz="914400" rtl="0" eaLnBrk="1" latinLnBrk="0" hangingPunct="1">
              <a:defRPr sz="3300" b="1" kern="1200">
                <a:solidFill>
                  <a:srgbClr val="000000"/>
                </a:solidFill>
                <a:latin typeface="Trebuchet MS" pitchFamily="32" charset="0"/>
                <a:ea typeface="+mn-ea"/>
                <a:cs typeface="Arial Unicode MS" charset="0"/>
              </a:defRPr>
            </a:lvl9pP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de-DE" smtClean="0"/>
          </a:p>
        </p:txBody>
      </p:sp>
      <p:sp>
        <p:nvSpPr>
          <p:cNvPr id="2" name="Titel 1"/>
          <p:cNvSpPr>
            <a:spLocks noGrp="1"/>
          </p:cNvSpPr>
          <p:nvPr>
            <p:ph type="title" hasCustomPrompt="1"/>
          </p:nvPr>
        </p:nvSpPr>
        <p:spPr>
          <a:xfrm>
            <a:off x="936625" y="1547814"/>
            <a:ext cx="8207376" cy="576000"/>
          </a:xfrm>
          <a:prstGeom prst="rect">
            <a:avLst/>
          </a:prstGeom>
        </p:spPr>
        <p:txBody>
          <a:bodyPr/>
          <a:lstStyle>
            <a:lvl1pPr algn="l">
              <a:lnSpc>
                <a:spcPct val="90000"/>
              </a:lnSpc>
              <a:defRPr sz="3200" b="1">
                <a:solidFill>
                  <a:srgbClr val="000000"/>
                </a:solidFill>
                <a:latin typeface="Trebuchet MS" pitchFamily="34" charset="0"/>
              </a:defRPr>
            </a:lvl1pPr>
          </a:lstStyle>
          <a:p>
            <a:r>
              <a:rPr lang="de-DE" dirty="0" err="1" smtClean="0"/>
              <a:t>headline</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a:p>
        </p:txBody>
      </p:sp>
      <p:sp>
        <p:nvSpPr>
          <p:cNvPr id="8" name="Inhaltsplatzhalter 7"/>
          <p:cNvSpPr>
            <a:spLocks noGrp="1"/>
          </p:cNvSpPr>
          <p:nvPr>
            <p:ph sz="quarter" idx="10" hasCustomPrompt="1"/>
          </p:nvPr>
        </p:nvSpPr>
        <p:spPr>
          <a:xfrm>
            <a:off x="936626" y="2555875"/>
            <a:ext cx="4032250" cy="3888258"/>
          </a:xfrm>
          <a:prstGeom prst="rect">
            <a:avLst/>
          </a:prstGeom>
        </p:spPr>
        <p:txBody>
          <a:bodyPr/>
          <a:lstStyle>
            <a:lvl1pPr marL="216000" indent="-216000">
              <a:lnSpc>
                <a:spcPct val="120000"/>
              </a:lnSpc>
              <a:spcAft>
                <a:spcPts val="0"/>
              </a:spcAft>
              <a:defRPr sz="1800">
                <a:latin typeface="Trebuchet MS" pitchFamily="34" charset="0"/>
              </a:defRPr>
            </a:lvl1pPr>
            <a:lvl2pPr marL="216000" indent="-216000">
              <a:lnSpc>
                <a:spcPct val="120000"/>
              </a:lnSpc>
              <a:defRPr sz="1800"/>
            </a:lvl2pPr>
            <a:lvl3pPr marL="216000" indent="-216000">
              <a:lnSpc>
                <a:spcPct val="120000"/>
              </a:lnSpc>
              <a:defRPr sz="1800"/>
            </a:lvl3pPr>
            <a:lvl4pPr marL="216000" indent="-216000">
              <a:lnSpc>
                <a:spcPct val="120000"/>
              </a:lnSpc>
              <a:defRPr sz="1800"/>
            </a:lvl4pPr>
            <a:lvl5pPr marL="216000" indent="-216000">
              <a:lnSpc>
                <a:spcPct val="120000"/>
              </a:lnSpc>
              <a:defRPr sz="1800"/>
            </a:lvl5pPr>
          </a:lstStyle>
          <a:p>
            <a:pPr lvl="0"/>
            <a:r>
              <a:rPr lang="de-DE" dirty="0" err="1" smtClean="0"/>
              <a:t>content</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smtClean="0"/>
          </a:p>
        </p:txBody>
      </p:sp>
      <p:sp>
        <p:nvSpPr>
          <p:cNvPr id="7" name="Inhaltsplatzhalter 7"/>
          <p:cNvSpPr>
            <a:spLocks noGrp="1"/>
          </p:cNvSpPr>
          <p:nvPr>
            <p:ph sz="quarter" idx="11" hasCustomPrompt="1"/>
          </p:nvPr>
        </p:nvSpPr>
        <p:spPr>
          <a:xfrm>
            <a:off x="5111750" y="2555875"/>
            <a:ext cx="4032250" cy="3888258"/>
          </a:xfrm>
          <a:prstGeom prst="rect">
            <a:avLst/>
          </a:prstGeom>
        </p:spPr>
        <p:txBody>
          <a:bodyPr/>
          <a:lstStyle>
            <a:lvl1pPr marL="216000" indent="-216000">
              <a:lnSpc>
                <a:spcPct val="120000"/>
              </a:lnSpc>
              <a:defRPr sz="1800">
                <a:latin typeface="Trebuchet MS" pitchFamily="34" charset="0"/>
              </a:defRPr>
            </a:lvl1pPr>
            <a:lvl2pPr marL="216000" indent="-216000">
              <a:lnSpc>
                <a:spcPct val="120000"/>
              </a:lnSpc>
              <a:defRPr sz="1800"/>
            </a:lvl2pPr>
            <a:lvl3pPr marL="216000" indent="-216000">
              <a:lnSpc>
                <a:spcPct val="120000"/>
              </a:lnSpc>
              <a:defRPr sz="1800"/>
            </a:lvl3pPr>
            <a:lvl4pPr marL="216000" indent="-216000">
              <a:lnSpc>
                <a:spcPct val="120000"/>
              </a:lnSpc>
              <a:defRPr sz="1800"/>
            </a:lvl4pPr>
            <a:lvl5pPr marL="216000" indent="-216000">
              <a:lnSpc>
                <a:spcPct val="120000"/>
              </a:lnSpc>
              <a:defRPr sz="1800"/>
            </a:lvl5pPr>
          </a:lstStyle>
          <a:p>
            <a:pPr lvl="0"/>
            <a:r>
              <a:rPr lang="de-DE" dirty="0" err="1" smtClean="0"/>
              <a:t>content</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smtClean="0"/>
          </a:p>
        </p:txBody>
      </p:sp>
      <p:sp>
        <p:nvSpPr>
          <p:cNvPr id="10" name="Textplatzhalter 11"/>
          <p:cNvSpPr>
            <a:spLocks noGrp="1"/>
          </p:cNvSpPr>
          <p:nvPr>
            <p:ph type="body" sz="quarter" idx="12" hasCustomPrompt="1"/>
          </p:nvPr>
        </p:nvSpPr>
        <p:spPr>
          <a:xfrm>
            <a:off x="937329" y="1980000"/>
            <a:ext cx="8206671" cy="360000"/>
          </a:xfrm>
          <a:prstGeom prst="rect">
            <a:avLst/>
          </a:prstGeom>
        </p:spPr>
        <p:txBody>
          <a:bodyPr/>
          <a:lstStyle>
            <a:lvl1pPr>
              <a:defRPr sz="2000">
                <a:solidFill>
                  <a:srgbClr val="969696"/>
                </a:solidFill>
                <a:latin typeface="Trebuchet MS" pitchFamily="34" charset="0"/>
              </a:defRPr>
            </a:lvl1pPr>
            <a:lvl2pPr>
              <a:defRPr sz="2200">
                <a:solidFill>
                  <a:srgbClr val="969696"/>
                </a:solidFill>
                <a:latin typeface="Trebuchet MS" pitchFamily="34" charset="0"/>
              </a:defRPr>
            </a:lvl2pPr>
            <a:lvl3pPr>
              <a:defRPr sz="2200">
                <a:solidFill>
                  <a:srgbClr val="969696"/>
                </a:solidFill>
                <a:latin typeface="Trebuchet MS" pitchFamily="34" charset="0"/>
              </a:defRPr>
            </a:lvl3pPr>
            <a:lvl4pPr>
              <a:defRPr sz="2200">
                <a:solidFill>
                  <a:srgbClr val="969696"/>
                </a:solidFill>
                <a:latin typeface="Trebuchet MS" pitchFamily="34" charset="0"/>
              </a:defRPr>
            </a:lvl4pPr>
            <a:lvl5pPr>
              <a:defRPr sz="2200">
                <a:solidFill>
                  <a:srgbClr val="969696"/>
                </a:solidFill>
                <a:latin typeface="Trebuchet MS" pitchFamily="34" charset="0"/>
              </a:defRPr>
            </a:lvl5pPr>
          </a:lstStyle>
          <a:p>
            <a:pPr lvl="0"/>
            <a:r>
              <a:rPr lang="de-DE" dirty="0" err="1" smtClean="0"/>
              <a:t>subheadline</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smtClean="0"/>
          </a:p>
        </p:txBody>
      </p:sp>
    </p:spTree>
    <p:extLst>
      <p:ext uri="{BB962C8B-B14F-4D97-AF65-F5344CB8AC3E}">
        <p14:creationId xmlns:p14="http://schemas.microsoft.com/office/powerpoint/2010/main" val="137562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70 30">
    <p:spTree>
      <p:nvGrpSpPr>
        <p:cNvPr id="1" name=""/>
        <p:cNvGrpSpPr/>
        <p:nvPr/>
      </p:nvGrpSpPr>
      <p:grpSpPr>
        <a:xfrm>
          <a:off x="0" y="0"/>
          <a:ext cx="0" cy="0"/>
          <a:chOff x="0" y="0"/>
          <a:chExt cx="0" cy="0"/>
        </a:xfrm>
      </p:grpSpPr>
      <p:sp>
        <p:nvSpPr>
          <p:cNvPr id="9" name="Rechteck 8"/>
          <p:cNvSpPr/>
          <p:nvPr userDrawn="1"/>
        </p:nvSpPr>
        <p:spPr bwMode="auto">
          <a:xfrm>
            <a:off x="936000" y="2448000"/>
            <a:ext cx="5400000" cy="14400"/>
          </a:xfrm>
          <a:prstGeom prst="rect">
            <a:avLst/>
          </a:prstGeom>
          <a:solidFill>
            <a:srgbClr val="F0F0F0"/>
          </a:solidFill>
          <a:ln>
            <a:noFill/>
          </a:ln>
          <a:effectLst/>
          <a:extLst/>
        </p:spPr>
        <p:txBody>
          <a:bodyPr lIns="0" tIns="0" rIns="0" bIns="0"/>
          <a:lstStyle>
            <a:defPPr>
              <a:defRPr lang="en-GB"/>
            </a:defPPr>
            <a:lvl1pPr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1pPr>
            <a:lvl2pPr marL="742950" indent="-28575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2pPr>
            <a:lvl3pPr marL="11430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3pPr>
            <a:lvl4pPr marL="16002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4pPr>
            <a:lvl5pPr marL="20574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5pPr>
            <a:lvl6pPr marL="2286000" algn="l" defTabSz="914400" rtl="0" eaLnBrk="1" latinLnBrk="0" hangingPunct="1">
              <a:defRPr sz="3300" b="1" kern="1200">
                <a:solidFill>
                  <a:srgbClr val="000000"/>
                </a:solidFill>
                <a:latin typeface="Trebuchet MS" pitchFamily="32" charset="0"/>
                <a:ea typeface="+mn-ea"/>
                <a:cs typeface="Arial Unicode MS" charset="0"/>
              </a:defRPr>
            </a:lvl6pPr>
            <a:lvl7pPr marL="2743200" algn="l" defTabSz="914400" rtl="0" eaLnBrk="1" latinLnBrk="0" hangingPunct="1">
              <a:defRPr sz="3300" b="1" kern="1200">
                <a:solidFill>
                  <a:srgbClr val="000000"/>
                </a:solidFill>
                <a:latin typeface="Trebuchet MS" pitchFamily="32" charset="0"/>
                <a:ea typeface="+mn-ea"/>
                <a:cs typeface="Arial Unicode MS" charset="0"/>
              </a:defRPr>
            </a:lvl7pPr>
            <a:lvl8pPr marL="3200400" algn="l" defTabSz="914400" rtl="0" eaLnBrk="1" latinLnBrk="0" hangingPunct="1">
              <a:defRPr sz="3300" b="1" kern="1200">
                <a:solidFill>
                  <a:srgbClr val="000000"/>
                </a:solidFill>
                <a:latin typeface="Trebuchet MS" pitchFamily="32" charset="0"/>
                <a:ea typeface="+mn-ea"/>
                <a:cs typeface="Arial Unicode MS" charset="0"/>
              </a:defRPr>
            </a:lvl8pPr>
            <a:lvl9pPr marL="3657600" algn="l" defTabSz="914400" rtl="0" eaLnBrk="1" latinLnBrk="0" hangingPunct="1">
              <a:defRPr sz="3300" b="1" kern="1200">
                <a:solidFill>
                  <a:srgbClr val="000000"/>
                </a:solidFill>
                <a:latin typeface="Trebuchet MS" pitchFamily="32" charset="0"/>
                <a:ea typeface="+mn-ea"/>
                <a:cs typeface="Arial Unicode MS" charset="0"/>
              </a:defRPr>
            </a:lvl9pP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de-DE" smtClean="0"/>
          </a:p>
        </p:txBody>
      </p:sp>
      <p:sp>
        <p:nvSpPr>
          <p:cNvPr id="2" name="Titel 1"/>
          <p:cNvSpPr>
            <a:spLocks noGrp="1"/>
          </p:cNvSpPr>
          <p:nvPr>
            <p:ph type="title" hasCustomPrompt="1"/>
          </p:nvPr>
        </p:nvSpPr>
        <p:spPr>
          <a:xfrm>
            <a:off x="936625" y="1547814"/>
            <a:ext cx="5399088" cy="576000"/>
          </a:xfrm>
          <a:prstGeom prst="rect">
            <a:avLst/>
          </a:prstGeom>
        </p:spPr>
        <p:txBody>
          <a:bodyPr/>
          <a:lstStyle>
            <a:lvl1pPr algn="l">
              <a:lnSpc>
                <a:spcPct val="90000"/>
              </a:lnSpc>
              <a:defRPr sz="3200" b="1" baseline="0">
                <a:solidFill>
                  <a:srgbClr val="000000"/>
                </a:solidFill>
                <a:latin typeface="Trebuchet MS" pitchFamily="34" charset="0"/>
              </a:defRPr>
            </a:lvl1pPr>
          </a:lstStyle>
          <a:p>
            <a:r>
              <a:rPr lang="de-DE" dirty="0" err="1" smtClean="0"/>
              <a:t>headline</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a:p>
        </p:txBody>
      </p:sp>
      <p:sp>
        <p:nvSpPr>
          <p:cNvPr id="8" name="Inhaltsplatzhalter 7"/>
          <p:cNvSpPr>
            <a:spLocks noGrp="1"/>
          </p:cNvSpPr>
          <p:nvPr>
            <p:ph sz="quarter" idx="10" hasCustomPrompt="1"/>
          </p:nvPr>
        </p:nvSpPr>
        <p:spPr>
          <a:xfrm>
            <a:off x="936625" y="2555875"/>
            <a:ext cx="5399087" cy="3888258"/>
          </a:xfrm>
          <a:prstGeom prst="rect">
            <a:avLst/>
          </a:prstGeom>
        </p:spPr>
        <p:txBody>
          <a:bodyPr/>
          <a:lstStyle>
            <a:lvl1pPr marL="216000" indent="-216000">
              <a:lnSpc>
                <a:spcPct val="120000"/>
              </a:lnSpc>
              <a:spcAft>
                <a:spcPts val="0"/>
              </a:spcAft>
              <a:defRPr sz="1800" baseline="0">
                <a:latin typeface="Trebuchet MS" pitchFamily="34" charset="0"/>
              </a:defRPr>
            </a:lvl1pPr>
            <a:lvl2pPr>
              <a:lnSpc>
                <a:spcPct val="120000"/>
              </a:lnSpc>
              <a:defRPr sz="1800"/>
            </a:lvl2pPr>
            <a:lvl3pPr>
              <a:lnSpc>
                <a:spcPct val="120000"/>
              </a:lnSpc>
              <a:defRPr sz="1800"/>
            </a:lvl3pPr>
            <a:lvl4pPr>
              <a:lnSpc>
                <a:spcPct val="120000"/>
              </a:lnSpc>
              <a:defRPr sz="1800"/>
            </a:lvl4pPr>
            <a:lvl5pPr>
              <a:lnSpc>
                <a:spcPct val="120000"/>
              </a:lnSpc>
              <a:defRPr sz="1800"/>
            </a:lvl5pPr>
          </a:lstStyle>
          <a:p>
            <a:pPr lvl="0"/>
            <a:r>
              <a:rPr lang="de-DE" dirty="0" err="1" smtClean="0"/>
              <a:t>content</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smtClean="0"/>
          </a:p>
        </p:txBody>
      </p:sp>
      <p:sp>
        <p:nvSpPr>
          <p:cNvPr id="7" name="Inhaltsplatzhalter 7"/>
          <p:cNvSpPr>
            <a:spLocks noGrp="1"/>
          </p:cNvSpPr>
          <p:nvPr>
            <p:ph sz="quarter" idx="11" hasCustomPrompt="1"/>
          </p:nvPr>
        </p:nvSpPr>
        <p:spPr>
          <a:xfrm>
            <a:off x="6480174" y="1547813"/>
            <a:ext cx="2663825" cy="4896320"/>
          </a:xfrm>
          <a:prstGeom prst="rect">
            <a:avLst/>
          </a:prstGeom>
          <a:noFill/>
        </p:spPr>
        <p:txBody>
          <a:bodyPr/>
          <a:lstStyle>
            <a:lvl1pPr marL="216000" indent="-216000">
              <a:lnSpc>
                <a:spcPct val="120000"/>
              </a:lnSpc>
              <a:spcAft>
                <a:spcPts val="0"/>
              </a:spcAft>
              <a:defRPr sz="1800" baseline="0">
                <a:latin typeface="Trebuchet MS" pitchFamily="34" charset="0"/>
              </a:defRPr>
            </a:lvl1pPr>
            <a:lvl2pPr>
              <a:lnSpc>
                <a:spcPct val="120000"/>
              </a:lnSpc>
              <a:defRPr sz="1800"/>
            </a:lvl2pPr>
            <a:lvl3pPr>
              <a:lnSpc>
                <a:spcPct val="120000"/>
              </a:lnSpc>
              <a:defRPr sz="1800"/>
            </a:lvl3pPr>
            <a:lvl4pPr>
              <a:lnSpc>
                <a:spcPct val="120000"/>
              </a:lnSpc>
              <a:defRPr sz="1800"/>
            </a:lvl4pPr>
            <a:lvl5pPr>
              <a:lnSpc>
                <a:spcPct val="120000"/>
              </a:lnSpc>
              <a:defRPr sz="1800"/>
            </a:lvl5pPr>
          </a:lstStyle>
          <a:p>
            <a:pPr lvl="0"/>
            <a:r>
              <a:rPr lang="de-DE" dirty="0" err="1" smtClean="0"/>
              <a:t>picture</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smtClean="0"/>
          </a:p>
        </p:txBody>
      </p:sp>
      <p:sp>
        <p:nvSpPr>
          <p:cNvPr id="10" name="Textplatzhalter 11"/>
          <p:cNvSpPr>
            <a:spLocks noGrp="1"/>
          </p:cNvSpPr>
          <p:nvPr>
            <p:ph type="body" sz="quarter" idx="12" hasCustomPrompt="1"/>
          </p:nvPr>
        </p:nvSpPr>
        <p:spPr>
          <a:xfrm>
            <a:off x="937330" y="1980000"/>
            <a:ext cx="5398384" cy="360000"/>
          </a:xfrm>
          <a:prstGeom prst="rect">
            <a:avLst/>
          </a:prstGeom>
        </p:spPr>
        <p:txBody>
          <a:bodyPr/>
          <a:lstStyle>
            <a:lvl1pPr>
              <a:defRPr sz="2000">
                <a:solidFill>
                  <a:srgbClr val="969696"/>
                </a:solidFill>
                <a:latin typeface="Trebuchet MS" pitchFamily="34" charset="0"/>
              </a:defRPr>
            </a:lvl1pPr>
            <a:lvl2pPr>
              <a:defRPr sz="2200">
                <a:solidFill>
                  <a:srgbClr val="969696"/>
                </a:solidFill>
                <a:latin typeface="Trebuchet MS" pitchFamily="34" charset="0"/>
              </a:defRPr>
            </a:lvl2pPr>
            <a:lvl3pPr>
              <a:defRPr sz="2200">
                <a:solidFill>
                  <a:srgbClr val="969696"/>
                </a:solidFill>
                <a:latin typeface="Trebuchet MS" pitchFamily="34" charset="0"/>
              </a:defRPr>
            </a:lvl3pPr>
            <a:lvl4pPr>
              <a:defRPr sz="2200">
                <a:solidFill>
                  <a:srgbClr val="969696"/>
                </a:solidFill>
                <a:latin typeface="Trebuchet MS" pitchFamily="34" charset="0"/>
              </a:defRPr>
            </a:lvl4pPr>
            <a:lvl5pPr>
              <a:defRPr sz="2200">
                <a:solidFill>
                  <a:srgbClr val="969696"/>
                </a:solidFill>
                <a:latin typeface="Trebuchet MS" pitchFamily="34" charset="0"/>
              </a:defRPr>
            </a:lvl5pPr>
          </a:lstStyle>
          <a:p>
            <a:pPr lvl="0"/>
            <a:r>
              <a:rPr lang="de-DE" dirty="0" err="1" smtClean="0"/>
              <a:t>subheadline</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smtClean="0"/>
          </a:p>
        </p:txBody>
      </p:sp>
    </p:spTree>
    <p:extLst>
      <p:ext uri="{BB962C8B-B14F-4D97-AF65-F5344CB8AC3E}">
        <p14:creationId xmlns:p14="http://schemas.microsoft.com/office/powerpoint/2010/main" val="2806081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0 70">
    <p:spTree>
      <p:nvGrpSpPr>
        <p:cNvPr id="1" name=""/>
        <p:cNvGrpSpPr/>
        <p:nvPr/>
      </p:nvGrpSpPr>
      <p:grpSpPr>
        <a:xfrm>
          <a:off x="0" y="0"/>
          <a:ext cx="0" cy="0"/>
          <a:chOff x="0" y="0"/>
          <a:chExt cx="0" cy="0"/>
        </a:xfrm>
      </p:grpSpPr>
      <p:sp>
        <p:nvSpPr>
          <p:cNvPr id="6" name="Rechteck 5"/>
          <p:cNvSpPr/>
          <p:nvPr userDrawn="1"/>
        </p:nvSpPr>
        <p:spPr bwMode="auto">
          <a:xfrm>
            <a:off x="3744000" y="2448000"/>
            <a:ext cx="5400000" cy="14400"/>
          </a:xfrm>
          <a:prstGeom prst="rect">
            <a:avLst/>
          </a:prstGeom>
          <a:solidFill>
            <a:srgbClr val="F0F0F0"/>
          </a:solidFill>
          <a:ln>
            <a:noFill/>
          </a:ln>
          <a:effectLst/>
          <a:extLst/>
        </p:spPr>
        <p:txBody>
          <a:bodyPr lIns="0" tIns="0" rIns="0" bIns="0"/>
          <a:lstStyle>
            <a:defPPr>
              <a:defRPr lang="en-GB"/>
            </a:defPPr>
            <a:lvl1pPr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1pPr>
            <a:lvl2pPr marL="742950" indent="-28575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2pPr>
            <a:lvl3pPr marL="11430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3pPr>
            <a:lvl4pPr marL="16002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4pPr>
            <a:lvl5pPr marL="20574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5pPr>
            <a:lvl6pPr marL="2286000" algn="l" defTabSz="914400" rtl="0" eaLnBrk="1" latinLnBrk="0" hangingPunct="1">
              <a:defRPr sz="3300" b="1" kern="1200">
                <a:solidFill>
                  <a:srgbClr val="000000"/>
                </a:solidFill>
                <a:latin typeface="Trebuchet MS" pitchFamily="32" charset="0"/>
                <a:ea typeface="+mn-ea"/>
                <a:cs typeface="Arial Unicode MS" charset="0"/>
              </a:defRPr>
            </a:lvl6pPr>
            <a:lvl7pPr marL="2743200" algn="l" defTabSz="914400" rtl="0" eaLnBrk="1" latinLnBrk="0" hangingPunct="1">
              <a:defRPr sz="3300" b="1" kern="1200">
                <a:solidFill>
                  <a:srgbClr val="000000"/>
                </a:solidFill>
                <a:latin typeface="Trebuchet MS" pitchFamily="32" charset="0"/>
                <a:ea typeface="+mn-ea"/>
                <a:cs typeface="Arial Unicode MS" charset="0"/>
              </a:defRPr>
            </a:lvl7pPr>
            <a:lvl8pPr marL="3200400" algn="l" defTabSz="914400" rtl="0" eaLnBrk="1" latinLnBrk="0" hangingPunct="1">
              <a:defRPr sz="3300" b="1" kern="1200">
                <a:solidFill>
                  <a:srgbClr val="000000"/>
                </a:solidFill>
                <a:latin typeface="Trebuchet MS" pitchFamily="32" charset="0"/>
                <a:ea typeface="+mn-ea"/>
                <a:cs typeface="Arial Unicode MS" charset="0"/>
              </a:defRPr>
            </a:lvl8pPr>
            <a:lvl9pPr marL="3657600" algn="l" defTabSz="914400" rtl="0" eaLnBrk="1" latinLnBrk="0" hangingPunct="1">
              <a:defRPr sz="3300" b="1" kern="1200">
                <a:solidFill>
                  <a:srgbClr val="000000"/>
                </a:solidFill>
                <a:latin typeface="Trebuchet MS" pitchFamily="32" charset="0"/>
                <a:ea typeface="+mn-ea"/>
                <a:cs typeface="Arial Unicode MS" charset="0"/>
              </a:defRPr>
            </a:lvl9pP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de-DE" smtClean="0"/>
          </a:p>
        </p:txBody>
      </p:sp>
      <p:sp>
        <p:nvSpPr>
          <p:cNvPr id="2" name="Titel 1"/>
          <p:cNvSpPr>
            <a:spLocks noGrp="1"/>
          </p:cNvSpPr>
          <p:nvPr>
            <p:ph type="title" hasCustomPrompt="1"/>
          </p:nvPr>
        </p:nvSpPr>
        <p:spPr>
          <a:xfrm>
            <a:off x="3743999" y="1547814"/>
            <a:ext cx="5400001" cy="576000"/>
          </a:xfrm>
          <a:prstGeom prst="rect">
            <a:avLst/>
          </a:prstGeom>
        </p:spPr>
        <p:txBody>
          <a:bodyPr/>
          <a:lstStyle>
            <a:lvl1pPr algn="l">
              <a:lnSpc>
                <a:spcPct val="90000"/>
              </a:lnSpc>
              <a:defRPr sz="3200" b="1">
                <a:solidFill>
                  <a:srgbClr val="000000"/>
                </a:solidFill>
                <a:latin typeface="Trebuchet MS" pitchFamily="34" charset="0"/>
              </a:defRPr>
            </a:lvl1pPr>
          </a:lstStyle>
          <a:p>
            <a:r>
              <a:rPr lang="de-DE" smtClean="0"/>
              <a:t>headline</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a:p>
        </p:txBody>
      </p:sp>
      <p:sp>
        <p:nvSpPr>
          <p:cNvPr id="8" name="Inhaltsplatzhalter 7"/>
          <p:cNvSpPr>
            <a:spLocks noGrp="1"/>
          </p:cNvSpPr>
          <p:nvPr>
            <p:ph sz="quarter" idx="10" hasCustomPrompt="1"/>
          </p:nvPr>
        </p:nvSpPr>
        <p:spPr>
          <a:xfrm>
            <a:off x="3743999" y="2555875"/>
            <a:ext cx="5400001" cy="3888258"/>
          </a:xfrm>
          <a:prstGeom prst="rect">
            <a:avLst/>
          </a:prstGeom>
        </p:spPr>
        <p:txBody>
          <a:bodyPr/>
          <a:lstStyle>
            <a:lvl1pPr marL="216000" indent="-216000">
              <a:lnSpc>
                <a:spcPct val="120000"/>
              </a:lnSpc>
              <a:spcAft>
                <a:spcPts val="0"/>
              </a:spcAft>
              <a:defRPr sz="1800" baseline="0">
                <a:latin typeface="Trebuchet MS" pitchFamily="34" charset="0"/>
              </a:defRPr>
            </a:lvl1pPr>
            <a:lvl2pPr>
              <a:lnSpc>
                <a:spcPct val="120000"/>
              </a:lnSpc>
              <a:defRPr sz="1800"/>
            </a:lvl2pPr>
            <a:lvl3pPr>
              <a:lnSpc>
                <a:spcPct val="120000"/>
              </a:lnSpc>
              <a:defRPr sz="1800"/>
            </a:lvl3pPr>
            <a:lvl4pPr>
              <a:lnSpc>
                <a:spcPct val="120000"/>
              </a:lnSpc>
              <a:defRPr sz="1800"/>
            </a:lvl4pPr>
            <a:lvl5pPr>
              <a:lnSpc>
                <a:spcPct val="120000"/>
              </a:lnSpc>
              <a:defRPr sz="1800"/>
            </a:lvl5pPr>
          </a:lstStyle>
          <a:p>
            <a:pPr lvl="0"/>
            <a:r>
              <a:rPr lang="de-DE" dirty="0" err="1" smtClean="0"/>
              <a:t>content</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smtClean="0"/>
          </a:p>
        </p:txBody>
      </p:sp>
      <p:sp>
        <p:nvSpPr>
          <p:cNvPr id="7" name="Inhaltsplatzhalter 7"/>
          <p:cNvSpPr>
            <a:spLocks noGrp="1"/>
          </p:cNvSpPr>
          <p:nvPr>
            <p:ph sz="quarter" idx="11" hasCustomPrompt="1"/>
          </p:nvPr>
        </p:nvSpPr>
        <p:spPr>
          <a:xfrm>
            <a:off x="934242" y="1547813"/>
            <a:ext cx="2663825" cy="4896320"/>
          </a:xfrm>
          <a:prstGeom prst="rect">
            <a:avLst/>
          </a:prstGeom>
          <a:noFill/>
        </p:spPr>
        <p:txBody>
          <a:bodyPr/>
          <a:lstStyle>
            <a:lvl1pPr marL="216000" indent="-216000">
              <a:lnSpc>
                <a:spcPct val="120000"/>
              </a:lnSpc>
              <a:spcAft>
                <a:spcPts val="0"/>
              </a:spcAft>
              <a:defRPr sz="1800" baseline="0">
                <a:latin typeface="Trebuchet MS" pitchFamily="34" charset="0"/>
              </a:defRPr>
            </a:lvl1pPr>
            <a:lvl2pPr>
              <a:lnSpc>
                <a:spcPct val="120000"/>
              </a:lnSpc>
              <a:defRPr sz="1800"/>
            </a:lvl2pPr>
            <a:lvl3pPr>
              <a:lnSpc>
                <a:spcPct val="120000"/>
              </a:lnSpc>
              <a:defRPr sz="1800"/>
            </a:lvl3pPr>
            <a:lvl4pPr>
              <a:lnSpc>
                <a:spcPct val="120000"/>
              </a:lnSpc>
              <a:defRPr sz="1800"/>
            </a:lvl4pPr>
            <a:lvl5pPr>
              <a:lnSpc>
                <a:spcPct val="120000"/>
              </a:lnSpc>
              <a:defRPr sz="1800"/>
            </a:lvl5pPr>
          </a:lstStyle>
          <a:p>
            <a:pPr lvl="0"/>
            <a:r>
              <a:rPr lang="de-DE" dirty="0" err="1" smtClean="0"/>
              <a:t>picture</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smtClean="0"/>
          </a:p>
        </p:txBody>
      </p:sp>
      <p:sp>
        <p:nvSpPr>
          <p:cNvPr id="10" name="Textplatzhalter 11"/>
          <p:cNvSpPr>
            <a:spLocks noGrp="1"/>
          </p:cNvSpPr>
          <p:nvPr>
            <p:ph type="body" sz="quarter" idx="12" hasCustomPrompt="1"/>
          </p:nvPr>
        </p:nvSpPr>
        <p:spPr>
          <a:xfrm>
            <a:off x="3744913" y="1980000"/>
            <a:ext cx="5399086" cy="360000"/>
          </a:xfrm>
          <a:prstGeom prst="rect">
            <a:avLst/>
          </a:prstGeom>
        </p:spPr>
        <p:txBody>
          <a:bodyPr/>
          <a:lstStyle>
            <a:lvl1pPr>
              <a:defRPr sz="2000" baseline="0">
                <a:solidFill>
                  <a:srgbClr val="969696"/>
                </a:solidFill>
                <a:latin typeface="Trebuchet MS" pitchFamily="34" charset="0"/>
              </a:defRPr>
            </a:lvl1pPr>
            <a:lvl2pPr>
              <a:defRPr sz="2200">
                <a:solidFill>
                  <a:srgbClr val="969696"/>
                </a:solidFill>
                <a:latin typeface="Trebuchet MS" pitchFamily="34" charset="0"/>
              </a:defRPr>
            </a:lvl2pPr>
            <a:lvl3pPr>
              <a:defRPr sz="2200">
                <a:solidFill>
                  <a:srgbClr val="969696"/>
                </a:solidFill>
                <a:latin typeface="Trebuchet MS" pitchFamily="34" charset="0"/>
              </a:defRPr>
            </a:lvl3pPr>
            <a:lvl4pPr>
              <a:defRPr sz="2200">
                <a:solidFill>
                  <a:srgbClr val="969696"/>
                </a:solidFill>
                <a:latin typeface="Trebuchet MS" pitchFamily="34" charset="0"/>
              </a:defRPr>
            </a:lvl4pPr>
            <a:lvl5pPr>
              <a:defRPr sz="2200">
                <a:solidFill>
                  <a:srgbClr val="969696"/>
                </a:solidFill>
                <a:latin typeface="Trebuchet MS" pitchFamily="34" charset="0"/>
              </a:defRPr>
            </a:lvl5pPr>
          </a:lstStyle>
          <a:p>
            <a:pPr lvl="0"/>
            <a:r>
              <a:rPr lang="de-DE" dirty="0" err="1" smtClean="0"/>
              <a:t>subheadline</a:t>
            </a:r>
            <a:r>
              <a:rPr lang="de-DE" dirty="0" smtClean="0"/>
              <a:t>, </a:t>
            </a:r>
            <a:r>
              <a:rPr lang="de-DE" dirty="0" err="1" smtClean="0"/>
              <a:t>click</a:t>
            </a:r>
            <a:r>
              <a:rPr lang="de-DE" dirty="0" smtClean="0"/>
              <a:t> </a:t>
            </a:r>
            <a:r>
              <a:rPr lang="de-DE" dirty="0" err="1" smtClean="0"/>
              <a:t>to</a:t>
            </a:r>
            <a:r>
              <a:rPr lang="de-DE" dirty="0" smtClean="0"/>
              <a:t> </a:t>
            </a:r>
            <a:r>
              <a:rPr lang="de-DE" dirty="0" err="1" smtClean="0"/>
              <a:t>edit</a:t>
            </a:r>
            <a:endParaRPr lang="de-DE" dirty="0" smtClean="0"/>
          </a:p>
        </p:txBody>
      </p:sp>
    </p:spTree>
    <p:extLst>
      <p:ext uri="{BB962C8B-B14F-4D97-AF65-F5344CB8AC3E}">
        <p14:creationId xmlns:p14="http://schemas.microsoft.com/office/powerpoint/2010/main" val="7592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100">
    <p:spTree>
      <p:nvGrpSpPr>
        <p:cNvPr id="1" name=""/>
        <p:cNvGrpSpPr/>
        <p:nvPr/>
      </p:nvGrpSpPr>
      <p:grpSpPr>
        <a:xfrm>
          <a:off x="0" y="0"/>
          <a:ext cx="0" cy="0"/>
          <a:chOff x="0" y="0"/>
          <a:chExt cx="0" cy="0"/>
        </a:xfrm>
      </p:grpSpPr>
      <p:sp>
        <p:nvSpPr>
          <p:cNvPr id="5" name="Rechteck 4"/>
          <p:cNvSpPr/>
          <p:nvPr userDrawn="1"/>
        </p:nvSpPr>
        <p:spPr bwMode="auto">
          <a:xfrm>
            <a:off x="936625" y="1547813"/>
            <a:ext cx="8207375" cy="5040312"/>
          </a:xfrm>
          <a:prstGeom prst="rect">
            <a:avLst/>
          </a:prstGeom>
          <a:solidFill>
            <a:srgbClr val="F0F0F0"/>
          </a:solidFill>
          <a:ln>
            <a:noFill/>
          </a:ln>
          <a:effectLst>
            <a:outerShdw blurRad="101600" dist="25400" dir="5400000" algn="t" rotWithShape="0">
              <a:prstClr val="black">
                <a:alpha val="50000"/>
              </a:prstClr>
            </a:outerShdw>
          </a:effectLst>
          <a:extLst/>
        </p:spPr>
        <p:txBody>
          <a:bodyPr lIns="0" tIns="0"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de-DE" dirty="0"/>
          </a:p>
        </p:txBody>
      </p:sp>
      <p:sp>
        <p:nvSpPr>
          <p:cNvPr id="4" name="Bildplatzhalter 3"/>
          <p:cNvSpPr>
            <a:spLocks noGrp="1"/>
          </p:cNvSpPr>
          <p:nvPr>
            <p:ph type="pic" sz="quarter" idx="13" hasCustomPrompt="1"/>
          </p:nvPr>
        </p:nvSpPr>
        <p:spPr>
          <a:xfrm>
            <a:off x="936625" y="1547813"/>
            <a:ext cx="8207375" cy="5040312"/>
          </a:xfrm>
          <a:prstGeom prst="rect">
            <a:avLst/>
          </a:prstGeom>
          <a:noFill/>
        </p:spPr>
        <p:txBody>
          <a:bodyPr/>
          <a:lstStyle>
            <a:lvl1pPr marL="216000" indent="-216000">
              <a:lnSpc>
                <a:spcPct val="120000"/>
              </a:lnSpc>
              <a:spcAft>
                <a:spcPts val="0"/>
              </a:spcAft>
              <a:defRPr sz="1800" baseline="0">
                <a:latin typeface="Trebuchet MS" pitchFamily="34" charset="0"/>
              </a:defRPr>
            </a:lvl1pPr>
          </a:lstStyle>
          <a:p>
            <a:pPr lvl="0"/>
            <a:r>
              <a:rPr lang="de-DE" noProof="0" dirty="0" err="1" smtClean="0"/>
              <a:t>picture</a:t>
            </a:r>
            <a:r>
              <a:rPr lang="de-DE" noProof="0" dirty="0" smtClean="0"/>
              <a:t>, </a:t>
            </a:r>
            <a:r>
              <a:rPr lang="de-DE" noProof="0" dirty="0" err="1" smtClean="0"/>
              <a:t>click</a:t>
            </a:r>
            <a:r>
              <a:rPr lang="de-DE" noProof="0" dirty="0" smtClean="0"/>
              <a:t> to </a:t>
            </a:r>
            <a:r>
              <a:rPr lang="de-DE" noProof="0" dirty="0" err="1" smtClean="0"/>
              <a:t>edit</a:t>
            </a:r>
            <a:endParaRPr lang="de-DE" noProof="0" dirty="0"/>
          </a:p>
        </p:txBody>
      </p:sp>
    </p:spTree>
    <p:extLst>
      <p:ext uri="{BB962C8B-B14F-4D97-AF65-F5344CB8AC3E}">
        <p14:creationId xmlns:p14="http://schemas.microsoft.com/office/powerpoint/2010/main" val="121598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19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1763924"/>
          </a:xfrm>
          <a:prstGeom prst="rect">
            <a:avLst/>
          </a:prstGeom>
        </p:spPr>
        <p:txBody>
          <a:bodyPr lIns="100794" tIns="50397" rIns="100794" bIns="50397"/>
          <a:lstStyle/>
          <a:p>
            <a:r>
              <a:rPr lang="en-US" smtClean="0"/>
              <a:t>Click to edit Master title style</a:t>
            </a:r>
            <a:endParaRPr lang="en-US" dirty="0"/>
          </a:p>
        </p:txBody>
      </p:sp>
      <p:sp>
        <p:nvSpPr>
          <p:cNvPr id="3" name="Content Placeholder 2"/>
          <p:cNvSpPr>
            <a:spLocks noGrp="1"/>
          </p:cNvSpPr>
          <p:nvPr>
            <p:ph idx="1"/>
          </p:nvPr>
        </p:nvSpPr>
        <p:spPr>
          <a:xfrm>
            <a:off x="504031" y="1763925"/>
            <a:ext cx="9072563" cy="4989036"/>
          </a:xfrm>
          <a:prstGeom prst="rect">
            <a:avLst/>
          </a:prstGeom>
        </p:spPr>
        <p:txBody>
          <a:bodyPr lIns="100794" tIns="50397" rIns="100794" bIns="50397"/>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a:xfrm>
            <a:off x="7015149" y="7006699"/>
            <a:ext cx="2299643" cy="402483"/>
          </a:xfrm>
          <a:prstGeom prst="rect">
            <a:avLst/>
          </a:prstGeom>
        </p:spPr>
        <p:txBody>
          <a:bodyPr lIns="100794" tIns="50397" rIns="100794" bIns="50397"/>
          <a:lstStyle/>
          <a:p>
            <a:fld id="{C9978AA4-F735-174F-92DD-59155751BCA8}" type="datetimeFigureOut">
              <a:rPr lang="en-US" smtClean="0"/>
              <a:t>1/6/2016</a:t>
            </a:fld>
            <a:endParaRPr lang="en-US" dirty="0"/>
          </a:p>
        </p:txBody>
      </p:sp>
      <p:sp>
        <p:nvSpPr>
          <p:cNvPr id="5" name="Footer Placeholder 4"/>
          <p:cNvSpPr>
            <a:spLocks noGrp="1"/>
          </p:cNvSpPr>
          <p:nvPr>
            <p:ph type="ftr" sz="quarter" idx="11"/>
          </p:nvPr>
        </p:nvSpPr>
        <p:spPr>
          <a:xfrm>
            <a:off x="726684" y="7006699"/>
            <a:ext cx="3139695" cy="402483"/>
          </a:xfrm>
          <a:prstGeom prst="rect">
            <a:avLst/>
          </a:prstGeom>
        </p:spPr>
        <p:txBody>
          <a:bodyPr lIns="100794" tIns="50397" rIns="100794" bIns="50397"/>
          <a:lstStyle/>
          <a:p>
            <a:endParaRPr lang="en-US" dirty="0"/>
          </a:p>
        </p:txBody>
      </p:sp>
      <p:sp>
        <p:nvSpPr>
          <p:cNvPr id="6" name="Slide Number Placeholder 5"/>
          <p:cNvSpPr>
            <a:spLocks noGrp="1"/>
          </p:cNvSpPr>
          <p:nvPr>
            <p:ph type="sldNum" sz="quarter" idx="12"/>
          </p:nvPr>
        </p:nvSpPr>
        <p:spPr>
          <a:xfrm>
            <a:off x="9418371" y="7006699"/>
            <a:ext cx="619538" cy="402483"/>
          </a:xfrm>
          <a:prstGeom prst="rect">
            <a:avLst/>
          </a:prstGeom>
        </p:spPr>
        <p:txBody>
          <a:bodyPr lIns="100794" tIns="50397" rIns="100794" bIns="50397"/>
          <a:lstStyle/>
          <a:p>
            <a:fld id="{DA187B9A-3720-884D-974D-3B9CFDBF1833}" type="slidenum">
              <a:rPr lang="en-US" smtClean="0"/>
              <a:t>‹#›</a:t>
            </a:fld>
            <a:endParaRPr lang="en-US" dirty="0"/>
          </a:p>
        </p:txBody>
      </p:sp>
    </p:spTree>
    <p:extLst>
      <p:ext uri="{BB962C8B-B14F-4D97-AF65-F5344CB8AC3E}">
        <p14:creationId xmlns:p14="http://schemas.microsoft.com/office/powerpoint/2010/main" val="282139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hteck 2"/>
          <p:cNvSpPr/>
          <p:nvPr userDrawn="1"/>
        </p:nvSpPr>
        <p:spPr bwMode="auto">
          <a:xfrm>
            <a:off x="0" y="0"/>
            <a:ext cx="10080625" cy="1080000"/>
          </a:xfrm>
          <a:prstGeom prst="rect">
            <a:avLst/>
          </a:prstGeom>
          <a:solidFill>
            <a:srgbClr val="F0F0F0"/>
          </a:solidFill>
          <a:ln>
            <a:noFill/>
          </a:ln>
          <a:effectLst/>
          <a:extLst/>
        </p:spPr>
        <p:txBody>
          <a:bodyPr lIns="0" tIns="0" rIns="0" bIns="0"/>
          <a:lstStyle>
            <a:defPPr>
              <a:defRPr lang="en-GB"/>
            </a:defPPr>
            <a:lvl1pPr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1pPr>
            <a:lvl2pPr marL="742950" indent="-28575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2pPr>
            <a:lvl3pPr marL="11430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3pPr>
            <a:lvl4pPr marL="16002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4pPr>
            <a:lvl5pPr marL="2057400" indent="-228600" algn="l" defTabSz="449263" rtl="0" fontAlgn="base" hangingPunct="0">
              <a:lnSpc>
                <a:spcPct val="97000"/>
              </a:lnSpc>
              <a:spcBef>
                <a:spcPct val="0"/>
              </a:spcBef>
              <a:spcAft>
                <a:spcPct val="0"/>
              </a:spcAft>
              <a:buClr>
                <a:srgbClr val="000000"/>
              </a:buClr>
              <a:buSzPct val="100000"/>
              <a:buFont typeface="Times New Roman" pitchFamily="16" charset="0"/>
              <a:defRPr sz="3300" b="1" kern="1200">
                <a:solidFill>
                  <a:srgbClr val="000000"/>
                </a:solidFill>
                <a:latin typeface="Trebuchet MS" pitchFamily="32" charset="0"/>
                <a:ea typeface="+mn-ea"/>
                <a:cs typeface="Arial Unicode MS" charset="0"/>
              </a:defRPr>
            </a:lvl5pPr>
            <a:lvl6pPr marL="2286000" algn="l" defTabSz="914400" rtl="0" eaLnBrk="1" latinLnBrk="0" hangingPunct="1">
              <a:defRPr sz="3300" b="1" kern="1200">
                <a:solidFill>
                  <a:srgbClr val="000000"/>
                </a:solidFill>
                <a:latin typeface="Trebuchet MS" pitchFamily="32" charset="0"/>
                <a:ea typeface="+mn-ea"/>
                <a:cs typeface="Arial Unicode MS" charset="0"/>
              </a:defRPr>
            </a:lvl6pPr>
            <a:lvl7pPr marL="2743200" algn="l" defTabSz="914400" rtl="0" eaLnBrk="1" latinLnBrk="0" hangingPunct="1">
              <a:defRPr sz="3300" b="1" kern="1200">
                <a:solidFill>
                  <a:srgbClr val="000000"/>
                </a:solidFill>
                <a:latin typeface="Trebuchet MS" pitchFamily="32" charset="0"/>
                <a:ea typeface="+mn-ea"/>
                <a:cs typeface="Arial Unicode MS" charset="0"/>
              </a:defRPr>
            </a:lvl7pPr>
            <a:lvl8pPr marL="3200400" algn="l" defTabSz="914400" rtl="0" eaLnBrk="1" latinLnBrk="0" hangingPunct="1">
              <a:defRPr sz="3300" b="1" kern="1200">
                <a:solidFill>
                  <a:srgbClr val="000000"/>
                </a:solidFill>
                <a:latin typeface="Trebuchet MS" pitchFamily="32" charset="0"/>
                <a:ea typeface="+mn-ea"/>
                <a:cs typeface="Arial Unicode MS" charset="0"/>
              </a:defRPr>
            </a:lvl8pPr>
            <a:lvl9pPr marL="3657600" algn="l" defTabSz="914400" rtl="0" eaLnBrk="1" latinLnBrk="0" hangingPunct="1">
              <a:defRPr sz="3300" b="1" kern="1200">
                <a:solidFill>
                  <a:srgbClr val="000000"/>
                </a:solidFill>
                <a:latin typeface="Trebuchet MS" pitchFamily="32" charset="0"/>
                <a:ea typeface="+mn-ea"/>
                <a:cs typeface="Arial Unicode MS" charset="0"/>
              </a:defRPr>
            </a:lvl9pP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de-DE" smtClean="0"/>
          </a:p>
        </p:txBody>
      </p:sp>
      <p:pic>
        <p:nvPicPr>
          <p:cNvPr id="1027" name="Picture 6" descr="\\daisy\Transfer\Gregor\von Anna\uxpa-logo----web.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640763" y="180000"/>
            <a:ext cx="115887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Grafik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807" y="6407159"/>
            <a:ext cx="10060817" cy="1149357"/>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2" r:id="rId7"/>
    <p:sldLayoutId id="2147483681" r:id="rId8"/>
    <p:sldLayoutId id="2147483683" r:id="rId9"/>
  </p:sldLayoutIdLst>
  <p:timing>
    <p:tnLst>
      <p:par>
        <p:cTn id="1" dur="indefinite" restart="never" nodeType="tmRoot"/>
      </p:par>
    </p:tnLst>
  </p:timing>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usabilitybok.org/"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uxpa.org/system/files/public/UXPASalarySurvey2014_Final.pdf"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hyperlink" Target="http://boxesandarrows.com/" TargetMode="External"/><Relationship Id="rId4" Type="http://schemas.openxmlformats.org/officeDocument/2006/relationships/hyperlink" Target="http://www.measuringu.com/blog/salary-survey2014.ph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hyperlink" Target="http://uxpamagazine.org/"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uxpajournal.org/" TargetMode="External"/><Relationship Id="rId5" Type="http://schemas.openxmlformats.org/officeDocument/2006/relationships/hyperlink" Target="http://www.uxmatters.com/" TargetMode="External"/><Relationship Id="rId4" Type="http://schemas.openxmlformats.org/officeDocument/2006/relationships/hyperlink" Target="http://boxesandarrows.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c.laroche@neu.ed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c.laroche@neu.edu"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ctrTitle"/>
          </p:nvPr>
        </p:nvSpPr>
        <p:spPr bwMode="auto">
          <a:xfrm>
            <a:off x="936625" y="2555875"/>
            <a:ext cx="8207375" cy="1439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latin typeface="Trebuchet MS" pitchFamily="32" charset="0"/>
              </a:rPr>
              <a:t>An Introduction to User Experience (UX) Fundamentals</a:t>
            </a:r>
          </a:p>
        </p:txBody>
      </p:sp>
      <p:sp>
        <p:nvSpPr>
          <p:cNvPr id="4099" name="Untertitel 2"/>
          <p:cNvSpPr>
            <a:spLocks noGrp="1"/>
          </p:cNvSpPr>
          <p:nvPr>
            <p:ph type="subTitle" idx="1"/>
          </p:nvPr>
        </p:nvSpPr>
        <p:spPr bwMode="auto">
          <a:xfrm>
            <a:off x="1" y="4211638"/>
            <a:ext cx="10080624" cy="1439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ct val="0"/>
              </a:spcAft>
            </a:pPr>
            <a:r>
              <a:rPr lang="de-DE" dirty="0" smtClean="0">
                <a:latin typeface="Trebuchet MS" pitchFamily="32" charset="0"/>
              </a:rPr>
              <a:t>Christopher S. LaRoche</a:t>
            </a:r>
          </a:p>
          <a:p>
            <a:pPr>
              <a:spcAft>
                <a:spcPct val="0"/>
              </a:spcAft>
            </a:pPr>
            <a:r>
              <a:rPr lang="de-DE" dirty="0" smtClean="0">
                <a:latin typeface="Trebuchet MS" pitchFamily="32" charset="0"/>
              </a:rPr>
              <a:t>NEASIST</a:t>
            </a:r>
          </a:p>
          <a:p>
            <a:pPr>
              <a:spcAft>
                <a:spcPct val="0"/>
              </a:spcAft>
            </a:pPr>
            <a:r>
              <a:rPr lang="de-DE" dirty="0" smtClean="0">
                <a:latin typeface="Trebuchet MS" pitchFamily="32" charset="0"/>
              </a:rPr>
              <a:t>User Experience &amp; </a:t>
            </a:r>
            <a:r>
              <a:rPr lang="de-DE" dirty="0" err="1" smtClean="0">
                <a:latin typeface="Trebuchet MS" pitchFamily="32" charset="0"/>
              </a:rPr>
              <a:t>You</a:t>
            </a:r>
            <a:r>
              <a:rPr lang="de-DE" dirty="0" smtClean="0">
                <a:latin typeface="Trebuchet MS" pitchFamily="32" charset="0"/>
              </a:rPr>
              <a:t>: UX Design &amp; Research</a:t>
            </a:r>
            <a:endParaRPr lang="de-DE" dirty="0">
              <a:latin typeface="Trebuchet MS" pitchFamily="32" charset="0"/>
            </a:endParaRPr>
          </a:p>
          <a:p>
            <a:pPr>
              <a:spcAft>
                <a:spcPct val="0"/>
              </a:spcAft>
            </a:pPr>
            <a:r>
              <a:rPr lang="de-DE" dirty="0" err="1" smtClean="0">
                <a:latin typeface="Trebuchet MS" pitchFamily="32" charset="0"/>
              </a:rPr>
              <a:t>January</a:t>
            </a:r>
            <a:r>
              <a:rPr lang="de-DE" dirty="0" smtClean="0">
                <a:latin typeface="Trebuchet MS" pitchFamily="32" charset="0"/>
              </a:rPr>
              <a:t> 6, 2016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31" y="1619597"/>
            <a:ext cx="9072563" cy="4392488"/>
          </a:xfrm>
        </p:spPr>
        <p:txBody>
          <a:bodyPr>
            <a:normAutofit/>
          </a:bodyPr>
          <a:lstStyle/>
          <a:p>
            <a:pPr marL="0" indent="0"/>
            <a:r>
              <a:rPr lang="en-US" dirty="0" smtClean="0">
                <a:latin typeface="Trebuchet MS"/>
                <a:cs typeface="Trebuchet MS"/>
              </a:rPr>
              <a:t/>
            </a:r>
            <a:br>
              <a:rPr lang="en-US" dirty="0" smtClean="0">
                <a:latin typeface="Trebuchet MS"/>
                <a:cs typeface="Trebuchet MS"/>
              </a:rPr>
            </a:br>
            <a:r>
              <a:rPr lang="en-US" dirty="0" smtClean="0">
                <a:latin typeface="Trebuchet MS"/>
                <a:cs typeface="Trebuchet MS"/>
              </a:rPr>
              <a:t>As </a:t>
            </a:r>
            <a:r>
              <a:rPr lang="en-US" dirty="0">
                <a:latin typeface="Trebuchet MS"/>
                <a:cs typeface="Trebuchet MS"/>
              </a:rPr>
              <a:t>the field of usability matured, </a:t>
            </a:r>
            <a:r>
              <a:rPr lang="en-US" dirty="0" smtClean="0">
                <a:latin typeface="Trebuchet MS"/>
                <a:cs typeface="Trebuchet MS"/>
              </a:rPr>
              <a:t>it evolved </a:t>
            </a:r>
            <a:r>
              <a:rPr lang="en-US" dirty="0">
                <a:latin typeface="Trebuchet MS"/>
                <a:cs typeface="Trebuchet MS"/>
              </a:rPr>
              <a:t>into the </a:t>
            </a:r>
            <a:r>
              <a:rPr lang="en-US" dirty="0" smtClean="0">
                <a:latin typeface="Trebuchet MS"/>
                <a:cs typeface="Trebuchet MS"/>
              </a:rPr>
              <a:t>field of user </a:t>
            </a:r>
            <a:r>
              <a:rPr lang="en-US" dirty="0">
                <a:latin typeface="Trebuchet MS"/>
                <a:cs typeface="Trebuchet MS"/>
              </a:rPr>
              <a:t>experience (UX</a:t>
            </a:r>
            <a:r>
              <a:rPr lang="en-US" dirty="0" smtClean="0">
                <a:latin typeface="Trebuchet MS"/>
                <a:cs typeface="Trebuchet MS"/>
              </a:rPr>
              <a:t>), which focuses on the </a:t>
            </a:r>
            <a:r>
              <a:rPr lang="en-US" dirty="0">
                <a:latin typeface="Trebuchet MS"/>
                <a:cs typeface="Trebuchet MS"/>
              </a:rPr>
              <a:t>full </a:t>
            </a:r>
            <a:r>
              <a:rPr lang="en-US" dirty="0" smtClean="0">
                <a:latin typeface="Trebuchet MS"/>
                <a:cs typeface="Trebuchet MS"/>
              </a:rPr>
              <a:t>end-to-end </a:t>
            </a:r>
            <a:r>
              <a:rPr lang="en-US" dirty="0">
                <a:latin typeface="Trebuchet MS"/>
                <a:cs typeface="Trebuchet MS"/>
              </a:rPr>
              <a:t>experience for a user, not just </a:t>
            </a:r>
            <a:r>
              <a:rPr lang="en-US" dirty="0" smtClean="0">
                <a:latin typeface="Trebuchet MS"/>
                <a:cs typeface="Trebuchet MS"/>
              </a:rPr>
              <a:t>the user’s interaction with the </a:t>
            </a:r>
            <a:r>
              <a:rPr lang="en-US" dirty="0">
                <a:latin typeface="Trebuchet MS"/>
                <a:cs typeface="Trebuchet MS"/>
              </a:rPr>
              <a:t>user </a:t>
            </a:r>
            <a:r>
              <a:rPr lang="en-US" dirty="0" smtClean="0">
                <a:latin typeface="Trebuchet MS"/>
                <a:cs typeface="Trebuchet MS"/>
              </a:rPr>
              <a:t>interface </a:t>
            </a:r>
            <a:endParaRPr lang="en-US" dirty="0">
              <a:latin typeface="Trebuchet MS"/>
              <a:cs typeface="Trebuchet MS"/>
            </a:endParaRPr>
          </a:p>
          <a:p>
            <a:pPr marL="0" indent="0"/>
            <a:endParaRPr lang="en-US" dirty="0"/>
          </a:p>
        </p:txBody>
      </p:sp>
      <p:sp>
        <p:nvSpPr>
          <p:cNvPr id="5" name="Titel 3"/>
          <p:cNvSpPr txBox="1">
            <a:spLocks/>
          </p:cNvSpPr>
          <p:nvPr/>
        </p:nvSpPr>
        <p:spPr bwMode="auto">
          <a:xfrm>
            <a:off x="647824" y="395461"/>
            <a:ext cx="8207376"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err="1" smtClean="0">
                <a:latin typeface="Trebuchet MS" pitchFamily="32" charset="0"/>
              </a:rPr>
              <a:t>What</a:t>
            </a:r>
            <a:r>
              <a:rPr lang="de-DE" sz="3200" dirty="0" smtClean="0">
                <a:latin typeface="Trebuchet MS" pitchFamily="32" charset="0"/>
              </a:rPr>
              <a:t> </a:t>
            </a:r>
            <a:r>
              <a:rPr lang="de-DE" sz="3200" dirty="0" err="1" smtClean="0">
                <a:latin typeface="Trebuchet MS" pitchFamily="32" charset="0"/>
              </a:rPr>
              <a:t>is</a:t>
            </a:r>
            <a:r>
              <a:rPr lang="de-DE" sz="3200" dirty="0" smtClean="0">
                <a:latin typeface="Trebuchet MS" pitchFamily="32" charset="0"/>
              </a:rPr>
              <a:t> User Experience (UX)?</a:t>
            </a:r>
          </a:p>
        </p:txBody>
      </p:sp>
    </p:spTree>
    <p:extLst>
      <p:ext uri="{BB962C8B-B14F-4D97-AF65-F5344CB8AC3E}">
        <p14:creationId xmlns:p14="http://schemas.microsoft.com/office/powerpoint/2010/main" val="1990178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808" y="1547589"/>
            <a:ext cx="9072563" cy="5112568"/>
          </a:xfrm>
        </p:spPr>
        <p:txBody>
          <a:bodyPr>
            <a:normAutofit/>
          </a:bodyPr>
          <a:lstStyle/>
          <a:p>
            <a:pPr>
              <a:buFont typeface="Wingdings" charset="2"/>
              <a:buChar char="§"/>
            </a:pPr>
            <a:r>
              <a:rPr lang="en-US" sz="2400" dirty="0" smtClean="0">
                <a:latin typeface="Trebuchet MS"/>
                <a:cs typeface="Trebuchet MS"/>
              </a:rPr>
              <a:t>An outgrowth of human factors and early usability work was </a:t>
            </a:r>
            <a:r>
              <a:rPr lang="en-US" sz="2400" dirty="0">
                <a:latin typeface="Trebuchet MS"/>
                <a:cs typeface="Trebuchet MS"/>
              </a:rPr>
              <a:t>User-Centered Design (UCD</a:t>
            </a:r>
            <a:r>
              <a:rPr lang="en-US" sz="2400" dirty="0" smtClean="0">
                <a:latin typeface="Trebuchet MS"/>
                <a:cs typeface="Trebuchet MS"/>
              </a:rPr>
              <a:t>) </a:t>
            </a:r>
            <a:br>
              <a:rPr lang="en-US" sz="2400" dirty="0" smtClean="0">
                <a:latin typeface="Trebuchet MS"/>
                <a:cs typeface="Trebuchet MS"/>
              </a:rPr>
            </a:br>
            <a:endParaRPr lang="en-US" sz="2400" dirty="0" smtClean="0">
              <a:latin typeface="Trebuchet MS"/>
              <a:cs typeface="Trebuchet MS"/>
            </a:endParaRPr>
          </a:p>
          <a:p>
            <a:pPr>
              <a:buFont typeface="Wingdings" charset="2"/>
              <a:buChar char="§"/>
            </a:pPr>
            <a:r>
              <a:rPr lang="en-US" sz="2400" dirty="0" smtClean="0">
                <a:latin typeface="Trebuchet MS"/>
                <a:cs typeface="Trebuchet MS"/>
              </a:rPr>
              <a:t>Overall, UCD is a framework &amp; method to create products that correctly match a user’s needs and expectations.</a:t>
            </a:r>
            <a:br>
              <a:rPr lang="en-US" sz="2400" dirty="0" smtClean="0">
                <a:latin typeface="Trebuchet MS"/>
                <a:cs typeface="Trebuchet MS"/>
              </a:rPr>
            </a:br>
            <a:endParaRPr lang="en-US" sz="2400" dirty="0" smtClean="0">
              <a:latin typeface="Trebuchet MS"/>
              <a:cs typeface="Trebuchet MS"/>
            </a:endParaRPr>
          </a:p>
          <a:p>
            <a:pPr>
              <a:buFont typeface="Wingdings" charset="2"/>
              <a:buChar char="§"/>
            </a:pPr>
            <a:r>
              <a:rPr lang="en-US" sz="2400" dirty="0" smtClean="0">
                <a:latin typeface="Trebuchet MS"/>
                <a:cs typeface="Trebuchet MS"/>
              </a:rPr>
              <a:t>Products created produced using UCD principles are more  likely to be be successful since user’s needs are considered and (likely) incorporated from the initial planning stages</a:t>
            </a:r>
          </a:p>
          <a:p>
            <a:pPr>
              <a:buFont typeface="Wingdings" charset="2"/>
              <a:buChar char="§"/>
            </a:pPr>
            <a:endParaRPr lang="en-US" sz="2400" dirty="0" smtClean="0">
              <a:latin typeface="Trebuchet MS"/>
              <a:cs typeface="Trebuchet MS"/>
            </a:endParaRPr>
          </a:p>
          <a:p>
            <a:endParaRPr lang="en-US" sz="1800" dirty="0">
              <a:latin typeface="Trebuchet MS"/>
              <a:cs typeface="Trebuchet MS"/>
            </a:endParaRPr>
          </a:p>
        </p:txBody>
      </p:sp>
      <p:sp>
        <p:nvSpPr>
          <p:cNvPr id="4" name="Titel 3"/>
          <p:cNvSpPr txBox="1">
            <a:spLocks/>
          </p:cNvSpPr>
          <p:nvPr/>
        </p:nvSpPr>
        <p:spPr bwMode="auto">
          <a:xfrm>
            <a:off x="575816" y="395461"/>
            <a:ext cx="8207376"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smtClean="0">
                <a:latin typeface="Trebuchet MS" pitchFamily="32" charset="0"/>
              </a:rPr>
              <a:t>User-</a:t>
            </a:r>
            <a:r>
              <a:rPr lang="de-DE" sz="3200" dirty="0" err="1" smtClean="0">
                <a:latin typeface="Trebuchet MS" pitchFamily="32" charset="0"/>
              </a:rPr>
              <a:t>Centered</a:t>
            </a:r>
            <a:r>
              <a:rPr lang="de-DE" sz="3200" dirty="0" smtClean="0">
                <a:latin typeface="Trebuchet MS" pitchFamily="32" charset="0"/>
              </a:rPr>
              <a:t> Design (UCD)</a:t>
            </a:r>
          </a:p>
        </p:txBody>
      </p:sp>
    </p:spTree>
    <p:extLst>
      <p:ext uri="{BB962C8B-B14F-4D97-AF65-F5344CB8AC3E}">
        <p14:creationId xmlns:p14="http://schemas.microsoft.com/office/powerpoint/2010/main" val="27106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31" y="1619597"/>
            <a:ext cx="9072563" cy="4727615"/>
          </a:xfrm>
        </p:spPr>
        <p:txBody>
          <a:bodyPr/>
          <a:lstStyle/>
          <a:p>
            <a:pPr>
              <a:buFont typeface="Wingdings" charset="2"/>
              <a:buChar char="§"/>
            </a:pPr>
            <a:r>
              <a:rPr lang="en-US" dirty="0">
                <a:latin typeface="Trebuchet MS"/>
                <a:cs typeface="Trebuchet MS"/>
              </a:rPr>
              <a:t>“Know thy user, know thy user, know thy user</a:t>
            </a:r>
            <a:r>
              <a:rPr lang="en-US" dirty="0" smtClean="0">
                <a:latin typeface="Trebuchet MS"/>
                <a:cs typeface="Trebuchet MS"/>
              </a:rPr>
              <a:t>”</a:t>
            </a:r>
            <a:br>
              <a:rPr lang="en-US" dirty="0" smtClean="0">
                <a:latin typeface="Trebuchet MS"/>
                <a:cs typeface="Trebuchet MS"/>
              </a:rPr>
            </a:br>
            <a:endParaRPr lang="en-US" dirty="0">
              <a:latin typeface="Trebuchet MS"/>
              <a:cs typeface="Trebuchet MS"/>
            </a:endParaRPr>
          </a:p>
          <a:p>
            <a:pPr>
              <a:buFont typeface="Wingdings" charset="2"/>
              <a:buChar char="§"/>
            </a:pPr>
            <a:r>
              <a:rPr lang="en-US" altLang="ja-JP" dirty="0" smtClean="0">
                <a:latin typeface="Trebuchet MS"/>
                <a:cs typeface="Trebuchet MS"/>
              </a:rPr>
              <a:t>“The </a:t>
            </a:r>
            <a:r>
              <a:rPr lang="en-US" altLang="ja-JP" dirty="0">
                <a:latin typeface="Trebuchet MS"/>
                <a:cs typeface="Trebuchet MS"/>
              </a:rPr>
              <a:t>key to making things understandable is to understand what </a:t>
            </a:r>
            <a:r>
              <a:rPr lang="en-US" altLang="ja-JP" dirty="0" smtClean="0">
                <a:latin typeface="Trebuchet MS"/>
                <a:cs typeface="Trebuchet MS"/>
              </a:rPr>
              <a:t>it’s </a:t>
            </a:r>
            <a:r>
              <a:rPr lang="en-US" altLang="ja-JP" dirty="0">
                <a:latin typeface="Trebuchet MS"/>
                <a:cs typeface="Trebuchet MS"/>
              </a:rPr>
              <a:t>like not to </a:t>
            </a:r>
            <a:r>
              <a:rPr lang="en-US" altLang="ja-JP" dirty="0" smtClean="0">
                <a:latin typeface="Trebuchet MS"/>
                <a:cs typeface="Trebuchet MS"/>
              </a:rPr>
              <a:t>understand”</a:t>
            </a:r>
            <a:r>
              <a:rPr lang="en-US" altLang="ja-JP" sz="1800" dirty="0">
                <a:latin typeface="Trebuchet MS"/>
                <a:cs typeface="Trebuchet MS"/>
              </a:rPr>
              <a:t> </a:t>
            </a:r>
            <a:r>
              <a:rPr lang="en-US" altLang="ja-JP" sz="1800" dirty="0" smtClean="0">
                <a:latin typeface="Trebuchet MS"/>
                <a:cs typeface="Trebuchet MS"/>
              </a:rPr>
              <a:t> </a:t>
            </a:r>
            <a:r>
              <a:rPr lang="en-US" sz="1800" dirty="0" smtClean="0">
                <a:latin typeface="Trebuchet MS"/>
                <a:cs typeface="Trebuchet MS"/>
              </a:rPr>
              <a:t>(</a:t>
            </a:r>
            <a:r>
              <a:rPr lang="en-US" sz="1800" dirty="0">
                <a:latin typeface="Trebuchet MS"/>
                <a:cs typeface="Trebuchet MS"/>
              </a:rPr>
              <a:t>Richard Saul </a:t>
            </a:r>
            <a:r>
              <a:rPr lang="en-US" sz="1800" dirty="0" err="1" smtClean="0">
                <a:latin typeface="Trebuchet MS"/>
                <a:cs typeface="Trebuchet MS"/>
              </a:rPr>
              <a:t>Wurman</a:t>
            </a:r>
            <a:r>
              <a:rPr lang="en-US" sz="1800" dirty="0" smtClean="0">
                <a:latin typeface="Trebuchet MS"/>
                <a:cs typeface="Trebuchet MS"/>
              </a:rPr>
              <a:t>)</a:t>
            </a:r>
            <a:br>
              <a:rPr lang="en-US" sz="1800" dirty="0" smtClean="0">
                <a:latin typeface="Trebuchet MS"/>
                <a:cs typeface="Trebuchet MS"/>
              </a:rPr>
            </a:br>
            <a:endParaRPr lang="en-US" sz="1800" dirty="0">
              <a:latin typeface="Trebuchet MS"/>
              <a:cs typeface="Trebuchet MS"/>
            </a:endParaRPr>
          </a:p>
        </p:txBody>
      </p:sp>
      <p:sp>
        <p:nvSpPr>
          <p:cNvPr id="4" name="Titel 3"/>
          <p:cNvSpPr txBox="1">
            <a:spLocks/>
          </p:cNvSpPr>
          <p:nvPr/>
        </p:nvSpPr>
        <p:spPr bwMode="auto">
          <a:xfrm>
            <a:off x="575816" y="395461"/>
            <a:ext cx="8207376"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smtClean="0">
                <a:latin typeface="Trebuchet MS" pitchFamily="32" charset="0"/>
              </a:rPr>
              <a:t>User-</a:t>
            </a:r>
            <a:r>
              <a:rPr lang="de-DE" sz="3200" dirty="0" err="1" smtClean="0">
                <a:latin typeface="Trebuchet MS" pitchFamily="32" charset="0"/>
              </a:rPr>
              <a:t>Centered</a:t>
            </a:r>
            <a:r>
              <a:rPr lang="de-DE" sz="3200" dirty="0" smtClean="0">
                <a:latin typeface="Trebuchet MS" pitchFamily="32" charset="0"/>
              </a:rPr>
              <a:t> Design (UCD) - </a:t>
            </a:r>
            <a:r>
              <a:rPr lang="de-DE" sz="3200" dirty="0" err="1" smtClean="0">
                <a:latin typeface="Trebuchet MS" pitchFamily="32" charset="0"/>
              </a:rPr>
              <a:t>Philosophy</a:t>
            </a:r>
            <a:endParaRPr lang="de-DE" sz="3200" dirty="0" smtClean="0">
              <a:latin typeface="Trebuchet MS" pitchFamily="32" charset="0"/>
            </a:endParaRPr>
          </a:p>
        </p:txBody>
      </p:sp>
    </p:spTree>
    <p:extLst>
      <p:ext uri="{BB962C8B-B14F-4D97-AF65-F5344CB8AC3E}">
        <p14:creationId xmlns:p14="http://schemas.microsoft.com/office/powerpoint/2010/main" val="1863884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269" y="1624538"/>
            <a:ext cx="9072563" cy="4819595"/>
          </a:xfrm>
        </p:spPr>
        <p:txBody>
          <a:bodyPr/>
          <a:lstStyle/>
          <a:p>
            <a:pPr>
              <a:buFont typeface="Wingdings" charset="2"/>
              <a:buChar char="§"/>
            </a:pPr>
            <a:r>
              <a:rPr lang="en-US" sz="2400" dirty="0" smtClean="0">
                <a:latin typeface="Trebuchet MS"/>
                <a:cs typeface="Trebuchet MS"/>
              </a:rPr>
              <a:t>Ease of learning and relearning (learnability)</a:t>
            </a:r>
          </a:p>
          <a:p>
            <a:pPr>
              <a:buFont typeface="Wingdings" charset="2"/>
              <a:buChar char="§"/>
            </a:pPr>
            <a:r>
              <a:rPr lang="en-US" sz="2400" dirty="0" smtClean="0">
                <a:latin typeface="Trebuchet MS"/>
                <a:cs typeface="Trebuchet MS"/>
              </a:rPr>
              <a:t>Ease of use (efficiency)</a:t>
            </a:r>
          </a:p>
          <a:p>
            <a:pPr>
              <a:buFont typeface="Wingdings" charset="2"/>
              <a:buChar char="§"/>
            </a:pPr>
            <a:r>
              <a:rPr lang="en-US" sz="2400" dirty="0" smtClean="0">
                <a:latin typeface="Trebuchet MS"/>
                <a:cs typeface="Trebuchet MS"/>
              </a:rPr>
              <a:t>Consistency within and between products</a:t>
            </a:r>
          </a:p>
          <a:p>
            <a:pPr>
              <a:buFont typeface="Wingdings" charset="2"/>
              <a:buChar char="§"/>
            </a:pPr>
            <a:r>
              <a:rPr lang="en-US" sz="2400" dirty="0" smtClean="0">
                <a:latin typeface="Trebuchet MS"/>
                <a:cs typeface="Trebuchet MS"/>
              </a:rPr>
              <a:t>First impressions</a:t>
            </a:r>
          </a:p>
          <a:p>
            <a:pPr>
              <a:buFont typeface="Wingdings" charset="2"/>
              <a:buChar char="§"/>
            </a:pPr>
            <a:r>
              <a:rPr lang="en-US" sz="2400" dirty="0" smtClean="0">
                <a:latin typeface="Trebuchet MS"/>
                <a:cs typeface="Trebuchet MS"/>
              </a:rPr>
              <a:t>Error prevention and recovery</a:t>
            </a:r>
          </a:p>
          <a:p>
            <a:pPr>
              <a:buFont typeface="Wingdings" charset="2"/>
              <a:buChar char="§"/>
            </a:pPr>
            <a:r>
              <a:rPr lang="en-US" sz="2400" dirty="0" smtClean="0">
                <a:latin typeface="Trebuchet MS"/>
                <a:cs typeface="Trebuchet MS"/>
              </a:rPr>
              <a:t>Memorability</a:t>
            </a:r>
            <a:endParaRPr lang="en-US" sz="2400" dirty="0">
              <a:latin typeface="Trebuchet MS"/>
              <a:cs typeface="Trebuchet MS"/>
            </a:endParaRPr>
          </a:p>
          <a:p>
            <a:pPr>
              <a:buFont typeface="Wingdings" charset="2"/>
              <a:buChar char="§"/>
            </a:pPr>
            <a:r>
              <a:rPr lang="en-US" sz="2400" dirty="0" smtClean="0">
                <a:latin typeface="Trebuchet MS"/>
                <a:cs typeface="Trebuchet MS"/>
              </a:rPr>
              <a:t>Satisfaction or likeability</a:t>
            </a:r>
          </a:p>
          <a:p>
            <a:pPr>
              <a:buFont typeface="Wingdings" charset="2"/>
              <a:buChar char="§"/>
            </a:pPr>
            <a:r>
              <a:rPr lang="en-US" sz="2400" dirty="0" smtClean="0">
                <a:latin typeface="Trebuchet MS"/>
                <a:cs typeface="Trebuchet MS"/>
              </a:rPr>
              <a:t>Flexibility and discoverability</a:t>
            </a:r>
          </a:p>
          <a:p>
            <a:pPr>
              <a:buFont typeface="Wingdings" charset="2"/>
              <a:buChar char="§"/>
            </a:pPr>
            <a:r>
              <a:rPr lang="en-US" sz="2400" dirty="0" smtClean="0">
                <a:latin typeface="Trebuchet MS"/>
                <a:cs typeface="Trebuchet MS"/>
              </a:rPr>
              <a:t>Improved collaboration for groups of users</a:t>
            </a:r>
            <a:endParaRPr lang="en-US" sz="2400" dirty="0">
              <a:latin typeface="Trebuchet MS"/>
              <a:cs typeface="Trebuchet MS"/>
            </a:endParaRPr>
          </a:p>
        </p:txBody>
      </p:sp>
      <p:sp>
        <p:nvSpPr>
          <p:cNvPr id="4" name="Titel 3"/>
          <p:cNvSpPr txBox="1">
            <a:spLocks/>
          </p:cNvSpPr>
          <p:nvPr/>
        </p:nvSpPr>
        <p:spPr bwMode="auto">
          <a:xfrm>
            <a:off x="575816" y="323453"/>
            <a:ext cx="8207376"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smtClean="0">
                <a:latin typeface="Trebuchet MS" pitchFamily="32" charset="0"/>
              </a:rPr>
              <a:t>User-</a:t>
            </a:r>
            <a:r>
              <a:rPr lang="de-DE" sz="3200" dirty="0" err="1" smtClean="0">
                <a:latin typeface="Trebuchet MS" pitchFamily="32" charset="0"/>
              </a:rPr>
              <a:t>Centered</a:t>
            </a:r>
            <a:r>
              <a:rPr lang="de-DE" sz="3200" dirty="0" smtClean="0">
                <a:latin typeface="Trebuchet MS" pitchFamily="32" charset="0"/>
              </a:rPr>
              <a:t> Design (UCD) - </a:t>
            </a:r>
            <a:r>
              <a:rPr lang="de-DE" sz="3200" dirty="0" err="1" smtClean="0">
                <a:latin typeface="Trebuchet MS" pitchFamily="32" charset="0"/>
              </a:rPr>
              <a:t>Benefits</a:t>
            </a:r>
            <a:endParaRPr lang="de-DE" sz="3200" dirty="0" smtClean="0">
              <a:latin typeface="Trebuchet MS" pitchFamily="32" charset="0"/>
            </a:endParaRPr>
          </a:p>
        </p:txBody>
      </p:sp>
    </p:spTree>
    <p:extLst>
      <p:ext uri="{BB962C8B-B14F-4D97-AF65-F5344CB8AC3E}">
        <p14:creationId xmlns:p14="http://schemas.microsoft.com/office/powerpoint/2010/main" val="4121662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32" y="5702198"/>
            <a:ext cx="8984352" cy="1101975"/>
          </a:xfrm>
        </p:spPr>
        <p:txBody>
          <a:bodyPr>
            <a:normAutofit lnSpcReduction="10000"/>
          </a:bodyPr>
          <a:lstStyle/>
          <a:p>
            <a:pPr marL="457200" indent="-457200">
              <a:buFont typeface="Wingdings" charset="2"/>
              <a:buChar char="§"/>
            </a:pPr>
            <a:r>
              <a:rPr lang="en-US" sz="2400" dirty="0" smtClean="0">
                <a:latin typeface="Trebuchet MS"/>
                <a:cs typeface="Trebuchet MS"/>
              </a:rPr>
              <a:t>Users are not designers and designers are not users!</a:t>
            </a:r>
          </a:p>
          <a:p>
            <a:pPr marL="457200" indent="-457200">
              <a:buFont typeface="Wingdings" charset="2"/>
              <a:buChar char="§"/>
            </a:pPr>
            <a:r>
              <a:rPr lang="en-US" sz="2400" dirty="0" smtClean="0">
                <a:latin typeface="Trebuchet MS"/>
                <a:cs typeface="Trebuchet MS"/>
              </a:rPr>
              <a:t>It is more than common sense!</a:t>
            </a:r>
          </a:p>
          <a:p>
            <a:pPr marL="0" indent="0"/>
            <a:endParaRPr lang="en-US" dirty="0" smtClean="0"/>
          </a:p>
        </p:txBody>
      </p:sp>
      <p:sp>
        <p:nvSpPr>
          <p:cNvPr id="9" name="TextBox 8"/>
          <p:cNvSpPr txBox="1"/>
          <p:nvPr/>
        </p:nvSpPr>
        <p:spPr>
          <a:xfrm>
            <a:off x="7943331" y="3042719"/>
            <a:ext cx="203557" cy="596914"/>
          </a:xfrm>
          <a:prstGeom prst="rect">
            <a:avLst/>
          </a:prstGeom>
          <a:noFill/>
        </p:spPr>
        <p:txBody>
          <a:bodyPr wrap="none" lIns="100794" tIns="50397" rIns="100794" bIns="50397" rtlCol="0">
            <a:spAutoFit/>
          </a:bodyPr>
          <a:lstStyle/>
          <a:p>
            <a:endParaRPr lang="en-US" dirty="0"/>
          </a:p>
        </p:txBody>
      </p:sp>
      <p:sp>
        <p:nvSpPr>
          <p:cNvPr id="10" name="Content Placeholder 2"/>
          <p:cNvSpPr txBox="1">
            <a:spLocks/>
          </p:cNvSpPr>
          <p:nvPr/>
        </p:nvSpPr>
        <p:spPr>
          <a:xfrm>
            <a:off x="5411889" y="1763924"/>
            <a:ext cx="4164705" cy="2489027"/>
          </a:xfrm>
          <a:prstGeom prst="rect">
            <a:avLst/>
          </a:prstGeom>
        </p:spPr>
        <p:txBody>
          <a:bodyPr vert="horz" lIns="100794" tIns="50397" rIns="100794" bIns="50397"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en-US" dirty="0" smtClean="0"/>
          </a:p>
        </p:txBody>
      </p:sp>
      <p:pic>
        <p:nvPicPr>
          <p:cNvPr id="4" name="Picture 3" descr="the_hom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928" y="1118964"/>
            <a:ext cx="6480720" cy="4533081"/>
          </a:xfrm>
          <a:prstGeom prst="rect">
            <a:avLst/>
          </a:prstGeom>
        </p:spPr>
      </p:pic>
      <p:sp>
        <p:nvSpPr>
          <p:cNvPr id="11" name="TextBox 10"/>
          <p:cNvSpPr txBox="1"/>
          <p:nvPr/>
        </p:nvSpPr>
        <p:spPr>
          <a:xfrm>
            <a:off x="4185164" y="5270542"/>
            <a:ext cx="5895461" cy="237487"/>
          </a:xfrm>
          <a:prstGeom prst="rect">
            <a:avLst/>
          </a:prstGeom>
          <a:noFill/>
        </p:spPr>
        <p:txBody>
          <a:bodyPr wrap="square" lIns="100794" tIns="50397" rIns="100794" bIns="50397" rtlCol="0">
            <a:spAutoFit/>
          </a:bodyPr>
          <a:lstStyle/>
          <a:p>
            <a:r>
              <a:rPr lang="en-US" sz="900" dirty="0"/>
              <a:t>http://simpsons.wikia.com/index.php?title=The_Homer&amp;image=TheHomer-png</a:t>
            </a:r>
          </a:p>
        </p:txBody>
      </p:sp>
      <p:sp>
        <p:nvSpPr>
          <p:cNvPr id="8" name="Titel 3"/>
          <p:cNvSpPr txBox="1">
            <a:spLocks/>
          </p:cNvSpPr>
          <p:nvPr/>
        </p:nvSpPr>
        <p:spPr bwMode="auto">
          <a:xfrm>
            <a:off x="575816" y="251445"/>
            <a:ext cx="9073008"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err="1">
                <a:latin typeface="Trebuchet MS" pitchFamily="32" charset="0"/>
              </a:rPr>
              <a:t>What</a:t>
            </a:r>
            <a:r>
              <a:rPr lang="de-DE" sz="3200" dirty="0">
                <a:latin typeface="Trebuchet MS" pitchFamily="32" charset="0"/>
              </a:rPr>
              <a:t> User</a:t>
            </a:r>
            <a:r>
              <a:rPr lang="de-DE" sz="3200" dirty="0" smtClean="0">
                <a:latin typeface="Trebuchet MS" pitchFamily="32" charset="0"/>
              </a:rPr>
              <a:t>-</a:t>
            </a:r>
            <a:r>
              <a:rPr lang="de-DE" sz="3200" dirty="0" err="1" smtClean="0">
                <a:latin typeface="Trebuchet MS" pitchFamily="32" charset="0"/>
              </a:rPr>
              <a:t>Centered</a:t>
            </a:r>
            <a:r>
              <a:rPr lang="de-DE" sz="3200" dirty="0" smtClean="0">
                <a:latin typeface="Trebuchet MS" pitchFamily="32" charset="0"/>
              </a:rPr>
              <a:t> Design (UCD) </a:t>
            </a:r>
            <a:r>
              <a:rPr lang="de-DE" sz="3200" dirty="0" err="1" smtClean="0">
                <a:latin typeface="Trebuchet MS" pitchFamily="32" charset="0"/>
              </a:rPr>
              <a:t>is</a:t>
            </a:r>
            <a:r>
              <a:rPr lang="de-DE" sz="3200" dirty="0" smtClean="0">
                <a:latin typeface="Trebuchet MS" pitchFamily="32" charset="0"/>
              </a:rPr>
              <a:t> </a:t>
            </a:r>
            <a:r>
              <a:rPr lang="de-DE" sz="3200" u="sng" dirty="0" smtClean="0">
                <a:latin typeface="Trebuchet MS" pitchFamily="32" charset="0"/>
              </a:rPr>
              <a:t>NOT</a:t>
            </a:r>
          </a:p>
        </p:txBody>
      </p:sp>
    </p:spTree>
    <p:extLst>
      <p:ext uri="{BB962C8B-B14F-4D97-AF65-F5344CB8AC3E}">
        <p14:creationId xmlns:p14="http://schemas.microsoft.com/office/powerpoint/2010/main" val="2418947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31" y="1547589"/>
            <a:ext cx="9072563" cy="4727615"/>
          </a:xfrm>
        </p:spPr>
        <p:txBody>
          <a:bodyPr/>
          <a:lstStyle/>
          <a:p>
            <a:r>
              <a:rPr lang="en-US" altLang="ja-JP" sz="2400" dirty="0" smtClean="0">
                <a:latin typeface="Trebuchet MS"/>
                <a:cs typeface="Trebuchet MS"/>
              </a:rPr>
              <a:t>	User Experience (UX) is an open-ended term and profession that continues to grow and expand </a:t>
            </a:r>
          </a:p>
          <a:p>
            <a:r>
              <a:rPr lang="en-US" altLang="ja-JP" sz="2400" dirty="0">
                <a:latin typeface="Trebuchet MS"/>
                <a:cs typeface="Trebuchet MS"/>
              </a:rPr>
              <a:t/>
            </a:r>
            <a:br>
              <a:rPr lang="en-US" altLang="ja-JP" sz="2400" dirty="0">
                <a:latin typeface="Trebuchet MS"/>
                <a:cs typeface="Trebuchet MS"/>
              </a:rPr>
            </a:br>
            <a:r>
              <a:rPr lang="en-US" altLang="ja-JP" sz="2400" dirty="0" smtClean="0">
                <a:latin typeface="Trebuchet MS"/>
                <a:cs typeface="Trebuchet MS"/>
              </a:rPr>
              <a:t>User Experience includes three distinct groupings: </a:t>
            </a:r>
          </a:p>
          <a:p>
            <a:endParaRPr lang="en-US" altLang="ja-JP" sz="2400" dirty="0">
              <a:latin typeface="Trebuchet MS"/>
              <a:cs typeface="Trebuchet MS"/>
            </a:endParaRPr>
          </a:p>
          <a:p>
            <a:pPr algn="ctr"/>
            <a:r>
              <a:rPr lang="en-US" altLang="ja-JP" sz="4400" dirty="0" smtClean="0">
                <a:latin typeface="Trebuchet MS"/>
                <a:cs typeface="Trebuchet MS"/>
              </a:rPr>
              <a:t>RESEARCH – DESIGN - EVALUATION</a:t>
            </a:r>
            <a:endParaRPr lang="en-US" altLang="ja-JP" sz="4400" dirty="0">
              <a:latin typeface="Trebuchet MS"/>
              <a:cs typeface="Trebuchet MS"/>
            </a:endParaRPr>
          </a:p>
          <a:p>
            <a:pPr algn="r">
              <a:buNone/>
            </a:pPr>
            <a:endParaRPr lang="en-US" sz="1800" dirty="0">
              <a:latin typeface="Trebuchet MS"/>
              <a:cs typeface="Trebuchet MS"/>
            </a:endParaRPr>
          </a:p>
          <a:p>
            <a:pPr>
              <a:buNone/>
            </a:pPr>
            <a:r>
              <a:rPr lang="en-US" dirty="0">
                <a:latin typeface="Verdana" charset="0"/>
              </a:rPr>
              <a:t/>
            </a:r>
            <a:br>
              <a:rPr lang="en-US" dirty="0">
                <a:latin typeface="Verdana" charset="0"/>
              </a:rPr>
            </a:br>
            <a:endParaRPr lang="en-US" dirty="0"/>
          </a:p>
        </p:txBody>
      </p:sp>
      <p:sp>
        <p:nvSpPr>
          <p:cNvPr id="4" name="Titel 3"/>
          <p:cNvSpPr txBox="1">
            <a:spLocks/>
          </p:cNvSpPr>
          <p:nvPr/>
        </p:nvSpPr>
        <p:spPr bwMode="auto">
          <a:xfrm>
            <a:off x="575816" y="251445"/>
            <a:ext cx="9073008"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smtClean="0">
                <a:latin typeface="Trebuchet MS" pitchFamily="32" charset="0"/>
              </a:rPr>
              <a:t>User Experience (UX) – </a:t>
            </a:r>
            <a:r>
              <a:rPr lang="de-DE" sz="3200" dirty="0" err="1" smtClean="0">
                <a:latin typeface="Trebuchet MS" pitchFamily="32" charset="0"/>
              </a:rPr>
              <a:t>Clarity</a:t>
            </a:r>
            <a:r>
              <a:rPr lang="de-DE" sz="3200" dirty="0" smtClean="0">
                <a:latin typeface="Trebuchet MS" pitchFamily="32" charset="0"/>
              </a:rPr>
              <a:t>?</a:t>
            </a:r>
          </a:p>
        </p:txBody>
      </p:sp>
    </p:spTree>
    <p:extLst>
      <p:ext uri="{BB962C8B-B14F-4D97-AF65-F5344CB8AC3E}">
        <p14:creationId xmlns:p14="http://schemas.microsoft.com/office/powerpoint/2010/main" val="3183125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bwMode="auto">
          <a:xfrm>
            <a:off x="936625" y="2555875"/>
            <a:ext cx="8207375" cy="1439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latin typeface="Trebuchet MS" pitchFamily="32" charset="0"/>
              </a:rPr>
              <a:t>III. </a:t>
            </a:r>
            <a:r>
              <a:rPr lang="de-DE" dirty="0" err="1" smtClean="0">
                <a:latin typeface="Trebuchet MS" pitchFamily="32" charset="0"/>
              </a:rPr>
              <a:t>Methods</a:t>
            </a:r>
            <a:endParaRPr lang="de-DE" dirty="0" smtClean="0">
              <a:latin typeface="Trebuchet MS" pitchFamily="32" charset="0"/>
            </a:endParaRPr>
          </a:p>
        </p:txBody>
      </p:sp>
    </p:spTree>
    <p:extLst>
      <p:ext uri="{BB962C8B-B14F-4D97-AF65-F5344CB8AC3E}">
        <p14:creationId xmlns:p14="http://schemas.microsoft.com/office/powerpoint/2010/main" val="2515277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808" y="1475581"/>
            <a:ext cx="9072563" cy="4968552"/>
          </a:xfrm>
        </p:spPr>
        <p:txBody>
          <a:bodyPr/>
          <a:lstStyle/>
          <a:p>
            <a:r>
              <a:rPr lang="en-US" altLang="ja-JP" sz="2400" dirty="0" smtClean="0">
                <a:latin typeface="Trebuchet MS"/>
                <a:cs typeface="Trebuchet MS"/>
              </a:rPr>
              <a:t>	Within the overall field of User Experience (UX), there are a variety of methods used to obtain information from users</a:t>
            </a:r>
            <a:br>
              <a:rPr lang="en-US" altLang="ja-JP" sz="2400" dirty="0" smtClean="0">
                <a:latin typeface="Trebuchet MS"/>
                <a:cs typeface="Trebuchet MS"/>
              </a:rPr>
            </a:br>
            <a:endParaRPr lang="en-US" altLang="ja-JP" sz="2400" dirty="0" smtClean="0">
              <a:latin typeface="Trebuchet MS"/>
              <a:cs typeface="Trebuchet MS"/>
            </a:endParaRPr>
          </a:p>
          <a:p>
            <a:r>
              <a:rPr lang="en-US" altLang="ja-JP" sz="2400" dirty="0" smtClean="0">
                <a:latin typeface="Trebuchet MS"/>
                <a:cs typeface="Trebuchet MS"/>
              </a:rPr>
              <a:t>	When the profession was emerging in the 1970s and 1980s, the main method was usability testing. Usability testing proved quite successful as a way to understand the user’s perspective on a  product – and make our profession visible</a:t>
            </a:r>
          </a:p>
          <a:p>
            <a:endParaRPr lang="en-US" altLang="ja-JP" sz="2400" dirty="0" smtClean="0">
              <a:latin typeface="Trebuchet MS"/>
              <a:cs typeface="Trebuchet MS"/>
            </a:endParaRPr>
          </a:p>
          <a:p>
            <a:r>
              <a:rPr lang="en-US" altLang="ja-JP" sz="2400" dirty="0" smtClean="0">
                <a:latin typeface="Trebuchet MS"/>
                <a:cs typeface="Trebuchet MS"/>
              </a:rPr>
              <a:t>	The variety of methods expanded as the field evolved from ‘just’ usability testing to looking at the full user experience</a:t>
            </a:r>
            <a:endParaRPr lang="en-US" dirty="0">
              <a:latin typeface="Trebuchet MS"/>
              <a:cs typeface="Trebuchet MS"/>
            </a:endParaRPr>
          </a:p>
        </p:txBody>
      </p:sp>
      <p:sp>
        <p:nvSpPr>
          <p:cNvPr id="4" name="Titel 3"/>
          <p:cNvSpPr txBox="1">
            <a:spLocks/>
          </p:cNvSpPr>
          <p:nvPr/>
        </p:nvSpPr>
        <p:spPr bwMode="auto">
          <a:xfrm>
            <a:off x="575816" y="323453"/>
            <a:ext cx="9073008"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smtClean="0">
                <a:latin typeface="Trebuchet MS" pitchFamily="32" charset="0"/>
              </a:rPr>
              <a:t>User Experience (UX) </a:t>
            </a:r>
            <a:r>
              <a:rPr lang="de-DE" sz="3200" dirty="0" err="1" smtClean="0">
                <a:latin typeface="Trebuchet MS" pitchFamily="32" charset="0"/>
              </a:rPr>
              <a:t>Methods</a:t>
            </a:r>
            <a:endParaRPr lang="de-DE" sz="3200" dirty="0" smtClean="0">
              <a:latin typeface="Trebuchet MS" pitchFamily="32" charset="0"/>
            </a:endParaRPr>
          </a:p>
        </p:txBody>
      </p:sp>
    </p:spTree>
    <p:extLst>
      <p:ext uri="{BB962C8B-B14F-4D97-AF65-F5344CB8AC3E}">
        <p14:creationId xmlns:p14="http://schemas.microsoft.com/office/powerpoint/2010/main" val="298394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824" y="1547589"/>
            <a:ext cx="9072563" cy="4727615"/>
          </a:xfrm>
        </p:spPr>
        <p:txBody>
          <a:bodyPr/>
          <a:lstStyle/>
          <a:p>
            <a:pPr marL="457200" indent="-457200">
              <a:buFont typeface="Wingdings" charset="2"/>
              <a:buChar char="§"/>
            </a:pPr>
            <a:r>
              <a:rPr lang="en-US" altLang="ja-JP" i="1" dirty="0" smtClean="0">
                <a:latin typeface="Trebuchet MS"/>
                <a:cs typeface="Trebuchet MS"/>
              </a:rPr>
              <a:t>Research</a:t>
            </a:r>
            <a:r>
              <a:rPr lang="en-US" altLang="ja-JP" dirty="0" smtClean="0">
                <a:latin typeface="Trebuchet MS"/>
                <a:cs typeface="Trebuchet MS"/>
              </a:rPr>
              <a:t> – Understanding what the users need and their goals and behavior</a:t>
            </a:r>
          </a:p>
          <a:p>
            <a:pPr marL="457200" indent="-457200">
              <a:buFont typeface="Wingdings" charset="2"/>
              <a:buChar char="§"/>
            </a:pPr>
            <a:r>
              <a:rPr lang="en-US" altLang="ja-JP" i="1" dirty="0" smtClean="0">
                <a:latin typeface="Trebuchet MS"/>
                <a:cs typeface="Trebuchet MS"/>
              </a:rPr>
              <a:t>Design</a:t>
            </a:r>
            <a:r>
              <a:rPr lang="en-US" altLang="ja-JP" dirty="0" smtClean="0">
                <a:latin typeface="Trebuchet MS"/>
                <a:cs typeface="Trebuchet MS"/>
              </a:rPr>
              <a:t> – creating and designing the interface or experience the user expects or needs</a:t>
            </a:r>
          </a:p>
          <a:p>
            <a:pPr marL="457200" indent="-457200">
              <a:buFont typeface="Wingdings" charset="2"/>
              <a:buChar char="§"/>
            </a:pPr>
            <a:r>
              <a:rPr lang="en-US" altLang="ja-JP" i="1" dirty="0" smtClean="0">
                <a:latin typeface="Trebuchet MS"/>
                <a:cs typeface="Trebuchet MS"/>
              </a:rPr>
              <a:t>Evaluation</a:t>
            </a:r>
            <a:r>
              <a:rPr lang="en-US" altLang="ja-JP" dirty="0" smtClean="0">
                <a:latin typeface="Trebuchet MS"/>
                <a:cs typeface="Trebuchet MS"/>
              </a:rPr>
              <a:t> – once the interface or product is  in a working state, users can test and evaluate if the interface or product maps to user’s mental model and needs</a:t>
            </a:r>
            <a:br>
              <a:rPr lang="en-US" altLang="ja-JP" dirty="0" smtClean="0">
                <a:latin typeface="Trebuchet MS"/>
                <a:cs typeface="Trebuchet MS"/>
              </a:rPr>
            </a:br>
            <a:r>
              <a:rPr lang="en-US" altLang="ja-JP" dirty="0" smtClean="0">
                <a:latin typeface="Trebuchet MS"/>
                <a:cs typeface="Trebuchet MS"/>
              </a:rPr>
              <a:t> 		</a:t>
            </a:r>
            <a:endParaRPr lang="en-US" sz="1800" dirty="0">
              <a:latin typeface="Trebuchet MS"/>
              <a:cs typeface="Trebuchet MS"/>
            </a:endParaRPr>
          </a:p>
          <a:p>
            <a:pPr>
              <a:buNone/>
            </a:pPr>
            <a:r>
              <a:rPr lang="en-US" dirty="0">
                <a:latin typeface="Verdana" charset="0"/>
              </a:rPr>
              <a:t/>
            </a:r>
            <a:br>
              <a:rPr lang="en-US" dirty="0">
                <a:latin typeface="Verdana" charset="0"/>
              </a:rPr>
            </a:br>
            <a:endParaRPr lang="en-US" dirty="0"/>
          </a:p>
        </p:txBody>
      </p:sp>
      <p:sp>
        <p:nvSpPr>
          <p:cNvPr id="4" name="Titel 3"/>
          <p:cNvSpPr txBox="1">
            <a:spLocks/>
          </p:cNvSpPr>
          <p:nvPr/>
        </p:nvSpPr>
        <p:spPr bwMode="auto">
          <a:xfrm>
            <a:off x="575816" y="323453"/>
            <a:ext cx="9073008"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smtClean="0">
                <a:latin typeface="Trebuchet MS" pitchFamily="32" charset="0"/>
              </a:rPr>
              <a:t>UX </a:t>
            </a:r>
            <a:r>
              <a:rPr lang="de-DE" sz="3200" dirty="0" err="1" smtClean="0">
                <a:latin typeface="Trebuchet MS" pitchFamily="32" charset="0"/>
              </a:rPr>
              <a:t>Methods</a:t>
            </a:r>
            <a:r>
              <a:rPr lang="de-DE" sz="3200" dirty="0" smtClean="0">
                <a:latin typeface="Trebuchet MS" pitchFamily="32" charset="0"/>
              </a:rPr>
              <a:t> – </a:t>
            </a:r>
            <a:r>
              <a:rPr lang="de-DE" sz="3200" dirty="0" err="1" smtClean="0">
                <a:latin typeface="Trebuchet MS" pitchFamily="32" charset="0"/>
              </a:rPr>
              <a:t>By</a:t>
            </a:r>
            <a:r>
              <a:rPr lang="de-DE" sz="3200" dirty="0" smtClean="0">
                <a:latin typeface="Trebuchet MS" pitchFamily="32" charset="0"/>
              </a:rPr>
              <a:t> </a:t>
            </a:r>
            <a:r>
              <a:rPr lang="de-DE" sz="3200" dirty="0" err="1" smtClean="0">
                <a:latin typeface="Trebuchet MS" pitchFamily="32" charset="0"/>
              </a:rPr>
              <a:t>Grouping</a:t>
            </a:r>
            <a:endParaRPr lang="de-DE" sz="3200" dirty="0" smtClean="0">
              <a:latin typeface="Trebuchet MS" pitchFamily="32" charset="0"/>
            </a:endParaRPr>
          </a:p>
        </p:txBody>
      </p:sp>
    </p:spTree>
    <p:extLst>
      <p:ext uri="{BB962C8B-B14F-4D97-AF65-F5344CB8AC3E}">
        <p14:creationId xmlns:p14="http://schemas.microsoft.com/office/powerpoint/2010/main" val="3257554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808" y="1547589"/>
            <a:ext cx="9072563" cy="4727615"/>
          </a:xfrm>
        </p:spPr>
        <p:txBody>
          <a:bodyPr/>
          <a:lstStyle/>
          <a:p>
            <a:r>
              <a:rPr lang="en-US" altLang="ja-JP" sz="2400" dirty="0" smtClean="0">
                <a:latin typeface="Trebuchet MS"/>
                <a:cs typeface="Trebuchet MS"/>
              </a:rPr>
              <a:t>	Here are a sampling of the most common methods used in the field today (divided into the grouping mentioned earlier)</a:t>
            </a:r>
            <a:endParaRPr lang="en-US" altLang="ja-JP" sz="2400" dirty="0">
              <a:latin typeface="Trebuchet MS"/>
              <a:cs typeface="Trebuchet MS"/>
            </a:endParaRPr>
          </a:p>
        </p:txBody>
      </p:sp>
      <p:sp>
        <p:nvSpPr>
          <p:cNvPr id="4" name="Titel 3"/>
          <p:cNvSpPr txBox="1">
            <a:spLocks/>
          </p:cNvSpPr>
          <p:nvPr/>
        </p:nvSpPr>
        <p:spPr bwMode="auto">
          <a:xfrm>
            <a:off x="575816" y="395461"/>
            <a:ext cx="9073008"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err="1" smtClean="0">
                <a:latin typeface="Trebuchet MS" pitchFamily="32" charset="0"/>
              </a:rPr>
              <a:t>Methods</a:t>
            </a:r>
            <a:r>
              <a:rPr lang="de-DE" sz="3200" dirty="0" smtClean="0">
                <a:latin typeface="Trebuchet MS" pitchFamily="32" charset="0"/>
              </a:rPr>
              <a:t> – </a:t>
            </a:r>
            <a:r>
              <a:rPr lang="de-DE" sz="3200" dirty="0" err="1" smtClean="0">
                <a:latin typeface="Trebuchet MS" pitchFamily="32" charset="0"/>
              </a:rPr>
              <a:t>By</a:t>
            </a:r>
            <a:r>
              <a:rPr lang="de-DE" sz="3200" dirty="0" smtClean="0">
                <a:latin typeface="Trebuchet MS" pitchFamily="32" charset="0"/>
              </a:rPr>
              <a:t> </a:t>
            </a:r>
            <a:r>
              <a:rPr lang="de-DE" sz="3200" dirty="0" err="1" smtClean="0">
                <a:latin typeface="Trebuchet MS" pitchFamily="32" charset="0"/>
              </a:rPr>
              <a:t>Grouping</a:t>
            </a:r>
            <a:endParaRPr lang="de-DE" sz="3200" dirty="0" smtClean="0">
              <a:latin typeface="Trebuchet MS" pitchFamily="32" charset="0"/>
            </a:endParaRPr>
          </a:p>
        </p:txBody>
      </p:sp>
      <p:pic>
        <p:nvPicPr>
          <p:cNvPr id="2" name="Picture 1" descr="updated_methods_ta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16" y="2438697"/>
            <a:ext cx="8801100" cy="2781300"/>
          </a:xfrm>
          <a:prstGeom prst="rect">
            <a:avLst/>
          </a:prstGeom>
        </p:spPr>
      </p:pic>
    </p:spTree>
    <p:extLst>
      <p:ext uri="{BB962C8B-B14F-4D97-AF65-F5344CB8AC3E}">
        <p14:creationId xmlns:p14="http://schemas.microsoft.com/office/powerpoint/2010/main" val="1257232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3"/>
          <p:cNvSpPr>
            <a:spLocks noGrp="1"/>
          </p:cNvSpPr>
          <p:nvPr>
            <p:ph type="title"/>
          </p:nvPr>
        </p:nvSpPr>
        <p:spPr bwMode="auto">
          <a:xfrm>
            <a:off x="936625" y="323453"/>
            <a:ext cx="8207376" cy="576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latin typeface="Trebuchet MS" pitchFamily="32" charset="0"/>
              </a:rPr>
              <a:t>Overview </a:t>
            </a:r>
          </a:p>
        </p:txBody>
      </p:sp>
      <p:sp>
        <p:nvSpPr>
          <p:cNvPr id="6147" name="Inhaltsplatzhalter 2"/>
          <p:cNvSpPr>
            <a:spLocks noGrp="1"/>
          </p:cNvSpPr>
          <p:nvPr>
            <p:ph sz="quarter" idx="10"/>
          </p:nvPr>
        </p:nvSpPr>
        <p:spPr bwMode="auto">
          <a:xfrm>
            <a:off x="936625" y="1619597"/>
            <a:ext cx="8207375" cy="388825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15900" indent="-215900">
              <a:buClr>
                <a:srgbClr val="969696"/>
              </a:buClr>
              <a:buFont typeface="Wingdings" charset="2"/>
              <a:buChar char="§"/>
            </a:pPr>
            <a:r>
              <a:rPr lang="de-DE" sz="2400" dirty="0" smtClean="0">
                <a:latin typeface="Trebuchet MS" pitchFamily="32" charset="0"/>
              </a:rPr>
              <a:t>I – Welcome and Introduction</a:t>
            </a:r>
          </a:p>
          <a:p>
            <a:pPr marL="215900" indent="-215900">
              <a:buClr>
                <a:srgbClr val="969696"/>
              </a:buClr>
              <a:buFont typeface="Wingdings" charset="2"/>
              <a:buChar char="§"/>
            </a:pPr>
            <a:r>
              <a:rPr lang="de-DE" sz="2400" dirty="0" smtClean="0">
                <a:latin typeface="Trebuchet MS" pitchFamily="32" charset="0"/>
              </a:rPr>
              <a:t>II – </a:t>
            </a:r>
            <a:r>
              <a:rPr lang="de-DE" sz="2400" dirty="0" err="1" smtClean="0">
                <a:latin typeface="Trebuchet MS" pitchFamily="32" charset="0"/>
              </a:rPr>
              <a:t>What</a:t>
            </a:r>
            <a:r>
              <a:rPr lang="de-DE" sz="2400" dirty="0" smtClean="0">
                <a:latin typeface="Trebuchet MS" pitchFamily="32" charset="0"/>
              </a:rPr>
              <a:t> </a:t>
            </a:r>
            <a:r>
              <a:rPr lang="de-DE" sz="2400" dirty="0" err="1" smtClean="0">
                <a:latin typeface="Trebuchet MS" pitchFamily="32" charset="0"/>
              </a:rPr>
              <a:t>is</a:t>
            </a:r>
            <a:r>
              <a:rPr lang="de-DE" sz="2400" dirty="0" smtClean="0">
                <a:latin typeface="Trebuchet MS" pitchFamily="32" charset="0"/>
              </a:rPr>
              <a:t> User Experience (UX)?</a:t>
            </a:r>
          </a:p>
          <a:p>
            <a:pPr marL="215900" indent="-215900">
              <a:buClr>
                <a:srgbClr val="969696"/>
              </a:buClr>
              <a:buFont typeface="Wingdings" charset="2"/>
              <a:buChar char="§"/>
            </a:pPr>
            <a:r>
              <a:rPr lang="de-DE" sz="2400" dirty="0" smtClean="0">
                <a:latin typeface="Trebuchet MS" pitchFamily="32" charset="0"/>
              </a:rPr>
              <a:t>III – </a:t>
            </a:r>
            <a:r>
              <a:rPr lang="de-DE" sz="2400" dirty="0" err="1" smtClean="0">
                <a:latin typeface="Trebuchet MS" pitchFamily="32" charset="0"/>
              </a:rPr>
              <a:t>Methods</a:t>
            </a:r>
            <a:endParaRPr lang="de-DE" sz="2400" dirty="0" smtClean="0">
              <a:latin typeface="Trebuchet MS" pitchFamily="32" charset="0"/>
            </a:endParaRPr>
          </a:p>
          <a:p>
            <a:pPr marL="215900" indent="-215900">
              <a:buClr>
                <a:srgbClr val="969696"/>
              </a:buClr>
              <a:buFont typeface="Wingdings" charset="2"/>
              <a:buChar char="§"/>
            </a:pPr>
            <a:r>
              <a:rPr lang="de-DE" sz="2400" dirty="0" smtClean="0">
                <a:latin typeface="Trebuchet MS" pitchFamily="32" charset="0"/>
              </a:rPr>
              <a:t>IV – </a:t>
            </a:r>
            <a:r>
              <a:rPr lang="de-DE" sz="2400" dirty="0" err="1" smtClean="0">
                <a:latin typeface="Trebuchet MS" pitchFamily="32" charset="0"/>
              </a:rPr>
              <a:t>Context</a:t>
            </a:r>
            <a:r>
              <a:rPr lang="de-DE" sz="2400" dirty="0" smtClean="0">
                <a:latin typeface="Trebuchet MS" pitchFamily="32" charset="0"/>
              </a:rPr>
              <a:t> and</a:t>
            </a:r>
            <a:r>
              <a:rPr lang="de-DE" sz="2400" dirty="0">
                <a:latin typeface="Trebuchet MS" pitchFamily="32" charset="0"/>
              </a:rPr>
              <a:t> “</a:t>
            </a:r>
            <a:r>
              <a:rPr lang="de-DE" sz="2400" dirty="0" err="1">
                <a:latin typeface="Trebuchet MS" pitchFamily="32" charset="0"/>
              </a:rPr>
              <a:t>It</a:t>
            </a:r>
            <a:r>
              <a:rPr lang="de-DE" sz="2400" dirty="0">
                <a:latin typeface="Trebuchet MS" pitchFamily="32" charset="0"/>
              </a:rPr>
              <a:t> </a:t>
            </a:r>
            <a:r>
              <a:rPr lang="de-DE" sz="2400" dirty="0" err="1" smtClean="0">
                <a:latin typeface="Trebuchet MS" pitchFamily="32" charset="0"/>
              </a:rPr>
              <a:t>Depends</a:t>
            </a:r>
            <a:r>
              <a:rPr lang="de-DE" sz="2400" dirty="0" smtClean="0">
                <a:latin typeface="Trebuchet MS" pitchFamily="32" charset="0"/>
              </a:rPr>
              <a:t>....“</a:t>
            </a:r>
          </a:p>
          <a:p>
            <a:pPr marL="215900" indent="-215900">
              <a:buClr>
                <a:srgbClr val="969696"/>
              </a:buClr>
              <a:buFont typeface="Wingdings" charset="2"/>
              <a:buChar char="§"/>
            </a:pPr>
            <a:r>
              <a:rPr lang="de-DE" sz="2400" dirty="0" smtClean="0">
                <a:latin typeface="Trebuchet MS" pitchFamily="32" charset="0"/>
              </a:rPr>
              <a:t>V – Design – </a:t>
            </a:r>
            <a:r>
              <a:rPr lang="de-DE" sz="2400" dirty="0" err="1" smtClean="0">
                <a:latin typeface="Trebuchet MS" pitchFamily="32" charset="0"/>
              </a:rPr>
              <a:t>Where</a:t>
            </a:r>
            <a:r>
              <a:rPr lang="de-DE" sz="2400" dirty="0" smtClean="0">
                <a:latin typeface="Trebuchet MS" pitchFamily="32" charset="0"/>
              </a:rPr>
              <a:t> </a:t>
            </a:r>
            <a:r>
              <a:rPr lang="de-DE" sz="2400" dirty="0" err="1" smtClean="0">
                <a:latin typeface="Trebuchet MS" pitchFamily="32" charset="0"/>
              </a:rPr>
              <a:t>does</a:t>
            </a:r>
            <a:r>
              <a:rPr lang="de-DE" sz="2400" dirty="0" smtClean="0">
                <a:latin typeface="Trebuchet MS" pitchFamily="32" charset="0"/>
              </a:rPr>
              <a:t> design fit? </a:t>
            </a:r>
          </a:p>
          <a:p>
            <a:pPr marL="215900" indent="-215900">
              <a:buClr>
                <a:srgbClr val="969696"/>
              </a:buClr>
              <a:buFont typeface="Wingdings" charset="2"/>
              <a:buChar char="§"/>
            </a:pPr>
            <a:r>
              <a:rPr lang="de-DE" sz="2400" dirty="0" smtClean="0">
                <a:latin typeface="Trebuchet MS" pitchFamily="32" charset="0"/>
              </a:rPr>
              <a:t>VI – Future</a:t>
            </a:r>
          </a:p>
          <a:p>
            <a:pPr marL="215900" indent="-215900">
              <a:buClr>
                <a:srgbClr val="969696"/>
              </a:buClr>
              <a:buFont typeface="Wingdings" charset="2"/>
              <a:buChar char="§"/>
            </a:pPr>
            <a:r>
              <a:rPr lang="de-DE" sz="2400" dirty="0" smtClean="0">
                <a:latin typeface="Trebuchet MS" pitchFamily="32" charset="0"/>
              </a:rPr>
              <a:t>VII – </a:t>
            </a:r>
            <a:r>
              <a:rPr lang="de-DE" sz="2400" dirty="0" err="1" smtClean="0">
                <a:latin typeface="Trebuchet MS" pitchFamily="32" charset="0"/>
              </a:rPr>
              <a:t>Bibliography</a:t>
            </a:r>
            <a:endParaRPr lang="de-DE" sz="2400" dirty="0" smtClean="0">
              <a:latin typeface="Trebuchet MS" pitchFamily="32" charset="0"/>
            </a:endParaRPr>
          </a:p>
          <a:p>
            <a:pPr marL="215900" indent="-215900">
              <a:buClr>
                <a:srgbClr val="969696"/>
              </a:buClr>
              <a:buFont typeface="Wingdings" charset="2"/>
              <a:buChar char="§"/>
            </a:pPr>
            <a:r>
              <a:rPr lang="de-DE" sz="2400" dirty="0" smtClean="0">
                <a:latin typeface="Trebuchet MS" pitchFamily="32" charset="0"/>
              </a:rPr>
              <a:t>VIII - </a:t>
            </a:r>
            <a:r>
              <a:rPr lang="de-DE" sz="2400" dirty="0" err="1" smtClean="0">
                <a:latin typeface="Trebuchet MS" pitchFamily="32" charset="0"/>
              </a:rPr>
              <a:t>Contact</a:t>
            </a:r>
            <a:r>
              <a:rPr lang="de-DE" sz="2400" dirty="0" smtClean="0">
                <a:latin typeface="Trebuchet MS" pitchFamily="32" charset="0"/>
              </a:rPr>
              <a:t> Information</a:t>
            </a:r>
          </a:p>
        </p:txBody>
      </p:sp>
    </p:spTree>
    <p:extLst>
      <p:ext uri="{BB962C8B-B14F-4D97-AF65-F5344CB8AC3E}">
        <p14:creationId xmlns:p14="http://schemas.microsoft.com/office/powerpoint/2010/main" val="1617620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808" y="1547589"/>
            <a:ext cx="9072563" cy="4727615"/>
          </a:xfrm>
        </p:spPr>
        <p:txBody>
          <a:bodyPr/>
          <a:lstStyle/>
          <a:p>
            <a:r>
              <a:rPr lang="en-US" altLang="ja-JP" dirty="0" smtClean="0">
                <a:latin typeface="Trebuchet MS"/>
                <a:cs typeface="Trebuchet MS"/>
              </a:rPr>
              <a:t>	This listing on the previous slide is only a small sampling of the most common methods</a:t>
            </a:r>
            <a:br>
              <a:rPr lang="en-US" altLang="ja-JP" dirty="0" smtClean="0">
                <a:latin typeface="Trebuchet MS"/>
                <a:cs typeface="Trebuchet MS"/>
              </a:rPr>
            </a:br>
            <a:endParaRPr lang="en-US" altLang="ja-JP" dirty="0">
              <a:latin typeface="Trebuchet MS"/>
              <a:cs typeface="Trebuchet MS"/>
            </a:endParaRPr>
          </a:p>
          <a:p>
            <a:r>
              <a:rPr lang="en-US" altLang="ja-JP" dirty="0" smtClean="0">
                <a:latin typeface="Trebuchet MS"/>
                <a:cs typeface="Trebuchet MS"/>
              </a:rPr>
              <a:t>	There are many other methods available and used and due to the interdisciplinary nature of the field, we keep expanding the number of methods our field uses</a:t>
            </a:r>
          </a:p>
          <a:p>
            <a:r>
              <a:rPr lang="en-US" altLang="ja-JP" dirty="0" smtClean="0">
                <a:latin typeface="Trebuchet MS"/>
                <a:cs typeface="Trebuchet MS"/>
              </a:rPr>
              <a:t>	</a:t>
            </a:r>
            <a:endParaRPr lang="en-US" dirty="0"/>
          </a:p>
        </p:txBody>
      </p:sp>
      <p:sp>
        <p:nvSpPr>
          <p:cNvPr id="4" name="Titel 3"/>
          <p:cNvSpPr txBox="1">
            <a:spLocks/>
          </p:cNvSpPr>
          <p:nvPr/>
        </p:nvSpPr>
        <p:spPr bwMode="auto">
          <a:xfrm>
            <a:off x="575816" y="323453"/>
            <a:ext cx="9073008"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err="1" smtClean="0">
                <a:latin typeface="Trebuchet MS" pitchFamily="32" charset="0"/>
              </a:rPr>
              <a:t>Methods</a:t>
            </a:r>
            <a:r>
              <a:rPr lang="de-DE" sz="3200" dirty="0" smtClean="0">
                <a:latin typeface="Trebuchet MS" pitchFamily="32" charset="0"/>
              </a:rPr>
              <a:t> – </a:t>
            </a:r>
            <a:r>
              <a:rPr lang="de-DE" sz="3200" dirty="0" err="1" smtClean="0">
                <a:latin typeface="Trebuchet MS" pitchFamily="32" charset="0"/>
              </a:rPr>
              <a:t>By</a:t>
            </a:r>
            <a:r>
              <a:rPr lang="de-DE" sz="3200" dirty="0" smtClean="0">
                <a:latin typeface="Trebuchet MS" pitchFamily="32" charset="0"/>
              </a:rPr>
              <a:t> </a:t>
            </a:r>
            <a:r>
              <a:rPr lang="de-DE" sz="3200" dirty="0" err="1" smtClean="0">
                <a:latin typeface="Trebuchet MS" pitchFamily="32" charset="0"/>
              </a:rPr>
              <a:t>Grouping</a:t>
            </a:r>
            <a:endParaRPr lang="de-DE" sz="3200" dirty="0" smtClean="0">
              <a:latin typeface="Trebuchet MS" pitchFamily="32" charset="0"/>
            </a:endParaRPr>
          </a:p>
        </p:txBody>
      </p:sp>
    </p:spTree>
    <p:extLst>
      <p:ext uri="{BB962C8B-B14F-4D97-AF65-F5344CB8AC3E}">
        <p14:creationId xmlns:p14="http://schemas.microsoft.com/office/powerpoint/2010/main" val="1531157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ypical_dev_time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16" y="1067535"/>
            <a:ext cx="8640960" cy="5880654"/>
          </a:xfrm>
          <a:prstGeom prst="rect">
            <a:avLst/>
          </a:prstGeom>
        </p:spPr>
      </p:pic>
      <p:sp>
        <p:nvSpPr>
          <p:cNvPr id="3" name="Titel 3"/>
          <p:cNvSpPr txBox="1">
            <a:spLocks/>
          </p:cNvSpPr>
          <p:nvPr/>
        </p:nvSpPr>
        <p:spPr bwMode="auto">
          <a:xfrm>
            <a:off x="575816" y="323453"/>
            <a:ext cx="9073008"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err="1" smtClean="0">
                <a:latin typeface="Trebuchet MS" pitchFamily="32" charset="0"/>
              </a:rPr>
              <a:t>Methods</a:t>
            </a:r>
            <a:r>
              <a:rPr lang="de-DE" sz="3200" dirty="0" smtClean="0">
                <a:latin typeface="Trebuchet MS" pitchFamily="32" charset="0"/>
              </a:rPr>
              <a:t> – Timeline </a:t>
            </a:r>
            <a:r>
              <a:rPr lang="de-DE" sz="3200" dirty="0" err="1" smtClean="0">
                <a:latin typeface="Trebuchet MS" pitchFamily="32" charset="0"/>
              </a:rPr>
              <a:t>of</a:t>
            </a:r>
            <a:r>
              <a:rPr lang="de-DE" sz="3200" dirty="0" smtClean="0">
                <a:latin typeface="Trebuchet MS" pitchFamily="32" charset="0"/>
              </a:rPr>
              <a:t> </a:t>
            </a:r>
            <a:r>
              <a:rPr lang="de-DE" sz="3200" dirty="0" err="1" smtClean="0">
                <a:latin typeface="Trebuchet MS" pitchFamily="32" charset="0"/>
              </a:rPr>
              <a:t>Use</a:t>
            </a:r>
            <a:endParaRPr lang="de-DE" sz="3200" dirty="0" smtClean="0">
              <a:latin typeface="Trebuchet MS" pitchFamily="32" charset="0"/>
            </a:endParaRPr>
          </a:p>
        </p:txBody>
      </p:sp>
    </p:spTree>
    <p:extLst>
      <p:ext uri="{BB962C8B-B14F-4D97-AF65-F5344CB8AC3E}">
        <p14:creationId xmlns:p14="http://schemas.microsoft.com/office/powerpoint/2010/main" val="184179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bwMode="auto">
          <a:xfrm>
            <a:off x="936625" y="2555875"/>
            <a:ext cx="8207375" cy="1439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latin typeface="Trebuchet MS" pitchFamily="32" charset="0"/>
              </a:rPr>
              <a:t>IV. </a:t>
            </a:r>
            <a:r>
              <a:rPr lang="de-DE" dirty="0" err="1" smtClean="0">
                <a:latin typeface="Trebuchet MS" pitchFamily="32" charset="0"/>
              </a:rPr>
              <a:t>Context</a:t>
            </a:r>
            <a:r>
              <a:rPr lang="de-DE" dirty="0" smtClean="0">
                <a:latin typeface="Trebuchet MS" pitchFamily="32" charset="0"/>
              </a:rPr>
              <a:t> and “</a:t>
            </a:r>
            <a:r>
              <a:rPr lang="de-DE" dirty="0" err="1">
                <a:latin typeface="Trebuchet MS" pitchFamily="32" charset="0"/>
              </a:rPr>
              <a:t>It</a:t>
            </a:r>
            <a:r>
              <a:rPr lang="de-DE" dirty="0">
                <a:latin typeface="Trebuchet MS" pitchFamily="32" charset="0"/>
              </a:rPr>
              <a:t> </a:t>
            </a:r>
            <a:r>
              <a:rPr lang="de-DE" dirty="0" err="1" smtClean="0">
                <a:latin typeface="Trebuchet MS" pitchFamily="32" charset="0"/>
              </a:rPr>
              <a:t>Depends</a:t>
            </a:r>
            <a:r>
              <a:rPr lang="de-DE" dirty="0" smtClean="0">
                <a:latin typeface="Trebuchet MS" pitchFamily="32" charset="0"/>
              </a:rPr>
              <a:t>“</a:t>
            </a:r>
          </a:p>
        </p:txBody>
      </p:sp>
    </p:spTree>
    <p:extLst>
      <p:ext uri="{BB962C8B-B14F-4D97-AF65-F5344CB8AC3E}">
        <p14:creationId xmlns:p14="http://schemas.microsoft.com/office/powerpoint/2010/main" val="3189769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857250" lvl="1" indent="-457200">
              <a:buFont typeface="Wingdings" charset="2"/>
              <a:buChar char="§"/>
            </a:pPr>
            <a:r>
              <a:rPr lang="en-US" sz="3200" dirty="0" smtClean="0">
                <a:latin typeface="Trebuchet MS"/>
                <a:cs typeface="Trebuchet MS"/>
              </a:rPr>
              <a:t>Part of the overall issue with understanding usability and the user experience is the impact of the context of use of the product or service</a:t>
            </a:r>
          </a:p>
          <a:p>
            <a:pPr marL="857250" lvl="1" indent="-457200">
              <a:buFont typeface="Wingdings" charset="2"/>
              <a:buChar char="§"/>
            </a:pPr>
            <a:endParaRPr lang="en-US" sz="3200" dirty="0">
              <a:latin typeface="Trebuchet MS"/>
              <a:cs typeface="Trebuchet MS"/>
            </a:endParaRPr>
          </a:p>
          <a:p>
            <a:pPr marL="857250" lvl="1" indent="-457200">
              <a:buFont typeface="Wingdings" charset="2"/>
              <a:buChar char="§"/>
            </a:pPr>
            <a:r>
              <a:rPr lang="en-US" sz="3200" dirty="0" smtClean="0">
                <a:latin typeface="Trebuchet MS"/>
                <a:cs typeface="Trebuchet MS"/>
              </a:rPr>
              <a:t>This is critical – and needs to be understood when working with a product</a:t>
            </a:r>
            <a:br>
              <a:rPr lang="en-US" sz="3200" dirty="0" smtClean="0">
                <a:latin typeface="Trebuchet MS"/>
                <a:cs typeface="Trebuchet MS"/>
              </a:rPr>
            </a:br>
            <a:endParaRPr lang="en-US" sz="3200" dirty="0" smtClean="0">
              <a:latin typeface="Trebuchet MS"/>
              <a:cs typeface="Trebuchet MS"/>
            </a:endParaRPr>
          </a:p>
          <a:p>
            <a:pPr marL="857250" lvl="1" indent="-457200">
              <a:buFont typeface="Wingdings" charset="2"/>
              <a:buChar char="§"/>
            </a:pPr>
            <a:r>
              <a:rPr lang="en-US" sz="3200" dirty="0" smtClean="0">
                <a:latin typeface="Trebuchet MS"/>
                <a:cs typeface="Trebuchet MS"/>
              </a:rPr>
              <a:t>This also makes ‘standardizing’ usability &amp; user experience VERY DIFFICULT</a:t>
            </a:r>
          </a:p>
          <a:p>
            <a:pPr marL="0" indent="0"/>
            <a:endParaRPr lang="en-US" dirty="0">
              <a:latin typeface="Trebuchet MS"/>
              <a:cs typeface="Trebuchet MS"/>
            </a:endParaRPr>
          </a:p>
          <a:p>
            <a:endParaRPr lang="en-US" dirty="0"/>
          </a:p>
        </p:txBody>
      </p:sp>
      <p:sp>
        <p:nvSpPr>
          <p:cNvPr id="4" name="Titel 3"/>
          <p:cNvSpPr txBox="1">
            <a:spLocks/>
          </p:cNvSpPr>
          <p:nvPr/>
        </p:nvSpPr>
        <p:spPr bwMode="auto">
          <a:xfrm>
            <a:off x="791840" y="395461"/>
            <a:ext cx="8207376"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err="1" smtClean="0">
                <a:latin typeface="Trebuchet MS" pitchFamily="32" charset="0"/>
              </a:rPr>
              <a:t>Context</a:t>
            </a:r>
            <a:r>
              <a:rPr lang="de-DE" sz="3200" dirty="0" smtClean="0">
                <a:latin typeface="Trebuchet MS" pitchFamily="32" charset="0"/>
              </a:rPr>
              <a:t> </a:t>
            </a:r>
            <a:r>
              <a:rPr lang="de-DE" sz="3200" dirty="0" err="1" smtClean="0">
                <a:latin typeface="Trebuchet MS" pitchFamily="32" charset="0"/>
              </a:rPr>
              <a:t>within</a:t>
            </a:r>
            <a:r>
              <a:rPr lang="de-DE" sz="3200" dirty="0" smtClean="0">
                <a:latin typeface="Trebuchet MS" pitchFamily="32" charset="0"/>
              </a:rPr>
              <a:t> User Experience (UX)</a:t>
            </a:r>
          </a:p>
        </p:txBody>
      </p:sp>
    </p:spTree>
    <p:extLst>
      <p:ext uri="{BB962C8B-B14F-4D97-AF65-F5344CB8AC3E}">
        <p14:creationId xmlns:p14="http://schemas.microsoft.com/office/powerpoint/2010/main" val="3820306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00050" lvl="1" indent="0"/>
            <a:r>
              <a:rPr lang="en-US" sz="3200" dirty="0" smtClean="0">
                <a:latin typeface="Trebuchet MS"/>
                <a:cs typeface="Trebuchet MS"/>
              </a:rPr>
              <a:t>"</a:t>
            </a:r>
            <a:r>
              <a:rPr lang="en-US" sz="3200" dirty="0">
                <a:latin typeface="Trebuchet MS"/>
                <a:cs typeface="Trebuchet MS"/>
              </a:rPr>
              <a:t>[Usability refers to] the extent to which a product can be used by specified users to achieve specified goals with effectiveness, efficiency and satisfaction in a specified context of use." - ISO 9241-11</a:t>
            </a:r>
          </a:p>
          <a:p>
            <a:endParaRPr lang="en-US" dirty="0"/>
          </a:p>
        </p:txBody>
      </p:sp>
      <p:sp>
        <p:nvSpPr>
          <p:cNvPr id="4" name="Titel 3"/>
          <p:cNvSpPr txBox="1">
            <a:spLocks/>
          </p:cNvSpPr>
          <p:nvPr/>
        </p:nvSpPr>
        <p:spPr bwMode="auto">
          <a:xfrm>
            <a:off x="791840" y="35421"/>
            <a:ext cx="8352928" cy="12960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smtClean="0">
                <a:latin typeface="Trebuchet MS" pitchFamily="32" charset="0"/>
              </a:rPr>
              <a:t>International </a:t>
            </a:r>
            <a:r>
              <a:rPr lang="de-DE" sz="3200" dirty="0" err="1" smtClean="0">
                <a:latin typeface="Trebuchet MS" pitchFamily="32" charset="0"/>
              </a:rPr>
              <a:t>Organization</a:t>
            </a:r>
            <a:r>
              <a:rPr lang="de-DE" sz="3200" dirty="0" smtClean="0">
                <a:latin typeface="Trebuchet MS" pitchFamily="32" charset="0"/>
              </a:rPr>
              <a:t> </a:t>
            </a:r>
            <a:r>
              <a:rPr lang="de-DE" sz="3200" dirty="0" err="1" smtClean="0">
                <a:latin typeface="Trebuchet MS" pitchFamily="32" charset="0"/>
              </a:rPr>
              <a:t>for</a:t>
            </a:r>
            <a:r>
              <a:rPr lang="de-DE" sz="3200" dirty="0" smtClean="0">
                <a:latin typeface="Trebuchet MS" pitchFamily="32" charset="0"/>
              </a:rPr>
              <a:t> </a:t>
            </a:r>
            <a:r>
              <a:rPr lang="de-DE" sz="3200" dirty="0" err="1" smtClean="0">
                <a:latin typeface="Trebuchet MS" pitchFamily="32" charset="0"/>
              </a:rPr>
              <a:t>Standardization</a:t>
            </a:r>
            <a:r>
              <a:rPr lang="de-DE" sz="3200" dirty="0" smtClean="0">
                <a:latin typeface="Trebuchet MS" pitchFamily="32" charset="0"/>
              </a:rPr>
              <a:t> (ISO) – </a:t>
            </a:r>
            <a:r>
              <a:rPr lang="de-DE" sz="3200" dirty="0" err="1" smtClean="0">
                <a:latin typeface="Trebuchet MS" pitchFamily="32" charset="0"/>
              </a:rPr>
              <a:t>Usability</a:t>
            </a:r>
            <a:endParaRPr lang="de-DE" sz="3200" dirty="0" smtClean="0">
              <a:latin typeface="Trebuchet MS" pitchFamily="32" charset="0"/>
            </a:endParaRPr>
          </a:p>
        </p:txBody>
      </p:sp>
    </p:spTree>
    <p:extLst>
      <p:ext uri="{BB962C8B-B14F-4D97-AF65-F5344CB8AC3E}">
        <p14:creationId xmlns:p14="http://schemas.microsoft.com/office/powerpoint/2010/main" val="3625000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31" y="1403573"/>
            <a:ext cx="9072563" cy="5832648"/>
          </a:xfrm>
        </p:spPr>
        <p:txBody>
          <a:bodyPr>
            <a:normAutofit fontScale="92500" lnSpcReduction="10000"/>
          </a:bodyPr>
          <a:lstStyle/>
          <a:p>
            <a:pPr marL="857250" lvl="1" indent="-457200">
              <a:buFont typeface="Wingdings" charset="2"/>
              <a:buChar char="§"/>
            </a:pPr>
            <a:r>
              <a:rPr lang="en-US" sz="3200" dirty="0" smtClean="0">
                <a:latin typeface="Trebuchet MS"/>
                <a:cs typeface="Trebuchet MS"/>
              </a:rPr>
              <a:t>The term ‘it depends’ is often used when asked if a product is ‘usable’ or a ‘good user experience’</a:t>
            </a:r>
            <a:br>
              <a:rPr lang="en-US" sz="3200" dirty="0" smtClean="0">
                <a:latin typeface="Trebuchet MS"/>
                <a:cs typeface="Trebuchet MS"/>
              </a:rPr>
            </a:br>
            <a:endParaRPr lang="en-US" sz="3200" dirty="0" smtClean="0">
              <a:latin typeface="Trebuchet MS"/>
              <a:cs typeface="Trebuchet MS"/>
            </a:endParaRPr>
          </a:p>
          <a:p>
            <a:pPr marL="857250" lvl="1" indent="-457200">
              <a:buFont typeface="Wingdings" charset="2"/>
              <a:buChar char="§"/>
            </a:pPr>
            <a:r>
              <a:rPr lang="en-US" sz="3200" dirty="0" smtClean="0">
                <a:latin typeface="Trebuchet MS"/>
                <a:cs typeface="Trebuchet MS"/>
              </a:rPr>
              <a:t>Again, all experiences are contextual, so often the same product can be ‘usable’ for one person and ‘not usable’ for another. This is one of the more difficult aspects of user experience is to understand </a:t>
            </a:r>
            <a:br>
              <a:rPr lang="en-US" sz="3200" dirty="0" smtClean="0">
                <a:latin typeface="Trebuchet MS"/>
                <a:cs typeface="Trebuchet MS"/>
              </a:rPr>
            </a:br>
            <a:endParaRPr lang="en-US" sz="3200" dirty="0" smtClean="0">
              <a:latin typeface="Trebuchet MS"/>
              <a:cs typeface="Trebuchet MS"/>
            </a:endParaRPr>
          </a:p>
          <a:p>
            <a:pPr marL="857250" lvl="1" indent="-457200">
              <a:buFont typeface="Wingdings" charset="2"/>
              <a:buChar char="§"/>
            </a:pPr>
            <a:r>
              <a:rPr lang="en-US" sz="3200" dirty="0" smtClean="0">
                <a:latin typeface="Trebuchet MS"/>
                <a:cs typeface="Trebuchet MS"/>
              </a:rPr>
              <a:t>User research helps determine what aspects of context are most important for a good user experience</a:t>
            </a:r>
          </a:p>
          <a:p>
            <a:pPr marL="0" indent="0"/>
            <a:endParaRPr lang="en-US" dirty="0">
              <a:latin typeface="Trebuchet MS"/>
              <a:cs typeface="Trebuchet MS"/>
            </a:endParaRPr>
          </a:p>
          <a:p>
            <a:endParaRPr lang="en-US" dirty="0"/>
          </a:p>
        </p:txBody>
      </p:sp>
      <p:sp>
        <p:nvSpPr>
          <p:cNvPr id="4" name="Titel 3"/>
          <p:cNvSpPr txBox="1">
            <a:spLocks/>
          </p:cNvSpPr>
          <p:nvPr/>
        </p:nvSpPr>
        <p:spPr bwMode="auto">
          <a:xfrm>
            <a:off x="791840" y="323453"/>
            <a:ext cx="8207376"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smtClean="0">
                <a:latin typeface="Trebuchet MS" pitchFamily="32" charset="0"/>
              </a:rPr>
              <a:t>“</a:t>
            </a:r>
            <a:r>
              <a:rPr lang="de-DE" sz="3200" dirty="0" err="1" smtClean="0">
                <a:latin typeface="Trebuchet MS" pitchFamily="32" charset="0"/>
              </a:rPr>
              <a:t>It</a:t>
            </a:r>
            <a:r>
              <a:rPr lang="de-DE" sz="3200" dirty="0" smtClean="0">
                <a:latin typeface="Trebuchet MS" pitchFamily="32" charset="0"/>
              </a:rPr>
              <a:t> </a:t>
            </a:r>
            <a:r>
              <a:rPr lang="de-DE" sz="3200" dirty="0" err="1" smtClean="0">
                <a:latin typeface="Trebuchet MS" pitchFamily="32" charset="0"/>
              </a:rPr>
              <a:t>Depends</a:t>
            </a:r>
            <a:r>
              <a:rPr lang="de-DE" sz="3200" dirty="0" smtClean="0">
                <a:latin typeface="Trebuchet MS" pitchFamily="32" charset="0"/>
              </a:rPr>
              <a:t>...“</a:t>
            </a:r>
          </a:p>
        </p:txBody>
      </p:sp>
    </p:spTree>
    <p:extLst>
      <p:ext uri="{BB962C8B-B14F-4D97-AF65-F5344CB8AC3E}">
        <p14:creationId xmlns:p14="http://schemas.microsoft.com/office/powerpoint/2010/main" val="940663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bwMode="auto">
          <a:xfrm>
            <a:off x="936625" y="2555875"/>
            <a:ext cx="8207375" cy="1439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latin typeface="Trebuchet MS" pitchFamily="32" charset="0"/>
              </a:rPr>
              <a:t>V. Design – </a:t>
            </a:r>
            <a:r>
              <a:rPr lang="de-DE" dirty="0" err="1" smtClean="0">
                <a:latin typeface="Trebuchet MS" pitchFamily="32" charset="0"/>
              </a:rPr>
              <a:t>Where</a:t>
            </a:r>
            <a:r>
              <a:rPr lang="de-DE" dirty="0" smtClean="0">
                <a:latin typeface="Trebuchet MS" pitchFamily="32" charset="0"/>
              </a:rPr>
              <a:t> </a:t>
            </a:r>
            <a:r>
              <a:rPr lang="de-DE" dirty="0" err="1">
                <a:latin typeface="Trebuchet MS" pitchFamily="32" charset="0"/>
              </a:rPr>
              <a:t>d</a:t>
            </a:r>
            <a:r>
              <a:rPr lang="de-DE" dirty="0" err="1" smtClean="0">
                <a:latin typeface="Trebuchet MS" pitchFamily="32" charset="0"/>
              </a:rPr>
              <a:t>oes</a:t>
            </a:r>
            <a:r>
              <a:rPr lang="de-DE" dirty="0" smtClean="0">
                <a:latin typeface="Trebuchet MS" pitchFamily="32" charset="0"/>
              </a:rPr>
              <a:t> Design fit? </a:t>
            </a:r>
          </a:p>
        </p:txBody>
      </p:sp>
    </p:spTree>
    <p:extLst>
      <p:ext uri="{BB962C8B-B14F-4D97-AF65-F5344CB8AC3E}">
        <p14:creationId xmlns:p14="http://schemas.microsoft.com/office/powerpoint/2010/main" val="1571985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31" y="1475581"/>
            <a:ext cx="9072563" cy="5472296"/>
          </a:xfrm>
        </p:spPr>
        <p:txBody>
          <a:bodyPr>
            <a:normAutofit/>
          </a:bodyPr>
          <a:lstStyle/>
          <a:p>
            <a:pPr marL="857250" lvl="1" indent="-457200">
              <a:buFont typeface="Wingdings" charset="2"/>
              <a:buChar char="§"/>
            </a:pPr>
            <a:r>
              <a:rPr lang="en-US" sz="3200" dirty="0" smtClean="0">
                <a:latin typeface="Trebuchet MS"/>
                <a:cs typeface="Trebuchet MS"/>
              </a:rPr>
              <a:t>As the field has matured and gained acceptance within organizations, the importance of design has also become crucial to the user experience profession </a:t>
            </a:r>
            <a:br>
              <a:rPr lang="en-US" sz="3200" dirty="0" smtClean="0">
                <a:latin typeface="Trebuchet MS"/>
                <a:cs typeface="Trebuchet MS"/>
              </a:rPr>
            </a:br>
            <a:endParaRPr lang="en-US" sz="3200" dirty="0" smtClean="0">
              <a:latin typeface="Trebuchet MS"/>
              <a:cs typeface="Trebuchet MS"/>
            </a:endParaRPr>
          </a:p>
          <a:p>
            <a:pPr marL="857250" lvl="1" indent="-457200">
              <a:buFont typeface="Wingdings" charset="2"/>
              <a:buChar char="§"/>
            </a:pPr>
            <a:r>
              <a:rPr lang="en-US" sz="3200" dirty="0" smtClean="0">
                <a:latin typeface="Trebuchet MS"/>
                <a:cs typeface="Trebuchet MS"/>
              </a:rPr>
              <a:t>As </a:t>
            </a:r>
            <a:r>
              <a:rPr lang="en-US" sz="3200" dirty="0">
                <a:latin typeface="Trebuchet MS"/>
                <a:cs typeface="Trebuchet MS"/>
              </a:rPr>
              <a:t>the user </a:t>
            </a:r>
            <a:r>
              <a:rPr lang="en-US" sz="3200" dirty="0" smtClean="0">
                <a:latin typeface="Trebuchet MS"/>
                <a:cs typeface="Trebuchet MS"/>
              </a:rPr>
              <a:t>experience field has evolved, design’s influence expanded as important to the user experience. Now design is rightly seen as a critical component of the user experience field</a:t>
            </a:r>
          </a:p>
          <a:p>
            <a:pPr marL="0" indent="0"/>
            <a:endParaRPr lang="en-US" dirty="0">
              <a:latin typeface="Trebuchet MS"/>
              <a:cs typeface="Trebuchet MS"/>
            </a:endParaRPr>
          </a:p>
          <a:p>
            <a:endParaRPr lang="en-US" dirty="0"/>
          </a:p>
        </p:txBody>
      </p:sp>
      <p:sp>
        <p:nvSpPr>
          <p:cNvPr id="4" name="Titel 3"/>
          <p:cNvSpPr txBox="1">
            <a:spLocks/>
          </p:cNvSpPr>
          <p:nvPr/>
        </p:nvSpPr>
        <p:spPr bwMode="auto">
          <a:xfrm>
            <a:off x="791840" y="323453"/>
            <a:ext cx="8207376"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smtClean="0">
                <a:latin typeface="Trebuchet MS" pitchFamily="32" charset="0"/>
              </a:rPr>
              <a:t>User Experience (UX) and Design</a:t>
            </a:r>
          </a:p>
        </p:txBody>
      </p:sp>
    </p:spTree>
    <p:extLst>
      <p:ext uri="{BB962C8B-B14F-4D97-AF65-F5344CB8AC3E}">
        <p14:creationId xmlns:p14="http://schemas.microsoft.com/office/powerpoint/2010/main" val="4125647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31" y="1475581"/>
            <a:ext cx="9072563" cy="5760640"/>
          </a:xfrm>
        </p:spPr>
        <p:txBody>
          <a:bodyPr>
            <a:normAutofit/>
          </a:bodyPr>
          <a:lstStyle/>
          <a:p>
            <a:pPr marL="857250" lvl="1" indent="-457200">
              <a:buFont typeface="Wingdings" charset="2"/>
              <a:buChar char="§"/>
            </a:pPr>
            <a:r>
              <a:rPr lang="en-US" sz="3200" dirty="0" smtClean="0">
                <a:latin typeface="Trebuchet MS"/>
                <a:cs typeface="Trebuchet MS"/>
              </a:rPr>
              <a:t>Using the three main groupings of research, design,</a:t>
            </a:r>
            <a:r>
              <a:rPr lang="en-US" sz="3200" dirty="0">
                <a:latin typeface="Trebuchet MS"/>
                <a:cs typeface="Trebuchet MS"/>
              </a:rPr>
              <a:t> </a:t>
            </a:r>
            <a:r>
              <a:rPr lang="en-US" sz="3200" dirty="0" smtClean="0">
                <a:latin typeface="Trebuchet MS"/>
                <a:cs typeface="Trebuchet MS"/>
              </a:rPr>
              <a:t>and evaluation allows the user experience professional involvement with the product development through the entire product or service life cycle</a:t>
            </a:r>
            <a:br>
              <a:rPr lang="en-US" sz="3200" dirty="0" smtClean="0">
                <a:latin typeface="Trebuchet MS"/>
                <a:cs typeface="Trebuchet MS"/>
              </a:rPr>
            </a:br>
            <a:endParaRPr lang="en-US" sz="3200" dirty="0">
              <a:latin typeface="Trebuchet MS"/>
              <a:cs typeface="Trebuchet MS"/>
            </a:endParaRPr>
          </a:p>
          <a:p>
            <a:pPr marL="857250" lvl="1" indent="-457200">
              <a:buFont typeface="Wingdings" charset="2"/>
              <a:buChar char="§"/>
            </a:pPr>
            <a:r>
              <a:rPr lang="en-US" sz="3200" dirty="0" smtClean="0">
                <a:latin typeface="Trebuchet MS"/>
                <a:cs typeface="Trebuchet MS"/>
              </a:rPr>
              <a:t>This is a recent development and a testimony to the importance &amp; growth of the field, as only a decade or two ago, the best we could hope was a part in product evaluation (mostly usability testing)</a:t>
            </a:r>
            <a:endParaRPr lang="en-US" sz="3200" dirty="0">
              <a:latin typeface="Trebuchet MS"/>
              <a:cs typeface="Trebuchet MS"/>
            </a:endParaRPr>
          </a:p>
          <a:p>
            <a:endParaRPr lang="en-US" dirty="0"/>
          </a:p>
        </p:txBody>
      </p:sp>
      <p:sp>
        <p:nvSpPr>
          <p:cNvPr id="4" name="Titel 3"/>
          <p:cNvSpPr txBox="1">
            <a:spLocks/>
          </p:cNvSpPr>
          <p:nvPr/>
        </p:nvSpPr>
        <p:spPr bwMode="auto">
          <a:xfrm>
            <a:off x="791840" y="323453"/>
            <a:ext cx="8207376"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smtClean="0">
                <a:latin typeface="Trebuchet MS" pitchFamily="32" charset="0"/>
              </a:rPr>
              <a:t>User Experience (UX) and Design</a:t>
            </a:r>
          </a:p>
        </p:txBody>
      </p:sp>
    </p:spTree>
    <p:extLst>
      <p:ext uri="{BB962C8B-B14F-4D97-AF65-F5344CB8AC3E}">
        <p14:creationId xmlns:p14="http://schemas.microsoft.com/office/powerpoint/2010/main" val="832831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31" y="1763925"/>
            <a:ext cx="9072563" cy="5616312"/>
          </a:xfrm>
        </p:spPr>
        <p:txBody>
          <a:bodyPr>
            <a:noAutofit/>
          </a:bodyPr>
          <a:lstStyle/>
          <a:p>
            <a:pPr marL="857250" lvl="1" indent="-457200">
              <a:buFont typeface="Wingdings" charset="2"/>
              <a:buChar char="§"/>
            </a:pPr>
            <a:r>
              <a:rPr lang="en-US" sz="3200" dirty="0" smtClean="0">
                <a:latin typeface="Trebuchet MS"/>
                <a:cs typeface="Trebuchet MS"/>
              </a:rPr>
              <a:t>The idea of ‘Design Patterns’ has emerged within the user experience field. </a:t>
            </a:r>
            <a:br>
              <a:rPr lang="en-US" sz="3200" dirty="0" smtClean="0">
                <a:latin typeface="Trebuchet MS"/>
                <a:cs typeface="Trebuchet MS"/>
              </a:rPr>
            </a:br>
            <a:endParaRPr lang="en-US" sz="3200" dirty="0" smtClean="0">
              <a:latin typeface="Trebuchet MS"/>
              <a:cs typeface="Trebuchet MS"/>
            </a:endParaRPr>
          </a:p>
          <a:p>
            <a:pPr marL="857250" lvl="1" indent="-457200">
              <a:buFont typeface="Wingdings" charset="2"/>
              <a:buChar char="§"/>
            </a:pPr>
            <a:r>
              <a:rPr lang="en-US" sz="3200" dirty="0" smtClean="0">
                <a:latin typeface="Trebuchet MS"/>
                <a:cs typeface="Trebuchet MS"/>
              </a:rPr>
              <a:t>Design Patterns are online style guides and/or sets of widgets and interaction patterns/standards to use in particular interactions</a:t>
            </a:r>
            <a:r>
              <a:rPr lang="en-US" sz="3200" dirty="0">
                <a:latin typeface="Trebuchet MS"/>
                <a:cs typeface="Trebuchet MS"/>
              </a:rPr>
              <a:t> </a:t>
            </a:r>
            <a:r>
              <a:rPr lang="en-US" sz="3200" dirty="0" smtClean="0">
                <a:latin typeface="Trebuchet MS"/>
                <a:cs typeface="Trebuchet MS"/>
              </a:rPr>
              <a:t>(sometimes coded parts too)</a:t>
            </a:r>
          </a:p>
        </p:txBody>
      </p:sp>
      <p:sp>
        <p:nvSpPr>
          <p:cNvPr id="4" name="Titel 3"/>
          <p:cNvSpPr txBox="1">
            <a:spLocks/>
          </p:cNvSpPr>
          <p:nvPr/>
        </p:nvSpPr>
        <p:spPr bwMode="auto">
          <a:xfrm>
            <a:off x="791840" y="323453"/>
            <a:ext cx="8207376"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smtClean="0">
                <a:latin typeface="Trebuchet MS" pitchFamily="32" charset="0"/>
              </a:rPr>
              <a:t>User Experience (UX) and Design</a:t>
            </a:r>
          </a:p>
        </p:txBody>
      </p:sp>
    </p:spTree>
    <p:extLst>
      <p:ext uri="{BB962C8B-B14F-4D97-AF65-F5344CB8AC3E}">
        <p14:creationId xmlns:p14="http://schemas.microsoft.com/office/powerpoint/2010/main" val="1297065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bwMode="auto">
          <a:xfrm>
            <a:off x="936625" y="2555875"/>
            <a:ext cx="8207375" cy="1439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latin typeface="Trebuchet MS" pitchFamily="32" charset="0"/>
              </a:rPr>
              <a:t>II. Welcome and Introduction</a:t>
            </a:r>
          </a:p>
        </p:txBody>
      </p:sp>
    </p:spTree>
    <p:extLst>
      <p:ext uri="{BB962C8B-B14F-4D97-AF65-F5344CB8AC3E}">
        <p14:creationId xmlns:p14="http://schemas.microsoft.com/office/powerpoint/2010/main" val="1502225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5856" y="251509"/>
            <a:ext cx="9144769" cy="576000"/>
          </a:xfrm>
        </p:spPr>
        <p:txBody>
          <a:bodyPr/>
          <a:lstStyle/>
          <a:p>
            <a:r>
              <a:rPr lang="de-DE" dirty="0" err="1" smtClean="0"/>
              <a:t>Usability</a:t>
            </a:r>
            <a:r>
              <a:rPr lang="de-DE" dirty="0" smtClean="0"/>
              <a:t> Body </a:t>
            </a:r>
            <a:r>
              <a:rPr lang="de-DE" dirty="0" err="1" smtClean="0"/>
              <a:t>of</a:t>
            </a:r>
            <a:r>
              <a:rPr lang="de-DE" dirty="0" smtClean="0"/>
              <a:t> </a:t>
            </a:r>
            <a:r>
              <a:rPr lang="de-DE" dirty="0" err="1" smtClean="0"/>
              <a:t>Knowledge</a:t>
            </a:r>
            <a:r>
              <a:rPr lang="de-DE" dirty="0" smtClean="0"/>
              <a:t> (BOK)</a:t>
            </a:r>
            <a:endParaRPr lang="de-DE" dirty="0"/>
          </a:p>
        </p:txBody>
      </p:sp>
      <p:sp>
        <p:nvSpPr>
          <p:cNvPr id="3" name="Inhaltsplatzhalter 2"/>
          <p:cNvSpPr>
            <a:spLocks noGrp="1"/>
          </p:cNvSpPr>
          <p:nvPr>
            <p:ph sz="quarter" idx="10"/>
          </p:nvPr>
        </p:nvSpPr>
        <p:spPr>
          <a:xfrm>
            <a:off x="647824" y="1907629"/>
            <a:ext cx="4536504" cy="3888258"/>
          </a:xfrm>
        </p:spPr>
        <p:txBody>
          <a:bodyPr/>
          <a:lstStyle/>
          <a:p>
            <a:pPr marL="0" indent="0"/>
            <a:r>
              <a:rPr lang="de-DE" sz="2400" dirty="0" smtClean="0">
                <a:latin typeface="Trebuchet MS" pitchFamily="32" charset="0"/>
              </a:rPr>
              <a:t>The </a:t>
            </a:r>
            <a:r>
              <a:rPr lang="de-DE" sz="2400" dirty="0" err="1" smtClean="0">
                <a:latin typeface="Trebuchet MS" pitchFamily="32" charset="0"/>
              </a:rPr>
              <a:t>Usability</a:t>
            </a:r>
            <a:r>
              <a:rPr lang="de-DE" sz="2400" dirty="0" smtClean="0">
                <a:latin typeface="Trebuchet MS" pitchFamily="32" charset="0"/>
              </a:rPr>
              <a:t> Body </a:t>
            </a:r>
            <a:r>
              <a:rPr lang="de-DE" sz="2400" dirty="0" err="1" smtClean="0">
                <a:latin typeface="Trebuchet MS" pitchFamily="32" charset="0"/>
              </a:rPr>
              <a:t>of</a:t>
            </a:r>
            <a:r>
              <a:rPr lang="de-DE" sz="2400" dirty="0" smtClean="0">
                <a:latin typeface="Trebuchet MS" pitchFamily="32" charset="0"/>
              </a:rPr>
              <a:t> </a:t>
            </a:r>
            <a:r>
              <a:rPr lang="de-DE" sz="2400" dirty="0" err="1" smtClean="0">
                <a:latin typeface="Trebuchet MS" pitchFamily="32" charset="0"/>
              </a:rPr>
              <a:t>Knowledge</a:t>
            </a:r>
            <a:r>
              <a:rPr lang="de-DE" sz="2400" dirty="0" smtClean="0">
                <a:latin typeface="Trebuchet MS" pitchFamily="32" charset="0"/>
              </a:rPr>
              <a:t> (BOK) </a:t>
            </a:r>
            <a:r>
              <a:rPr lang="de-DE" sz="2400" dirty="0" err="1" smtClean="0">
                <a:latin typeface="Trebuchet MS" pitchFamily="32" charset="0"/>
              </a:rPr>
              <a:t>is</a:t>
            </a:r>
            <a:r>
              <a:rPr lang="de-DE" sz="2400" dirty="0" smtClean="0">
                <a:latin typeface="Trebuchet MS" pitchFamily="32" charset="0"/>
              </a:rPr>
              <a:t> </a:t>
            </a:r>
            <a:r>
              <a:rPr lang="de-DE" sz="2400" dirty="0" err="1" smtClean="0">
                <a:latin typeface="Trebuchet MS" pitchFamily="32" charset="0"/>
              </a:rPr>
              <a:t>resource</a:t>
            </a:r>
            <a:r>
              <a:rPr lang="de-DE" sz="2400" dirty="0" smtClean="0">
                <a:latin typeface="Trebuchet MS" pitchFamily="32" charset="0"/>
              </a:rPr>
              <a:t> and </a:t>
            </a:r>
            <a:r>
              <a:rPr lang="de-DE" sz="2400" dirty="0" err="1" smtClean="0">
                <a:latin typeface="Trebuchet MS" pitchFamily="32" charset="0"/>
              </a:rPr>
              <a:t>repository</a:t>
            </a:r>
            <a:r>
              <a:rPr lang="de-DE" sz="2400" dirty="0" smtClean="0">
                <a:latin typeface="Trebuchet MS" pitchFamily="32" charset="0"/>
              </a:rPr>
              <a:t> </a:t>
            </a:r>
            <a:r>
              <a:rPr lang="de-DE" sz="2400" dirty="0" err="1" smtClean="0">
                <a:latin typeface="Trebuchet MS" pitchFamily="32" charset="0"/>
              </a:rPr>
              <a:t>for</a:t>
            </a:r>
            <a:r>
              <a:rPr lang="de-DE" sz="2400" dirty="0">
                <a:latin typeface="Trebuchet MS" pitchFamily="32" charset="0"/>
              </a:rPr>
              <a:t> </a:t>
            </a:r>
            <a:r>
              <a:rPr lang="de-DE" sz="2400" dirty="0" err="1" smtClean="0">
                <a:latin typeface="Trebuchet MS" pitchFamily="32" charset="0"/>
              </a:rPr>
              <a:t>information</a:t>
            </a:r>
            <a:r>
              <a:rPr lang="de-DE" sz="2400" dirty="0" smtClean="0">
                <a:latin typeface="Trebuchet MS" pitchFamily="32" charset="0"/>
              </a:rPr>
              <a:t> </a:t>
            </a:r>
            <a:r>
              <a:rPr lang="de-DE" sz="2400" dirty="0" err="1" smtClean="0">
                <a:latin typeface="Trebuchet MS" pitchFamily="32" charset="0"/>
              </a:rPr>
              <a:t>about</a:t>
            </a:r>
            <a:r>
              <a:rPr lang="de-DE" sz="2400" dirty="0" smtClean="0">
                <a:latin typeface="Trebuchet MS" pitchFamily="32" charset="0"/>
              </a:rPr>
              <a:t> UX </a:t>
            </a:r>
            <a:r>
              <a:rPr lang="de-DE" sz="2400" dirty="0" err="1" smtClean="0">
                <a:latin typeface="Trebuchet MS" pitchFamily="32" charset="0"/>
              </a:rPr>
              <a:t>methods</a:t>
            </a:r>
            <a:r>
              <a:rPr lang="de-DE" sz="2400" dirty="0" smtClean="0">
                <a:latin typeface="Trebuchet MS" pitchFamily="32" charset="0"/>
              </a:rPr>
              <a:t> and design </a:t>
            </a:r>
            <a:br>
              <a:rPr lang="de-DE" sz="2400" dirty="0" smtClean="0">
                <a:latin typeface="Trebuchet MS" pitchFamily="32" charset="0"/>
              </a:rPr>
            </a:br>
            <a:r>
              <a:rPr lang="de-DE" sz="2400" dirty="0" smtClean="0">
                <a:latin typeface="Trebuchet MS" pitchFamily="32" charset="0"/>
              </a:rPr>
              <a:t/>
            </a:r>
            <a:br>
              <a:rPr lang="de-DE" sz="2400" dirty="0" smtClean="0">
                <a:latin typeface="Trebuchet MS" pitchFamily="32" charset="0"/>
              </a:rPr>
            </a:br>
            <a:r>
              <a:rPr lang="de-DE" sz="2400" dirty="0" smtClean="0">
                <a:latin typeface="Trebuchet MS" pitchFamily="32" charset="0"/>
              </a:rPr>
              <a:t>Content </a:t>
            </a:r>
            <a:r>
              <a:rPr lang="de-DE" sz="2400" dirty="0" err="1" smtClean="0">
                <a:latin typeface="Trebuchet MS" pitchFamily="32" charset="0"/>
              </a:rPr>
              <a:t>is</a:t>
            </a:r>
            <a:r>
              <a:rPr lang="de-DE" sz="2400" dirty="0" smtClean="0">
                <a:latin typeface="Trebuchet MS" pitchFamily="32" charset="0"/>
              </a:rPr>
              <a:t> </a:t>
            </a:r>
            <a:r>
              <a:rPr lang="de-DE" sz="2400" dirty="0" err="1" smtClean="0">
                <a:latin typeface="Trebuchet MS" pitchFamily="32" charset="0"/>
              </a:rPr>
              <a:t>updated</a:t>
            </a:r>
            <a:r>
              <a:rPr lang="de-DE" sz="2400" dirty="0" smtClean="0">
                <a:latin typeface="Trebuchet MS" pitchFamily="32" charset="0"/>
              </a:rPr>
              <a:t> </a:t>
            </a:r>
            <a:r>
              <a:rPr lang="de-DE" sz="2400" dirty="0" err="1" smtClean="0">
                <a:latin typeface="Trebuchet MS" pitchFamily="32" charset="0"/>
              </a:rPr>
              <a:t>and</a:t>
            </a:r>
            <a:r>
              <a:rPr lang="de-DE" sz="2400" dirty="0" smtClean="0">
                <a:latin typeface="Trebuchet MS" pitchFamily="32" charset="0"/>
              </a:rPr>
              <a:t> </a:t>
            </a:r>
            <a:r>
              <a:rPr lang="de-DE" sz="2400" dirty="0" err="1" smtClean="0">
                <a:latin typeface="Trebuchet MS" pitchFamily="32" charset="0"/>
              </a:rPr>
              <a:t>changed</a:t>
            </a:r>
            <a:r>
              <a:rPr lang="de-DE" sz="2400" dirty="0" smtClean="0">
                <a:latin typeface="Trebuchet MS" pitchFamily="32" charset="0"/>
              </a:rPr>
              <a:t> </a:t>
            </a:r>
            <a:r>
              <a:rPr lang="de-DE" sz="2400" dirty="0" err="1" smtClean="0">
                <a:latin typeface="Trebuchet MS" pitchFamily="32" charset="0"/>
              </a:rPr>
              <a:t>over</a:t>
            </a:r>
            <a:r>
              <a:rPr lang="de-DE" sz="2400" dirty="0" smtClean="0">
                <a:latin typeface="Trebuchet MS" pitchFamily="32" charset="0"/>
              </a:rPr>
              <a:t> time and </a:t>
            </a:r>
            <a:r>
              <a:rPr lang="de-DE" sz="2400" dirty="0" err="1" smtClean="0">
                <a:latin typeface="Trebuchet MS" pitchFamily="32" charset="0"/>
              </a:rPr>
              <a:t>is</a:t>
            </a:r>
            <a:r>
              <a:rPr lang="de-DE" sz="2400" dirty="0" smtClean="0">
                <a:latin typeface="Trebuchet MS" pitchFamily="32" charset="0"/>
              </a:rPr>
              <a:t> </a:t>
            </a:r>
            <a:br>
              <a:rPr lang="de-DE" sz="2400" dirty="0" smtClean="0">
                <a:latin typeface="Trebuchet MS" pitchFamily="32" charset="0"/>
              </a:rPr>
            </a:br>
            <a:r>
              <a:rPr lang="de-DE" sz="2400" dirty="0" smtClean="0">
                <a:latin typeface="Trebuchet MS" pitchFamily="32" charset="0"/>
              </a:rPr>
              <a:t>a </a:t>
            </a:r>
            <a:r>
              <a:rPr lang="de-DE" sz="2400" dirty="0" err="1" smtClean="0">
                <a:latin typeface="Trebuchet MS" pitchFamily="32" charset="0"/>
              </a:rPr>
              <a:t>tremendous</a:t>
            </a:r>
            <a:r>
              <a:rPr lang="de-DE" sz="2400" dirty="0" smtClean="0">
                <a:latin typeface="Trebuchet MS" pitchFamily="32" charset="0"/>
              </a:rPr>
              <a:t> </a:t>
            </a:r>
            <a:r>
              <a:rPr lang="de-DE" sz="2400" dirty="0" err="1" smtClean="0">
                <a:latin typeface="Trebuchet MS" pitchFamily="32" charset="0"/>
              </a:rPr>
              <a:t>way</a:t>
            </a:r>
            <a:r>
              <a:rPr lang="de-DE" sz="2400" dirty="0" smtClean="0">
                <a:latin typeface="Trebuchet MS" pitchFamily="32" charset="0"/>
              </a:rPr>
              <a:t> </a:t>
            </a:r>
            <a:r>
              <a:rPr lang="de-DE" sz="2400" dirty="0" err="1" smtClean="0">
                <a:latin typeface="Trebuchet MS" pitchFamily="32" charset="0"/>
              </a:rPr>
              <a:t>to</a:t>
            </a:r>
            <a:r>
              <a:rPr lang="de-DE" sz="2400" dirty="0" smtClean="0">
                <a:latin typeface="Trebuchet MS" pitchFamily="32" charset="0"/>
              </a:rPr>
              <a:t> </a:t>
            </a:r>
            <a:r>
              <a:rPr lang="de-DE" sz="2400" dirty="0" err="1" smtClean="0">
                <a:latin typeface="Trebuchet MS" pitchFamily="32" charset="0"/>
              </a:rPr>
              <a:t>review</a:t>
            </a:r>
            <a:r>
              <a:rPr lang="de-DE" sz="2400" dirty="0" smtClean="0">
                <a:latin typeface="Trebuchet MS" pitchFamily="32" charset="0"/>
              </a:rPr>
              <a:t> </a:t>
            </a:r>
            <a:r>
              <a:rPr lang="de-DE" sz="2400" dirty="0" err="1" smtClean="0">
                <a:latin typeface="Trebuchet MS" pitchFamily="32" charset="0"/>
              </a:rPr>
              <a:t>resources</a:t>
            </a:r>
            <a:r>
              <a:rPr lang="de-DE" sz="2400" dirty="0" smtClean="0">
                <a:latin typeface="Trebuchet MS" pitchFamily="32" charset="0"/>
              </a:rPr>
              <a:t> </a:t>
            </a:r>
            <a:r>
              <a:rPr lang="de-DE" sz="2400" dirty="0" err="1" smtClean="0">
                <a:latin typeface="Trebuchet MS" pitchFamily="32" charset="0"/>
              </a:rPr>
              <a:t>about</a:t>
            </a:r>
            <a:r>
              <a:rPr lang="de-DE" sz="2400" dirty="0">
                <a:latin typeface="Trebuchet MS" pitchFamily="32" charset="0"/>
              </a:rPr>
              <a:t> </a:t>
            </a:r>
            <a:r>
              <a:rPr lang="de-DE" sz="2400" dirty="0" smtClean="0">
                <a:latin typeface="Trebuchet MS" pitchFamily="32" charset="0"/>
              </a:rPr>
              <a:t>UX </a:t>
            </a:r>
            <a:r>
              <a:rPr lang="de-DE" sz="2400" dirty="0" err="1" smtClean="0">
                <a:latin typeface="Trebuchet MS" pitchFamily="32" charset="0"/>
              </a:rPr>
              <a:t>methods</a:t>
            </a:r>
            <a:r>
              <a:rPr lang="de-DE" sz="2400" dirty="0" smtClean="0">
                <a:latin typeface="Trebuchet MS" pitchFamily="32" charset="0"/>
              </a:rPr>
              <a:t> and design </a:t>
            </a:r>
            <a:r>
              <a:rPr lang="de-DE" sz="2400" dirty="0" err="1" smtClean="0">
                <a:latin typeface="Trebuchet MS" pitchFamily="32" charset="0"/>
              </a:rPr>
              <a:t>information</a:t>
            </a:r>
            <a:endParaRPr lang="de-DE" sz="2400" dirty="0"/>
          </a:p>
        </p:txBody>
      </p:sp>
      <p:pic>
        <p:nvPicPr>
          <p:cNvPr id="7" name="Content Placeholder 6" descr="BOK.png"/>
          <p:cNvPicPr>
            <a:picLocks noGrp="1" noChangeAspect="1"/>
          </p:cNvPicPr>
          <p:nvPr>
            <p:ph sz="quarter" idx="11"/>
          </p:nvPr>
        </p:nvPicPr>
        <p:blipFill>
          <a:blip r:embed="rId2">
            <a:extLst>
              <a:ext uri="{28A0092B-C50C-407E-A947-70E740481C1C}">
                <a14:useLocalDpi xmlns:a14="http://schemas.microsoft.com/office/drawing/2010/main" val="0"/>
              </a:ext>
            </a:extLst>
          </a:blip>
          <a:srcRect l="16962" r="16962"/>
          <a:stretch>
            <a:fillRect/>
          </a:stretch>
        </p:blipFill>
        <p:spPr>
          <a:xfrm>
            <a:off x="5184328" y="1979637"/>
            <a:ext cx="4680322" cy="4513187"/>
          </a:xfrm>
        </p:spPr>
      </p:pic>
      <p:sp>
        <p:nvSpPr>
          <p:cNvPr id="5" name="Textplatzhalter 4"/>
          <p:cNvSpPr>
            <a:spLocks noGrp="1"/>
          </p:cNvSpPr>
          <p:nvPr>
            <p:ph type="body" sz="quarter" idx="12"/>
          </p:nvPr>
        </p:nvSpPr>
        <p:spPr>
          <a:xfrm>
            <a:off x="1007864" y="1187549"/>
            <a:ext cx="8206671" cy="360000"/>
          </a:xfrm>
        </p:spPr>
        <p:txBody>
          <a:bodyPr/>
          <a:lstStyle/>
          <a:p>
            <a:pPr algn="ctr"/>
            <a:r>
              <a:rPr lang="de-DE" dirty="0">
                <a:hlinkClick r:id="rId3"/>
              </a:rPr>
              <a:t>http://</a:t>
            </a:r>
            <a:r>
              <a:rPr lang="de-DE" dirty="0" err="1">
                <a:hlinkClick r:id="rId3"/>
              </a:rPr>
              <a:t>www.usabilitybok.org</a:t>
            </a:r>
            <a:r>
              <a:rPr lang="de-DE" dirty="0">
                <a:hlinkClick r:id="rId3"/>
              </a:rPr>
              <a:t>/</a:t>
            </a:r>
            <a:endParaRPr lang="de-DE" dirty="0"/>
          </a:p>
        </p:txBody>
      </p:sp>
    </p:spTree>
    <p:extLst>
      <p:ext uri="{BB962C8B-B14F-4D97-AF65-F5344CB8AC3E}">
        <p14:creationId xmlns:p14="http://schemas.microsoft.com/office/powerpoint/2010/main" val="3894463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bwMode="auto">
          <a:xfrm>
            <a:off x="936625" y="2555875"/>
            <a:ext cx="8207375" cy="1439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latin typeface="Trebuchet MS" pitchFamily="32" charset="0"/>
              </a:rPr>
              <a:t>VI. Future </a:t>
            </a:r>
          </a:p>
        </p:txBody>
      </p:sp>
    </p:spTree>
    <p:extLst>
      <p:ext uri="{BB962C8B-B14F-4D97-AF65-F5344CB8AC3E}">
        <p14:creationId xmlns:p14="http://schemas.microsoft.com/office/powerpoint/2010/main" val="2473815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808" y="1403573"/>
            <a:ext cx="9072563" cy="5024728"/>
          </a:xfrm>
        </p:spPr>
        <p:txBody>
          <a:bodyPr/>
          <a:lstStyle/>
          <a:p>
            <a:pPr marL="0" lvl="6" indent="0" algn="ctr"/>
            <a:endParaRPr lang="en-US" sz="2600" b="1" dirty="0" smtClean="0"/>
          </a:p>
          <a:p>
            <a:pPr marL="0" lvl="6" indent="0" algn="ctr"/>
            <a:r>
              <a:rPr lang="en-US" sz="2600" b="1" dirty="0" smtClean="0"/>
              <a:t>VERY BRIGHT!</a:t>
            </a:r>
          </a:p>
          <a:p>
            <a:pPr marL="0" lvl="6" indent="0"/>
            <a:endParaRPr lang="en-US" sz="2600" dirty="0" smtClean="0"/>
          </a:p>
          <a:p>
            <a:pPr marL="0" lvl="6" indent="0"/>
            <a:r>
              <a:rPr lang="en-US" sz="3200" dirty="0" smtClean="0"/>
              <a:t>The user experience </a:t>
            </a:r>
            <a:r>
              <a:rPr lang="en-US" sz="3200" dirty="0"/>
              <a:t>is now an important concept in many products. Products need to deliver more than just a ‘good </a:t>
            </a:r>
            <a:r>
              <a:rPr lang="en-US" sz="3200" dirty="0" smtClean="0"/>
              <a:t>interface’</a:t>
            </a:r>
          </a:p>
          <a:p>
            <a:pPr marL="0" lvl="6" indent="0"/>
            <a:endParaRPr lang="en-US" sz="3200" dirty="0"/>
          </a:p>
          <a:p>
            <a:pPr marL="0" lvl="6" indent="0"/>
            <a:r>
              <a:rPr lang="en-US" sz="3200" dirty="0" smtClean="0"/>
              <a:t>With the increasing visibility and importance of user experience, the idea of being strategic and the emergence of ‘UX strategy’ is continuing</a:t>
            </a:r>
            <a:endParaRPr lang="en-US" sz="3200" dirty="0"/>
          </a:p>
          <a:p>
            <a:pPr marL="377979" lvl="6" indent="-377979"/>
            <a:endParaRPr lang="en-US" sz="2600" dirty="0"/>
          </a:p>
          <a:p>
            <a:pPr marL="0" indent="0"/>
            <a:endParaRPr lang="en-US" sz="3500" dirty="0"/>
          </a:p>
        </p:txBody>
      </p:sp>
      <p:sp>
        <p:nvSpPr>
          <p:cNvPr id="5" name="Titel 1"/>
          <p:cNvSpPr>
            <a:spLocks noGrp="1"/>
          </p:cNvSpPr>
          <p:nvPr>
            <p:ph type="title"/>
          </p:nvPr>
        </p:nvSpPr>
        <p:spPr>
          <a:xfrm>
            <a:off x="936625" y="395461"/>
            <a:ext cx="8207376" cy="576000"/>
          </a:xfrm>
        </p:spPr>
        <p:txBody>
          <a:bodyPr/>
          <a:lstStyle/>
          <a:p>
            <a:r>
              <a:rPr lang="de-DE" sz="3200" b="1" dirty="0" smtClean="0"/>
              <a:t>So, </a:t>
            </a:r>
            <a:r>
              <a:rPr lang="de-DE" sz="3200" b="1" dirty="0" err="1" smtClean="0"/>
              <a:t>How</a:t>
            </a:r>
            <a:r>
              <a:rPr lang="de-DE" sz="3200" b="1" dirty="0" smtClean="0"/>
              <a:t> </a:t>
            </a:r>
            <a:r>
              <a:rPr lang="de-DE" sz="3200" b="1" dirty="0" err="1" smtClean="0"/>
              <a:t>Bright‘s</a:t>
            </a:r>
            <a:r>
              <a:rPr lang="de-DE" sz="3200" b="1" dirty="0" smtClean="0"/>
              <a:t> </a:t>
            </a:r>
            <a:r>
              <a:rPr lang="de-DE" sz="3200" b="1" dirty="0" err="1" smtClean="0"/>
              <a:t>the</a:t>
            </a:r>
            <a:r>
              <a:rPr lang="de-DE" sz="3200" b="1" dirty="0" smtClean="0"/>
              <a:t> Future? </a:t>
            </a:r>
            <a:endParaRPr lang="de-DE" sz="3200" b="1" dirty="0"/>
          </a:p>
        </p:txBody>
      </p:sp>
    </p:spTree>
    <p:extLst>
      <p:ext uri="{BB962C8B-B14F-4D97-AF65-F5344CB8AC3E}">
        <p14:creationId xmlns:p14="http://schemas.microsoft.com/office/powerpoint/2010/main" val="4007211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816" y="1403573"/>
            <a:ext cx="9072563" cy="5472608"/>
          </a:xfrm>
        </p:spPr>
        <p:txBody>
          <a:bodyPr/>
          <a:lstStyle/>
          <a:p>
            <a:pPr marL="0" lvl="6" indent="0"/>
            <a:r>
              <a:rPr lang="en-US" sz="3200" dirty="0" smtClean="0"/>
              <a:t>User Experience is now expanding into industries that traditionally were not viewed as concerned with ‘usability’ – and that shows how much this field has evolved</a:t>
            </a:r>
          </a:p>
          <a:p>
            <a:pPr marL="0" lvl="6" indent="0"/>
            <a:endParaRPr lang="en-US" sz="3200" dirty="0"/>
          </a:p>
          <a:p>
            <a:pPr marL="0" lvl="6" indent="0"/>
            <a:r>
              <a:rPr lang="en-US" sz="3200" dirty="0" smtClean="0"/>
              <a:t>As design becomes more a part of the overall user experience, our field itself becomes bigger and more valuable</a:t>
            </a:r>
          </a:p>
          <a:p>
            <a:pPr marL="0" lvl="6" indent="0"/>
            <a:endParaRPr lang="en-US" sz="3200" dirty="0"/>
          </a:p>
          <a:p>
            <a:pPr marL="0" lvl="6" indent="0"/>
            <a:r>
              <a:rPr lang="en-US" sz="3200" dirty="0" smtClean="0"/>
              <a:t>The future for our field and job prospects are quite solid and bright – for the near future</a:t>
            </a:r>
            <a:endParaRPr lang="en-US" sz="3200" dirty="0"/>
          </a:p>
          <a:p>
            <a:pPr marL="377979" lvl="6" indent="-377979"/>
            <a:endParaRPr lang="en-US" sz="2600" dirty="0"/>
          </a:p>
          <a:p>
            <a:pPr marL="0" indent="0"/>
            <a:endParaRPr lang="en-US" sz="3500" dirty="0"/>
          </a:p>
        </p:txBody>
      </p:sp>
      <p:sp>
        <p:nvSpPr>
          <p:cNvPr id="6" name="Titel 1"/>
          <p:cNvSpPr>
            <a:spLocks noGrp="1"/>
          </p:cNvSpPr>
          <p:nvPr>
            <p:ph type="title"/>
          </p:nvPr>
        </p:nvSpPr>
        <p:spPr>
          <a:xfrm>
            <a:off x="936625" y="323453"/>
            <a:ext cx="8207376" cy="576000"/>
          </a:xfrm>
        </p:spPr>
        <p:txBody>
          <a:bodyPr/>
          <a:lstStyle/>
          <a:p>
            <a:r>
              <a:rPr lang="de-DE" sz="3200" b="1" dirty="0" smtClean="0"/>
              <a:t>So, </a:t>
            </a:r>
            <a:r>
              <a:rPr lang="de-DE" sz="3200" b="1" dirty="0" err="1" smtClean="0"/>
              <a:t>How</a:t>
            </a:r>
            <a:r>
              <a:rPr lang="de-DE" sz="3200" b="1" dirty="0" smtClean="0"/>
              <a:t> </a:t>
            </a:r>
            <a:r>
              <a:rPr lang="de-DE" sz="3200" b="1" dirty="0" err="1" smtClean="0"/>
              <a:t>Bright‘s</a:t>
            </a:r>
            <a:r>
              <a:rPr lang="de-DE" sz="3200" b="1" dirty="0" smtClean="0"/>
              <a:t> </a:t>
            </a:r>
            <a:r>
              <a:rPr lang="de-DE" sz="3200" b="1" dirty="0" err="1" smtClean="0"/>
              <a:t>the</a:t>
            </a:r>
            <a:r>
              <a:rPr lang="de-DE" sz="3200" b="1" dirty="0" smtClean="0"/>
              <a:t> Future? </a:t>
            </a:r>
            <a:endParaRPr lang="de-DE" sz="3200" b="1" dirty="0"/>
          </a:p>
        </p:txBody>
      </p:sp>
    </p:spTree>
    <p:extLst>
      <p:ext uri="{BB962C8B-B14F-4D97-AF65-F5344CB8AC3E}">
        <p14:creationId xmlns:p14="http://schemas.microsoft.com/office/powerpoint/2010/main" val="2164626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816" y="1403573"/>
            <a:ext cx="9072563" cy="5472608"/>
          </a:xfrm>
        </p:spPr>
        <p:txBody>
          <a:bodyPr/>
          <a:lstStyle/>
          <a:p>
            <a:pPr marL="377979" lvl="6" indent="-377979"/>
            <a:endParaRPr lang="en-US" sz="2600" dirty="0"/>
          </a:p>
          <a:p>
            <a:pPr marL="0" indent="0"/>
            <a:endParaRPr lang="en-US" sz="3500" dirty="0"/>
          </a:p>
        </p:txBody>
      </p:sp>
      <p:sp>
        <p:nvSpPr>
          <p:cNvPr id="6" name="Titel 1"/>
          <p:cNvSpPr>
            <a:spLocks noGrp="1"/>
          </p:cNvSpPr>
          <p:nvPr>
            <p:ph type="title"/>
          </p:nvPr>
        </p:nvSpPr>
        <p:spPr>
          <a:xfrm>
            <a:off x="936625" y="323453"/>
            <a:ext cx="8207376" cy="576000"/>
          </a:xfrm>
        </p:spPr>
        <p:txBody>
          <a:bodyPr/>
          <a:lstStyle/>
          <a:p>
            <a:r>
              <a:rPr lang="de-DE" sz="3200" b="1" dirty="0" smtClean="0"/>
              <a:t>Median </a:t>
            </a:r>
            <a:r>
              <a:rPr lang="de-DE" sz="3200" b="1" dirty="0" err="1" smtClean="0"/>
              <a:t>Salary</a:t>
            </a:r>
            <a:r>
              <a:rPr lang="de-DE" sz="3200" b="1" dirty="0" smtClean="0"/>
              <a:t>, </a:t>
            </a:r>
            <a:r>
              <a:rPr lang="de-DE" sz="3200" b="1" dirty="0" err="1" smtClean="0"/>
              <a:t>by</a:t>
            </a:r>
            <a:r>
              <a:rPr lang="de-DE" sz="3200" b="1" dirty="0" smtClean="0"/>
              <a:t> Year</a:t>
            </a:r>
            <a:br>
              <a:rPr lang="de-DE" sz="3200" b="1" dirty="0" smtClean="0"/>
            </a:br>
            <a:r>
              <a:rPr lang="de-DE" sz="1800" b="1" dirty="0" smtClean="0"/>
              <a:t>(UXPA </a:t>
            </a:r>
            <a:r>
              <a:rPr lang="de-DE" sz="1800" b="1" dirty="0" err="1" smtClean="0"/>
              <a:t>Salary</a:t>
            </a:r>
            <a:r>
              <a:rPr lang="de-DE" sz="1800" b="1" dirty="0" smtClean="0"/>
              <a:t> Survey)</a:t>
            </a:r>
            <a:endParaRPr lang="de-DE" sz="1800" b="1" dirty="0"/>
          </a:p>
        </p:txBody>
      </p:sp>
      <p:pic>
        <p:nvPicPr>
          <p:cNvPr id="4" name="Picture 3" descr="Screen Shot 2014-10-23 at 6.37.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928" y="1255645"/>
            <a:ext cx="7204992" cy="5044472"/>
          </a:xfrm>
          <a:prstGeom prst="rect">
            <a:avLst/>
          </a:prstGeom>
        </p:spPr>
      </p:pic>
    </p:spTree>
    <p:extLst>
      <p:ext uri="{BB962C8B-B14F-4D97-AF65-F5344CB8AC3E}">
        <p14:creationId xmlns:p14="http://schemas.microsoft.com/office/powerpoint/2010/main" val="2800522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816" y="1403573"/>
            <a:ext cx="9072563" cy="5472608"/>
          </a:xfrm>
        </p:spPr>
        <p:txBody>
          <a:bodyPr/>
          <a:lstStyle/>
          <a:p>
            <a:pPr marL="377979" lvl="6" indent="-377979"/>
            <a:endParaRPr lang="en-US" sz="2600" dirty="0"/>
          </a:p>
          <a:p>
            <a:pPr marL="0" indent="0"/>
            <a:endParaRPr lang="en-US" sz="3500" dirty="0"/>
          </a:p>
        </p:txBody>
      </p:sp>
      <p:sp>
        <p:nvSpPr>
          <p:cNvPr id="6" name="Titel 1"/>
          <p:cNvSpPr>
            <a:spLocks noGrp="1"/>
          </p:cNvSpPr>
          <p:nvPr>
            <p:ph type="title"/>
          </p:nvPr>
        </p:nvSpPr>
        <p:spPr>
          <a:xfrm>
            <a:off x="936625" y="323453"/>
            <a:ext cx="8207376" cy="576000"/>
          </a:xfrm>
        </p:spPr>
        <p:txBody>
          <a:bodyPr/>
          <a:lstStyle/>
          <a:p>
            <a:r>
              <a:rPr lang="de-DE" sz="3200" b="1" dirty="0" smtClean="0"/>
              <a:t>Most Recent Salary Survey</a:t>
            </a:r>
            <a:br>
              <a:rPr lang="de-DE" sz="3200" b="1" dirty="0" smtClean="0"/>
            </a:br>
            <a:r>
              <a:rPr lang="de-DE" sz="1800" b="1" dirty="0" smtClean="0"/>
              <a:t>(2014 UXPA Salary Survey)</a:t>
            </a:r>
            <a:endParaRPr lang="de-DE" sz="1800" b="1" dirty="0"/>
          </a:p>
        </p:txBody>
      </p:sp>
      <p:sp>
        <p:nvSpPr>
          <p:cNvPr id="7" name="Rectangle 3"/>
          <p:cNvSpPr txBox="1">
            <a:spLocks noChangeArrowheads="1"/>
          </p:cNvSpPr>
          <p:nvPr/>
        </p:nvSpPr>
        <p:spPr>
          <a:xfrm>
            <a:off x="504031" y="1691917"/>
            <a:ext cx="9072563" cy="2591976"/>
          </a:xfrm>
          <a:prstGeom prst="rect">
            <a:avLst/>
          </a:prstGeom>
        </p:spPr>
        <p:txBody>
          <a:bodyPr lIns="100794" tIns="50397" rIns="100794" bIns="50397"/>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Arial" pitchFamily="34" charset="0"/>
              <a:buChar char="•"/>
              <a:defRPr sz="2000">
                <a:solidFill>
                  <a:srgbClr val="000000"/>
                </a:solidFill>
                <a:latin typeface="+mn-lt"/>
                <a:cs typeface="+mn-cs"/>
              </a:defRPr>
            </a:lvl9pPr>
          </a:lstStyle>
          <a:p>
            <a:pPr>
              <a:defRPr/>
            </a:pPr>
            <a:r>
              <a:rPr lang="en-US" sz="2400" dirty="0" smtClean="0">
                <a:latin typeface="Trebuchet MS"/>
                <a:ea typeface="ＭＳ Ｐゴシック" charset="0"/>
                <a:cs typeface="Trebuchet MS"/>
              </a:rPr>
              <a:t>2014 UXPA Salary Survey</a:t>
            </a:r>
            <a:br>
              <a:rPr lang="en-US" sz="2400" dirty="0" smtClean="0">
                <a:latin typeface="Trebuchet MS"/>
                <a:ea typeface="ＭＳ Ｐゴシック" charset="0"/>
                <a:cs typeface="Trebuchet MS"/>
              </a:rPr>
            </a:br>
            <a:r>
              <a:rPr lang="en-US" sz="2000" b="0" dirty="0">
                <a:latin typeface="Trebuchet MS"/>
                <a:ea typeface="ＭＳ Ｐゴシック" charset="0"/>
                <a:cs typeface="Trebuchet MS"/>
                <a:hlinkClick r:id="rId3"/>
              </a:rPr>
              <a:t>https://uxpa.org/system/files/public/</a:t>
            </a:r>
            <a:r>
              <a:rPr lang="en-US" sz="2000" b="0" dirty="0" smtClean="0">
                <a:latin typeface="Trebuchet MS"/>
                <a:ea typeface="ＭＳ Ｐゴシック" charset="0"/>
                <a:cs typeface="Trebuchet MS"/>
                <a:hlinkClick r:id="rId3"/>
              </a:rPr>
              <a:t>UXPASalarySurvey2014_Final.pdf</a:t>
            </a:r>
            <a:r>
              <a:rPr lang="en-US" sz="2000" b="0" dirty="0" smtClean="0">
                <a:latin typeface="Trebuchet MS"/>
                <a:ea typeface="ＭＳ Ｐゴシック" charset="0"/>
                <a:cs typeface="Trebuchet MS"/>
              </a:rPr>
              <a:t/>
            </a:r>
            <a:br>
              <a:rPr lang="en-US" sz="2000" b="0" dirty="0" smtClean="0">
                <a:latin typeface="Trebuchet MS"/>
                <a:ea typeface="ＭＳ Ｐゴシック" charset="0"/>
                <a:cs typeface="Trebuchet MS"/>
              </a:rPr>
            </a:br>
            <a:endParaRPr lang="en-US" sz="2000" b="0" dirty="0">
              <a:latin typeface="Trebuchet MS"/>
              <a:ea typeface="ＭＳ Ｐゴシック" charset="0"/>
              <a:cs typeface="Trebuchet MS"/>
            </a:endParaRPr>
          </a:p>
          <a:p>
            <a:pPr marL="0" indent="0">
              <a:defRPr/>
            </a:pPr>
            <a:r>
              <a:rPr lang="en-US" sz="2400" dirty="0" smtClean="0">
                <a:latin typeface="Trebuchet MS"/>
                <a:ea typeface="ＭＳ Ｐゴシック" charset="0"/>
                <a:cs typeface="Trebuchet MS"/>
              </a:rPr>
              <a:t>Jeff Sauro’s Analysis of the 2014 UXPA </a:t>
            </a:r>
            <a:r>
              <a:rPr lang="en-US" sz="2400" dirty="0">
                <a:latin typeface="Trebuchet MS"/>
                <a:ea typeface="ＭＳ Ｐゴシック" charset="0"/>
                <a:cs typeface="Trebuchet MS"/>
              </a:rPr>
              <a:t>Salary Survey</a:t>
            </a:r>
            <a:br>
              <a:rPr lang="en-US" sz="2400" dirty="0">
                <a:latin typeface="Trebuchet MS"/>
                <a:ea typeface="ＭＳ Ｐゴシック" charset="0"/>
                <a:cs typeface="Trebuchet MS"/>
              </a:rPr>
            </a:br>
            <a:r>
              <a:rPr lang="en-US" sz="2200" b="0" dirty="0">
                <a:latin typeface="Trebuchet MS"/>
                <a:ea typeface="ＭＳ Ｐゴシック" charset="0"/>
                <a:cs typeface="Trebuchet MS"/>
                <a:hlinkClick r:id="rId4"/>
              </a:rPr>
              <a:t>http://www.measuringu.com/blog/salary-survey2014.php</a:t>
            </a:r>
            <a:br>
              <a:rPr lang="en-US" sz="2200" b="0" dirty="0">
                <a:latin typeface="Trebuchet MS"/>
                <a:ea typeface="ＭＳ Ｐゴシック" charset="0"/>
                <a:cs typeface="Trebuchet MS"/>
                <a:hlinkClick r:id="rId4"/>
              </a:rPr>
            </a:br>
            <a:r>
              <a:rPr lang="en-US" sz="2400" dirty="0" smtClean="0">
                <a:latin typeface="Trebuchet MS"/>
                <a:ea typeface="ＭＳ Ｐゴシック" charset="0"/>
                <a:cs typeface="Trebuchet MS"/>
                <a:hlinkClick r:id="rId5"/>
              </a:rPr>
              <a:t/>
            </a:r>
            <a:br>
              <a:rPr lang="en-US" sz="2400" dirty="0" smtClean="0">
                <a:latin typeface="Trebuchet MS"/>
                <a:ea typeface="ＭＳ Ｐゴシック" charset="0"/>
                <a:cs typeface="Trebuchet MS"/>
                <a:hlinkClick r:id="rId5"/>
              </a:rPr>
            </a:br>
            <a:endParaRPr lang="en-US" sz="2400" dirty="0" smtClean="0">
              <a:latin typeface="Trebuchet MS"/>
              <a:ea typeface="ＭＳ Ｐゴシック" charset="0"/>
              <a:cs typeface="Trebuchet MS"/>
            </a:endParaRPr>
          </a:p>
          <a:p>
            <a:pPr>
              <a:buFontTx/>
              <a:buNone/>
              <a:defRPr/>
            </a:pPr>
            <a:endParaRPr lang="en-US" dirty="0" smtClean="0">
              <a:latin typeface="Georgia" charset="0"/>
              <a:ea typeface="ＭＳ Ｐゴシック" charset="0"/>
            </a:endParaRPr>
          </a:p>
          <a:p>
            <a:pPr>
              <a:defRPr/>
            </a:pPr>
            <a:endParaRPr lang="en-US" dirty="0" smtClean="0">
              <a:latin typeface="Georgia" charset="0"/>
              <a:ea typeface="ＭＳ Ｐゴシック" charset="0"/>
            </a:endParaRPr>
          </a:p>
          <a:p>
            <a:pPr marL="0" indent="0">
              <a:defRPr/>
            </a:pPr>
            <a:endParaRPr lang="en-US" dirty="0" smtClean="0">
              <a:latin typeface="Georgia" charset="0"/>
              <a:ea typeface="ＭＳ Ｐゴシック" charset="0"/>
            </a:endParaRPr>
          </a:p>
          <a:p>
            <a:pPr>
              <a:defRPr/>
            </a:pPr>
            <a:endParaRPr lang="en-US" dirty="0" smtClean="0">
              <a:latin typeface="Georgia" charset="0"/>
              <a:ea typeface="ＭＳ Ｐゴシック" charset="0"/>
            </a:endParaRPr>
          </a:p>
          <a:p>
            <a:pPr>
              <a:buFontTx/>
              <a:buNone/>
              <a:defRPr/>
            </a:pPr>
            <a:endParaRPr lang="en-US" dirty="0">
              <a:latin typeface="Georgia" charset="0"/>
              <a:ea typeface="ＭＳ Ｐゴシック" charset="0"/>
            </a:endParaRPr>
          </a:p>
        </p:txBody>
      </p:sp>
    </p:spTree>
    <p:extLst>
      <p:ext uri="{BB962C8B-B14F-4D97-AF65-F5344CB8AC3E}">
        <p14:creationId xmlns:p14="http://schemas.microsoft.com/office/powerpoint/2010/main" val="1188350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bwMode="auto">
          <a:xfrm>
            <a:off x="936625" y="2555875"/>
            <a:ext cx="8207375" cy="1439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latin typeface="Trebuchet MS" pitchFamily="32" charset="0"/>
              </a:rPr>
              <a:t>VII. Bibliography</a:t>
            </a:r>
          </a:p>
        </p:txBody>
      </p:sp>
    </p:spTree>
    <p:extLst>
      <p:ext uri="{BB962C8B-B14F-4D97-AF65-F5344CB8AC3E}">
        <p14:creationId xmlns:p14="http://schemas.microsoft.com/office/powerpoint/2010/main" val="3169448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p:txBody>
          <a:bodyPr/>
          <a:lstStyle/>
          <a:p>
            <a:pPr>
              <a:defRPr/>
            </a:pPr>
            <a:r>
              <a:rPr lang="en-US" sz="2400" dirty="0" smtClean="0">
                <a:latin typeface="Trebuchet MS"/>
                <a:ea typeface="ＭＳ Ｐゴシック" charset="0"/>
                <a:cs typeface="Trebuchet MS"/>
              </a:rPr>
              <a:t>	Design of Everyday Things			User Experience Remastered</a:t>
            </a:r>
            <a:br>
              <a:rPr lang="en-US" sz="2400" dirty="0" smtClean="0">
                <a:latin typeface="Trebuchet MS"/>
                <a:ea typeface="ＭＳ Ｐゴシック" charset="0"/>
                <a:cs typeface="Trebuchet MS"/>
              </a:rPr>
            </a:br>
            <a:r>
              <a:rPr lang="en-US" sz="2400" dirty="0" smtClean="0">
                <a:latin typeface="Trebuchet MS"/>
                <a:ea typeface="ＭＳ Ｐゴシック" charset="0"/>
                <a:cs typeface="Trebuchet MS"/>
              </a:rPr>
              <a:t>Revised &amp; Expanded Edition		Chauncey Wilson</a:t>
            </a:r>
            <a:br>
              <a:rPr lang="en-US" sz="2400" dirty="0" smtClean="0">
                <a:latin typeface="Trebuchet MS"/>
                <a:ea typeface="ＭＳ Ｐゴシック" charset="0"/>
                <a:cs typeface="Trebuchet MS"/>
              </a:rPr>
            </a:br>
            <a:r>
              <a:rPr lang="en-US" sz="2400" dirty="0">
                <a:latin typeface="Trebuchet MS"/>
                <a:ea typeface="ＭＳ Ｐゴシック" charset="0"/>
                <a:cs typeface="Trebuchet MS"/>
              </a:rPr>
              <a:t>Donald Norman</a:t>
            </a:r>
            <a:r>
              <a:rPr lang="en-US" sz="2400" dirty="0" smtClean="0">
                <a:latin typeface="Trebuchet MS"/>
                <a:ea typeface="ＭＳ Ｐゴシック" charset="0"/>
                <a:cs typeface="Trebuchet MS"/>
              </a:rPr>
              <a:t/>
            </a:r>
            <a:br>
              <a:rPr lang="en-US" sz="2400" dirty="0" smtClean="0">
                <a:latin typeface="Trebuchet MS"/>
                <a:ea typeface="ＭＳ Ｐゴシック" charset="0"/>
                <a:cs typeface="Trebuchet MS"/>
              </a:rPr>
            </a:br>
            <a:endParaRPr lang="en-US" sz="2400" dirty="0">
              <a:latin typeface="Trebuchet MS"/>
              <a:ea typeface="ＭＳ Ｐゴシック" charset="0"/>
              <a:cs typeface="Trebuchet MS"/>
            </a:endParaRPr>
          </a:p>
          <a:p>
            <a:pPr>
              <a:buFontTx/>
              <a:buNone/>
              <a:defRPr/>
            </a:pPr>
            <a:endParaRPr lang="en-US" dirty="0">
              <a:latin typeface="Georgia" charset="0"/>
              <a:ea typeface="ＭＳ Ｐゴシック" charset="0"/>
            </a:endParaRPr>
          </a:p>
          <a:p>
            <a:pPr>
              <a:spcBef>
                <a:spcPct val="0"/>
              </a:spcBef>
              <a:defRPr/>
            </a:pPr>
            <a:endParaRPr lang="en-US" dirty="0">
              <a:latin typeface="Georgia" charset="0"/>
              <a:ea typeface="ＭＳ Ｐゴシック" charset="0"/>
            </a:endParaRPr>
          </a:p>
          <a:p>
            <a:pPr marL="0" indent="0">
              <a:defRPr/>
            </a:pPr>
            <a:endParaRPr lang="en-US" dirty="0">
              <a:latin typeface="Georgia" charset="0"/>
              <a:ea typeface="ＭＳ Ｐゴシック" charset="0"/>
            </a:endParaRPr>
          </a:p>
          <a:p>
            <a:pPr>
              <a:defRPr/>
            </a:pPr>
            <a:endParaRPr lang="en-US" dirty="0">
              <a:latin typeface="Georgia" charset="0"/>
              <a:ea typeface="ＭＳ Ｐゴシック" charset="0"/>
            </a:endParaRPr>
          </a:p>
          <a:p>
            <a:pPr>
              <a:buFontTx/>
              <a:buNone/>
              <a:defRPr/>
            </a:pPr>
            <a:endParaRPr lang="en-US" dirty="0">
              <a:latin typeface="Georgia" charset="0"/>
              <a:ea typeface="ＭＳ Ｐゴシック" charset="0"/>
            </a:endParaRPr>
          </a:p>
        </p:txBody>
      </p:sp>
      <p:sp>
        <p:nvSpPr>
          <p:cNvPr id="7" name="Titel 1"/>
          <p:cNvSpPr>
            <a:spLocks noGrp="1"/>
          </p:cNvSpPr>
          <p:nvPr>
            <p:ph type="title"/>
          </p:nvPr>
        </p:nvSpPr>
        <p:spPr>
          <a:xfrm>
            <a:off x="936625" y="251445"/>
            <a:ext cx="8207376" cy="576000"/>
          </a:xfrm>
        </p:spPr>
        <p:txBody>
          <a:bodyPr/>
          <a:lstStyle/>
          <a:p>
            <a:r>
              <a:rPr lang="de-DE" sz="3200" b="1" dirty="0" smtClean="0"/>
              <a:t>Good UX Books</a:t>
            </a:r>
            <a:endParaRPr lang="de-DE" sz="3200" b="1" dirty="0"/>
          </a:p>
        </p:txBody>
      </p:sp>
      <p:pic>
        <p:nvPicPr>
          <p:cNvPr id="3" name="Picture 2" descr="UX_remaste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432" y="3004338"/>
            <a:ext cx="2267644" cy="2719715"/>
          </a:xfrm>
          <a:prstGeom prst="rect">
            <a:avLst/>
          </a:prstGeom>
        </p:spPr>
      </p:pic>
      <p:pic>
        <p:nvPicPr>
          <p:cNvPr id="5" name="Picture 4" descr="Screen Shot 2014-06-03 at 4.56.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800" y="2987749"/>
            <a:ext cx="1837336" cy="2862635"/>
          </a:xfrm>
          <a:prstGeom prst="rect">
            <a:avLst/>
          </a:prstGeom>
        </p:spPr>
      </p:pic>
    </p:spTree>
    <p:extLst>
      <p:ext uri="{BB962C8B-B14F-4D97-AF65-F5344CB8AC3E}">
        <p14:creationId xmlns:p14="http://schemas.microsoft.com/office/powerpoint/2010/main" val="3978108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p:txBody>
          <a:bodyPr/>
          <a:lstStyle/>
          <a:p>
            <a:pPr>
              <a:buFont typeface="Wingdings" charset="2"/>
              <a:buChar char="§"/>
              <a:defRPr/>
            </a:pPr>
            <a:r>
              <a:rPr lang="en-US" sz="2400" dirty="0" smtClean="0">
                <a:latin typeface="Trebuchet MS"/>
                <a:ea typeface="ＭＳ Ｐゴシック" charset="0"/>
                <a:cs typeface="Trebuchet MS"/>
              </a:rPr>
              <a:t>User Experience Magazine (A UXPA publication</a:t>
            </a:r>
            <a:r>
              <a:rPr lang="en-US" sz="2400" dirty="0">
                <a:latin typeface="Trebuchet MS"/>
                <a:ea typeface="ＭＳ Ｐゴシック" charset="0"/>
                <a:cs typeface="Trebuchet MS"/>
              </a:rPr>
              <a:t>)</a:t>
            </a:r>
            <a:br>
              <a:rPr lang="en-US" sz="2400" dirty="0">
                <a:latin typeface="Trebuchet MS"/>
                <a:ea typeface="ＭＳ Ｐゴシック" charset="0"/>
                <a:cs typeface="Trebuchet MS"/>
              </a:rPr>
            </a:br>
            <a:r>
              <a:rPr lang="en-US" sz="2400" dirty="0">
                <a:latin typeface="Trebuchet MS"/>
                <a:ea typeface="ＭＳ Ｐゴシック" charset="0"/>
                <a:cs typeface="Trebuchet MS"/>
                <a:hlinkClick r:id="rId3"/>
              </a:rPr>
              <a:t>http://uxpamagazine.org</a:t>
            </a:r>
            <a:r>
              <a:rPr lang="en-US" sz="2400" dirty="0" smtClean="0">
                <a:latin typeface="Trebuchet MS"/>
                <a:ea typeface="ＭＳ Ｐゴシック" charset="0"/>
                <a:cs typeface="Trebuchet MS"/>
                <a:hlinkClick r:id="rId3"/>
              </a:rPr>
              <a:t>/</a:t>
            </a:r>
            <a:r>
              <a:rPr lang="en-US" sz="2400" dirty="0" smtClean="0">
                <a:latin typeface="Trebuchet MS"/>
                <a:ea typeface="ＭＳ Ｐゴシック" charset="0"/>
                <a:cs typeface="Trebuchet MS"/>
              </a:rPr>
              <a:t/>
            </a:r>
            <a:br>
              <a:rPr lang="en-US" sz="2400" dirty="0" smtClean="0">
                <a:latin typeface="Trebuchet MS"/>
                <a:ea typeface="ＭＳ Ｐゴシック" charset="0"/>
                <a:cs typeface="Trebuchet MS"/>
              </a:rPr>
            </a:br>
            <a:endParaRPr lang="en-US" sz="2400" dirty="0" smtClean="0">
              <a:latin typeface="Trebuchet MS"/>
              <a:ea typeface="ＭＳ Ｐゴシック" charset="0"/>
              <a:cs typeface="Trebuchet MS"/>
            </a:endParaRPr>
          </a:p>
          <a:p>
            <a:pPr>
              <a:buFont typeface="Wingdings" charset="2"/>
              <a:buChar char="§"/>
              <a:defRPr/>
            </a:pPr>
            <a:r>
              <a:rPr lang="en-US" sz="2400" dirty="0" smtClean="0">
                <a:latin typeface="Trebuchet MS"/>
                <a:ea typeface="ＭＳ Ｐゴシック" charset="0"/>
                <a:cs typeface="Trebuchet MS"/>
              </a:rPr>
              <a:t>Boxes and Arrows</a:t>
            </a:r>
            <a:br>
              <a:rPr lang="en-US" sz="2400" dirty="0" smtClean="0">
                <a:latin typeface="Trebuchet MS"/>
                <a:ea typeface="ＭＳ Ｐゴシック" charset="0"/>
                <a:cs typeface="Trebuchet MS"/>
              </a:rPr>
            </a:br>
            <a:r>
              <a:rPr lang="en-US" sz="2400" dirty="0" smtClean="0">
                <a:latin typeface="Trebuchet MS"/>
                <a:ea typeface="ＭＳ Ｐゴシック" charset="0"/>
                <a:cs typeface="Trebuchet MS"/>
                <a:hlinkClick r:id="rId4"/>
              </a:rPr>
              <a:t>http://boxesandarrows.com/</a:t>
            </a:r>
            <a:br>
              <a:rPr lang="en-US" sz="2400" dirty="0" smtClean="0">
                <a:latin typeface="Trebuchet MS"/>
                <a:ea typeface="ＭＳ Ｐゴシック" charset="0"/>
                <a:cs typeface="Trebuchet MS"/>
                <a:hlinkClick r:id="rId4"/>
              </a:rPr>
            </a:br>
            <a:endParaRPr lang="en-US" sz="2400" dirty="0" smtClean="0">
              <a:latin typeface="Trebuchet MS"/>
              <a:ea typeface="ＭＳ Ｐゴシック" charset="0"/>
              <a:cs typeface="Trebuchet MS"/>
            </a:endParaRPr>
          </a:p>
          <a:p>
            <a:pPr>
              <a:buFont typeface="Wingdings" charset="2"/>
              <a:buChar char="§"/>
              <a:defRPr/>
            </a:pPr>
            <a:r>
              <a:rPr lang="en-US" sz="2400" dirty="0" smtClean="0">
                <a:latin typeface="Trebuchet MS"/>
                <a:ea typeface="ＭＳ Ｐゴシック" charset="0"/>
                <a:cs typeface="Trebuchet MS"/>
              </a:rPr>
              <a:t>UX Matters</a:t>
            </a:r>
            <a:br>
              <a:rPr lang="en-US" sz="2400" dirty="0" smtClean="0">
                <a:latin typeface="Trebuchet MS"/>
                <a:ea typeface="ＭＳ Ｐゴシック" charset="0"/>
                <a:cs typeface="Trebuchet MS"/>
              </a:rPr>
            </a:br>
            <a:r>
              <a:rPr lang="en-US" sz="2400" dirty="0" smtClean="0">
                <a:latin typeface="Trebuchet MS"/>
                <a:ea typeface="ＭＳ Ｐゴシック" charset="0"/>
                <a:cs typeface="Trebuchet MS"/>
                <a:hlinkClick r:id="rId5"/>
              </a:rPr>
              <a:t>http</a:t>
            </a:r>
            <a:r>
              <a:rPr lang="en-US" sz="2400" dirty="0">
                <a:latin typeface="Trebuchet MS"/>
                <a:ea typeface="ＭＳ Ｐゴシック" charset="0"/>
                <a:cs typeface="Trebuchet MS"/>
                <a:hlinkClick r:id="rId5"/>
              </a:rPr>
              <a:t>://www.uxmatters.com</a:t>
            </a:r>
            <a:r>
              <a:rPr lang="en-US" sz="2400" dirty="0" smtClean="0">
                <a:latin typeface="Trebuchet MS"/>
                <a:ea typeface="ＭＳ Ｐゴシック" charset="0"/>
                <a:cs typeface="Trebuchet MS"/>
                <a:hlinkClick r:id="rId5"/>
              </a:rPr>
              <a:t>/</a:t>
            </a:r>
            <a:br>
              <a:rPr lang="en-US" sz="2400" dirty="0" smtClean="0">
                <a:latin typeface="Trebuchet MS"/>
                <a:ea typeface="ＭＳ Ｐゴシック" charset="0"/>
                <a:cs typeface="Trebuchet MS"/>
                <a:hlinkClick r:id="rId5"/>
              </a:rPr>
            </a:br>
            <a:endParaRPr lang="en-US" sz="2400" dirty="0" smtClean="0">
              <a:latin typeface="Trebuchet MS"/>
              <a:ea typeface="ＭＳ Ｐゴシック" charset="0"/>
              <a:cs typeface="Trebuchet MS"/>
            </a:endParaRPr>
          </a:p>
          <a:p>
            <a:pPr>
              <a:buFont typeface="Wingdings" charset="2"/>
              <a:buChar char="§"/>
              <a:defRPr/>
            </a:pPr>
            <a:r>
              <a:rPr lang="en-US" sz="2400" dirty="0">
                <a:latin typeface="Trebuchet MS"/>
                <a:ea typeface="ＭＳ Ｐゴシック" charset="0"/>
                <a:cs typeface="Trebuchet MS"/>
              </a:rPr>
              <a:t>Journal of Usability Studies [JUS] (A UXPA publication)</a:t>
            </a:r>
            <a:br>
              <a:rPr lang="en-US" sz="2400" dirty="0">
                <a:latin typeface="Trebuchet MS"/>
                <a:ea typeface="ＭＳ Ｐゴシック" charset="0"/>
                <a:cs typeface="Trebuchet MS"/>
              </a:rPr>
            </a:br>
            <a:r>
              <a:rPr lang="en-US" sz="2400" dirty="0">
                <a:latin typeface="Trebuchet MS"/>
                <a:ea typeface="ＭＳ Ｐゴシック" charset="0"/>
                <a:cs typeface="Trebuchet MS"/>
                <a:hlinkClick r:id="rId6"/>
              </a:rPr>
              <a:t>http://uxpajournal.org/</a:t>
            </a:r>
            <a:endParaRPr lang="en-US" sz="2400" dirty="0">
              <a:latin typeface="Georgia" charset="0"/>
              <a:ea typeface="ＭＳ Ｐゴシック" charset="0"/>
            </a:endParaRPr>
          </a:p>
          <a:p>
            <a:pPr>
              <a:buFontTx/>
              <a:buNone/>
              <a:defRPr/>
            </a:pPr>
            <a:endParaRPr lang="en-US" dirty="0">
              <a:latin typeface="Georgia" charset="0"/>
              <a:ea typeface="ＭＳ Ｐゴシック" charset="0"/>
            </a:endParaRPr>
          </a:p>
          <a:p>
            <a:pPr>
              <a:spcBef>
                <a:spcPct val="0"/>
              </a:spcBef>
              <a:defRPr/>
            </a:pPr>
            <a:endParaRPr lang="en-US" dirty="0">
              <a:latin typeface="Georgia" charset="0"/>
              <a:ea typeface="ＭＳ Ｐゴシック" charset="0"/>
            </a:endParaRPr>
          </a:p>
          <a:p>
            <a:pPr marL="0" indent="0">
              <a:defRPr/>
            </a:pPr>
            <a:endParaRPr lang="en-US" dirty="0">
              <a:latin typeface="Georgia" charset="0"/>
              <a:ea typeface="ＭＳ Ｐゴシック" charset="0"/>
            </a:endParaRPr>
          </a:p>
          <a:p>
            <a:pPr>
              <a:defRPr/>
            </a:pPr>
            <a:endParaRPr lang="en-US" dirty="0">
              <a:latin typeface="Georgia" charset="0"/>
              <a:ea typeface="ＭＳ Ｐゴシック" charset="0"/>
            </a:endParaRPr>
          </a:p>
          <a:p>
            <a:pPr>
              <a:buFontTx/>
              <a:buNone/>
              <a:defRPr/>
            </a:pPr>
            <a:endParaRPr lang="en-US" dirty="0">
              <a:latin typeface="Georgia" charset="0"/>
              <a:ea typeface="ＭＳ Ｐゴシック" charset="0"/>
            </a:endParaRPr>
          </a:p>
        </p:txBody>
      </p:sp>
      <p:sp>
        <p:nvSpPr>
          <p:cNvPr id="7" name="Titel 1"/>
          <p:cNvSpPr>
            <a:spLocks noGrp="1"/>
          </p:cNvSpPr>
          <p:nvPr>
            <p:ph type="title"/>
          </p:nvPr>
        </p:nvSpPr>
        <p:spPr>
          <a:xfrm>
            <a:off x="936625" y="251445"/>
            <a:ext cx="8207376" cy="576000"/>
          </a:xfrm>
        </p:spPr>
        <p:txBody>
          <a:bodyPr/>
          <a:lstStyle/>
          <a:p>
            <a:r>
              <a:rPr lang="de-DE" sz="3200" b="1" dirty="0" smtClean="0"/>
              <a:t>Good UX Web Sites</a:t>
            </a:r>
            <a:endParaRPr lang="de-DE" sz="3200" b="1" dirty="0"/>
          </a:p>
        </p:txBody>
      </p:sp>
    </p:spTree>
    <p:extLst>
      <p:ext uri="{BB962C8B-B14F-4D97-AF65-F5344CB8AC3E}">
        <p14:creationId xmlns:p14="http://schemas.microsoft.com/office/powerpoint/2010/main" val="212835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bwMode="auto">
          <a:xfrm>
            <a:off x="936625" y="2555875"/>
            <a:ext cx="8207375" cy="1439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latin typeface="Trebuchet MS" pitchFamily="32" charset="0"/>
              </a:rPr>
              <a:t>VIII. Contact Information</a:t>
            </a:r>
          </a:p>
        </p:txBody>
      </p:sp>
    </p:spTree>
    <p:extLst>
      <p:ext uri="{BB962C8B-B14F-4D97-AF65-F5344CB8AC3E}">
        <p14:creationId xmlns:p14="http://schemas.microsoft.com/office/powerpoint/2010/main" val="2022162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bwMode="auto">
          <a:xfrm>
            <a:off x="936625" y="2555875"/>
            <a:ext cx="8207375" cy="1439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latin typeface="Trebuchet MS" pitchFamily="32" charset="0"/>
              </a:rPr>
              <a:t>II. </a:t>
            </a:r>
            <a:r>
              <a:rPr lang="de-DE" dirty="0" err="1" smtClean="0">
                <a:latin typeface="Trebuchet MS" pitchFamily="32" charset="0"/>
              </a:rPr>
              <a:t>What</a:t>
            </a:r>
            <a:r>
              <a:rPr lang="de-DE" dirty="0" smtClean="0">
                <a:latin typeface="Trebuchet MS" pitchFamily="32" charset="0"/>
              </a:rPr>
              <a:t> </a:t>
            </a:r>
            <a:r>
              <a:rPr lang="de-DE" dirty="0" err="1" smtClean="0">
                <a:latin typeface="Trebuchet MS" pitchFamily="32" charset="0"/>
              </a:rPr>
              <a:t>is</a:t>
            </a:r>
            <a:r>
              <a:rPr lang="de-DE" dirty="0" smtClean="0">
                <a:latin typeface="Trebuchet MS" pitchFamily="32" charset="0"/>
              </a:rPr>
              <a:t> User Experience (UX)?</a:t>
            </a:r>
          </a:p>
        </p:txBody>
      </p:sp>
    </p:spTree>
    <p:extLst>
      <p:ext uri="{BB962C8B-B14F-4D97-AF65-F5344CB8AC3E}">
        <p14:creationId xmlns:p14="http://schemas.microsoft.com/office/powerpoint/2010/main" val="2355104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ctrTitle"/>
          </p:nvPr>
        </p:nvSpPr>
        <p:spPr bwMode="auto">
          <a:xfrm>
            <a:off x="0" y="2843907"/>
            <a:ext cx="9936855" cy="151199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sz="2400" b="0" dirty="0">
                <a:latin typeface="Trebuchet MS" pitchFamily="32" charset="0"/>
              </a:rPr>
              <a:t>Let‘s have a conversation about this </a:t>
            </a:r>
            <a:r>
              <a:rPr lang="de-DE" sz="2400" b="0" dirty="0" smtClean="0">
                <a:latin typeface="Trebuchet MS" pitchFamily="32" charset="0"/>
              </a:rPr>
              <a:t>topic!</a:t>
            </a:r>
            <a:br>
              <a:rPr lang="de-DE" sz="2400" b="0" dirty="0" smtClean="0">
                <a:latin typeface="Trebuchet MS" pitchFamily="32" charset="0"/>
              </a:rPr>
            </a:br>
            <a:r>
              <a:rPr lang="de-DE" sz="2400" b="0" dirty="0">
                <a:latin typeface="Trebuchet MS" pitchFamily="32" charset="0"/>
              </a:rPr>
              <a:t/>
            </a:r>
            <a:br>
              <a:rPr lang="de-DE" sz="2400" b="0" dirty="0">
                <a:latin typeface="Trebuchet MS" pitchFamily="32" charset="0"/>
              </a:rPr>
            </a:br>
            <a:r>
              <a:rPr lang="de-DE" sz="2400" b="0" dirty="0" smtClean="0">
                <a:latin typeface="Trebuchet MS" pitchFamily="32" charset="0"/>
              </a:rPr>
              <a:t>Questions? </a:t>
            </a:r>
            <a:br>
              <a:rPr lang="de-DE" sz="2400" b="0" dirty="0" smtClean="0">
                <a:latin typeface="Trebuchet MS" pitchFamily="32" charset="0"/>
              </a:rPr>
            </a:br>
            <a:endParaRPr lang="de-DE" sz="2400" b="0" dirty="0" smtClean="0">
              <a:latin typeface="Trebuchet MS" pitchFamily="32" charset="0"/>
            </a:endParaRPr>
          </a:p>
        </p:txBody>
      </p:sp>
      <p:sp>
        <p:nvSpPr>
          <p:cNvPr id="11267" name="Untertitel 2"/>
          <p:cNvSpPr>
            <a:spLocks noGrp="1"/>
          </p:cNvSpPr>
          <p:nvPr>
            <p:ph type="subTitle" idx="1"/>
          </p:nvPr>
        </p:nvSpPr>
        <p:spPr bwMode="auto">
          <a:xfrm>
            <a:off x="2160588" y="4355901"/>
            <a:ext cx="5759450" cy="201592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ct val="0"/>
              </a:spcAft>
            </a:pPr>
            <a:r>
              <a:rPr lang="de-DE" dirty="0" smtClean="0">
                <a:latin typeface="Trebuchet MS" pitchFamily="32" charset="0"/>
                <a:hlinkClick r:id="rId2"/>
              </a:rPr>
              <a:t>c.laroche@neu.edu</a:t>
            </a:r>
            <a:endParaRPr lang="de-DE" dirty="0" smtClean="0">
              <a:latin typeface="Trebuchet MS" pitchFamily="32" charset="0"/>
            </a:endParaRPr>
          </a:p>
          <a:p>
            <a:pPr>
              <a:spcAft>
                <a:spcPct val="0"/>
              </a:spcAft>
            </a:pPr>
            <a:r>
              <a:rPr lang="de-DE" dirty="0" smtClean="0">
                <a:latin typeface="Trebuchet MS" pitchFamily="32" charset="0"/>
              </a:rPr>
              <a:t>@</a:t>
            </a:r>
            <a:r>
              <a:rPr lang="de-DE" dirty="0" err="1" smtClean="0">
                <a:latin typeface="Trebuchet MS" pitchFamily="32" charset="0"/>
              </a:rPr>
              <a:t>silvaire</a:t>
            </a:r>
            <a:endParaRPr lang="de-DE" dirty="0" smtClean="0">
              <a:latin typeface="Trebuchet MS" pitchFamily="32" charset="0"/>
            </a:endParaRPr>
          </a:p>
          <a:p>
            <a:pPr>
              <a:spcAft>
                <a:spcPct val="0"/>
              </a:spcAft>
            </a:pPr>
            <a:endParaRPr lang="de-DE" dirty="0">
              <a:latin typeface="Trebuchet MS" pitchFamily="32" charset="0"/>
            </a:endParaRPr>
          </a:p>
        </p:txBody>
      </p:sp>
      <p:sp>
        <p:nvSpPr>
          <p:cNvPr id="4" name="Titel 1"/>
          <p:cNvSpPr txBox="1">
            <a:spLocks/>
          </p:cNvSpPr>
          <p:nvPr/>
        </p:nvSpPr>
        <p:spPr bwMode="auto">
          <a:xfrm>
            <a:off x="1151880" y="1259557"/>
            <a:ext cx="8207375" cy="64807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0000"/>
              </a:lnSpc>
              <a:spcBef>
                <a:spcPct val="0"/>
              </a:spcBef>
              <a:spcAft>
                <a:spcPct val="0"/>
              </a:spcAft>
              <a:buClr>
                <a:srgbClr val="000000"/>
              </a:buClr>
              <a:buSzPct val="100000"/>
              <a:buFont typeface="Times New Roman" pitchFamily="16" charset="0"/>
              <a:defRPr sz="3200" b="1">
                <a:solidFill>
                  <a:srgbClr val="000000"/>
                </a:solidFill>
                <a:latin typeface="Trebuchet MS" pitchFamily="34" charset="0"/>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r>
              <a:rPr lang="de-DE" b="0" dirty="0" err="1" smtClean="0">
                <a:latin typeface="Trebuchet MS" pitchFamily="32" charset="0"/>
              </a:rPr>
              <a:t>Thank</a:t>
            </a:r>
            <a:r>
              <a:rPr lang="de-DE" b="0" dirty="0" smtClean="0">
                <a:latin typeface="Trebuchet MS" pitchFamily="32" charset="0"/>
              </a:rPr>
              <a:t> </a:t>
            </a:r>
            <a:r>
              <a:rPr lang="de-DE" b="0" dirty="0" err="1" smtClean="0">
                <a:latin typeface="Trebuchet MS" pitchFamily="32" charset="0"/>
              </a:rPr>
              <a:t>you</a:t>
            </a:r>
            <a:r>
              <a:rPr lang="de-DE" b="0" dirty="0" smtClean="0">
                <a:latin typeface="Trebuchet MS" pitchFamily="32" charset="0"/>
              </a:rPr>
              <a:t> </a:t>
            </a:r>
            <a:r>
              <a:rPr lang="de-DE" b="0" dirty="0" err="1" smtClean="0">
                <a:latin typeface="Trebuchet MS" pitchFamily="32" charset="0"/>
              </a:rPr>
              <a:t>for</a:t>
            </a:r>
            <a:r>
              <a:rPr lang="de-DE" b="0" dirty="0" smtClean="0">
                <a:latin typeface="Trebuchet MS" pitchFamily="32" charset="0"/>
              </a:rPr>
              <a:t> </a:t>
            </a:r>
            <a:r>
              <a:rPr lang="de-DE" b="0" dirty="0" err="1" smtClean="0">
                <a:latin typeface="Trebuchet MS" pitchFamily="32" charset="0"/>
              </a:rPr>
              <a:t>your</a:t>
            </a:r>
            <a:r>
              <a:rPr lang="de-DE" b="0" dirty="0" smtClean="0">
                <a:latin typeface="Trebuchet MS" pitchFamily="32" charset="0"/>
              </a:rPr>
              <a:t> time! </a:t>
            </a:r>
            <a:br>
              <a:rPr lang="de-DE" b="0" dirty="0" smtClean="0">
                <a:latin typeface="Trebuchet MS" pitchFamily="32" charset="0"/>
              </a:rPr>
            </a:br>
            <a:endParaRPr lang="de-DE" b="0" dirty="0" smtClean="0">
              <a:latin typeface="Trebuchet MS" pitchFamily="32" charset="0"/>
            </a:endParaRPr>
          </a:p>
        </p:txBody>
      </p:sp>
    </p:spTree>
    <p:extLst>
      <p:ext uri="{BB962C8B-B14F-4D97-AF65-F5344CB8AC3E}">
        <p14:creationId xmlns:p14="http://schemas.microsoft.com/office/powerpoint/2010/main" val="3342143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0"/>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latin typeface="Trebuchet MS" pitchFamily="32" charset="0"/>
              </a:rPr>
              <a:t>Chris LaRoche</a:t>
            </a:r>
          </a:p>
        </p:txBody>
      </p:sp>
      <p:sp>
        <p:nvSpPr>
          <p:cNvPr id="8195" name="Inhaltsplatzhalter 2"/>
          <p:cNvSpPr>
            <a:spLocks noGrp="1"/>
          </p:cNvSpPr>
          <p:nvPr>
            <p:ph sz="quarter" idx="10"/>
          </p:nvPr>
        </p:nvSpPr>
        <p:spPr bwMode="auto">
          <a:xfrm>
            <a:off x="3743999" y="2555875"/>
            <a:ext cx="6120849" cy="446432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	Chris </a:t>
            </a:r>
            <a:r>
              <a:rPr lang="en-US" dirty="0"/>
              <a:t>has worked as a technical writer, information designer, user researcher, and usability consultant in the technology field for over eighteen years. He has worked most frequently as a ‘UX generalist’ with a severe interest in user research. He is also a lecturer at the College of Professional Studies (CPS) at Northeastern University, where he has taught for over a dozen years. He teaches graduate courses in usability and user experience, content strategy, user research, and prototyping. He also teaches undergraduate survey courses in modern Irish history</a:t>
            </a:r>
            <a:r>
              <a:rPr lang="en-US" dirty="0" smtClean="0"/>
              <a:t>. UXPA geek too!</a:t>
            </a:r>
          </a:p>
          <a:p>
            <a:r>
              <a:rPr lang="en-US" dirty="0" smtClean="0"/>
              <a:t>		Email: </a:t>
            </a:r>
            <a:r>
              <a:rPr lang="en-US" dirty="0" smtClean="0">
                <a:hlinkClick r:id="rId2"/>
              </a:rPr>
              <a:t>c.laroche@neu.edu</a:t>
            </a:r>
            <a:endParaRPr lang="en-US" dirty="0" smtClean="0"/>
          </a:p>
          <a:p>
            <a:r>
              <a:rPr lang="en-US" dirty="0" smtClean="0"/>
              <a:t>		Twitter: @</a:t>
            </a:r>
            <a:r>
              <a:rPr lang="en-US" dirty="0" err="1" smtClean="0"/>
              <a:t>silvaire</a:t>
            </a:r>
            <a:endParaRPr lang="en-US" dirty="0" smtClean="0"/>
          </a:p>
        </p:txBody>
      </p:sp>
      <p:pic>
        <p:nvPicPr>
          <p:cNvPr id="3" name="Content Placeholder 2" descr="csl_photo_1210__150x150.jpg"/>
          <p:cNvPicPr>
            <a:picLocks noGrp="1" noChangeAspect="1"/>
          </p:cNvPicPr>
          <p:nvPr>
            <p:ph sz="quarter" idx="11"/>
          </p:nvPr>
        </p:nvPicPr>
        <p:blipFill>
          <a:blip r:embed="rId3">
            <a:extLst>
              <a:ext uri="{28A0092B-C50C-407E-A947-70E740481C1C}">
                <a14:useLocalDpi xmlns:a14="http://schemas.microsoft.com/office/drawing/2010/main" val="0"/>
              </a:ext>
            </a:extLst>
          </a:blip>
          <a:srcRect l="22070" r="22070"/>
          <a:stretch>
            <a:fillRect/>
          </a:stretch>
        </p:blipFill>
        <p:spPr/>
      </p:pic>
      <p:sp>
        <p:nvSpPr>
          <p:cNvPr id="8197" name="Textplatzhalter 4"/>
          <p:cNvSpPr>
            <a:spLocks noGrp="1"/>
          </p:cNvSpPr>
          <p:nvPr>
            <p:ph type="body"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de-DE" dirty="0" err="1" smtClean="0">
                <a:latin typeface="Trebuchet MS" pitchFamily="32" charset="0"/>
              </a:rPr>
              <a:t>Presenter</a:t>
            </a:r>
            <a:endParaRPr lang="de-DE" dirty="0" smtClean="0">
              <a:latin typeface="Trebuchet MS" pitchFamily="32" charset="0"/>
            </a:endParaRPr>
          </a:p>
        </p:txBody>
      </p:sp>
      <p:sp>
        <p:nvSpPr>
          <p:cNvPr id="6" name="Titel 1"/>
          <p:cNvSpPr txBox="1">
            <a:spLocks/>
          </p:cNvSpPr>
          <p:nvPr/>
        </p:nvSpPr>
        <p:spPr>
          <a:xfrm>
            <a:off x="936625" y="251445"/>
            <a:ext cx="8207376" cy="576000"/>
          </a:xfrm>
          <a:prstGeom prst="rect">
            <a:avLst/>
          </a:prstGeom>
        </p:spPr>
        <p:txBody>
          <a:bodyPr/>
          <a:lstStyle>
            <a:lvl1pPr algn="l" defTabSz="449263" rtl="0" eaLnBrk="0" fontAlgn="base" hangingPunct="0">
              <a:lnSpc>
                <a:spcPct val="90000"/>
              </a:lnSpc>
              <a:spcBef>
                <a:spcPct val="0"/>
              </a:spcBef>
              <a:spcAft>
                <a:spcPct val="0"/>
              </a:spcAft>
              <a:buClr>
                <a:srgbClr val="000000"/>
              </a:buClr>
              <a:buSzPct val="100000"/>
              <a:buFont typeface="Times New Roman" pitchFamily="16" charset="0"/>
              <a:defRPr sz="3200" b="1">
                <a:solidFill>
                  <a:srgbClr val="000000"/>
                </a:solidFill>
                <a:latin typeface="Trebuchet MS" pitchFamily="34" charset="0"/>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r>
              <a:rPr lang="de-DE" dirty="0" err="1" smtClean="0"/>
              <a:t>Biography</a:t>
            </a:r>
            <a:endParaRPr lang="de-DE" dirty="0"/>
          </a:p>
        </p:txBody>
      </p:sp>
    </p:spTree>
    <p:extLst>
      <p:ext uri="{BB962C8B-B14F-4D97-AF65-F5344CB8AC3E}">
        <p14:creationId xmlns:p14="http://schemas.microsoft.com/office/powerpoint/2010/main" val="1149814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3"/>
          <p:cNvSpPr txBox="1">
            <a:spLocks/>
          </p:cNvSpPr>
          <p:nvPr/>
        </p:nvSpPr>
        <p:spPr bwMode="auto">
          <a:xfrm>
            <a:off x="935856" y="323453"/>
            <a:ext cx="8207376"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smtClean="0">
                <a:latin typeface="Trebuchet MS" pitchFamily="32" charset="0"/>
              </a:rPr>
              <a:t>Alphabet </a:t>
            </a:r>
            <a:r>
              <a:rPr lang="de-DE" sz="3200" dirty="0" err="1" smtClean="0">
                <a:latin typeface="Trebuchet MS" pitchFamily="32" charset="0"/>
              </a:rPr>
              <a:t>Soup</a:t>
            </a:r>
            <a:r>
              <a:rPr lang="de-DE" sz="3200" dirty="0" smtClean="0">
                <a:latin typeface="Trebuchet MS" pitchFamily="32" charset="0"/>
              </a:rPr>
              <a:t> </a:t>
            </a:r>
            <a:r>
              <a:rPr lang="de-DE" sz="3200" dirty="0" err="1" smtClean="0">
                <a:latin typeface="Trebuchet MS" pitchFamily="32" charset="0"/>
              </a:rPr>
              <a:t>of</a:t>
            </a:r>
            <a:r>
              <a:rPr lang="de-DE" sz="3200" dirty="0" smtClean="0">
                <a:latin typeface="Trebuchet MS" pitchFamily="32" charset="0"/>
              </a:rPr>
              <a:t> User Experience (UX)</a:t>
            </a:r>
          </a:p>
        </p:txBody>
      </p:sp>
      <p:pic>
        <p:nvPicPr>
          <p:cNvPr id="7" name="Picture 6" descr="Screen Shot 2014-05-31 at 1.28.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17" y="1547589"/>
            <a:ext cx="9660599" cy="5040560"/>
          </a:xfrm>
          <a:prstGeom prst="rect">
            <a:avLst/>
          </a:prstGeom>
        </p:spPr>
      </p:pic>
      <p:sp>
        <p:nvSpPr>
          <p:cNvPr id="10" name="Rectangle 9"/>
          <p:cNvSpPr/>
          <p:nvPr/>
        </p:nvSpPr>
        <p:spPr>
          <a:xfrm>
            <a:off x="503808" y="6705815"/>
            <a:ext cx="4392488" cy="391646"/>
          </a:xfrm>
          <a:prstGeom prst="rect">
            <a:avLst/>
          </a:prstGeom>
        </p:spPr>
        <p:txBody>
          <a:bodyPr wrap="square">
            <a:spAutoFit/>
          </a:bodyPr>
          <a:lstStyle/>
          <a:p>
            <a:r>
              <a:rPr lang="en-US" sz="1000" dirty="0"/>
              <a:t>http://</a:t>
            </a:r>
            <a:r>
              <a:rPr lang="en-US" sz="1000" dirty="0" err="1"/>
              <a:t>www.manyeyes.com</a:t>
            </a:r>
            <a:r>
              <a:rPr lang="en-US" sz="1000" dirty="0"/>
              <a:t>/software/analytics/</a:t>
            </a:r>
            <a:r>
              <a:rPr lang="en-US" sz="1000" dirty="0" err="1"/>
              <a:t>manyeyes</a:t>
            </a:r>
            <a:r>
              <a:rPr lang="en-US" sz="1000" dirty="0"/>
              <a:t>/visualizations/new/tag-cloud/the-alphabet-soup-of-user-experien-2/1</a:t>
            </a:r>
          </a:p>
        </p:txBody>
      </p:sp>
    </p:spTree>
    <p:extLst>
      <p:ext uri="{BB962C8B-B14F-4D97-AF65-F5344CB8AC3E}">
        <p14:creationId xmlns:p14="http://schemas.microsoft.com/office/powerpoint/2010/main" val="994778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bwMode="auto">
          <a:xfrm>
            <a:off x="936625" y="179611"/>
            <a:ext cx="8207375" cy="64789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latin typeface="Trebuchet MS" pitchFamily="32" charset="0"/>
              </a:rPr>
              <a:t>II. </a:t>
            </a:r>
            <a:r>
              <a:rPr lang="de-DE" dirty="0" err="1" smtClean="0">
                <a:latin typeface="Trebuchet MS" pitchFamily="32" charset="0"/>
              </a:rPr>
              <a:t>What</a:t>
            </a:r>
            <a:r>
              <a:rPr lang="de-DE" dirty="0" smtClean="0">
                <a:latin typeface="Trebuchet MS" pitchFamily="32" charset="0"/>
              </a:rPr>
              <a:t> </a:t>
            </a:r>
            <a:r>
              <a:rPr lang="de-DE" dirty="0" err="1" smtClean="0">
                <a:latin typeface="Trebuchet MS" pitchFamily="32" charset="0"/>
              </a:rPr>
              <a:t>is</a:t>
            </a:r>
            <a:r>
              <a:rPr lang="de-DE" dirty="0" smtClean="0">
                <a:latin typeface="Trebuchet MS" pitchFamily="32" charset="0"/>
              </a:rPr>
              <a:t> User Experience (UX)?</a:t>
            </a:r>
          </a:p>
        </p:txBody>
      </p:sp>
      <p:pic>
        <p:nvPicPr>
          <p:cNvPr id="2" name="Picture 1" descr="Screen Shot 2014-06-03 at 5.28.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920" y="1115541"/>
            <a:ext cx="7416824" cy="5455873"/>
          </a:xfrm>
          <a:prstGeom prst="rect">
            <a:avLst/>
          </a:prstGeom>
        </p:spPr>
      </p:pic>
      <p:sp>
        <p:nvSpPr>
          <p:cNvPr id="4" name="Rectangle 3"/>
          <p:cNvSpPr/>
          <p:nvPr/>
        </p:nvSpPr>
        <p:spPr>
          <a:xfrm>
            <a:off x="863848" y="6660157"/>
            <a:ext cx="5038725" cy="242374"/>
          </a:xfrm>
          <a:prstGeom prst="rect">
            <a:avLst/>
          </a:prstGeom>
        </p:spPr>
        <p:txBody>
          <a:bodyPr>
            <a:spAutoFit/>
          </a:bodyPr>
          <a:lstStyle/>
          <a:p>
            <a:r>
              <a:rPr lang="en-US" sz="1000" dirty="0"/>
              <a:t>http://</a:t>
            </a:r>
            <a:r>
              <a:rPr lang="en-US" sz="1000" dirty="0" err="1"/>
              <a:t>upassoc.org</a:t>
            </a:r>
            <a:r>
              <a:rPr lang="en-US" sz="1000" dirty="0"/>
              <a:t>/</a:t>
            </a:r>
            <a:r>
              <a:rPr lang="en-US" sz="1000" dirty="0" err="1"/>
              <a:t>usability_resources</a:t>
            </a:r>
            <a:r>
              <a:rPr lang="en-US" sz="1000" dirty="0"/>
              <a:t>/</a:t>
            </a:r>
            <a:r>
              <a:rPr lang="en-US" sz="1000" dirty="0" err="1"/>
              <a:t>about_usability</a:t>
            </a:r>
            <a:r>
              <a:rPr lang="en-US" sz="1000" dirty="0"/>
              <a:t>/images/</a:t>
            </a:r>
            <a:r>
              <a:rPr lang="en-US" sz="1000" dirty="0" err="1"/>
              <a:t>vectors.gif</a:t>
            </a:r>
            <a:endParaRPr lang="en-US" sz="1000" dirty="0"/>
          </a:p>
        </p:txBody>
      </p:sp>
    </p:spTree>
    <p:extLst>
      <p:ext uri="{BB962C8B-B14F-4D97-AF65-F5344CB8AC3E}">
        <p14:creationId xmlns:p14="http://schemas.microsoft.com/office/powerpoint/2010/main" val="567610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4"/>
          <p:cNvSpPr>
            <a:spLocks noGrp="1"/>
          </p:cNvSpPr>
          <p:nvPr>
            <p:ph type="title"/>
          </p:nvPr>
        </p:nvSpPr>
        <p:spPr bwMode="auto">
          <a:xfrm>
            <a:off x="936625" y="323453"/>
            <a:ext cx="8207375" cy="5762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err="1" smtClean="0">
                <a:latin typeface="Trebuchet MS" pitchFamily="32" charset="0"/>
              </a:rPr>
              <a:t>Defining</a:t>
            </a:r>
            <a:r>
              <a:rPr lang="de-DE" dirty="0" smtClean="0">
                <a:latin typeface="Trebuchet MS" pitchFamily="32" charset="0"/>
              </a:rPr>
              <a:t> </a:t>
            </a:r>
            <a:r>
              <a:rPr lang="de-DE" dirty="0" err="1" smtClean="0">
                <a:latin typeface="Trebuchet MS" pitchFamily="32" charset="0"/>
              </a:rPr>
              <a:t>this</a:t>
            </a:r>
            <a:r>
              <a:rPr lang="de-DE" dirty="0" smtClean="0">
                <a:latin typeface="Trebuchet MS" pitchFamily="32" charset="0"/>
              </a:rPr>
              <a:t> Alphabet </a:t>
            </a:r>
            <a:r>
              <a:rPr lang="de-DE" dirty="0" err="1" smtClean="0">
                <a:latin typeface="Trebuchet MS" pitchFamily="32" charset="0"/>
              </a:rPr>
              <a:t>Soup</a:t>
            </a:r>
            <a:r>
              <a:rPr lang="de-DE" dirty="0" smtClean="0">
                <a:latin typeface="Trebuchet MS" pitchFamily="32" charset="0"/>
              </a:rPr>
              <a:t>! </a:t>
            </a:r>
          </a:p>
        </p:txBody>
      </p:sp>
      <p:sp>
        <p:nvSpPr>
          <p:cNvPr id="5123" name="Inhaltsplatzhalter 2"/>
          <p:cNvSpPr>
            <a:spLocks noGrp="1"/>
          </p:cNvSpPr>
          <p:nvPr>
            <p:ph sz="quarter" idx="10"/>
          </p:nvPr>
        </p:nvSpPr>
        <p:spPr bwMode="auto">
          <a:xfrm>
            <a:off x="936625" y="1403573"/>
            <a:ext cx="8207375" cy="388825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eaLnBrk="1">
              <a:buFont typeface="Wingdings" charset="2"/>
              <a:buChar char="§"/>
            </a:pPr>
            <a:r>
              <a:rPr lang="de-DE" sz="2400" dirty="0" smtClean="0">
                <a:latin typeface="Trebuchet MS" pitchFamily="32" charset="0"/>
              </a:rPr>
              <a:t>Most UX professionals </a:t>
            </a:r>
            <a:r>
              <a:rPr lang="de-DE" sz="2400" dirty="0" err="1" smtClean="0">
                <a:latin typeface="Trebuchet MS" pitchFamily="32" charset="0"/>
              </a:rPr>
              <a:t>use</a:t>
            </a:r>
            <a:r>
              <a:rPr lang="de-DE" sz="2400" dirty="0" smtClean="0">
                <a:latin typeface="Trebuchet MS" pitchFamily="32" charset="0"/>
              </a:rPr>
              <a:t> </a:t>
            </a:r>
            <a:r>
              <a:rPr lang="de-DE" sz="2400" dirty="0" err="1" smtClean="0">
                <a:latin typeface="Trebuchet MS" pitchFamily="32" charset="0"/>
              </a:rPr>
              <a:t>these</a:t>
            </a:r>
            <a:r>
              <a:rPr lang="de-DE" sz="2400" dirty="0" smtClean="0">
                <a:latin typeface="Trebuchet MS" pitchFamily="32" charset="0"/>
              </a:rPr>
              <a:t> </a:t>
            </a:r>
            <a:r>
              <a:rPr lang="de-DE" sz="2400" dirty="0" err="1" smtClean="0">
                <a:latin typeface="Trebuchet MS" pitchFamily="32" charset="0"/>
              </a:rPr>
              <a:t>terms</a:t>
            </a:r>
            <a:r>
              <a:rPr lang="de-DE" sz="2400" dirty="0" smtClean="0">
                <a:latin typeface="Trebuchet MS" pitchFamily="32" charset="0"/>
              </a:rPr>
              <a:t> </a:t>
            </a:r>
            <a:r>
              <a:rPr lang="de-DE" sz="2400" dirty="0" err="1" smtClean="0">
                <a:latin typeface="Trebuchet MS" pitchFamily="32" charset="0"/>
              </a:rPr>
              <a:t>interchangeable</a:t>
            </a:r>
            <a:r>
              <a:rPr lang="de-DE" sz="2400" dirty="0" smtClean="0">
                <a:latin typeface="Trebuchet MS" pitchFamily="32" charset="0"/>
              </a:rPr>
              <a:t> – and </a:t>
            </a:r>
            <a:r>
              <a:rPr lang="de-DE" sz="2400" dirty="0" err="1" smtClean="0">
                <a:latin typeface="Trebuchet MS" pitchFamily="32" charset="0"/>
              </a:rPr>
              <a:t>usability</a:t>
            </a:r>
            <a:r>
              <a:rPr lang="de-DE" sz="2400" dirty="0" smtClean="0">
                <a:latin typeface="Trebuchet MS" pitchFamily="32" charset="0"/>
              </a:rPr>
              <a:t> and </a:t>
            </a:r>
            <a:r>
              <a:rPr lang="de-DE" sz="2400" dirty="0" err="1" smtClean="0">
                <a:latin typeface="Trebuchet MS" pitchFamily="32" charset="0"/>
              </a:rPr>
              <a:t>user</a:t>
            </a:r>
            <a:r>
              <a:rPr lang="de-DE" sz="2400" dirty="0" smtClean="0">
                <a:latin typeface="Trebuchet MS" pitchFamily="32" charset="0"/>
              </a:rPr>
              <a:t> </a:t>
            </a:r>
            <a:r>
              <a:rPr lang="de-DE" sz="2400" dirty="0" err="1" smtClean="0">
                <a:latin typeface="Trebuchet MS" pitchFamily="32" charset="0"/>
              </a:rPr>
              <a:t>experience</a:t>
            </a:r>
            <a:r>
              <a:rPr lang="de-DE" sz="2400" dirty="0" smtClean="0">
                <a:latin typeface="Trebuchet MS" pitchFamily="32" charset="0"/>
              </a:rPr>
              <a:t> (UX) </a:t>
            </a:r>
            <a:r>
              <a:rPr lang="de-DE" sz="2400" dirty="0" err="1" smtClean="0">
                <a:latin typeface="Trebuchet MS" pitchFamily="32" charset="0"/>
              </a:rPr>
              <a:t>often</a:t>
            </a:r>
            <a:r>
              <a:rPr lang="de-DE" sz="2400" dirty="0" smtClean="0">
                <a:latin typeface="Trebuchet MS" pitchFamily="32" charset="0"/>
              </a:rPr>
              <a:t> </a:t>
            </a:r>
            <a:r>
              <a:rPr lang="de-DE" sz="2400" dirty="0" err="1" smtClean="0">
                <a:latin typeface="Trebuchet MS" pitchFamily="32" charset="0"/>
              </a:rPr>
              <a:t>mean</a:t>
            </a:r>
            <a:r>
              <a:rPr lang="de-DE" sz="2400" dirty="0" smtClean="0">
                <a:latin typeface="Trebuchet MS" pitchFamily="32" charset="0"/>
              </a:rPr>
              <a:t> </a:t>
            </a:r>
            <a:r>
              <a:rPr lang="de-DE" sz="2400" dirty="0" err="1" smtClean="0">
                <a:latin typeface="Trebuchet MS" pitchFamily="32" charset="0"/>
              </a:rPr>
              <a:t>the</a:t>
            </a:r>
            <a:r>
              <a:rPr lang="de-DE" sz="2400" dirty="0" smtClean="0">
                <a:latin typeface="Trebuchet MS" pitchFamily="32" charset="0"/>
              </a:rPr>
              <a:t> same </a:t>
            </a:r>
            <a:r>
              <a:rPr lang="de-DE" sz="2400" dirty="0" err="1" smtClean="0">
                <a:latin typeface="Trebuchet MS" pitchFamily="32" charset="0"/>
              </a:rPr>
              <a:t>things</a:t>
            </a:r>
            <a:r>
              <a:rPr lang="de-DE" sz="2400" dirty="0" smtClean="0">
                <a:latin typeface="Trebuchet MS" pitchFamily="32" charset="0"/>
              </a:rPr>
              <a:t> </a:t>
            </a:r>
            <a:br>
              <a:rPr lang="de-DE" sz="2400" dirty="0" smtClean="0">
                <a:latin typeface="Trebuchet MS" pitchFamily="32" charset="0"/>
              </a:rPr>
            </a:br>
            <a:endParaRPr lang="de-DE" sz="2400" dirty="0" smtClean="0">
              <a:latin typeface="Trebuchet MS" pitchFamily="32" charset="0"/>
            </a:endParaRPr>
          </a:p>
          <a:p>
            <a:pPr marL="285750" indent="-285750" eaLnBrk="1">
              <a:buFont typeface="Wingdings" charset="2"/>
              <a:buChar char="§"/>
            </a:pPr>
            <a:r>
              <a:rPr lang="de-DE" sz="2400" dirty="0" err="1" smtClean="0">
                <a:latin typeface="Trebuchet MS" pitchFamily="32" charset="0"/>
              </a:rPr>
              <a:t>Often</a:t>
            </a:r>
            <a:r>
              <a:rPr lang="de-DE" sz="2400" dirty="0" smtClean="0">
                <a:latin typeface="Trebuchet MS" pitchFamily="32" charset="0"/>
              </a:rPr>
              <a:t> </a:t>
            </a:r>
            <a:r>
              <a:rPr lang="de-DE" sz="2400" dirty="0" err="1" smtClean="0">
                <a:latin typeface="Trebuchet MS" pitchFamily="32" charset="0"/>
              </a:rPr>
              <a:t>these</a:t>
            </a:r>
            <a:r>
              <a:rPr lang="de-DE" sz="2400" dirty="0" smtClean="0">
                <a:latin typeface="Trebuchet MS" pitchFamily="32" charset="0"/>
              </a:rPr>
              <a:t> </a:t>
            </a:r>
            <a:r>
              <a:rPr lang="de-DE" sz="2400" dirty="0" err="1" smtClean="0">
                <a:latin typeface="Trebuchet MS" pitchFamily="32" charset="0"/>
              </a:rPr>
              <a:t>terms</a:t>
            </a:r>
            <a:r>
              <a:rPr lang="de-DE" sz="2400" dirty="0" smtClean="0">
                <a:latin typeface="Trebuchet MS" pitchFamily="32" charset="0"/>
              </a:rPr>
              <a:t> </a:t>
            </a:r>
            <a:r>
              <a:rPr lang="de-DE" sz="2400" dirty="0" err="1" smtClean="0">
                <a:latin typeface="Trebuchet MS" pitchFamily="32" charset="0"/>
              </a:rPr>
              <a:t>have</a:t>
            </a:r>
            <a:r>
              <a:rPr lang="de-DE" sz="2400" dirty="0" smtClean="0">
                <a:latin typeface="Trebuchet MS" pitchFamily="32" charset="0"/>
              </a:rPr>
              <a:t> </a:t>
            </a:r>
            <a:r>
              <a:rPr lang="de-DE" sz="2400" dirty="0" err="1" smtClean="0">
                <a:latin typeface="Trebuchet MS" pitchFamily="32" charset="0"/>
              </a:rPr>
              <a:t>distinct</a:t>
            </a:r>
            <a:r>
              <a:rPr lang="de-DE" sz="2400" dirty="0" smtClean="0">
                <a:latin typeface="Trebuchet MS" pitchFamily="32" charset="0"/>
              </a:rPr>
              <a:t> </a:t>
            </a:r>
            <a:r>
              <a:rPr lang="de-DE" sz="2400" dirty="0" err="1" smtClean="0">
                <a:latin typeface="Trebuchet MS" pitchFamily="32" charset="0"/>
              </a:rPr>
              <a:t>and</a:t>
            </a:r>
            <a:r>
              <a:rPr lang="de-DE" sz="2400" dirty="0" smtClean="0">
                <a:latin typeface="Trebuchet MS" pitchFamily="32" charset="0"/>
              </a:rPr>
              <a:t> different </a:t>
            </a:r>
            <a:r>
              <a:rPr lang="de-DE" sz="2400" dirty="0" err="1" smtClean="0">
                <a:latin typeface="Trebuchet MS" pitchFamily="32" charset="0"/>
              </a:rPr>
              <a:t>definitions</a:t>
            </a:r>
            <a:r>
              <a:rPr lang="de-DE" sz="2400" dirty="0" smtClean="0">
                <a:latin typeface="Trebuchet MS" pitchFamily="32" charset="0"/>
              </a:rPr>
              <a:t> </a:t>
            </a:r>
            <a:r>
              <a:rPr lang="de-DE" sz="2400" dirty="0" err="1" smtClean="0">
                <a:latin typeface="Trebuchet MS" pitchFamily="32" charset="0"/>
              </a:rPr>
              <a:t>between</a:t>
            </a:r>
            <a:r>
              <a:rPr lang="de-DE" sz="2400" dirty="0" smtClean="0">
                <a:latin typeface="Trebuchet MS" pitchFamily="32" charset="0"/>
              </a:rPr>
              <a:t> UX professionals </a:t>
            </a:r>
            <a:br>
              <a:rPr lang="de-DE" sz="2400" dirty="0" smtClean="0">
                <a:latin typeface="Trebuchet MS" pitchFamily="32" charset="0"/>
              </a:rPr>
            </a:br>
            <a:endParaRPr lang="de-DE" sz="2400" dirty="0" smtClean="0">
              <a:latin typeface="Trebuchet MS" pitchFamily="32" charset="0"/>
            </a:endParaRPr>
          </a:p>
          <a:p>
            <a:pPr marL="285750" indent="-285750" eaLnBrk="1">
              <a:buFont typeface="Wingdings" charset="2"/>
              <a:buChar char="§"/>
            </a:pPr>
            <a:r>
              <a:rPr lang="de-DE" sz="2400" dirty="0" err="1" smtClean="0">
                <a:latin typeface="Trebuchet MS" pitchFamily="32" charset="0"/>
              </a:rPr>
              <a:t>Many</a:t>
            </a:r>
            <a:r>
              <a:rPr lang="de-DE" sz="2400" dirty="0" smtClean="0">
                <a:latin typeface="Trebuchet MS" pitchFamily="32" charset="0"/>
              </a:rPr>
              <a:t> </a:t>
            </a:r>
            <a:r>
              <a:rPr lang="de-DE" sz="2400" dirty="0" err="1" smtClean="0">
                <a:latin typeface="Trebuchet MS" pitchFamily="32" charset="0"/>
              </a:rPr>
              <a:t>people</a:t>
            </a:r>
            <a:r>
              <a:rPr lang="de-DE" sz="2400" dirty="0" smtClean="0">
                <a:latin typeface="Trebuchet MS" pitchFamily="32" charset="0"/>
              </a:rPr>
              <a:t> </a:t>
            </a:r>
            <a:r>
              <a:rPr lang="de-DE" sz="2400" dirty="0" err="1" smtClean="0">
                <a:latin typeface="Trebuchet MS" pitchFamily="32" charset="0"/>
              </a:rPr>
              <a:t>are</a:t>
            </a:r>
            <a:r>
              <a:rPr lang="de-DE" sz="2400" dirty="0" smtClean="0">
                <a:latin typeface="Trebuchet MS" pitchFamily="32" charset="0"/>
              </a:rPr>
              <a:t> </a:t>
            </a:r>
            <a:r>
              <a:rPr lang="de-DE" sz="2400" dirty="0" err="1" smtClean="0">
                <a:latin typeface="Trebuchet MS" pitchFamily="32" charset="0"/>
              </a:rPr>
              <a:t>adding</a:t>
            </a:r>
            <a:r>
              <a:rPr lang="de-DE" sz="2400" dirty="0">
                <a:latin typeface="Trebuchet MS" pitchFamily="32" charset="0"/>
              </a:rPr>
              <a:t> </a:t>
            </a:r>
            <a:r>
              <a:rPr lang="de-DE" sz="2400" dirty="0" smtClean="0">
                <a:latin typeface="Trebuchet MS" pitchFamily="32" charset="0"/>
              </a:rPr>
              <a:t>UX </a:t>
            </a:r>
            <a:r>
              <a:rPr lang="de-DE" sz="2400" dirty="0" err="1" smtClean="0">
                <a:latin typeface="Trebuchet MS" pitchFamily="32" charset="0"/>
              </a:rPr>
              <a:t>to</a:t>
            </a:r>
            <a:r>
              <a:rPr lang="de-DE" sz="2400" dirty="0" smtClean="0">
                <a:latin typeface="Trebuchet MS" pitchFamily="32" charset="0"/>
              </a:rPr>
              <a:t> </a:t>
            </a:r>
            <a:r>
              <a:rPr lang="de-DE" sz="2400" dirty="0" err="1" smtClean="0">
                <a:latin typeface="Trebuchet MS" pitchFamily="32" charset="0"/>
              </a:rPr>
              <a:t>their</a:t>
            </a:r>
            <a:r>
              <a:rPr lang="de-DE" sz="2400" dirty="0" smtClean="0">
                <a:latin typeface="Trebuchet MS" pitchFamily="32" charset="0"/>
              </a:rPr>
              <a:t> </a:t>
            </a:r>
            <a:r>
              <a:rPr lang="de-DE" sz="2400" dirty="0" err="1" smtClean="0">
                <a:latin typeface="Trebuchet MS" pitchFamily="32" charset="0"/>
              </a:rPr>
              <a:t>resume</a:t>
            </a:r>
            <a:r>
              <a:rPr lang="de-DE" sz="2400" dirty="0" smtClean="0">
                <a:latin typeface="Trebuchet MS" pitchFamily="32" charset="0"/>
              </a:rPr>
              <a:t> </a:t>
            </a:r>
            <a:r>
              <a:rPr lang="de-DE" sz="2400" dirty="0" err="1" smtClean="0">
                <a:latin typeface="Trebuchet MS" pitchFamily="32" charset="0"/>
              </a:rPr>
              <a:t>without</a:t>
            </a:r>
            <a:r>
              <a:rPr lang="de-DE" sz="2400" dirty="0" smtClean="0">
                <a:latin typeface="Trebuchet MS" pitchFamily="32" charset="0"/>
              </a:rPr>
              <a:t> an solid </a:t>
            </a:r>
            <a:r>
              <a:rPr lang="de-DE" sz="2400" dirty="0" err="1" smtClean="0">
                <a:latin typeface="Trebuchet MS" pitchFamily="32" charset="0"/>
              </a:rPr>
              <a:t>understanding</a:t>
            </a:r>
            <a:r>
              <a:rPr lang="de-DE" sz="2400" dirty="0" smtClean="0">
                <a:latin typeface="Trebuchet MS" pitchFamily="32" charset="0"/>
              </a:rPr>
              <a:t> </a:t>
            </a:r>
            <a:r>
              <a:rPr lang="de-DE" sz="2400" dirty="0" err="1" smtClean="0">
                <a:latin typeface="Trebuchet MS" pitchFamily="32" charset="0"/>
              </a:rPr>
              <a:t>of</a:t>
            </a:r>
            <a:r>
              <a:rPr lang="de-DE" sz="2400" dirty="0" smtClean="0">
                <a:latin typeface="Trebuchet MS" pitchFamily="32" charset="0"/>
              </a:rPr>
              <a:t> </a:t>
            </a:r>
            <a:r>
              <a:rPr lang="de-DE" sz="2400" dirty="0" err="1" smtClean="0">
                <a:latin typeface="Trebuchet MS" pitchFamily="32" charset="0"/>
              </a:rPr>
              <a:t>the</a:t>
            </a:r>
            <a:r>
              <a:rPr lang="de-DE" sz="2400" dirty="0" smtClean="0">
                <a:latin typeface="Trebuchet MS" pitchFamily="32" charset="0"/>
              </a:rPr>
              <a:t> </a:t>
            </a:r>
            <a:r>
              <a:rPr lang="de-DE" sz="2400" dirty="0" err="1" smtClean="0">
                <a:latin typeface="Trebuchet MS" pitchFamily="32" charset="0"/>
              </a:rPr>
              <a:t>profession</a:t>
            </a:r>
            <a:r>
              <a:rPr lang="de-DE" sz="2400" dirty="0" smtClean="0">
                <a:latin typeface="Trebuchet MS" pitchFamily="32" charset="0"/>
              </a:rPr>
              <a:t> </a:t>
            </a:r>
            <a:r>
              <a:rPr lang="de-DE" sz="2400" dirty="0" err="1" smtClean="0">
                <a:latin typeface="Trebuchet MS" pitchFamily="32" charset="0"/>
              </a:rPr>
              <a:t>as</a:t>
            </a:r>
            <a:r>
              <a:rPr lang="de-DE" sz="2400" dirty="0" smtClean="0">
                <a:latin typeface="Trebuchet MS" pitchFamily="32" charset="0"/>
              </a:rPr>
              <a:t> </a:t>
            </a:r>
            <a:r>
              <a:rPr lang="de-DE" sz="2400" dirty="0" err="1" smtClean="0">
                <a:latin typeface="Trebuchet MS" pitchFamily="32" charset="0"/>
              </a:rPr>
              <a:t>well</a:t>
            </a:r>
            <a:r>
              <a:rPr lang="de-DE" sz="2400" dirty="0" smtClean="0">
                <a:latin typeface="Trebuchet MS" pitchFamily="32" charset="0"/>
              </a:rPr>
              <a:t> </a:t>
            </a:r>
            <a:r>
              <a:rPr lang="de-DE" sz="2400" dirty="0" err="1" smtClean="0">
                <a:latin typeface="Trebuchet MS" pitchFamily="32" charset="0"/>
              </a:rPr>
              <a:t>and</a:t>
            </a:r>
            <a:r>
              <a:rPr lang="de-DE" sz="2400" dirty="0" smtClean="0">
                <a:latin typeface="Trebuchet MS" pitchFamily="32" charset="0"/>
              </a:rPr>
              <a:t> </a:t>
            </a:r>
            <a:r>
              <a:rPr lang="de-DE" sz="2400" dirty="0" err="1" smtClean="0">
                <a:latin typeface="Trebuchet MS" pitchFamily="32" charset="0"/>
              </a:rPr>
              <a:t>understanding</a:t>
            </a:r>
            <a:r>
              <a:rPr lang="de-DE" sz="2400" dirty="0" smtClean="0">
                <a:latin typeface="Trebuchet MS" pitchFamily="32" charset="0"/>
              </a:rPr>
              <a:t> </a:t>
            </a:r>
            <a:r>
              <a:rPr lang="de-DE" sz="2400" dirty="0" err="1" smtClean="0">
                <a:latin typeface="Trebuchet MS" pitchFamily="32" charset="0"/>
              </a:rPr>
              <a:t>the</a:t>
            </a:r>
            <a:r>
              <a:rPr lang="de-DE" sz="2400" dirty="0" smtClean="0">
                <a:latin typeface="Trebuchet MS" pitchFamily="32" charset="0"/>
              </a:rPr>
              <a:t> </a:t>
            </a:r>
            <a:r>
              <a:rPr lang="de-DE" sz="2400" dirty="0" err="1" smtClean="0">
                <a:latin typeface="Trebuchet MS" pitchFamily="32" charset="0"/>
              </a:rPr>
              <a:t>development</a:t>
            </a:r>
            <a:r>
              <a:rPr lang="de-DE" sz="2400" dirty="0" smtClean="0">
                <a:latin typeface="Trebuchet MS" pitchFamily="32" charset="0"/>
              </a:rPr>
              <a:t> </a:t>
            </a:r>
            <a:r>
              <a:rPr lang="de-DE" sz="2400" dirty="0" err="1" smtClean="0">
                <a:latin typeface="Trebuchet MS" pitchFamily="32" charset="0"/>
              </a:rPr>
              <a:t>of</a:t>
            </a:r>
            <a:r>
              <a:rPr lang="de-DE" sz="2400" dirty="0" smtClean="0">
                <a:latin typeface="Trebuchet MS" pitchFamily="32" charset="0"/>
              </a:rPr>
              <a:t> </a:t>
            </a:r>
            <a:r>
              <a:rPr lang="de-DE" sz="2400" dirty="0" err="1" smtClean="0">
                <a:latin typeface="Trebuchet MS" pitchFamily="32" charset="0"/>
              </a:rPr>
              <a:t>one‘s</a:t>
            </a:r>
            <a:r>
              <a:rPr lang="de-DE" sz="2400" dirty="0" smtClean="0">
                <a:latin typeface="Trebuchet MS" pitchFamily="32" charset="0"/>
              </a:rPr>
              <a:t> UX </a:t>
            </a:r>
            <a:r>
              <a:rPr lang="de-DE" sz="2400" dirty="0" err="1" smtClean="0">
                <a:latin typeface="Trebuchet MS" pitchFamily="32" charset="0"/>
              </a:rPr>
              <a:t>skill</a:t>
            </a:r>
            <a:r>
              <a:rPr lang="de-DE" sz="2400" dirty="0" smtClean="0">
                <a:latin typeface="Trebuchet MS" pitchFamily="32" charset="0"/>
              </a:rPr>
              <a:t> </a:t>
            </a:r>
            <a:r>
              <a:rPr lang="de-DE" sz="2400" dirty="0" err="1" smtClean="0">
                <a:latin typeface="Trebuchet MS" pitchFamily="32" charset="0"/>
              </a:rPr>
              <a:t>set</a:t>
            </a:r>
            <a:r>
              <a:rPr lang="de-DE" sz="2400" dirty="0" smtClean="0">
                <a:latin typeface="Trebuchet MS" pitchFamily="32" charset="0"/>
              </a:rPr>
              <a:t> </a:t>
            </a:r>
            <a:r>
              <a:rPr lang="de-DE" sz="2400" dirty="0" err="1" smtClean="0">
                <a:latin typeface="Trebuchet MS" pitchFamily="32" charset="0"/>
              </a:rPr>
              <a:t>is</a:t>
            </a:r>
            <a:r>
              <a:rPr lang="de-DE" sz="2400" dirty="0" smtClean="0">
                <a:latin typeface="Trebuchet MS" pitchFamily="32" charset="0"/>
              </a:rPr>
              <a:t> </a:t>
            </a:r>
            <a:r>
              <a:rPr lang="de-DE" sz="2400" dirty="0" err="1" smtClean="0">
                <a:latin typeface="Trebuchet MS" pitchFamily="32" charset="0"/>
              </a:rPr>
              <a:t>critical</a:t>
            </a:r>
            <a:r>
              <a:rPr lang="de-DE" sz="2400" dirty="0">
                <a:latin typeface="Trebuchet MS" pitchFamily="32" charset="0"/>
              </a:rPr>
              <a:t/>
            </a:r>
            <a:br>
              <a:rPr lang="de-DE" sz="2400" dirty="0">
                <a:latin typeface="Trebuchet MS" pitchFamily="32" charset="0"/>
              </a:rPr>
            </a:br>
            <a:endParaRPr lang="de-DE" sz="2400" dirty="0">
              <a:latin typeface="Trebuchet MS" pitchFamily="32" charset="0"/>
            </a:endParaRPr>
          </a:p>
        </p:txBody>
      </p:sp>
      <p:sp>
        <p:nvSpPr>
          <p:cNvPr id="2" name="TextBox 1"/>
          <p:cNvSpPr txBox="1"/>
          <p:nvPr/>
        </p:nvSpPr>
        <p:spPr>
          <a:xfrm>
            <a:off x="1683488" y="531669"/>
            <a:ext cx="184666" cy="422423"/>
          </a:xfrm>
          <a:prstGeom prst="rect">
            <a:avLst/>
          </a:prstGeom>
        </p:spPr>
        <p:txBody>
          <a:bodyPr wrap="none" rtlCol="0">
            <a:spAutoFit/>
          </a:bodyPr>
          <a:lstStyle/>
          <a:p>
            <a:endParaRPr lang="en-US" sz="2200" b="1" dirty="0" smtClean="0">
              <a:solidFill>
                <a:srgbClr val="969696"/>
              </a:solidFill>
              <a:latin typeface="Trebuchet MS" pitchFamily="34" charset="0"/>
            </a:endParaRPr>
          </a:p>
        </p:txBody>
      </p:sp>
    </p:spTree>
    <p:extLst>
      <p:ext uri="{BB962C8B-B14F-4D97-AF65-F5344CB8AC3E}">
        <p14:creationId xmlns:p14="http://schemas.microsoft.com/office/powerpoint/2010/main" val="2777318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848" y="1763925"/>
            <a:ext cx="8712746" cy="5328280"/>
          </a:xfrm>
        </p:spPr>
        <p:txBody>
          <a:bodyPr>
            <a:normAutofit fontScale="40000" lnSpcReduction="20000"/>
          </a:bodyPr>
          <a:lstStyle/>
          <a:p>
            <a:pPr marL="0" indent="0">
              <a:lnSpc>
                <a:spcPct val="120000"/>
              </a:lnSpc>
              <a:spcAft>
                <a:spcPts val="0"/>
              </a:spcAft>
            </a:pPr>
            <a:r>
              <a:rPr lang="en-US" sz="7400" dirty="0" smtClean="0">
                <a:latin typeface="Trebuchet MS"/>
                <a:cs typeface="Trebuchet MS"/>
              </a:rPr>
              <a:t>Usability and user experience (UX) are concepts that have been around for generations and evolved from traditional human factors. Over the last few decades, it has become standardized and greatly expanded </a:t>
            </a:r>
            <a:br>
              <a:rPr lang="en-US" sz="7400" dirty="0" smtClean="0">
                <a:latin typeface="Trebuchet MS"/>
                <a:cs typeface="Trebuchet MS"/>
              </a:rPr>
            </a:br>
            <a:endParaRPr lang="en-US" sz="7400" dirty="0" smtClean="0">
              <a:latin typeface="Trebuchet MS"/>
              <a:cs typeface="Trebuchet MS"/>
            </a:endParaRPr>
          </a:p>
          <a:p>
            <a:pPr marL="1143000" lvl="1" indent="-685800">
              <a:lnSpc>
                <a:spcPct val="120000"/>
              </a:lnSpc>
              <a:spcAft>
                <a:spcPts val="0"/>
              </a:spcAft>
              <a:buFont typeface="Wingdings" charset="2"/>
              <a:buChar char="§"/>
            </a:pPr>
            <a:r>
              <a:rPr lang="en-US" sz="4500" dirty="0">
                <a:latin typeface="Trebuchet MS"/>
                <a:cs typeface="Trebuchet MS"/>
              </a:rPr>
              <a:t>World War II – </a:t>
            </a:r>
            <a:r>
              <a:rPr lang="en-US" sz="4500" dirty="0" smtClean="0">
                <a:latin typeface="Trebuchet MS"/>
                <a:cs typeface="Trebuchet MS"/>
              </a:rPr>
              <a:t>instrumentation, personnel selection, and training</a:t>
            </a:r>
            <a:br>
              <a:rPr lang="en-US" sz="4500" dirty="0" smtClean="0">
                <a:latin typeface="Trebuchet MS"/>
                <a:cs typeface="Trebuchet MS"/>
              </a:rPr>
            </a:br>
            <a:endParaRPr lang="en-US" sz="4500" dirty="0">
              <a:latin typeface="Trebuchet MS"/>
              <a:cs typeface="Trebuchet MS"/>
            </a:endParaRPr>
          </a:p>
          <a:p>
            <a:pPr marL="1143000" lvl="1" indent="-685800">
              <a:lnSpc>
                <a:spcPct val="120000"/>
              </a:lnSpc>
              <a:spcAft>
                <a:spcPts val="0"/>
              </a:spcAft>
              <a:buFont typeface="Wingdings" charset="2"/>
              <a:buChar char="§"/>
            </a:pPr>
            <a:r>
              <a:rPr lang="en-US" sz="4500" dirty="0">
                <a:latin typeface="Trebuchet MS"/>
                <a:cs typeface="Trebuchet MS"/>
              </a:rPr>
              <a:t>Software </a:t>
            </a:r>
            <a:r>
              <a:rPr lang="en-US" sz="4500" dirty="0" smtClean="0">
                <a:latin typeface="Trebuchet MS"/>
                <a:cs typeface="Trebuchet MS"/>
              </a:rPr>
              <a:t>and computer hardware industry</a:t>
            </a:r>
            <a:r>
              <a:rPr lang="en-US" sz="4500" dirty="0">
                <a:latin typeface="Trebuchet MS"/>
                <a:cs typeface="Trebuchet MS"/>
              </a:rPr>
              <a:t>	</a:t>
            </a:r>
          </a:p>
          <a:p>
            <a:pPr marL="1126775" lvl="1" indent="-685800">
              <a:lnSpc>
                <a:spcPct val="120000"/>
              </a:lnSpc>
              <a:spcAft>
                <a:spcPts val="0"/>
              </a:spcAft>
              <a:buFont typeface="Wingdings" charset="2"/>
              <a:buChar char="§"/>
            </a:pPr>
            <a:endParaRPr lang="en-US" sz="4500" dirty="0">
              <a:latin typeface="Trebuchet MS"/>
              <a:cs typeface="Trebuchet MS"/>
            </a:endParaRPr>
          </a:p>
          <a:p>
            <a:pPr marL="1143000" lvl="1" indent="-685800">
              <a:lnSpc>
                <a:spcPct val="120000"/>
              </a:lnSpc>
              <a:spcAft>
                <a:spcPts val="0"/>
              </a:spcAft>
              <a:buFont typeface="Wingdings" charset="2"/>
              <a:buChar char="§"/>
            </a:pPr>
            <a:r>
              <a:rPr lang="en-US" sz="4500" dirty="0">
                <a:latin typeface="Trebuchet MS"/>
                <a:cs typeface="Trebuchet MS"/>
              </a:rPr>
              <a:t>Web explosion</a:t>
            </a:r>
            <a:br>
              <a:rPr lang="en-US" sz="4500" dirty="0">
                <a:latin typeface="Trebuchet MS"/>
                <a:cs typeface="Trebuchet MS"/>
              </a:rPr>
            </a:br>
            <a:endParaRPr lang="en-US" sz="4500" dirty="0">
              <a:latin typeface="Trebuchet MS"/>
              <a:cs typeface="Trebuchet MS"/>
            </a:endParaRPr>
          </a:p>
          <a:p>
            <a:pPr marL="1143000" lvl="1" indent="-685800">
              <a:lnSpc>
                <a:spcPct val="120000"/>
              </a:lnSpc>
              <a:spcAft>
                <a:spcPts val="0"/>
              </a:spcAft>
              <a:buFont typeface="Wingdings" charset="2"/>
              <a:buChar char="§"/>
            </a:pPr>
            <a:r>
              <a:rPr lang="en-US" sz="4500" dirty="0">
                <a:latin typeface="Trebuchet MS"/>
                <a:cs typeface="Trebuchet MS"/>
              </a:rPr>
              <a:t>Consumer devices </a:t>
            </a:r>
            <a:br>
              <a:rPr lang="en-US" sz="4500" dirty="0">
                <a:latin typeface="Trebuchet MS"/>
                <a:cs typeface="Trebuchet MS"/>
              </a:rPr>
            </a:br>
            <a:endParaRPr lang="en-US" sz="4500" dirty="0">
              <a:latin typeface="Trebuchet MS"/>
              <a:cs typeface="Trebuchet MS"/>
            </a:endParaRPr>
          </a:p>
          <a:p>
            <a:pPr marL="1143000" lvl="1" indent="-685800">
              <a:lnSpc>
                <a:spcPct val="120000"/>
              </a:lnSpc>
              <a:spcAft>
                <a:spcPts val="0"/>
              </a:spcAft>
              <a:buFont typeface="Wingdings" charset="2"/>
              <a:buChar char="§"/>
            </a:pPr>
            <a:r>
              <a:rPr lang="en-US" sz="4500" dirty="0">
                <a:latin typeface="Trebuchet MS"/>
                <a:cs typeface="Trebuchet MS"/>
              </a:rPr>
              <a:t>Medical devices </a:t>
            </a:r>
          </a:p>
          <a:p>
            <a:pPr marL="0" indent="0"/>
            <a:endParaRPr lang="en-US" sz="5500" dirty="0" smtClean="0">
              <a:latin typeface="Trebuchet MS"/>
              <a:cs typeface="Trebuchet MS"/>
            </a:endParaRPr>
          </a:p>
        </p:txBody>
      </p:sp>
      <p:sp>
        <p:nvSpPr>
          <p:cNvPr id="4" name="Titel 3"/>
          <p:cNvSpPr txBox="1">
            <a:spLocks/>
          </p:cNvSpPr>
          <p:nvPr/>
        </p:nvSpPr>
        <p:spPr bwMode="auto">
          <a:xfrm>
            <a:off x="647824" y="323453"/>
            <a:ext cx="8207376"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err="1" smtClean="0">
                <a:latin typeface="Trebuchet MS" pitchFamily="32" charset="0"/>
              </a:rPr>
              <a:t>What</a:t>
            </a:r>
            <a:r>
              <a:rPr lang="de-DE" sz="3200" dirty="0" smtClean="0">
                <a:latin typeface="Trebuchet MS" pitchFamily="32" charset="0"/>
              </a:rPr>
              <a:t> </a:t>
            </a:r>
            <a:r>
              <a:rPr lang="de-DE" sz="3200" dirty="0" err="1" smtClean="0">
                <a:latin typeface="Trebuchet MS" pitchFamily="32" charset="0"/>
              </a:rPr>
              <a:t>is</a:t>
            </a:r>
            <a:r>
              <a:rPr lang="de-DE" sz="3200" dirty="0" smtClean="0">
                <a:latin typeface="Trebuchet MS" pitchFamily="32" charset="0"/>
              </a:rPr>
              <a:t> User Experience (UX)?</a:t>
            </a:r>
          </a:p>
        </p:txBody>
      </p:sp>
    </p:spTree>
    <p:extLst>
      <p:ext uri="{BB962C8B-B14F-4D97-AF65-F5344CB8AC3E}">
        <p14:creationId xmlns:p14="http://schemas.microsoft.com/office/powerpoint/2010/main" val="3689468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31" y="1475581"/>
            <a:ext cx="9072563" cy="5328592"/>
          </a:xfrm>
        </p:spPr>
        <p:txBody>
          <a:bodyPr>
            <a:normAutofit/>
          </a:bodyPr>
          <a:lstStyle/>
          <a:p>
            <a:pPr marL="457200" indent="-457200">
              <a:buFont typeface="Arial"/>
              <a:buChar char="•"/>
            </a:pPr>
            <a:r>
              <a:rPr lang="en-US" sz="2400" dirty="0" smtClean="0">
                <a:latin typeface="Trebuchet MS"/>
                <a:cs typeface="Trebuchet MS"/>
              </a:rPr>
              <a:t>Human Factors comes from the field of psychology and focuses on understanding basic biological/human traits and mapping to user’s needs</a:t>
            </a:r>
            <a:r>
              <a:rPr lang="en-US" sz="2400" dirty="0">
                <a:latin typeface="Trebuchet MS"/>
                <a:cs typeface="Trebuchet MS"/>
              </a:rPr>
              <a:t/>
            </a:r>
            <a:br>
              <a:rPr lang="en-US" sz="2400" dirty="0">
                <a:latin typeface="Trebuchet MS"/>
                <a:cs typeface="Trebuchet MS"/>
              </a:rPr>
            </a:br>
            <a:endParaRPr lang="en-US" sz="2400" dirty="0">
              <a:latin typeface="Trebuchet MS"/>
              <a:cs typeface="Trebuchet MS"/>
            </a:endParaRPr>
          </a:p>
          <a:p>
            <a:pPr marL="457200" indent="-457200" eaLnBrk="1" hangingPunct="1">
              <a:buFont typeface="Arial"/>
              <a:buChar char="•"/>
            </a:pPr>
            <a:r>
              <a:rPr lang="en-US" sz="2400" dirty="0" smtClean="0">
                <a:latin typeface="Trebuchet MS"/>
                <a:cs typeface="Trebuchet MS"/>
              </a:rPr>
              <a:t>The fast growth of information technology and the Internet have made UX a critical aspect of product and service design</a:t>
            </a:r>
            <a:endParaRPr lang="en-US" sz="2400" dirty="0"/>
          </a:p>
        </p:txBody>
      </p:sp>
      <p:sp>
        <p:nvSpPr>
          <p:cNvPr id="5" name="Titel 3"/>
          <p:cNvSpPr txBox="1">
            <a:spLocks/>
          </p:cNvSpPr>
          <p:nvPr/>
        </p:nvSpPr>
        <p:spPr bwMode="auto">
          <a:xfrm>
            <a:off x="647824" y="323453"/>
            <a:ext cx="8207376" cy="57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a:lstStyle>
          <a:p>
            <a:pPr algn="l"/>
            <a:r>
              <a:rPr lang="de-DE" sz="3200" dirty="0" err="1" smtClean="0">
                <a:latin typeface="Trebuchet MS" pitchFamily="32" charset="0"/>
              </a:rPr>
              <a:t>What</a:t>
            </a:r>
            <a:r>
              <a:rPr lang="de-DE" sz="3200" dirty="0" smtClean="0">
                <a:latin typeface="Trebuchet MS" pitchFamily="32" charset="0"/>
              </a:rPr>
              <a:t> </a:t>
            </a:r>
            <a:r>
              <a:rPr lang="de-DE" sz="3200" dirty="0" err="1" smtClean="0">
                <a:latin typeface="Trebuchet MS" pitchFamily="32" charset="0"/>
              </a:rPr>
              <a:t>is</a:t>
            </a:r>
            <a:r>
              <a:rPr lang="de-DE" sz="3200" dirty="0" smtClean="0">
                <a:latin typeface="Trebuchet MS" pitchFamily="32" charset="0"/>
              </a:rPr>
              <a:t> User Experience (UX)?</a:t>
            </a:r>
          </a:p>
        </p:txBody>
      </p:sp>
    </p:spTree>
    <p:extLst>
      <p:ext uri="{BB962C8B-B14F-4D97-AF65-F5344CB8AC3E}">
        <p14:creationId xmlns:p14="http://schemas.microsoft.com/office/powerpoint/2010/main" val="1576732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uxpa layout">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Arial Unicode MS"/>
      </a:majorFont>
      <a:minorFont>
        <a:latin typeface="Arial"/>
        <a:ea typeface=""/>
        <a:cs typeface="Arial Unicode M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kumimoji="0" lang="en-GB" sz="3300" b="1" i="0" u="none" strike="noStrike" cap="none" normalizeH="0" baseline="0" smtClean="0">
            <a:ln>
              <a:noFill/>
            </a:ln>
            <a:solidFill>
              <a:srgbClr val="000000"/>
            </a:solidFill>
            <a:effectLst/>
            <a:latin typeface="Trebuchet MS" pitchFamily="32" charset="0"/>
            <a:cs typeface="Arial Unicode MS"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kumimoji="0" lang="en-GB" sz="3300" b="1" i="0" u="none" strike="noStrike" cap="none" normalizeH="0" baseline="0" smtClean="0">
            <a:ln>
              <a:noFill/>
            </a:ln>
            <a:solidFill>
              <a:srgbClr val="000000"/>
            </a:solidFill>
            <a:effectLst/>
            <a:latin typeface="Trebuchet MS" pitchFamily="32" charset="0"/>
            <a:cs typeface="Arial Unicode MS" charset="0"/>
          </a:defRPr>
        </a:defPPr>
      </a:lstStyle>
    </a:lnDef>
    <a:txDef>
      <a:spPr/>
      <a:bodyPr/>
      <a:lstStyle>
        <a:defPPr>
          <a:defRPr sz="2200" b="1" dirty="0" smtClean="0">
            <a:solidFill>
              <a:srgbClr val="969696"/>
            </a:solidFill>
            <a:latin typeface="Trebuchet MS"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FA67BB8893134191D9394909D4A940" ma:contentTypeVersion="12" ma:contentTypeDescription="Create a new document." ma:contentTypeScope="" ma:versionID="7c9b21a987813599722e3730cd6eaecb">
  <xsd:schema xmlns:xsd="http://www.w3.org/2001/XMLSchema" xmlns:xs="http://www.w3.org/2001/XMLSchema" xmlns:p="http://schemas.microsoft.com/office/2006/metadata/properties" xmlns:ns2="8f8875c8-43a9-487a-8483-c93934f2a15b" xmlns:ns3="0822d87c-9f4b-4af0-9aff-df69078804cc" targetNamespace="http://schemas.microsoft.com/office/2006/metadata/properties" ma:root="true" ma:fieldsID="b378793884891a40cc43184d8f2d233b" ns2:_="" ns3:_="">
    <xsd:import namespace="8f8875c8-43a9-487a-8483-c93934f2a15b"/>
    <xsd:import namespace="0822d87c-9f4b-4af0-9aff-df69078804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8875c8-43a9-487a-8483-c93934f2a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22d87c-9f4b-4af0-9aff-df69078804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75DBA9-4D36-4F7A-96F7-BED68A9DACDF}"/>
</file>

<file path=customXml/itemProps2.xml><?xml version="1.0" encoding="utf-8"?>
<ds:datastoreItem xmlns:ds="http://schemas.openxmlformats.org/officeDocument/2006/customXml" ds:itemID="{809DD295-ED07-4D89-B47E-8C84A452842F}"/>
</file>

<file path=customXml/itemProps3.xml><?xml version="1.0" encoding="utf-8"?>
<ds:datastoreItem xmlns:ds="http://schemas.openxmlformats.org/officeDocument/2006/customXml" ds:itemID="{BC5CD89C-4D5D-435E-9F06-C5756A2AF228}"/>
</file>

<file path=docProps/app.xml><?xml version="1.0" encoding="utf-8"?>
<Properties xmlns="http://schemas.openxmlformats.org/officeDocument/2006/extended-properties" xmlns:vt="http://schemas.openxmlformats.org/officeDocument/2006/docPropsVTypes">
  <TotalTime>464</TotalTime>
  <Words>1691</Words>
  <Application>Microsoft Office PowerPoint</Application>
  <PresentationFormat>Custom</PresentationFormat>
  <Paragraphs>286</Paragraphs>
  <Slides>41</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 Unicode MS</vt:lpstr>
      <vt:lpstr>ＭＳ Ｐゴシック</vt:lpstr>
      <vt:lpstr>Arial</vt:lpstr>
      <vt:lpstr>Georgia</vt:lpstr>
      <vt:lpstr>Times New Roman</vt:lpstr>
      <vt:lpstr>Trebuchet MS</vt:lpstr>
      <vt:lpstr>Verdana</vt:lpstr>
      <vt:lpstr>Wingdings</vt:lpstr>
      <vt:lpstr>uxpa layout</vt:lpstr>
      <vt:lpstr>An Introduction to User Experience (UX) Fundamentals</vt:lpstr>
      <vt:lpstr>Overview </vt:lpstr>
      <vt:lpstr>II. Welcome and Introduction</vt:lpstr>
      <vt:lpstr>II. What is User Experience (UX)?</vt:lpstr>
      <vt:lpstr>PowerPoint Presentation</vt:lpstr>
      <vt:lpstr>II. What is User Experience (UX)?</vt:lpstr>
      <vt:lpstr>Defining this Alphabet Soup!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Methods</vt:lpstr>
      <vt:lpstr>PowerPoint Presentation</vt:lpstr>
      <vt:lpstr>PowerPoint Presentation</vt:lpstr>
      <vt:lpstr>PowerPoint Presentation</vt:lpstr>
      <vt:lpstr>PowerPoint Presentation</vt:lpstr>
      <vt:lpstr>PowerPoint Presentation</vt:lpstr>
      <vt:lpstr>IV. Context and “It Depends“</vt:lpstr>
      <vt:lpstr>PowerPoint Presentation</vt:lpstr>
      <vt:lpstr>PowerPoint Presentation</vt:lpstr>
      <vt:lpstr>PowerPoint Presentation</vt:lpstr>
      <vt:lpstr>V. Design – Where does Design fit? </vt:lpstr>
      <vt:lpstr>PowerPoint Presentation</vt:lpstr>
      <vt:lpstr>PowerPoint Presentation</vt:lpstr>
      <vt:lpstr>PowerPoint Presentation</vt:lpstr>
      <vt:lpstr>Usability Body of Knowledge (BOK)</vt:lpstr>
      <vt:lpstr>VI. Future </vt:lpstr>
      <vt:lpstr>So, How Bright‘s the Future? </vt:lpstr>
      <vt:lpstr>So, How Bright‘s the Future? </vt:lpstr>
      <vt:lpstr>Median Salary, by Year (UXPA Salary Survey)</vt:lpstr>
      <vt:lpstr>Most Recent Salary Survey (2014 UXPA Salary Survey)</vt:lpstr>
      <vt:lpstr>VII. Bibliography</vt:lpstr>
      <vt:lpstr>Good UX Books</vt:lpstr>
      <vt:lpstr>Good UX Web Sites</vt:lpstr>
      <vt:lpstr>VIII. Contact Information</vt:lpstr>
      <vt:lpstr>Let‘s have a conversation about this topic!  Questions?  </vt:lpstr>
      <vt:lpstr>Chris LaRoche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 Engljaehringer</dc:creator>
  <cp:lastModifiedBy>Kevin Yan</cp:lastModifiedBy>
  <cp:revision>201</cp:revision>
  <cp:lastPrinted>2009-04-22T19:24:48Z</cp:lastPrinted>
  <dcterms:created xsi:type="dcterms:W3CDTF">2012-01-15T17:13:48Z</dcterms:created>
  <dcterms:modified xsi:type="dcterms:W3CDTF">2016-01-06T13:41:34Z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0x010100CDFA67BB8893134191D9394909D4A940</vt:lpwstr>
  </property>
</Properties>
</file>