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5"/>
  </p:sldMasterIdLst>
  <p:notesMasterIdLst>
    <p:notesMasterId r:id="rId14"/>
  </p:notesMasterIdLst>
  <p:handoutMasterIdLst>
    <p:handoutMasterId r:id="rId15"/>
  </p:handoutMasterIdLst>
  <p:sldIdLst>
    <p:sldId id="506" r:id="rId6"/>
    <p:sldId id="493" r:id="rId7"/>
    <p:sldId id="510" r:id="rId8"/>
    <p:sldId id="509" r:id="rId9"/>
    <p:sldId id="497" r:id="rId10"/>
    <p:sldId id="507" r:id="rId11"/>
    <p:sldId id="511" r:id="rId12"/>
    <p:sldId id="499" r:id="rId1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pos="5545" userDrawn="1">
          <p15:clr>
            <a:srgbClr val="A4A3A4"/>
          </p15:clr>
        </p15:guide>
        <p15:guide id="4" orient="horz" pos="880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57D3FF"/>
    <a:srgbClr val="0070C4"/>
    <a:srgbClr val="4D4DE1"/>
    <a:srgbClr val="0D69B5"/>
    <a:srgbClr val="BFBFBF"/>
    <a:srgbClr val="00B275"/>
    <a:srgbClr val="CB1D3F"/>
    <a:srgbClr val="FFEFC8"/>
    <a:srgbClr val="02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556" autoAdjust="0"/>
  </p:normalViewPr>
  <p:slideViewPr>
    <p:cSldViewPr snapToObjects="1">
      <p:cViewPr varScale="1">
        <p:scale>
          <a:sx n="66" d="100"/>
          <a:sy n="66" d="100"/>
        </p:scale>
        <p:origin x="1248" y="48"/>
      </p:cViewPr>
      <p:guideLst>
        <p:guide orient="horz" pos="2128"/>
        <p:guide pos="240"/>
        <p:guide pos="5545"/>
        <p:guide orient="horz" pos="880"/>
        <p:guide orient="horz"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55" d="100"/>
          <a:sy n="155" d="100"/>
        </p:scale>
        <p:origin x="46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55969-501C-E440-B32D-F183D216B50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87DF-5A7E-8F44-A5EF-AA28B437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76AE-03C3-C840-9E58-39F23BDD7C0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76BA-A587-A645-B93C-2E1F70AA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25637"/>
            <a:ext cx="6858000" cy="501653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95716"/>
            <a:ext cx="6858000" cy="296350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9"/>
          <a:stretch/>
        </p:blipFill>
        <p:spPr>
          <a:xfrm>
            <a:off x="344795" y="5638800"/>
            <a:ext cx="8454410" cy="106827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860675"/>
            <a:ext cx="685800" cy="294929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fld id="{CB98DBD2-89C2-8640-A3FC-0D658B50109C}" type="datetime1">
              <a:rPr lang="en-US" sz="1200" smtClean="0"/>
              <a:t>9/19/2017</a:t>
            </a:fld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069521" y="2860675"/>
            <a:ext cx="2209800" cy="29492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Presenter name</a:t>
            </a:r>
            <a:endParaRPr lang="en-US" dirty="0"/>
          </a:p>
        </p:txBody>
      </p:sp>
      <p:pic>
        <p:nvPicPr>
          <p:cNvPr id="15" name="Picture 14" descr="Hilton_Bl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16" y="1923064"/>
            <a:ext cx="1358082" cy="5042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5638800"/>
            <a:ext cx="9144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28600" y="304800"/>
            <a:ext cx="868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42550"/>
            <a:ext cx="7239000" cy="597020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165109"/>
            <a:ext cx="4913709" cy="4695942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65109"/>
            <a:ext cx="3198019" cy="47038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505200"/>
            <a:ext cx="1685653" cy="538843"/>
          </a:xfrm>
          <a:solidFill>
            <a:schemeClr val="accent1"/>
          </a:solidFill>
        </p:spPr>
        <p:txBody>
          <a:bodyPr lIns="182880" rIns="182880" anchor="ctr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66654" y="3505200"/>
            <a:ext cx="1685652" cy="538843"/>
          </a:xfrm>
          <a:solidFill>
            <a:schemeClr val="bg2"/>
          </a:solidFill>
        </p:spPr>
        <p:txBody>
          <a:bodyPr lIns="182880" rIns="182880" anchor="ctr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752306" y="3505200"/>
            <a:ext cx="1685653" cy="538843"/>
          </a:xfrm>
          <a:solidFill>
            <a:schemeClr val="accent2"/>
          </a:solidFill>
        </p:spPr>
        <p:txBody>
          <a:bodyPr lIns="182880" rIns="182880" anchor="ctr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37958" y="3505200"/>
            <a:ext cx="1685653" cy="538843"/>
          </a:xfrm>
          <a:solidFill>
            <a:schemeClr val="accent3"/>
          </a:solidFill>
        </p:spPr>
        <p:txBody>
          <a:bodyPr lIns="182880" rIns="182880" anchor="ctr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23611" y="3505200"/>
            <a:ext cx="1685653" cy="538843"/>
          </a:xfrm>
          <a:solidFill>
            <a:schemeClr val="accent4"/>
          </a:solidFill>
        </p:spPr>
        <p:txBody>
          <a:bodyPr lIns="182880" rIns="182880" anchor="ctr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191000"/>
            <a:ext cx="1514476" cy="15954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161496" y="4191000"/>
            <a:ext cx="1495968" cy="15954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847148" y="4191000"/>
            <a:ext cx="1495968" cy="15954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32663" y="4191000"/>
            <a:ext cx="1495968" cy="15954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218453" y="4191000"/>
            <a:ext cx="1495968" cy="1595437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381000" y="1295400"/>
            <a:ext cx="1685925" cy="2209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2066110" y="1295400"/>
            <a:ext cx="1685925" cy="2209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3751763" y="1295400"/>
            <a:ext cx="1685381" cy="2209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5437956" y="1295400"/>
            <a:ext cx="1684025" cy="2209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7124700" y="1295400"/>
            <a:ext cx="1682933" cy="2209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160000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9"/>
          <a:stretch/>
        </p:blipFill>
        <p:spPr>
          <a:xfrm>
            <a:off x="344795" y="5638800"/>
            <a:ext cx="8454410" cy="106827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39097" y="475278"/>
            <a:ext cx="8265805" cy="4782522"/>
          </a:xfrm>
          <a:prstGeom prst="rect">
            <a:avLst/>
          </a:prstGeom>
          <a:noFill/>
          <a:ln w="177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1" y="1066800"/>
            <a:ext cx="36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EXPLORE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1066800"/>
            <a:ext cx="754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solidFill>
                  <a:schemeClr val="bg1"/>
                </a:solidFill>
                <a:latin typeface="Simple Joys" pitchFamily="2" charset="0"/>
              </a:rPr>
              <a:t>Versailles</a:t>
            </a:r>
          </a:p>
        </p:txBody>
      </p:sp>
    </p:spTree>
    <p:extLst>
      <p:ext uri="{BB962C8B-B14F-4D97-AF65-F5344CB8AC3E}">
        <p14:creationId xmlns:p14="http://schemas.microsoft.com/office/powerpoint/2010/main" val="4048345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lton_Wh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18" y="1929277"/>
            <a:ext cx="1358081" cy="503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1926771"/>
            <a:ext cx="6705601" cy="2340429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 descr="Hilton_Bl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16" y="1923064"/>
            <a:ext cx="1358082" cy="5042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8600" y="304800"/>
            <a:ext cx="868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5638800"/>
            <a:ext cx="9144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9"/>
          <a:stretch/>
        </p:blipFill>
        <p:spPr>
          <a:xfrm>
            <a:off x="344795" y="5638800"/>
            <a:ext cx="8454410" cy="10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1" y="1165109"/>
            <a:ext cx="8417011" cy="475023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1" y="1165109"/>
            <a:ext cx="8417011" cy="41083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5372863"/>
            <a:ext cx="8416925" cy="544513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228600" indent="0">
              <a:buNone/>
              <a:defRPr sz="1300">
                <a:solidFill>
                  <a:schemeClr val="bg1"/>
                </a:solidFill>
              </a:defRPr>
            </a:lvl2pPr>
            <a:lvl3pPr marL="458788" indent="0">
              <a:buNone/>
              <a:defRPr sz="1300">
                <a:solidFill>
                  <a:schemeClr val="bg1"/>
                </a:solidFill>
              </a:defRPr>
            </a:lvl3pPr>
            <a:lvl4pPr marL="687387" indent="0">
              <a:buNone/>
              <a:defRPr sz="1300">
                <a:solidFill>
                  <a:schemeClr val="bg1"/>
                </a:solidFill>
              </a:defRPr>
            </a:lvl4pPr>
            <a:lvl5pPr marL="917575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takeaway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0847"/>
            <a:ext cx="4133850" cy="47445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170847"/>
            <a:ext cx="4168775" cy="47445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42548"/>
            <a:ext cx="7162800" cy="60275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65110"/>
            <a:ext cx="4117182" cy="540124"/>
          </a:xfrm>
        </p:spPr>
        <p:txBody>
          <a:bodyPr anchor="ctr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117182" cy="4073979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5110"/>
            <a:ext cx="4171950" cy="540124"/>
          </a:xfrm>
        </p:spPr>
        <p:txBody>
          <a:bodyPr anchor="ctr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8800"/>
            <a:ext cx="4171950" cy="4073979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1000" y="1764707"/>
            <a:ext cx="4125097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29150" y="1764707"/>
            <a:ext cx="41687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42550"/>
            <a:ext cx="7239000" cy="602758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165109"/>
            <a:ext cx="4921873" cy="469594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65109"/>
            <a:ext cx="3198019" cy="470387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1BD5349-ACBD-5A45-84B8-05FD10ADEC17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16739"/>
            <a:ext cx="8416925" cy="2936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00">
                <a:solidFill>
                  <a:schemeClr val="tx2"/>
                </a:solidFill>
              </a:defRPr>
            </a:lvl1pPr>
            <a:lvl2pPr marL="228600" indent="0">
              <a:buNone/>
              <a:defRPr sz="600"/>
            </a:lvl2pPr>
            <a:lvl3pPr marL="458788" indent="0">
              <a:buNone/>
              <a:defRPr sz="600"/>
            </a:lvl3pPr>
            <a:lvl4pPr marL="687387" indent="0">
              <a:buNone/>
              <a:defRPr sz="600"/>
            </a:lvl4pPr>
            <a:lvl5pPr marL="917575" indent="0">
              <a:buNone/>
              <a:defRPr sz="6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749395"/>
            <a:ext cx="7010400" cy="27114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bg1"/>
                </a:solidFill>
              </a:defRPr>
            </a:lvl2pPr>
            <a:lvl3pPr marL="458788" indent="0">
              <a:buNone/>
              <a:defRPr sz="1200">
                <a:solidFill>
                  <a:schemeClr val="bg1"/>
                </a:solidFill>
              </a:defRPr>
            </a:lvl3pPr>
            <a:lvl4pPr marL="687387" indent="0">
              <a:buNone/>
              <a:defRPr sz="1200">
                <a:solidFill>
                  <a:schemeClr val="bg1"/>
                </a:solidFill>
              </a:defRPr>
            </a:lvl4pPr>
            <a:lvl5pPr marL="91757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42549"/>
            <a:ext cx="7010399" cy="602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151165"/>
            <a:ext cx="8417011" cy="46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92" y="6535965"/>
            <a:ext cx="2578958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1BD5349-ACBD-5A45-84B8-05FD10ADEC17}" type="datetime1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59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Hilton Worldwide 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508" y="65359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FD716F6-763E-9D44-9051-BA4FA078C8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1" y="1046696"/>
            <a:ext cx="841701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ilton_Blk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90" y="475180"/>
            <a:ext cx="909010" cy="3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710" r:id="rId3"/>
    <p:sldLayoutId id="2147483711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12" r:id="rId11"/>
    <p:sldLayoutId id="214748381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.AppleSystemUIFont" charset="-12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.AppleSystemUIFont" charset="-12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1730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" Target="slide1.xml"/><Relationship Id="rId7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r="786"/>
          <a:stretch/>
        </p:blipFill>
        <p:spPr>
          <a:xfrm>
            <a:off x="-8709" y="4354"/>
            <a:ext cx="9152709" cy="6853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891" y="5867400"/>
            <a:ext cx="3041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Miami’s Airport Resort ”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126" y="368548"/>
            <a:ext cx="8355874" cy="6108451"/>
          </a:xfrm>
          <a:prstGeom prst="rect">
            <a:avLst/>
          </a:prstGeom>
          <a:noFill/>
          <a:ln w="161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600891" y="600044"/>
            <a:ext cx="2320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EXPLORE</a:t>
            </a:r>
            <a:endParaRPr lang="en-GB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914" y="747039"/>
            <a:ext cx="3267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IAMI</a:t>
            </a:r>
            <a:endParaRPr lang="en-GB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0" y="3862686"/>
            <a:ext cx="5334000" cy="2357000"/>
          </a:xfrm>
          <a:prstGeom prst="rect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4562030" y="3255459"/>
            <a:ext cx="396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400" spc="-150" dirty="0" smtClean="0">
              <a:solidFill>
                <a:srgbClr val="00A8E2"/>
              </a:solidFill>
            </a:endParaRPr>
          </a:p>
          <a:p>
            <a:pPr algn="ctr"/>
            <a:r>
              <a:rPr lang="de-DE" sz="4400" spc="-150" dirty="0" smtClean="0">
                <a:solidFill>
                  <a:srgbClr val="00A8E2"/>
                </a:solidFill>
              </a:rPr>
              <a:t>Hilton </a:t>
            </a:r>
            <a:r>
              <a:rPr lang="de-DE" sz="4400" spc="-150" dirty="0">
                <a:solidFill>
                  <a:srgbClr val="00A8E2"/>
                </a:solidFill>
              </a:rPr>
              <a:t>Miami Airport</a:t>
            </a:r>
          </a:p>
          <a:p>
            <a:pPr algn="ctr"/>
            <a:r>
              <a:rPr lang="de-DE" sz="4400" spc="-150" dirty="0">
                <a:solidFill>
                  <a:srgbClr val="00A8E2"/>
                </a:solidFill>
              </a:rPr>
              <a:t>Blue Lagoon</a:t>
            </a:r>
            <a:endParaRPr lang="de-DE" sz="4400" spc="-150" dirty="0">
              <a:solidFill>
                <a:srgbClr val="00A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6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107174" y="718000"/>
            <a:ext cx="970009" cy="19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25525" y="1175082"/>
            <a:ext cx="5714675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-14076" y="232247"/>
            <a:ext cx="483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spc="-150" dirty="0" smtClean="0">
                <a:solidFill>
                  <a:srgbClr val="00A8E2"/>
                </a:solidFill>
                <a:latin typeface="+mj-lt"/>
                <a:cs typeface="Arial" panose="020B0604020202020204" pitchFamily="34" charset="0"/>
              </a:rPr>
              <a:t>Fresh Look </a:t>
            </a:r>
            <a:endParaRPr lang="de-DE" sz="4000" spc="-150" dirty="0">
              <a:solidFill>
                <a:srgbClr val="00A8E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649471"/>
            <a:ext cx="2394766" cy="266470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Newly renovated 5k sq. </a:t>
            </a:r>
            <a:r>
              <a:rPr lang="en-US" sz="1286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ft</a:t>
            </a: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  Cove Ballroom </a:t>
            </a: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Floor to ceiling windows overlooking Blue Lagoon  and our tropical </a:t>
            </a:r>
            <a:r>
              <a:rPr lang="en-US" sz="1286" dirty="0">
                <a:solidFill>
                  <a:schemeClr val="bg1"/>
                </a:solidFill>
                <a:latin typeface="Corbel" panose="020B0503020204020204" pitchFamily="34" charset="0"/>
              </a:rPr>
              <a:t>g</a:t>
            </a: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Attractive space for social functions or fundraisers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645" y="771432"/>
            <a:ext cx="4926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Hilton Miami Airport Blue Lagoon</a:t>
            </a:r>
            <a:endParaRPr lang="de-DE" sz="2400" spc="-150" dirty="0">
              <a:solidFill>
                <a:srgbClr val="00A8E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0740"/>
            <a:ext cx="2971800" cy="448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8469"/>
            <a:ext cx="4263556" cy="28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6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107174" y="718000"/>
            <a:ext cx="970009" cy="19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25525" y="1175082"/>
            <a:ext cx="5714675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9819" y="329966"/>
            <a:ext cx="428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spc="-150" dirty="0" smtClean="0">
                <a:solidFill>
                  <a:srgbClr val="00A8E2"/>
                </a:solidFill>
                <a:latin typeface="+mj-lt"/>
                <a:cs typeface="Arial" panose="020B0604020202020204" pitchFamily="34" charset="0"/>
              </a:rPr>
              <a:t>Cool Bites </a:t>
            </a:r>
            <a:endParaRPr lang="de-DE" sz="3200" spc="-150" dirty="0">
              <a:solidFill>
                <a:srgbClr val="00A8E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206" y="1694243"/>
            <a:ext cx="3162587" cy="246682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Freshly made sandwiches and salads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Freshly baked pizza and pastries</a:t>
            </a: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Starbucks Coffee </a:t>
            </a:r>
          </a:p>
          <a:p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Snacks, wine and beer ,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soft drinks</a:t>
            </a: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Open 5 a.m. – 11 p.m.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/>
          <a:srcRect l="1" t="33469" r="21018" b="1"/>
          <a:stretch/>
        </p:blipFill>
        <p:spPr>
          <a:xfrm>
            <a:off x="8421805" y="6147977"/>
            <a:ext cx="484886" cy="471260"/>
          </a:xfrm>
          <a:prstGeom prst="ellipse">
            <a:avLst/>
          </a:prstGeom>
          <a:ln>
            <a:solidFill>
              <a:srgbClr val="A88D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56992" y="781272"/>
            <a:ext cx="4926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Herb N‘ Kitchen </a:t>
            </a:r>
            <a:endParaRPr lang="de-DE" sz="2400" spc="-150" dirty="0">
              <a:solidFill>
                <a:srgbClr val="00A8E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6" y="3581400"/>
            <a:ext cx="4078465" cy="2718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82" y="1662924"/>
            <a:ext cx="4727432" cy="31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6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107174" y="718000"/>
            <a:ext cx="970009" cy="19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25525" y="1175082"/>
            <a:ext cx="5714675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-14076" y="232247"/>
            <a:ext cx="483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spc="-150" dirty="0" smtClean="0">
                <a:solidFill>
                  <a:srgbClr val="00A8E2"/>
                </a:solidFill>
                <a:latin typeface="+mj-lt"/>
                <a:cs typeface="Arial" panose="020B0604020202020204" pitchFamily="34" charset="0"/>
              </a:rPr>
              <a:t>Guestrooms</a:t>
            </a:r>
            <a:endParaRPr lang="de-DE" sz="4000" spc="-150" dirty="0">
              <a:solidFill>
                <a:srgbClr val="00A8E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403" y="1605003"/>
            <a:ext cx="3053821" cy="286257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Minutes away from Miami International Airport.</a:t>
            </a:r>
            <a:endParaRPr lang="en-US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508 rooms</a:t>
            </a:r>
            <a:r>
              <a:rPr lang="en-GB" sz="1286" dirty="0">
                <a:solidFill>
                  <a:schemeClr val="bg1"/>
                </a:solidFill>
                <a:latin typeface="Corbel" panose="020B0503020204020204" pitchFamily="34" charset="0"/>
              </a:rPr>
              <a:t>, including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83 suites with water views, balconies and Miami Skyline views</a:t>
            </a:r>
          </a:p>
          <a:p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Located on a Private Peninsula.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Short drive away from </a:t>
            </a:r>
            <a:r>
              <a:rPr lang="en-GB" sz="1286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Wynwood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, Downtown, Little Havana, Coral Gables or Dolphin Mall. 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645" y="771432"/>
            <a:ext cx="4926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Hilton Miami Airport Blue Lagoon</a:t>
            </a:r>
            <a:endParaRPr lang="de-DE" sz="2400" spc="-150" dirty="0">
              <a:solidFill>
                <a:srgbClr val="00A8E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621654"/>
            <a:ext cx="3898777" cy="2599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3" y="4219569"/>
            <a:ext cx="3791878" cy="2527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81" y="4219570"/>
            <a:ext cx="3791878" cy="25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517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009400" y="729505"/>
            <a:ext cx="1173474" cy="17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5517" y="1268922"/>
            <a:ext cx="5685294" cy="13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-76200" y="232250"/>
            <a:ext cx="822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spc="-150" dirty="0" smtClean="0">
                <a:solidFill>
                  <a:srgbClr val="00A8E2"/>
                </a:solidFill>
                <a:latin typeface="+mj-lt"/>
                <a:cs typeface="Arial" panose="020B0604020202020204" pitchFamily="34" charset="0"/>
              </a:rPr>
              <a:t>Meeting Spaces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741" y="2044146"/>
            <a:ext cx="3162587" cy="265213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Over 30,000 sq. ft. of versatile event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9,700 Sqft. International Ballroom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16 </a:t>
            </a:r>
            <a:r>
              <a:rPr lang="en-GB" sz="1286" dirty="0">
                <a:solidFill>
                  <a:schemeClr val="bg1"/>
                </a:solidFill>
                <a:latin typeface="Corbel" panose="020B0503020204020204" pitchFamily="34" charset="0"/>
              </a:rPr>
              <a:t>airy meeting rooms, each with individual lighting and temperature controls and many with natural daylight.</a:t>
            </a:r>
            <a:endParaRPr lang="en-US" sz="1200" dirty="0"/>
          </a:p>
          <a:p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9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122" y="799739"/>
            <a:ext cx="5091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Hilton Miami Airport Blue Lagoon</a:t>
            </a:r>
            <a:endParaRPr lang="de-DE" sz="2400" spc="-150" dirty="0">
              <a:solidFill>
                <a:srgbClr val="00A8E2"/>
              </a:solidFill>
            </a:endParaRPr>
          </a:p>
        </p:txBody>
      </p:sp>
      <p:pic>
        <p:nvPicPr>
          <p:cNvPr id="26" name="Picture 2" descr="Q:\SALES\Photo shoot Proofs\IMG_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0" y="1713755"/>
            <a:ext cx="2657425" cy="1495603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Q:\SALES\Photo shoot Proofs\IMG_0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20" y="1722582"/>
            <a:ext cx="2699084" cy="297626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ilton miami airport meeting spa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61" y="3308543"/>
            <a:ext cx="2671493" cy="13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1752600"/>
            <a:ext cx="163835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0" y="2850284"/>
            <a:ext cx="3713630" cy="2074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126" y="381000"/>
            <a:ext cx="8229600" cy="4826726"/>
          </a:xfrm>
          <a:prstGeom prst="rect">
            <a:avLst/>
          </a:prstGeom>
          <a:noFill/>
          <a:ln w="161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78" y="529357"/>
            <a:ext cx="3728322" cy="2061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0284"/>
            <a:ext cx="3528154" cy="2065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726" y="2553147"/>
            <a:ext cx="1309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Cove Ballroom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1385" y="2584171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Foyer</a:t>
            </a:r>
            <a:r>
              <a:rPr lang="en-US" sz="1200" dirty="0" smtClean="0">
                <a:latin typeface="Corbel" panose="020B0503020204020204" pitchFamily="34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41210" y="4894032"/>
            <a:ext cx="1616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International Ballroom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7427" y="4879071"/>
            <a:ext cx="54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Salon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8" y="507272"/>
            <a:ext cx="3313662" cy="21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6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118623" y="620281"/>
            <a:ext cx="970009" cy="19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14076" y="1084928"/>
            <a:ext cx="5714675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25618" y="717252"/>
            <a:ext cx="537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Hilton Miami Airport Blue Lagoon</a:t>
            </a:r>
            <a:endParaRPr lang="de-DE" sz="2000" spc="-150" dirty="0">
              <a:solidFill>
                <a:srgbClr val="00A8E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005" y="1721269"/>
            <a:ext cx="2952958" cy="108170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Relaxing tropical grounds perfect for Meet with Purpose, Yoga and Yogurt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breaks,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fitness options,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meditation or breathing </a:t>
            </a: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sessions and more 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1659" y="227355"/>
            <a:ext cx="571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Yoga and Yogurt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721268"/>
            <a:ext cx="4847597" cy="3231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" y="3581400"/>
            <a:ext cx="2857499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6" y="-33712"/>
            <a:ext cx="9146586" cy="1633912"/>
          </a:xfrm>
          <a:prstGeom prst="rect">
            <a:avLst/>
          </a:prstGeom>
          <a:solidFill>
            <a:srgbClr val="134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9819" y="232246"/>
            <a:ext cx="5675800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 rot="5400000">
            <a:off x="5118623" y="620281"/>
            <a:ext cx="970009" cy="19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-14076" y="1084928"/>
            <a:ext cx="5714675" cy="13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25618" y="717252"/>
            <a:ext cx="537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-150" dirty="0" smtClean="0">
                <a:solidFill>
                  <a:srgbClr val="00A8E2"/>
                </a:solidFill>
                <a:cs typeface="Arial" panose="020B0604020202020204" pitchFamily="34" charset="0"/>
              </a:rPr>
              <a:t>Hilton Miami Airport Blue Lagoon</a:t>
            </a:r>
            <a:endParaRPr lang="de-DE" sz="2000" spc="-150" dirty="0">
              <a:solidFill>
                <a:srgbClr val="00A8E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7562" y="4804187"/>
            <a:ext cx="5830414" cy="90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62" dirty="0" smtClean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en-US" sz="1762" dirty="0" smtClean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762" dirty="0" smtClean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1762" dirty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</a:rPr>
              <a:t>PERFECT WAY TO RELAX </a:t>
            </a:r>
            <a:r>
              <a:rPr lang="en-US" sz="1762" dirty="0" smtClean="0">
                <a:solidFill>
                  <a:schemeClr val="tx1">
                    <a:lumMod val="75000"/>
                  </a:schemeClr>
                </a:solidFill>
                <a:latin typeface="Corbel" panose="020B0503020204020204" pitchFamily="34" charset="0"/>
              </a:rPr>
              <a:t>THE HILTON WAY.</a:t>
            </a:r>
            <a:endParaRPr lang="en-US" sz="1762" dirty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005" y="1721269"/>
            <a:ext cx="2952958" cy="306045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24 hour computer stations with printer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State of the art Fitness Center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Outdoor recreation facilities; Pool, Jacuzzi, Tennis Courts, Basketball court, and jogging path.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1 restaurant, 2 bars, Grab n Go, and room service options.</a:t>
            </a: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86" dirty="0" smtClean="0">
                <a:solidFill>
                  <a:schemeClr val="bg1"/>
                </a:solidFill>
                <a:latin typeface="Corbel" panose="020B0503020204020204" pitchFamily="34" charset="0"/>
              </a:rPr>
              <a:t>Complimentary Airport shuttle.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86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D:\My Documents\AAA_Isabellas Files\TEMPLATES\New CI\Hilton_Frame_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170"/>
          <a:stretch/>
        </p:blipFill>
        <p:spPr bwMode="auto">
          <a:xfrm>
            <a:off x="7270208" y="119503"/>
            <a:ext cx="1476000" cy="11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1" t="33469" r="21018" b="1"/>
          <a:stretch/>
        </p:blipFill>
        <p:spPr>
          <a:xfrm>
            <a:off x="8450108" y="6133691"/>
            <a:ext cx="484886" cy="471260"/>
          </a:xfrm>
          <a:prstGeom prst="ellipse">
            <a:avLst/>
          </a:prstGeom>
          <a:ln>
            <a:solidFill>
              <a:srgbClr val="A88D50"/>
            </a:solidFill>
          </a:ln>
        </p:spPr>
      </p:pic>
      <p:pic>
        <p:nvPicPr>
          <p:cNvPr id="27" name="Picture 3" descr="Q:\SALES\Photo shoot Proofs\IMG_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t="3507" r="9792" b="34298"/>
          <a:stretch/>
        </p:blipFill>
        <p:spPr bwMode="auto">
          <a:xfrm>
            <a:off x="3810000" y="1791413"/>
            <a:ext cx="2321168" cy="14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3" y="4675282"/>
            <a:ext cx="2792146" cy="1554940"/>
          </a:xfrm>
          <a:prstGeom prst="rect">
            <a:avLst/>
          </a:prstGeom>
        </p:spPr>
      </p:pic>
      <p:sp>
        <p:nvSpPr>
          <p:cNvPr id="28" name="object 21"/>
          <p:cNvSpPr/>
          <p:nvPr/>
        </p:nvSpPr>
        <p:spPr>
          <a:xfrm>
            <a:off x="6400800" y="1791413"/>
            <a:ext cx="2345408" cy="1493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0"/>
          <p:cNvSpPr/>
          <p:nvPr/>
        </p:nvSpPr>
        <p:spPr>
          <a:xfrm>
            <a:off x="3810000" y="3367338"/>
            <a:ext cx="2321168" cy="1354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1" name="Picture 2" descr="Q:\SALES\Photo shoot Proofs\IMG_01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67338"/>
            <a:ext cx="2345408" cy="13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1659" y="227355"/>
            <a:ext cx="571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Amenities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907" y="6321656"/>
            <a:ext cx="2082565" cy="4731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bIns="102857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Corbel" panose="020B0503020204020204" pitchFamily="34" charset="0"/>
              </a:rPr>
              <a:t>DISTANCE FROM </a:t>
            </a:r>
            <a:r>
              <a:rPr lang="fr-FR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AIRPORT</a:t>
            </a:r>
          </a:p>
          <a:p>
            <a:pPr algn="ctr"/>
            <a:r>
              <a:rPr lang="fr-FR" sz="105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Approx</a:t>
            </a:r>
            <a:r>
              <a:rPr lang="fr-FR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fr-FR" sz="105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fr-FR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 mi.</a:t>
            </a:r>
            <a:endParaRPr lang="fr-FR" sz="10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ilton 2">
      <a:dk1>
        <a:srgbClr val="282828"/>
      </a:dk1>
      <a:lt1>
        <a:srgbClr val="FFFFFF"/>
      </a:lt1>
      <a:dk2>
        <a:srgbClr val="939598"/>
      </a:dk2>
      <a:lt2>
        <a:srgbClr val="002856"/>
      </a:lt2>
      <a:accent1>
        <a:srgbClr val="00A8E1"/>
      </a:accent1>
      <a:accent2>
        <a:srgbClr val="EF7622"/>
      </a:accent2>
      <a:accent3>
        <a:srgbClr val="CE3262"/>
      </a:accent3>
      <a:accent4>
        <a:srgbClr val="84235E"/>
      </a:accent4>
      <a:accent5>
        <a:srgbClr val="E0DED8"/>
      </a:accent5>
      <a:accent6>
        <a:srgbClr val="8A7556"/>
      </a:accent6>
      <a:hlink>
        <a:srgbClr val="AF894D"/>
      </a:hlink>
      <a:folHlink>
        <a:srgbClr val="0D69B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aaaa3cbb-b87a-4897-b91c-635dc8608d79" ContentTypeId="0x010100F2C866CC51447445954770E890BE4E5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ff16771c8d24591b851be79e9c3edba xmlns="24f96120-096e-4f53-b816-07fbef7e92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8f0dc3db-621d-4b61-8006-7ec74ad97516</TermId>
        </TermInfo>
      </Terms>
    </gff16771c8d24591b851be79e9c3edba>
    <n446d33d8daf45d89faf80e9e228e2b9 xmlns="24f96120-096e-4f53-b816-07fbef7e9259">
      <Terms xmlns="http://schemas.microsoft.com/office/infopath/2007/PartnerControls"/>
    </n446d33d8daf45d89faf80e9e228e2b9>
    <TaxCatchAll xmlns="24f96120-096e-4f53-b816-07fbef7e9259">
      <Value>3</Value>
      <Value>2</Value>
      <Value>1</Value>
    </TaxCatchAll>
    <o0b54f4db18749d68ce7ce6f51341e30 xmlns="24f96120-096e-4f53-b816-07fbef7e9259">
      <Terms xmlns="http://schemas.microsoft.com/office/infopath/2007/PartnerControls"/>
    </o0b54f4db18749d68ce7ce6f51341e30>
    <b28eb2459a6141cd8b3227d8bd5e94ac xmlns="24f96120-096e-4f53-b816-07fbef7e92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265d1a44-fc68-4b5a-b3de-278c00955d09</TermId>
        </TermInfo>
      </Terms>
    </b28eb2459a6141cd8b3227d8bd5e94ac>
    <lbcce05faa8e415e9fc34d9bb1a9d5f7 xmlns="24f96120-096e-4f53-b816-07fbef7e925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All/Global</TermName>
          <TermId xmlns="http://schemas.microsoft.com/office/infopath/2007/PartnerControls">0c745652-4931-4806-848f-cb8617de16a4</TermId>
        </TermInfo>
      </Terms>
    </lbcce05faa8e415e9fc34d9bb1a9d5f7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Hilton Document" ma:contentTypeID="0x010100F2C866CC51447445954770E890BE4E51000664FE1712619D4DA74BD05D229F8465" ma:contentTypeVersion="3" ma:contentTypeDescription="" ma:contentTypeScope="" ma:versionID="524abdf3f914d620c87da0934d0d908c">
  <xsd:schema xmlns:xsd="http://www.w3.org/2001/XMLSchema" xmlns:xs="http://www.w3.org/2001/XMLSchema" xmlns:p="http://schemas.microsoft.com/office/2006/metadata/properties" xmlns:ns2="24f96120-096e-4f53-b816-07fbef7e9259" targetNamespace="http://schemas.microsoft.com/office/2006/metadata/properties" ma:root="true" ma:fieldsID="c4a86090d753ceff7615e8a5b33b5c34" ns2:_="">
    <xsd:import namespace="24f96120-096e-4f53-b816-07fbef7e9259"/>
    <xsd:element name="properties">
      <xsd:complexType>
        <xsd:sequence>
          <xsd:element name="documentManagement">
            <xsd:complexType>
              <xsd:all>
                <xsd:element ref="ns2:b28eb2459a6141cd8b3227d8bd5e94ac" minOccurs="0"/>
                <xsd:element ref="ns2:TaxCatchAll" minOccurs="0"/>
                <xsd:element ref="ns2:TaxCatchAllLabel" minOccurs="0"/>
                <xsd:element ref="ns2:lbcce05faa8e415e9fc34d9bb1a9d5f7" minOccurs="0"/>
                <xsd:element ref="ns2:gff16771c8d24591b851be79e9c3edba" minOccurs="0"/>
                <xsd:element ref="ns2:n446d33d8daf45d89faf80e9e228e2b9" minOccurs="0"/>
                <xsd:element ref="ns2:o0b54f4db18749d68ce7ce6f51341e3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96120-096e-4f53-b816-07fbef7e9259" elementFormDefault="qualified">
    <xsd:import namespace="http://schemas.microsoft.com/office/2006/documentManagement/types"/>
    <xsd:import namespace="http://schemas.microsoft.com/office/infopath/2007/PartnerControls"/>
    <xsd:element name="b28eb2459a6141cd8b3227d8bd5e94ac" ma:index="8" ma:taxonomy="true" ma:internalName="b28eb2459a6141cd8b3227d8bd5e94ac" ma:taxonomyFieldName="Brand_x0020_Tags" ma:displayName="Brand Tags" ma:readOnly="false" ma:default="" ma:fieldId="{b28eb245-9a61-41cd-8b32-27d8bd5e94ac}" ma:taxonomyMulti="true" ma:sspId="aaaa3cbb-b87a-4897-b91c-635dc8608d79" ma:termSetId="33e6abaa-ad76-4e07-9ee6-f86c30d391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f67a57f-4ba0-48c5-8b41-536ca99441d6}" ma:internalName="TaxCatchAll" ma:showField="CatchAllData" ma:web="4d861edf-6c7e-49e7-a922-f729cf53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f67a57f-4ba0-48c5-8b41-536ca99441d6}" ma:internalName="TaxCatchAllLabel" ma:readOnly="true" ma:showField="CatchAllDataLabel" ma:web="4d861edf-6c7e-49e7-a922-f729cf536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bcce05faa8e415e9fc34d9bb1a9d5f7" ma:index="12" ma:taxonomy="true" ma:internalName="lbcce05faa8e415e9fc34d9bb1a9d5f7" ma:taxonomyFieldName="Region_x0020_Tags" ma:displayName="Region Tags" ma:readOnly="false" ma:default="" ma:fieldId="{5bcce05f-aa8e-415e-9fc3-4d9bb1a9d5f7}" ma:taxonomyMulti="true" ma:sspId="aaaa3cbb-b87a-4897-b91c-635dc8608d79" ma:termSetId="8b2bcb26-2a91-410f-b4c1-c6f198073e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f16771c8d24591b851be79e9c3edba" ma:index="14" ma:taxonomy="true" ma:internalName="gff16771c8d24591b851be79e9c3edba" ma:taxonomyFieldName="User_x0020_Type_x0020_Tags" ma:displayName="User Type Tags" ma:readOnly="false" ma:default="" ma:fieldId="{0ff16771-c8d2-4591-b851-be79e9c3edba}" ma:taxonomyMulti="true" ma:sspId="aaaa3cbb-b87a-4897-b91c-635dc8608d79" ma:termSetId="4eee59f0-22ae-42c9-9aa2-ed9d422ef8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46d33d8daf45d89faf80e9e228e2b9" ma:index="16" nillable="true" ma:taxonomy="true" ma:internalName="n446d33d8daf45d89faf80e9e228e2b9" ma:taxonomyFieldName="Department_x0020_Tags" ma:displayName="Department Tags" ma:default="" ma:fieldId="{7446d33d-8daf-45d8-9faf-80e9e228e2b9}" ma:taxonomyMulti="true" ma:sspId="aaaa3cbb-b87a-4897-b91c-635dc8608d79" ma:termSetId="cde055d1-db50-4e97-8fac-cd5a9c2e37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b54f4db18749d68ce7ce6f51341e30" ma:index="18" nillable="true" ma:taxonomy="true" ma:internalName="o0b54f4db18749d68ce7ce6f51341e30" ma:taxonomyFieldName="Key_x0020_Terms_x0020_Tags" ma:displayName="Key Terms Tags" ma:default="" ma:fieldId="{80b54f4d-b187-49d6-8ce7-ce6f51341e30}" ma:taxonomyMulti="true" ma:sspId="aaaa3cbb-b87a-4897-b91c-635dc8608d79" ma:termSetId="b8b9432a-d7f9-468f-974f-3d407dd90a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D4026-4539-4721-91FA-BFA24402325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5DD83FD-DF4D-4568-87B8-13B8470A34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AAEB2B-A87C-4154-B7E9-B1B1801C412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4f96120-096e-4f53-b816-07fbef7e925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57AF43D-62AE-4B10-8953-47EF301FD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96120-096e-4f53-b816-07fbef7e9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7112</TotalTime>
  <Words>280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.AppleSystemUIFont</vt:lpstr>
      <vt:lpstr>Arial</vt:lpstr>
      <vt:lpstr>Arial Black</vt:lpstr>
      <vt:lpstr>Calibri</vt:lpstr>
      <vt:lpstr>Cambria Math</vt:lpstr>
      <vt:lpstr>Consolas</vt:lpstr>
      <vt:lpstr>Corbel</vt:lpstr>
      <vt:lpstr>Simple Joys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Quintero</dc:creator>
  <cp:lastModifiedBy>Gil Katzman</cp:lastModifiedBy>
  <cp:revision>507</cp:revision>
  <dcterms:created xsi:type="dcterms:W3CDTF">2016-03-15T15:31:24Z</dcterms:created>
  <dcterms:modified xsi:type="dcterms:W3CDTF">2019-09-19T22:33:30Z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0x010100F2C866CC51447445954770E890BE4E51000664FE1712619D4DA74BD05D229F8465</vt:lpwstr>
  </property>
  <property fmtid="{D5CDD505-2E9C-101B-9397-08002B2CF9AE}" pid="3" name="Department Tags">
    <vt:lpwstr/>
  </property>
  <property fmtid="{D5CDD505-2E9C-101B-9397-08002B2CF9AE}" pid="4" name="Region Tags">
    <vt:lpwstr>2;#All/Global|0c745652-4931-4806-848f-cb8617de16a4</vt:lpwstr>
  </property>
  <property fmtid="{D5CDD505-2E9C-101B-9397-08002B2CF9AE}" pid="5" name="Key Terms Tags">
    <vt:lpwstr/>
  </property>
  <property fmtid="{D5CDD505-2E9C-101B-9397-08002B2CF9AE}" pid="6" name="User Type Tags">
    <vt:lpwstr>3;#All|8f0dc3db-621d-4b61-8006-7ec74ad97516</vt:lpwstr>
  </property>
  <property fmtid="{D5CDD505-2E9C-101B-9397-08002B2CF9AE}" pid="7" name="Brand Tags">
    <vt:lpwstr>1;#All|265d1a44-fc68-4b5a-b3de-278c00955d09</vt:lpwstr>
  </property>
</Properties>
</file>